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59" r:id="rId4"/>
    <p:sldId id="260" r:id="rId5"/>
    <p:sldId id="286" r:id="rId6"/>
    <p:sldId id="265" r:id="rId7"/>
    <p:sldId id="337" r:id="rId8"/>
    <p:sldId id="338" r:id="rId9"/>
    <p:sldId id="339" r:id="rId10"/>
    <p:sldId id="346" r:id="rId11"/>
    <p:sldId id="340" r:id="rId12"/>
    <p:sldId id="342" r:id="rId13"/>
    <p:sldId id="343" r:id="rId14"/>
    <p:sldId id="344" r:id="rId15"/>
    <p:sldId id="322" r:id="rId16"/>
    <p:sldId id="341" r:id="rId17"/>
    <p:sldId id="270" r:id="rId18"/>
    <p:sldId id="292" r:id="rId19"/>
    <p:sldId id="311" r:id="rId20"/>
    <p:sldId id="312" r:id="rId21"/>
    <p:sldId id="345" r:id="rId22"/>
    <p:sldId id="314" r:id="rId23"/>
    <p:sldId id="297"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2" autoAdjust="0"/>
    <p:restoredTop sz="64883" autoAdjust="0"/>
  </p:normalViewPr>
  <p:slideViewPr>
    <p:cSldViewPr snapToGrid="0">
      <p:cViewPr varScale="1">
        <p:scale>
          <a:sx n="68" d="100"/>
          <a:sy n="68" d="100"/>
        </p:scale>
        <p:origin x="-53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315DD-6255-4CB7-92AB-4BAD995D3B04}" type="datetimeFigureOut">
              <a:rPr lang="zh-CN" altLang="en-US" smtClean="0"/>
              <a:t>2019/6/26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57FF6-3EDB-4023-BF35-B3BD7A5DB8E1}" type="slidenum">
              <a:rPr lang="zh-CN" altLang="en-US" smtClean="0"/>
              <a:t>‹#›</a:t>
            </a:fld>
            <a:endParaRPr lang="zh-CN" altLang="en-US"/>
          </a:p>
        </p:txBody>
      </p:sp>
    </p:spTree>
    <p:extLst>
      <p:ext uri="{BB962C8B-B14F-4D97-AF65-F5344CB8AC3E}">
        <p14:creationId xmlns:p14="http://schemas.microsoft.com/office/powerpoint/2010/main" val="273557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 xmlns:a16="http://schemas.microsoft.com/office/drawing/2014/main" id="{EA0599F0-743C-46F5-AF06-260D43C9726D}"/>
              </a:ext>
            </a:extLst>
          </p:cNvPr>
          <p:cNvSpPr>
            <a:spLocks noGrp="1" noRot="1" noChangeAspect="1" noTextEdit="1"/>
          </p:cNvSpPr>
          <p:nvPr>
            <p:ph type="sldImg"/>
          </p:nvPr>
        </p:nvSpPr>
        <p:spPr/>
      </p:sp>
      <p:sp>
        <p:nvSpPr>
          <p:cNvPr id="16387" name="备注占位符 2">
            <a:extLst>
              <a:ext uri="{FF2B5EF4-FFF2-40B4-BE49-F238E27FC236}">
                <a16:creationId xmlns="" xmlns:a16="http://schemas.microsoft.com/office/drawing/2014/main" id="{BA12318B-AE74-41AE-A46E-EDB4E4243A3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dirty="0"/>
          </a:p>
        </p:txBody>
      </p:sp>
      <p:sp>
        <p:nvSpPr>
          <p:cNvPr id="16388" name="灯片编号占位符 3">
            <a:extLst>
              <a:ext uri="{FF2B5EF4-FFF2-40B4-BE49-F238E27FC236}">
                <a16:creationId xmlns="" xmlns:a16="http://schemas.microsoft.com/office/drawing/2014/main" id="{D3CA015A-D8D5-4E44-9233-1CE9911C38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5640FD3-0BAF-4A18-A3FA-59237478C403}"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8714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 xmlns:a16="http://schemas.microsoft.com/office/drawing/2014/main" id="{1A8D6F7B-679C-49B9-BEAB-6CD623A7B562}"/>
              </a:ext>
            </a:extLst>
          </p:cNvPr>
          <p:cNvSpPr>
            <a:spLocks noGrp="1" noRot="1" noChangeAspect="1" noTextEdit="1"/>
          </p:cNvSpPr>
          <p:nvPr>
            <p:ph type="sldImg"/>
          </p:nvPr>
        </p:nvSpPr>
        <p:spPr/>
      </p:sp>
      <p:sp>
        <p:nvSpPr>
          <p:cNvPr id="20483" name="备注占位符 2">
            <a:extLst>
              <a:ext uri="{FF2B5EF4-FFF2-40B4-BE49-F238E27FC236}">
                <a16:creationId xmlns="" xmlns:a16="http://schemas.microsoft.com/office/drawing/2014/main" id="{F57C0D7E-91AB-47A0-8E9D-03F6333AB79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0484" name="灯片编号占位符 3">
            <a:extLst>
              <a:ext uri="{FF2B5EF4-FFF2-40B4-BE49-F238E27FC236}">
                <a16:creationId xmlns="" xmlns:a16="http://schemas.microsoft.com/office/drawing/2014/main" id="{E55CBF9B-9C4B-48F5-B961-2AB10040BC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9293C93C-44A5-4E3F-9929-65B1D89596B7}"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1054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EE57FF6-3EDB-4023-BF35-B3BD7A5DB8E1}" type="slidenum">
              <a:rPr lang="zh-CN" altLang="en-US" smtClean="0"/>
              <a:t>11</a:t>
            </a:fld>
            <a:endParaRPr lang="zh-CN" altLang="en-US"/>
          </a:p>
        </p:txBody>
      </p:sp>
    </p:spTree>
    <p:extLst>
      <p:ext uri="{BB962C8B-B14F-4D97-AF65-F5344CB8AC3E}">
        <p14:creationId xmlns:p14="http://schemas.microsoft.com/office/powerpoint/2010/main" val="3744844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EE57FF6-3EDB-4023-BF35-B3BD7A5DB8E1}" type="slidenum">
              <a:rPr lang="zh-CN" altLang="en-US" smtClean="0"/>
              <a:t>15</a:t>
            </a:fld>
            <a:endParaRPr lang="zh-CN" altLang="en-US"/>
          </a:p>
        </p:txBody>
      </p:sp>
    </p:spTree>
    <p:extLst>
      <p:ext uri="{BB962C8B-B14F-4D97-AF65-F5344CB8AC3E}">
        <p14:creationId xmlns:p14="http://schemas.microsoft.com/office/powerpoint/2010/main" val="374484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5"/>
            <a:ext cx="10363200" cy="1468967"/>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4F2B30CF-FAB0-4606-9B7E-54E79AF9ED5A}"/>
              </a:ext>
            </a:extLst>
          </p:cNvPr>
          <p:cNvSpPr>
            <a:spLocks noGrp="1" noChangeArrowheads="1"/>
          </p:cNvSpPr>
          <p:nvPr>
            <p:ph type="dt" sz="half" idx="10"/>
          </p:nvPr>
        </p:nvSpPr>
        <p:spPr>
          <a:ln/>
        </p:spPr>
        <p:txBody>
          <a:bodyPr/>
          <a:lstStyle>
            <a:lvl1pPr>
              <a:defRPr/>
            </a:lvl1pPr>
          </a:lstStyle>
          <a:p>
            <a:pPr>
              <a:defRPr/>
            </a:pPr>
            <a:fld id="{8E686B8B-601C-4F07-99EB-70FE7F1187AB}" type="datetimeFigureOut">
              <a:rPr lang="zh-CN" altLang="en-US"/>
              <a:pPr>
                <a:defRPr/>
              </a:pPr>
              <a:t>2019/6/26</a:t>
            </a:fld>
            <a:endParaRPr lang="zh-CN" altLang="en-US"/>
          </a:p>
        </p:txBody>
      </p:sp>
      <p:sp>
        <p:nvSpPr>
          <p:cNvPr id="5" name="页脚占位符 4">
            <a:extLst>
              <a:ext uri="{FF2B5EF4-FFF2-40B4-BE49-F238E27FC236}">
                <a16:creationId xmlns="" xmlns:a16="http://schemas.microsoft.com/office/drawing/2014/main" id="{3BF51A48-3A40-4FB3-A69C-AD8FBECDFCC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967F8BD2-9AF0-400F-9283-3833441AA58C}"/>
              </a:ext>
            </a:extLst>
          </p:cNvPr>
          <p:cNvSpPr>
            <a:spLocks noGrp="1" noChangeArrowheads="1"/>
          </p:cNvSpPr>
          <p:nvPr>
            <p:ph type="sldNum" sz="quarter" idx="12"/>
          </p:nvPr>
        </p:nvSpPr>
        <p:spPr>
          <a:ln/>
        </p:spPr>
        <p:txBody>
          <a:bodyPr/>
          <a:lstStyle>
            <a:lvl1pPr>
              <a:defRPr/>
            </a:lvl1pPr>
          </a:lstStyle>
          <a:p>
            <a:pPr>
              <a:defRPr/>
            </a:pPr>
            <a:fld id="{04AA262F-E286-4C61-929F-86C07CE00B3A}" type="slidenum">
              <a:rPr lang="zh-CN" altLang="en-US"/>
              <a:pPr>
                <a:defRPr/>
              </a:pPr>
              <a:t>‹#›</a:t>
            </a:fld>
            <a:endParaRPr lang="zh-CN" altLang="en-US"/>
          </a:p>
        </p:txBody>
      </p:sp>
    </p:spTree>
    <p:extLst>
      <p:ext uri="{BB962C8B-B14F-4D97-AF65-F5344CB8AC3E}">
        <p14:creationId xmlns:p14="http://schemas.microsoft.com/office/powerpoint/2010/main" val="943570042"/>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仿宋" panose="02010600040101010101" pitchFamily="2" charset="-122"/>
                <a:ea typeface="华文仿宋" panose="02010600040101010101"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华文仿宋" panose="02010600040101010101" pitchFamily="2" charset="-122"/>
                <a:ea typeface="华文仿宋" panose="02010600040101010101" pitchFamily="2" charset="-122"/>
              </a:defRPr>
            </a:lvl1pPr>
            <a:lvl2pPr>
              <a:defRPr>
                <a:latin typeface="华文仿宋" panose="02010600040101010101" pitchFamily="2" charset="-122"/>
                <a:ea typeface="华文仿宋" panose="02010600040101010101" pitchFamily="2" charset="-122"/>
              </a:defRPr>
            </a:lvl2pPr>
            <a:lvl3pPr>
              <a:defRPr>
                <a:latin typeface="华文仿宋" panose="02010600040101010101" pitchFamily="2" charset="-122"/>
                <a:ea typeface="华文仿宋" panose="02010600040101010101" pitchFamily="2" charset="-122"/>
              </a:defRPr>
            </a:lvl3pPr>
            <a:lvl4pPr>
              <a:defRPr>
                <a:latin typeface="华文仿宋" panose="02010600040101010101" pitchFamily="2" charset="-122"/>
                <a:ea typeface="华文仿宋" panose="02010600040101010101" pitchFamily="2" charset="-122"/>
              </a:defRPr>
            </a:lvl4pPr>
            <a:lvl5pPr>
              <a:defRPr>
                <a:latin typeface="华文仿宋" panose="02010600040101010101" pitchFamily="2" charset="-122"/>
                <a:ea typeface="华文仿宋" panose="0201060004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68B1B62-6623-4E58-BB23-AF304725F510}"/>
              </a:ext>
            </a:extLst>
          </p:cNvPr>
          <p:cNvSpPr>
            <a:spLocks noGrp="1" noChangeArrowheads="1"/>
          </p:cNvSpPr>
          <p:nvPr>
            <p:ph type="dt" sz="half" idx="10"/>
          </p:nvPr>
        </p:nvSpPr>
        <p:spPr>
          <a:ln/>
        </p:spPr>
        <p:txBody>
          <a:bodyPr/>
          <a:lstStyle>
            <a:lvl1pPr>
              <a:defRPr>
                <a:latin typeface="华文仿宋" panose="02010600040101010101" pitchFamily="2" charset="-122"/>
                <a:ea typeface="华文仿宋" panose="02010600040101010101" pitchFamily="2" charset="-122"/>
              </a:defRPr>
            </a:lvl1pPr>
          </a:lstStyle>
          <a:p>
            <a:pPr>
              <a:defRPr/>
            </a:pPr>
            <a:fld id="{94F1C494-CF20-4B3E-A56C-A8979251B032}" type="datetimeFigureOut">
              <a:rPr lang="zh-CN" altLang="en-US" smtClean="0"/>
              <a:pPr>
                <a:defRPr/>
              </a:pPr>
              <a:t>2019/6/26</a:t>
            </a:fld>
            <a:endParaRPr lang="zh-CN" altLang="en-US"/>
          </a:p>
        </p:txBody>
      </p:sp>
      <p:sp>
        <p:nvSpPr>
          <p:cNvPr id="5" name="页脚占位符 4">
            <a:extLst>
              <a:ext uri="{FF2B5EF4-FFF2-40B4-BE49-F238E27FC236}">
                <a16:creationId xmlns="" xmlns:a16="http://schemas.microsoft.com/office/drawing/2014/main" id="{1BC6E0CD-32F3-4C17-BA1F-BBDDDFC28E99}"/>
              </a:ext>
            </a:extLst>
          </p:cNvPr>
          <p:cNvSpPr>
            <a:spLocks noGrp="1" noChangeArrowheads="1"/>
          </p:cNvSpPr>
          <p:nvPr>
            <p:ph type="ftr" sz="quarter" idx="11"/>
          </p:nvPr>
        </p:nvSpPr>
        <p:spPr>
          <a:ln/>
        </p:spPr>
        <p:txBody>
          <a:bodyPr/>
          <a:lstStyle>
            <a:lvl1pPr>
              <a:defRPr>
                <a:latin typeface="华文仿宋" panose="02010600040101010101" pitchFamily="2" charset="-122"/>
                <a:ea typeface="华文仿宋" panose="02010600040101010101" pitchFamily="2" charset="-122"/>
              </a:defRPr>
            </a:lvl1pPr>
          </a:lstStyle>
          <a:p>
            <a:pPr>
              <a:defRPr/>
            </a:pPr>
            <a:endParaRPr lang="zh-CN" altLang="en-US"/>
          </a:p>
        </p:txBody>
      </p:sp>
      <p:sp>
        <p:nvSpPr>
          <p:cNvPr id="6" name="灯片编号占位符 5">
            <a:extLst>
              <a:ext uri="{FF2B5EF4-FFF2-40B4-BE49-F238E27FC236}">
                <a16:creationId xmlns="" xmlns:a16="http://schemas.microsoft.com/office/drawing/2014/main" id="{FA07D400-A2DE-48E7-B7E7-89DFF1624AD7}"/>
              </a:ext>
            </a:extLst>
          </p:cNvPr>
          <p:cNvSpPr>
            <a:spLocks noGrp="1" noChangeArrowheads="1"/>
          </p:cNvSpPr>
          <p:nvPr>
            <p:ph type="sldNum" sz="quarter" idx="12"/>
          </p:nvPr>
        </p:nvSpPr>
        <p:spPr>
          <a:ln/>
        </p:spPr>
        <p:txBody>
          <a:bodyPr/>
          <a:lstStyle>
            <a:lvl1pPr>
              <a:defRPr>
                <a:latin typeface="华文仿宋" panose="02010600040101010101" pitchFamily="2" charset="-122"/>
                <a:ea typeface="华文仿宋" panose="02010600040101010101" pitchFamily="2" charset="-122"/>
              </a:defRPr>
            </a:lvl1pPr>
          </a:lstStyle>
          <a:p>
            <a:pPr>
              <a:defRPr/>
            </a:pPr>
            <a:fld id="{14729A72-4340-40EE-9DFF-F32C62C38D2B}" type="slidenum">
              <a:rPr lang="zh-CN" altLang="en-US" smtClean="0"/>
              <a:pPr>
                <a:defRPr/>
              </a:pPr>
              <a:t>‹#›</a:t>
            </a:fld>
            <a:endParaRPr lang="zh-CN" altLang="en-US"/>
          </a:p>
        </p:txBody>
      </p:sp>
    </p:spTree>
    <p:extLst>
      <p:ext uri="{BB962C8B-B14F-4D97-AF65-F5344CB8AC3E}">
        <p14:creationId xmlns:p14="http://schemas.microsoft.com/office/powerpoint/2010/main" val="3959528371"/>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p:spPr>
        <p:txBody>
          <a:bodyPr vert="eaVert"/>
          <a:lstStyle>
            <a:lvl1pPr>
              <a:defRPr>
                <a:latin typeface="华文仿宋" panose="02010600040101010101" pitchFamily="2" charset="-122"/>
                <a:ea typeface="华文仿宋" panose="02010600040101010101"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609600" y="275167"/>
            <a:ext cx="8026400" cy="5850467"/>
          </a:xfrm>
        </p:spPr>
        <p:txBody>
          <a:bodyPr vert="eaVert"/>
          <a:lstStyle>
            <a:lvl1pPr>
              <a:defRPr>
                <a:latin typeface="华文仿宋" panose="02010600040101010101" pitchFamily="2" charset="-122"/>
                <a:ea typeface="华文仿宋" panose="02010600040101010101" pitchFamily="2" charset="-122"/>
              </a:defRPr>
            </a:lvl1pPr>
            <a:lvl2pPr>
              <a:defRPr>
                <a:latin typeface="华文仿宋" panose="02010600040101010101" pitchFamily="2" charset="-122"/>
                <a:ea typeface="华文仿宋" panose="02010600040101010101" pitchFamily="2" charset="-122"/>
              </a:defRPr>
            </a:lvl2pPr>
            <a:lvl3pPr>
              <a:defRPr>
                <a:latin typeface="华文仿宋" panose="02010600040101010101" pitchFamily="2" charset="-122"/>
                <a:ea typeface="华文仿宋" panose="02010600040101010101" pitchFamily="2" charset="-122"/>
              </a:defRPr>
            </a:lvl3pPr>
            <a:lvl4pPr>
              <a:defRPr>
                <a:latin typeface="华文仿宋" panose="02010600040101010101" pitchFamily="2" charset="-122"/>
                <a:ea typeface="华文仿宋" panose="02010600040101010101" pitchFamily="2" charset="-122"/>
              </a:defRPr>
            </a:lvl4pPr>
            <a:lvl5pPr>
              <a:defRPr>
                <a:latin typeface="华文仿宋" panose="02010600040101010101" pitchFamily="2" charset="-122"/>
                <a:ea typeface="华文仿宋" panose="0201060004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A1A8099-7943-4FD7-8884-D69B7A30CEA0}"/>
              </a:ext>
            </a:extLst>
          </p:cNvPr>
          <p:cNvSpPr>
            <a:spLocks noGrp="1" noChangeArrowheads="1"/>
          </p:cNvSpPr>
          <p:nvPr>
            <p:ph type="dt" sz="half" idx="10"/>
          </p:nvPr>
        </p:nvSpPr>
        <p:spPr>
          <a:ln/>
        </p:spPr>
        <p:txBody>
          <a:bodyPr/>
          <a:lstStyle>
            <a:lvl1pPr>
              <a:defRPr>
                <a:latin typeface="华文仿宋" panose="02010600040101010101" pitchFamily="2" charset="-122"/>
                <a:ea typeface="华文仿宋" panose="02010600040101010101" pitchFamily="2" charset="-122"/>
              </a:defRPr>
            </a:lvl1pPr>
          </a:lstStyle>
          <a:p>
            <a:pPr>
              <a:defRPr/>
            </a:pPr>
            <a:fld id="{7F63C4BE-EEDD-4D05-BD32-884AE9051B7E}" type="datetimeFigureOut">
              <a:rPr lang="zh-CN" altLang="en-US" smtClean="0"/>
              <a:pPr>
                <a:defRPr/>
              </a:pPr>
              <a:t>2019/6/26</a:t>
            </a:fld>
            <a:endParaRPr lang="zh-CN" altLang="en-US"/>
          </a:p>
        </p:txBody>
      </p:sp>
      <p:sp>
        <p:nvSpPr>
          <p:cNvPr id="5" name="页脚占位符 4">
            <a:extLst>
              <a:ext uri="{FF2B5EF4-FFF2-40B4-BE49-F238E27FC236}">
                <a16:creationId xmlns="" xmlns:a16="http://schemas.microsoft.com/office/drawing/2014/main" id="{F0185D9D-95D2-4F93-91CE-5BB2A56ECA1E}"/>
              </a:ext>
            </a:extLst>
          </p:cNvPr>
          <p:cNvSpPr>
            <a:spLocks noGrp="1" noChangeArrowheads="1"/>
          </p:cNvSpPr>
          <p:nvPr>
            <p:ph type="ftr" sz="quarter" idx="11"/>
          </p:nvPr>
        </p:nvSpPr>
        <p:spPr>
          <a:ln/>
        </p:spPr>
        <p:txBody>
          <a:bodyPr/>
          <a:lstStyle>
            <a:lvl1pPr>
              <a:defRPr>
                <a:latin typeface="华文仿宋" panose="02010600040101010101" pitchFamily="2" charset="-122"/>
                <a:ea typeface="华文仿宋" panose="02010600040101010101" pitchFamily="2" charset="-122"/>
              </a:defRPr>
            </a:lvl1pPr>
          </a:lstStyle>
          <a:p>
            <a:pPr>
              <a:defRPr/>
            </a:pPr>
            <a:endParaRPr lang="zh-CN" altLang="en-US"/>
          </a:p>
        </p:txBody>
      </p:sp>
      <p:sp>
        <p:nvSpPr>
          <p:cNvPr id="6" name="灯片编号占位符 5">
            <a:extLst>
              <a:ext uri="{FF2B5EF4-FFF2-40B4-BE49-F238E27FC236}">
                <a16:creationId xmlns="" xmlns:a16="http://schemas.microsoft.com/office/drawing/2014/main" id="{ECF8DE8D-CD54-4B6E-8A81-A0D41B8D0E26}"/>
              </a:ext>
            </a:extLst>
          </p:cNvPr>
          <p:cNvSpPr>
            <a:spLocks noGrp="1" noChangeArrowheads="1"/>
          </p:cNvSpPr>
          <p:nvPr>
            <p:ph type="sldNum" sz="quarter" idx="12"/>
          </p:nvPr>
        </p:nvSpPr>
        <p:spPr>
          <a:ln/>
        </p:spPr>
        <p:txBody>
          <a:bodyPr/>
          <a:lstStyle>
            <a:lvl1pPr>
              <a:defRPr>
                <a:latin typeface="华文仿宋" panose="02010600040101010101" pitchFamily="2" charset="-122"/>
                <a:ea typeface="华文仿宋" panose="02010600040101010101" pitchFamily="2" charset="-122"/>
              </a:defRPr>
            </a:lvl1pPr>
          </a:lstStyle>
          <a:p>
            <a:pPr>
              <a:defRPr/>
            </a:pPr>
            <a:fld id="{843DAF67-1440-45B5-B363-00A6FC8D5F13}" type="slidenum">
              <a:rPr lang="zh-CN" altLang="en-US" smtClean="0"/>
              <a:pPr>
                <a:defRPr/>
              </a:pPr>
              <a:t>‹#›</a:t>
            </a:fld>
            <a:endParaRPr lang="zh-CN" altLang="en-US"/>
          </a:p>
        </p:txBody>
      </p:sp>
    </p:spTree>
    <p:extLst>
      <p:ext uri="{BB962C8B-B14F-4D97-AF65-F5344CB8AC3E}">
        <p14:creationId xmlns:p14="http://schemas.microsoft.com/office/powerpoint/2010/main" val="2111586055"/>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7B00322-D0DD-4787-A637-020BA3552504}"/>
              </a:ext>
            </a:extLst>
          </p:cNvPr>
          <p:cNvSpPr>
            <a:spLocks noGrp="1" noChangeArrowheads="1"/>
          </p:cNvSpPr>
          <p:nvPr>
            <p:ph type="dt" sz="half" idx="10"/>
          </p:nvPr>
        </p:nvSpPr>
        <p:spPr>
          <a:ln/>
        </p:spPr>
        <p:txBody>
          <a:bodyPr/>
          <a:lstStyle>
            <a:lvl1pPr>
              <a:defRPr/>
            </a:lvl1pPr>
          </a:lstStyle>
          <a:p>
            <a:pPr>
              <a:defRPr/>
            </a:pPr>
            <a:fld id="{6BD44A91-8105-491E-A832-619BEE07CD88}" type="datetimeFigureOut">
              <a:rPr lang="zh-CN" altLang="en-US"/>
              <a:pPr>
                <a:defRPr/>
              </a:pPr>
              <a:t>2019/6/26</a:t>
            </a:fld>
            <a:endParaRPr lang="zh-CN" altLang="en-US"/>
          </a:p>
        </p:txBody>
      </p:sp>
      <p:sp>
        <p:nvSpPr>
          <p:cNvPr id="5" name="页脚占位符 4">
            <a:extLst>
              <a:ext uri="{FF2B5EF4-FFF2-40B4-BE49-F238E27FC236}">
                <a16:creationId xmlns="" xmlns:a16="http://schemas.microsoft.com/office/drawing/2014/main" id="{AFEFB6C9-75EF-4702-A712-32DBA12B1C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BCB9E164-EFF0-46D7-B7D9-48F51738A9FC}"/>
              </a:ext>
            </a:extLst>
          </p:cNvPr>
          <p:cNvSpPr>
            <a:spLocks noGrp="1" noChangeArrowheads="1"/>
          </p:cNvSpPr>
          <p:nvPr>
            <p:ph type="sldNum" sz="quarter" idx="12"/>
          </p:nvPr>
        </p:nvSpPr>
        <p:spPr>
          <a:ln/>
        </p:spPr>
        <p:txBody>
          <a:bodyPr/>
          <a:lstStyle>
            <a:lvl1pPr>
              <a:defRPr/>
            </a:lvl1pPr>
          </a:lstStyle>
          <a:p>
            <a:pPr>
              <a:defRPr/>
            </a:pPr>
            <a:fld id="{B9559024-68FF-43BD-B789-59577A9D983D}" type="slidenum">
              <a:rPr lang="zh-CN" altLang="en-US"/>
              <a:pPr>
                <a:defRPr/>
              </a:pPr>
              <a:t>‹#›</a:t>
            </a:fld>
            <a:endParaRPr lang="zh-CN" altLang="en-US"/>
          </a:p>
        </p:txBody>
      </p:sp>
    </p:spTree>
    <p:extLst>
      <p:ext uri="{BB962C8B-B14F-4D97-AF65-F5344CB8AC3E}">
        <p14:creationId xmlns:p14="http://schemas.microsoft.com/office/powerpoint/2010/main" val="4166272637"/>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AE94BAC7-FF95-4415-AE89-9C90AB2AA33B}"/>
              </a:ext>
            </a:extLst>
          </p:cNvPr>
          <p:cNvSpPr>
            <a:spLocks noGrp="1" noChangeArrowheads="1"/>
          </p:cNvSpPr>
          <p:nvPr>
            <p:ph type="dt" sz="half" idx="10"/>
          </p:nvPr>
        </p:nvSpPr>
        <p:spPr>
          <a:ln/>
        </p:spPr>
        <p:txBody>
          <a:bodyPr/>
          <a:lstStyle>
            <a:lvl1pPr>
              <a:defRPr/>
            </a:lvl1pPr>
          </a:lstStyle>
          <a:p>
            <a:pPr>
              <a:defRPr/>
            </a:pPr>
            <a:fld id="{1C7BA645-CD4E-47E7-ADAD-ED8B7D1EF45A}" type="datetimeFigureOut">
              <a:rPr lang="zh-CN" altLang="en-US"/>
              <a:pPr>
                <a:defRPr/>
              </a:pPr>
              <a:t>2019/6/26</a:t>
            </a:fld>
            <a:endParaRPr lang="zh-CN" altLang="en-US"/>
          </a:p>
        </p:txBody>
      </p:sp>
      <p:sp>
        <p:nvSpPr>
          <p:cNvPr id="5" name="页脚占位符 4">
            <a:extLst>
              <a:ext uri="{FF2B5EF4-FFF2-40B4-BE49-F238E27FC236}">
                <a16:creationId xmlns="" xmlns:a16="http://schemas.microsoft.com/office/drawing/2014/main" id="{A1499AD6-7E5D-48A4-A267-38890F46777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A5E705FC-8667-455E-A64E-0DACB4BA5E65}"/>
              </a:ext>
            </a:extLst>
          </p:cNvPr>
          <p:cNvSpPr>
            <a:spLocks noGrp="1" noChangeArrowheads="1"/>
          </p:cNvSpPr>
          <p:nvPr>
            <p:ph type="sldNum" sz="quarter" idx="12"/>
          </p:nvPr>
        </p:nvSpPr>
        <p:spPr>
          <a:ln/>
        </p:spPr>
        <p:txBody>
          <a:bodyPr/>
          <a:lstStyle>
            <a:lvl1pPr>
              <a:defRPr/>
            </a:lvl1pPr>
          </a:lstStyle>
          <a:p>
            <a:pPr>
              <a:defRPr/>
            </a:pPr>
            <a:fld id="{71BC2E02-8BDA-443F-87EB-0C059E09C9C6}" type="slidenum">
              <a:rPr lang="zh-CN" altLang="en-US"/>
              <a:pPr>
                <a:defRPr/>
              </a:pPr>
              <a:t>‹#›</a:t>
            </a:fld>
            <a:endParaRPr lang="zh-CN" altLang="en-US"/>
          </a:p>
        </p:txBody>
      </p:sp>
    </p:spTree>
    <p:extLst>
      <p:ext uri="{BB962C8B-B14F-4D97-AF65-F5344CB8AC3E}">
        <p14:creationId xmlns:p14="http://schemas.microsoft.com/office/powerpoint/2010/main" val="3447291052"/>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 xmlns:a16="http://schemas.microsoft.com/office/drawing/2014/main" id="{6AE4E848-413B-4256-B113-17D8470CEC1F}"/>
              </a:ext>
            </a:extLst>
          </p:cNvPr>
          <p:cNvSpPr>
            <a:spLocks noGrp="1" noChangeArrowheads="1"/>
          </p:cNvSpPr>
          <p:nvPr>
            <p:ph type="dt" sz="half" idx="10"/>
          </p:nvPr>
        </p:nvSpPr>
        <p:spPr>
          <a:ln/>
        </p:spPr>
        <p:txBody>
          <a:bodyPr/>
          <a:lstStyle>
            <a:lvl1pPr>
              <a:defRPr/>
            </a:lvl1pPr>
          </a:lstStyle>
          <a:p>
            <a:pPr>
              <a:defRPr/>
            </a:pPr>
            <a:fld id="{CCB11AC3-3B25-452A-9A23-B8509C07392B}" type="datetimeFigureOut">
              <a:rPr lang="zh-CN" altLang="en-US"/>
              <a:pPr>
                <a:defRPr/>
              </a:pPr>
              <a:t>2019/6/26</a:t>
            </a:fld>
            <a:endParaRPr lang="zh-CN" altLang="en-US"/>
          </a:p>
        </p:txBody>
      </p:sp>
      <p:sp>
        <p:nvSpPr>
          <p:cNvPr id="6" name="页脚占位符 4">
            <a:extLst>
              <a:ext uri="{FF2B5EF4-FFF2-40B4-BE49-F238E27FC236}">
                <a16:creationId xmlns="" xmlns:a16="http://schemas.microsoft.com/office/drawing/2014/main" id="{EBDD6B4A-AC61-4033-AEED-078C8986DE7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391912EE-09FB-4E3F-934E-A8961C3AE735}"/>
              </a:ext>
            </a:extLst>
          </p:cNvPr>
          <p:cNvSpPr>
            <a:spLocks noGrp="1" noChangeArrowheads="1"/>
          </p:cNvSpPr>
          <p:nvPr>
            <p:ph type="sldNum" sz="quarter" idx="12"/>
          </p:nvPr>
        </p:nvSpPr>
        <p:spPr>
          <a:ln/>
        </p:spPr>
        <p:txBody>
          <a:bodyPr/>
          <a:lstStyle>
            <a:lvl1pPr>
              <a:defRPr/>
            </a:lvl1pPr>
          </a:lstStyle>
          <a:p>
            <a:pPr>
              <a:defRPr/>
            </a:pPr>
            <a:fld id="{02497108-3FC7-4D64-A9C0-32603720BB22}" type="slidenum">
              <a:rPr lang="zh-CN" altLang="en-US"/>
              <a:pPr>
                <a:defRPr/>
              </a:pPr>
              <a:t>‹#›</a:t>
            </a:fld>
            <a:endParaRPr lang="zh-CN" altLang="en-US"/>
          </a:p>
        </p:txBody>
      </p:sp>
    </p:spTree>
    <p:extLst>
      <p:ext uri="{BB962C8B-B14F-4D97-AF65-F5344CB8AC3E}">
        <p14:creationId xmlns:p14="http://schemas.microsoft.com/office/powerpoint/2010/main" val="2869827484"/>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 xmlns:a16="http://schemas.microsoft.com/office/drawing/2014/main" id="{E29704E2-A1FB-4C2E-BA5E-8538C18C970E}"/>
              </a:ext>
            </a:extLst>
          </p:cNvPr>
          <p:cNvSpPr>
            <a:spLocks noGrp="1" noChangeArrowheads="1"/>
          </p:cNvSpPr>
          <p:nvPr>
            <p:ph type="dt" sz="half" idx="10"/>
          </p:nvPr>
        </p:nvSpPr>
        <p:spPr>
          <a:ln/>
        </p:spPr>
        <p:txBody>
          <a:bodyPr/>
          <a:lstStyle>
            <a:lvl1pPr>
              <a:defRPr/>
            </a:lvl1pPr>
          </a:lstStyle>
          <a:p>
            <a:pPr>
              <a:defRPr/>
            </a:pPr>
            <a:fld id="{03E3166E-3727-40EE-B1FF-4482BF4737DC}" type="datetimeFigureOut">
              <a:rPr lang="zh-CN" altLang="en-US"/>
              <a:pPr>
                <a:defRPr/>
              </a:pPr>
              <a:t>2019/6/26</a:t>
            </a:fld>
            <a:endParaRPr lang="zh-CN" altLang="en-US"/>
          </a:p>
        </p:txBody>
      </p:sp>
      <p:sp>
        <p:nvSpPr>
          <p:cNvPr id="8" name="页脚占位符 4">
            <a:extLst>
              <a:ext uri="{FF2B5EF4-FFF2-40B4-BE49-F238E27FC236}">
                <a16:creationId xmlns="" xmlns:a16="http://schemas.microsoft.com/office/drawing/2014/main" id="{0CA749D2-5641-4546-943D-1EBD2F9024E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 xmlns:a16="http://schemas.microsoft.com/office/drawing/2014/main" id="{18399557-4724-4318-90F6-9DBE60B75B47}"/>
              </a:ext>
            </a:extLst>
          </p:cNvPr>
          <p:cNvSpPr>
            <a:spLocks noGrp="1" noChangeArrowheads="1"/>
          </p:cNvSpPr>
          <p:nvPr>
            <p:ph type="sldNum" sz="quarter" idx="12"/>
          </p:nvPr>
        </p:nvSpPr>
        <p:spPr>
          <a:ln/>
        </p:spPr>
        <p:txBody>
          <a:bodyPr/>
          <a:lstStyle>
            <a:lvl1pPr>
              <a:defRPr/>
            </a:lvl1pPr>
          </a:lstStyle>
          <a:p>
            <a:pPr>
              <a:defRPr/>
            </a:pPr>
            <a:fld id="{23AEA6EA-F31F-4028-87AB-B3A6F4B9912D}" type="slidenum">
              <a:rPr lang="zh-CN" altLang="en-US"/>
              <a:pPr>
                <a:defRPr/>
              </a:pPr>
              <a:t>‹#›</a:t>
            </a:fld>
            <a:endParaRPr lang="zh-CN" altLang="en-US"/>
          </a:p>
        </p:txBody>
      </p:sp>
    </p:spTree>
    <p:extLst>
      <p:ext uri="{BB962C8B-B14F-4D97-AF65-F5344CB8AC3E}">
        <p14:creationId xmlns:p14="http://schemas.microsoft.com/office/powerpoint/2010/main" val="1857892149"/>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 xmlns:a16="http://schemas.microsoft.com/office/drawing/2014/main" id="{919FFAD9-8D8B-4A27-A166-B6EF9ED3EF54}"/>
              </a:ext>
            </a:extLst>
          </p:cNvPr>
          <p:cNvSpPr>
            <a:spLocks noGrp="1" noChangeArrowheads="1"/>
          </p:cNvSpPr>
          <p:nvPr>
            <p:ph type="dt" sz="half" idx="10"/>
          </p:nvPr>
        </p:nvSpPr>
        <p:spPr>
          <a:ln/>
        </p:spPr>
        <p:txBody>
          <a:bodyPr/>
          <a:lstStyle>
            <a:lvl1pPr>
              <a:defRPr/>
            </a:lvl1pPr>
          </a:lstStyle>
          <a:p>
            <a:pPr>
              <a:defRPr/>
            </a:pPr>
            <a:fld id="{0E57CFB6-1B14-4176-8999-4B183FE333C2}" type="datetimeFigureOut">
              <a:rPr lang="zh-CN" altLang="en-US"/>
              <a:pPr>
                <a:defRPr/>
              </a:pPr>
              <a:t>2019/6/26</a:t>
            </a:fld>
            <a:endParaRPr lang="zh-CN" altLang="en-US"/>
          </a:p>
        </p:txBody>
      </p:sp>
      <p:sp>
        <p:nvSpPr>
          <p:cNvPr id="4" name="页脚占位符 4">
            <a:extLst>
              <a:ext uri="{FF2B5EF4-FFF2-40B4-BE49-F238E27FC236}">
                <a16:creationId xmlns="" xmlns:a16="http://schemas.microsoft.com/office/drawing/2014/main" id="{014EE847-280B-4318-90BF-8FEFE799EDA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 xmlns:a16="http://schemas.microsoft.com/office/drawing/2014/main" id="{9FAFD151-2BAF-497B-84D0-38F7C203A1D6}"/>
              </a:ext>
            </a:extLst>
          </p:cNvPr>
          <p:cNvSpPr>
            <a:spLocks noGrp="1" noChangeArrowheads="1"/>
          </p:cNvSpPr>
          <p:nvPr>
            <p:ph type="sldNum" sz="quarter" idx="12"/>
          </p:nvPr>
        </p:nvSpPr>
        <p:spPr>
          <a:ln/>
        </p:spPr>
        <p:txBody>
          <a:bodyPr/>
          <a:lstStyle>
            <a:lvl1pPr>
              <a:defRPr/>
            </a:lvl1pPr>
          </a:lstStyle>
          <a:p>
            <a:pPr>
              <a:defRPr/>
            </a:pPr>
            <a:fld id="{5E1A252A-6A84-4ABF-AA79-F388CE74C729}" type="slidenum">
              <a:rPr lang="zh-CN" altLang="en-US"/>
              <a:pPr>
                <a:defRPr/>
              </a:pPr>
              <a:t>‹#›</a:t>
            </a:fld>
            <a:endParaRPr lang="zh-CN" altLang="en-US"/>
          </a:p>
        </p:txBody>
      </p:sp>
    </p:spTree>
    <p:extLst>
      <p:ext uri="{BB962C8B-B14F-4D97-AF65-F5344CB8AC3E}">
        <p14:creationId xmlns:p14="http://schemas.microsoft.com/office/powerpoint/2010/main" val="3203193297"/>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1BAE00CD-66CA-46B0-9475-711160FEBDA8}"/>
              </a:ext>
            </a:extLst>
          </p:cNvPr>
          <p:cNvSpPr>
            <a:spLocks noGrp="1" noChangeArrowheads="1"/>
          </p:cNvSpPr>
          <p:nvPr>
            <p:ph type="dt" sz="half" idx="10"/>
          </p:nvPr>
        </p:nvSpPr>
        <p:spPr>
          <a:ln/>
        </p:spPr>
        <p:txBody>
          <a:bodyPr/>
          <a:lstStyle>
            <a:lvl1pPr>
              <a:defRPr/>
            </a:lvl1pPr>
          </a:lstStyle>
          <a:p>
            <a:pPr>
              <a:defRPr/>
            </a:pPr>
            <a:fld id="{FF97B330-D08E-48D1-A9D9-704F00B78B38}" type="datetimeFigureOut">
              <a:rPr lang="zh-CN" altLang="en-US"/>
              <a:pPr>
                <a:defRPr/>
              </a:pPr>
              <a:t>2019/6/26</a:t>
            </a:fld>
            <a:endParaRPr lang="zh-CN" altLang="en-US"/>
          </a:p>
        </p:txBody>
      </p:sp>
      <p:sp>
        <p:nvSpPr>
          <p:cNvPr id="3" name="页脚占位符 4">
            <a:extLst>
              <a:ext uri="{FF2B5EF4-FFF2-40B4-BE49-F238E27FC236}">
                <a16:creationId xmlns="" xmlns:a16="http://schemas.microsoft.com/office/drawing/2014/main" id="{D1FAA692-DF8D-46D8-B123-0C7DEF0386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7C924F06-DBC9-495B-A85C-1EDB19193B67}"/>
              </a:ext>
            </a:extLst>
          </p:cNvPr>
          <p:cNvSpPr>
            <a:spLocks noGrp="1" noChangeArrowheads="1"/>
          </p:cNvSpPr>
          <p:nvPr>
            <p:ph type="sldNum" sz="quarter" idx="12"/>
          </p:nvPr>
        </p:nvSpPr>
        <p:spPr>
          <a:ln/>
        </p:spPr>
        <p:txBody>
          <a:bodyPr/>
          <a:lstStyle>
            <a:lvl1pPr>
              <a:defRPr/>
            </a:lvl1pPr>
          </a:lstStyle>
          <a:p>
            <a:pPr>
              <a:defRPr/>
            </a:pPr>
            <a:fld id="{C95D0340-D724-45B2-BD0A-5592466C0ED6}" type="slidenum">
              <a:rPr lang="zh-CN" altLang="en-US"/>
              <a:pPr>
                <a:defRPr/>
              </a:pPr>
              <a:t>‹#›</a:t>
            </a:fld>
            <a:endParaRPr lang="zh-CN" altLang="en-US"/>
          </a:p>
        </p:txBody>
      </p:sp>
    </p:spTree>
    <p:extLst>
      <p:ext uri="{BB962C8B-B14F-4D97-AF65-F5344CB8AC3E}">
        <p14:creationId xmlns:p14="http://schemas.microsoft.com/office/powerpoint/2010/main" val="2413933273"/>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2"/>
            <a:ext cx="4011084" cy="1162049"/>
          </a:xfrm>
        </p:spPr>
        <p:txBody>
          <a:bodyPr anchor="b"/>
          <a:lstStyle>
            <a:lvl1pPr algn="l">
              <a:defRPr sz="2667" b="1">
                <a:latin typeface="华文仿宋" panose="02010600040101010101" pitchFamily="2" charset="-122"/>
                <a:ea typeface="华文仿宋"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a:xfrm>
            <a:off x="4766733" y="273051"/>
            <a:ext cx="6815667" cy="5852583"/>
          </a:xfrm>
        </p:spPr>
        <p:txBody>
          <a:bodyPr/>
          <a:lstStyle>
            <a:lvl1pPr>
              <a:defRPr sz="4267">
                <a:latin typeface="华文仿宋" panose="02010600040101010101" pitchFamily="2" charset="-122"/>
                <a:ea typeface="华文仿宋" panose="02010600040101010101" pitchFamily="2" charset="-122"/>
              </a:defRPr>
            </a:lvl1pPr>
            <a:lvl2pPr>
              <a:defRPr sz="3733">
                <a:latin typeface="华文仿宋" panose="02010600040101010101" pitchFamily="2" charset="-122"/>
                <a:ea typeface="华文仿宋" panose="02010600040101010101" pitchFamily="2" charset="-122"/>
              </a:defRPr>
            </a:lvl2pPr>
            <a:lvl3pPr>
              <a:defRPr sz="3200">
                <a:latin typeface="华文仿宋" panose="02010600040101010101" pitchFamily="2" charset="-122"/>
                <a:ea typeface="华文仿宋" panose="02010600040101010101" pitchFamily="2" charset="-122"/>
              </a:defRPr>
            </a:lvl3pPr>
            <a:lvl4pPr>
              <a:defRPr sz="2667">
                <a:latin typeface="华文仿宋" panose="02010600040101010101" pitchFamily="2" charset="-122"/>
                <a:ea typeface="华文仿宋" panose="02010600040101010101" pitchFamily="2" charset="-122"/>
              </a:defRPr>
            </a:lvl4pPr>
            <a:lvl5pPr>
              <a:defRPr sz="2667">
                <a:latin typeface="华文仿宋" panose="02010600040101010101" pitchFamily="2" charset="-122"/>
                <a:ea typeface="华文仿宋" panose="02010600040101010101" pitchFamily="2" charset="-122"/>
              </a:defRPr>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0"/>
            <a:ext cx="4011084" cy="4690533"/>
          </a:xfrm>
        </p:spPr>
        <p:txBody>
          <a:bodyPr/>
          <a:lstStyle>
            <a:lvl1pPr marL="0" indent="0">
              <a:buNone/>
              <a:defRPr sz="1867">
                <a:latin typeface="华文仿宋" panose="02010600040101010101" pitchFamily="2" charset="-122"/>
                <a:ea typeface="华文仿宋" panose="02010600040101010101" pitchFamily="2" charset="-122"/>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4857DA3F-E299-4E28-80AA-F1ACCF6797F6}"/>
              </a:ext>
            </a:extLst>
          </p:cNvPr>
          <p:cNvSpPr>
            <a:spLocks noGrp="1" noChangeArrowheads="1"/>
          </p:cNvSpPr>
          <p:nvPr>
            <p:ph type="dt" sz="half" idx="10"/>
          </p:nvPr>
        </p:nvSpPr>
        <p:spPr>
          <a:ln/>
        </p:spPr>
        <p:txBody>
          <a:bodyPr/>
          <a:lstStyle>
            <a:lvl1pPr>
              <a:defRPr>
                <a:latin typeface="华文仿宋" panose="02010600040101010101" pitchFamily="2" charset="-122"/>
                <a:ea typeface="华文仿宋" panose="02010600040101010101" pitchFamily="2" charset="-122"/>
              </a:defRPr>
            </a:lvl1pPr>
          </a:lstStyle>
          <a:p>
            <a:pPr>
              <a:defRPr/>
            </a:pPr>
            <a:fld id="{EDACAB3B-FEEF-4062-8A1D-4CCAE378E1D2}" type="datetimeFigureOut">
              <a:rPr lang="zh-CN" altLang="en-US" smtClean="0"/>
              <a:pPr>
                <a:defRPr/>
              </a:pPr>
              <a:t>2019/6/26</a:t>
            </a:fld>
            <a:endParaRPr lang="zh-CN" altLang="en-US"/>
          </a:p>
        </p:txBody>
      </p:sp>
      <p:sp>
        <p:nvSpPr>
          <p:cNvPr id="6" name="页脚占位符 4">
            <a:extLst>
              <a:ext uri="{FF2B5EF4-FFF2-40B4-BE49-F238E27FC236}">
                <a16:creationId xmlns="" xmlns:a16="http://schemas.microsoft.com/office/drawing/2014/main" id="{43708EE1-61A8-4CCF-8D41-39660BD3F7DF}"/>
              </a:ext>
            </a:extLst>
          </p:cNvPr>
          <p:cNvSpPr>
            <a:spLocks noGrp="1" noChangeArrowheads="1"/>
          </p:cNvSpPr>
          <p:nvPr>
            <p:ph type="ftr" sz="quarter" idx="11"/>
          </p:nvPr>
        </p:nvSpPr>
        <p:spPr>
          <a:ln/>
        </p:spPr>
        <p:txBody>
          <a:bodyPr/>
          <a:lstStyle>
            <a:lvl1pPr>
              <a:defRPr>
                <a:latin typeface="华文仿宋" panose="02010600040101010101" pitchFamily="2" charset="-122"/>
                <a:ea typeface="华文仿宋" panose="02010600040101010101" pitchFamily="2" charset="-122"/>
              </a:defRPr>
            </a:lvl1pPr>
          </a:lstStyle>
          <a:p>
            <a:pPr>
              <a:defRPr/>
            </a:pPr>
            <a:endParaRPr lang="zh-CN" altLang="en-US"/>
          </a:p>
        </p:txBody>
      </p:sp>
      <p:sp>
        <p:nvSpPr>
          <p:cNvPr id="7" name="灯片编号占位符 5">
            <a:extLst>
              <a:ext uri="{FF2B5EF4-FFF2-40B4-BE49-F238E27FC236}">
                <a16:creationId xmlns="" xmlns:a16="http://schemas.microsoft.com/office/drawing/2014/main" id="{6273A1CC-396E-4B85-A948-39315A731131}"/>
              </a:ext>
            </a:extLst>
          </p:cNvPr>
          <p:cNvSpPr>
            <a:spLocks noGrp="1" noChangeArrowheads="1"/>
          </p:cNvSpPr>
          <p:nvPr>
            <p:ph type="sldNum" sz="quarter" idx="12"/>
          </p:nvPr>
        </p:nvSpPr>
        <p:spPr>
          <a:ln/>
        </p:spPr>
        <p:txBody>
          <a:bodyPr/>
          <a:lstStyle>
            <a:lvl1pPr>
              <a:defRPr>
                <a:latin typeface="华文仿宋" panose="02010600040101010101" pitchFamily="2" charset="-122"/>
                <a:ea typeface="华文仿宋" panose="02010600040101010101" pitchFamily="2" charset="-122"/>
              </a:defRPr>
            </a:lvl1pPr>
          </a:lstStyle>
          <a:p>
            <a:pPr>
              <a:defRPr/>
            </a:pPr>
            <a:fld id="{CE6FC161-A02F-44DA-86EC-E7F3E37DD65F}" type="slidenum">
              <a:rPr lang="zh-CN" altLang="en-US" smtClean="0"/>
              <a:pPr>
                <a:defRPr/>
              </a:pPr>
              <a:t>‹#›</a:t>
            </a:fld>
            <a:endParaRPr lang="zh-CN" altLang="en-US"/>
          </a:p>
        </p:txBody>
      </p:sp>
    </p:spTree>
    <p:extLst>
      <p:ext uri="{BB962C8B-B14F-4D97-AF65-F5344CB8AC3E}">
        <p14:creationId xmlns:p14="http://schemas.microsoft.com/office/powerpoint/2010/main" val="3677932917"/>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p:spPr>
        <p:txBody>
          <a:bodyPr anchor="b"/>
          <a:lstStyle>
            <a:lvl1pPr algn="l">
              <a:defRPr sz="2667" b="1">
                <a:latin typeface="华文仿宋" panose="02010600040101010101" pitchFamily="2" charset="-122"/>
                <a:ea typeface="华文仿宋" panose="02010600040101010101" pitchFamily="2" charset="-122"/>
              </a:defRPr>
            </a:lvl1pPr>
          </a:lstStyle>
          <a:p>
            <a:r>
              <a:rPr lang="zh-CN" altLang="en-US"/>
              <a:t>单击此处编辑母版标题样式</a:t>
            </a:r>
          </a:p>
        </p:txBody>
      </p:sp>
      <p:sp>
        <p:nvSpPr>
          <p:cNvPr id="3" name="图片占位符 2"/>
          <p:cNvSpPr>
            <a:spLocks noGrp="1"/>
          </p:cNvSpPr>
          <p:nvPr>
            <p:ph type="pic" idx="1"/>
          </p:nvPr>
        </p:nvSpPr>
        <p:spPr>
          <a:xfrm>
            <a:off x="2389717" y="613833"/>
            <a:ext cx="7315200" cy="4114800"/>
          </a:xfrm>
        </p:spPr>
        <p:txBody>
          <a:bodyPr/>
          <a:lstStyle>
            <a:lvl1pPr marL="0" indent="0">
              <a:buNone/>
              <a:defRPr sz="4267">
                <a:latin typeface="华文仿宋" panose="02010600040101010101" pitchFamily="2" charset="-122"/>
                <a:ea typeface="华文仿宋" panose="02010600040101010101" pitchFamily="2" charset="-122"/>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zh-CN" altLang="en-US" noProof="0"/>
          </a:p>
        </p:txBody>
      </p:sp>
      <p:sp>
        <p:nvSpPr>
          <p:cNvPr id="4" name="文本占位符 3"/>
          <p:cNvSpPr>
            <a:spLocks noGrp="1"/>
          </p:cNvSpPr>
          <p:nvPr>
            <p:ph type="body" sz="half" idx="2"/>
          </p:nvPr>
        </p:nvSpPr>
        <p:spPr>
          <a:xfrm>
            <a:off x="2389717" y="5367867"/>
            <a:ext cx="7315200" cy="804333"/>
          </a:xfrm>
        </p:spPr>
        <p:txBody>
          <a:bodyPr/>
          <a:lstStyle>
            <a:lvl1pPr marL="0" indent="0">
              <a:buNone/>
              <a:defRPr sz="1867">
                <a:latin typeface="华文仿宋" panose="02010600040101010101" pitchFamily="2" charset="-122"/>
                <a:ea typeface="华文仿宋" panose="02010600040101010101" pitchFamily="2" charset="-122"/>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189B288B-C9C0-4931-8B88-18ECCD4BC359}"/>
              </a:ext>
            </a:extLst>
          </p:cNvPr>
          <p:cNvSpPr>
            <a:spLocks noGrp="1" noChangeArrowheads="1"/>
          </p:cNvSpPr>
          <p:nvPr>
            <p:ph type="dt" sz="half" idx="10"/>
          </p:nvPr>
        </p:nvSpPr>
        <p:spPr>
          <a:ln/>
        </p:spPr>
        <p:txBody>
          <a:bodyPr/>
          <a:lstStyle>
            <a:lvl1pPr>
              <a:defRPr>
                <a:latin typeface="华文仿宋" panose="02010600040101010101" pitchFamily="2" charset="-122"/>
                <a:ea typeface="华文仿宋" panose="02010600040101010101" pitchFamily="2" charset="-122"/>
              </a:defRPr>
            </a:lvl1pPr>
          </a:lstStyle>
          <a:p>
            <a:pPr>
              <a:defRPr/>
            </a:pPr>
            <a:fld id="{92F830EF-CD07-4BA8-9089-A1B6D09C7AB2}" type="datetimeFigureOut">
              <a:rPr lang="zh-CN" altLang="en-US" smtClean="0"/>
              <a:pPr>
                <a:defRPr/>
              </a:pPr>
              <a:t>2019/6/26</a:t>
            </a:fld>
            <a:endParaRPr lang="zh-CN" altLang="en-US"/>
          </a:p>
        </p:txBody>
      </p:sp>
      <p:sp>
        <p:nvSpPr>
          <p:cNvPr id="6" name="页脚占位符 4">
            <a:extLst>
              <a:ext uri="{FF2B5EF4-FFF2-40B4-BE49-F238E27FC236}">
                <a16:creationId xmlns="" xmlns:a16="http://schemas.microsoft.com/office/drawing/2014/main" id="{0589742F-BA2C-4D2B-941B-775AD9CA30B6}"/>
              </a:ext>
            </a:extLst>
          </p:cNvPr>
          <p:cNvSpPr>
            <a:spLocks noGrp="1" noChangeArrowheads="1"/>
          </p:cNvSpPr>
          <p:nvPr>
            <p:ph type="ftr" sz="quarter" idx="11"/>
          </p:nvPr>
        </p:nvSpPr>
        <p:spPr>
          <a:ln/>
        </p:spPr>
        <p:txBody>
          <a:bodyPr/>
          <a:lstStyle>
            <a:lvl1pPr>
              <a:defRPr>
                <a:latin typeface="华文仿宋" panose="02010600040101010101" pitchFamily="2" charset="-122"/>
                <a:ea typeface="华文仿宋" panose="02010600040101010101" pitchFamily="2" charset="-122"/>
              </a:defRPr>
            </a:lvl1pPr>
          </a:lstStyle>
          <a:p>
            <a:pPr>
              <a:defRPr/>
            </a:pPr>
            <a:endParaRPr lang="zh-CN" altLang="en-US"/>
          </a:p>
        </p:txBody>
      </p:sp>
      <p:sp>
        <p:nvSpPr>
          <p:cNvPr id="7" name="灯片编号占位符 5">
            <a:extLst>
              <a:ext uri="{FF2B5EF4-FFF2-40B4-BE49-F238E27FC236}">
                <a16:creationId xmlns="" xmlns:a16="http://schemas.microsoft.com/office/drawing/2014/main" id="{F8684126-CD89-4114-BB4B-CE5C0E7873B9}"/>
              </a:ext>
            </a:extLst>
          </p:cNvPr>
          <p:cNvSpPr>
            <a:spLocks noGrp="1" noChangeArrowheads="1"/>
          </p:cNvSpPr>
          <p:nvPr>
            <p:ph type="sldNum" sz="quarter" idx="12"/>
          </p:nvPr>
        </p:nvSpPr>
        <p:spPr>
          <a:ln/>
        </p:spPr>
        <p:txBody>
          <a:bodyPr/>
          <a:lstStyle>
            <a:lvl1pPr>
              <a:defRPr>
                <a:latin typeface="华文仿宋" panose="02010600040101010101" pitchFamily="2" charset="-122"/>
                <a:ea typeface="华文仿宋" panose="02010600040101010101" pitchFamily="2" charset="-122"/>
              </a:defRPr>
            </a:lvl1pPr>
          </a:lstStyle>
          <a:p>
            <a:pPr>
              <a:defRPr/>
            </a:pPr>
            <a:fld id="{08925B15-7E66-4C5D-822B-9ABABBA28194}" type="slidenum">
              <a:rPr lang="zh-CN" altLang="en-US" smtClean="0"/>
              <a:pPr>
                <a:defRPr/>
              </a:pPr>
              <a:t>‹#›</a:t>
            </a:fld>
            <a:endParaRPr lang="zh-CN" altLang="en-US"/>
          </a:p>
        </p:txBody>
      </p:sp>
    </p:spTree>
    <p:extLst>
      <p:ext uri="{BB962C8B-B14F-4D97-AF65-F5344CB8AC3E}">
        <p14:creationId xmlns:p14="http://schemas.microsoft.com/office/powerpoint/2010/main" val="2723267983"/>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 xmlns:a16="http://schemas.microsoft.com/office/drawing/2014/main" id="{0C251A18-700C-4FB7-97B8-2906E6412973}"/>
              </a:ext>
            </a:extLst>
          </p:cNvPr>
          <p:cNvSpPr>
            <a:spLocks noGrp="1" noChangeArrowheads="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a:extLst>
              <a:ext uri="{FF2B5EF4-FFF2-40B4-BE49-F238E27FC236}">
                <a16:creationId xmlns="" xmlns:a16="http://schemas.microsoft.com/office/drawing/2014/main" id="{C3F71A6E-0068-40FC-9CCB-B01060A211CE}"/>
              </a:ext>
            </a:extLst>
          </p:cNvPr>
          <p:cNvSpPr>
            <a:spLocks noGrp="1" noChangeArrowheads="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a:extLst>
              <a:ext uri="{FF2B5EF4-FFF2-40B4-BE49-F238E27FC236}">
                <a16:creationId xmlns="" xmlns:a16="http://schemas.microsoft.com/office/drawing/2014/main" id="{34D37C61-5867-4EA4-B2D3-18C7CC84845B}"/>
              </a:ext>
            </a:extLst>
          </p:cNvPr>
          <p:cNvSpPr>
            <a:spLocks noGrp="1" noChangeArrowheads="1"/>
          </p:cNvSpPr>
          <p:nvPr>
            <p:ph type="dt" sz="half" idx="2"/>
          </p:nvPr>
        </p:nvSpPr>
        <p:spPr bwMode="auto">
          <a:xfrm>
            <a:off x="609600" y="6356351"/>
            <a:ext cx="2844800" cy="3661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600">
                <a:solidFill>
                  <a:srgbClr val="898989"/>
                </a:solidFill>
              </a:defRPr>
            </a:lvl1pPr>
          </a:lstStyle>
          <a:p>
            <a:pPr>
              <a:defRPr/>
            </a:pPr>
            <a:fld id="{6D56C48F-1FC0-4C26-B1B0-28C2C55F45DD}" type="datetimeFigureOut">
              <a:rPr lang="zh-CN" altLang="en-US"/>
              <a:pPr>
                <a:defRPr/>
              </a:pPr>
              <a:t>2019/6/26</a:t>
            </a:fld>
            <a:endParaRPr lang="zh-CN" altLang="en-US"/>
          </a:p>
        </p:txBody>
      </p:sp>
      <p:sp>
        <p:nvSpPr>
          <p:cNvPr id="1029" name="页脚占位符 4">
            <a:extLst>
              <a:ext uri="{FF2B5EF4-FFF2-40B4-BE49-F238E27FC236}">
                <a16:creationId xmlns="" xmlns:a16="http://schemas.microsoft.com/office/drawing/2014/main" id="{503ED85E-296B-4F3D-9C36-0F581A5FA1E8}"/>
              </a:ext>
            </a:extLst>
          </p:cNvPr>
          <p:cNvSpPr>
            <a:spLocks noGrp="1" noChangeArrowheads="1"/>
          </p:cNvSpPr>
          <p:nvPr>
            <p:ph type="ftr" sz="quarter" idx="3"/>
          </p:nvPr>
        </p:nvSpPr>
        <p:spPr bwMode="auto">
          <a:xfrm>
            <a:off x="4165600" y="6356351"/>
            <a:ext cx="3860800" cy="3661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600">
                <a:solidFill>
                  <a:srgbClr val="898989"/>
                </a:solidFill>
              </a:defRPr>
            </a:lvl1pPr>
          </a:lstStyle>
          <a:p>
            <a:pPr>
              <a:defRPr/>
            </a:pPr>
            <a:endParaRPr lang="zh-CN" altLang="en-US"/>
          </a:p>
        </p:txBody>
      </p:sp>
      <p:sp>
        <p:nvSpPr>
          <p:cNvPr id="1030" name="灯片编号占位符 5">
            <a:extLst>
              <a:ext uri="{FF2B5EF4-FFF2-40B4-BE49-F238E27FC236}">
                <a16:creationId xmlns="" xmlns:a16="http://schemas.microsoft.com/office/drawing/2014/main" id="{9C556AED-1DAE-44BA-9117-3AD181AE2AF0}"/>
              </a:ext>
            </a:extLst>
          </p:cNvPr>
          <p:cNvSpPr>
            <a:spLocks noGrp="1" noChangeArrowheads="1"/>
          </p:cNvSpPr>
          <p:nvPr>
            <p:ph type="sldNum" sz="quarter" idx="4"/>
          </p:nvPr>
        </p:nvSpPr>
        <p:spPr bwMode="auto">
          <a:xfrm>
            <a:off x="8737600" y="6356351"/>
            <a:ext cx="2844800" cy="36618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600">
                <a:solidFill>
                  <a:srgbClr val="898989"/>
                </a:solidFill>
              </a:defRPr>
            </a:lvl1pPr>
          </a:lstStyle>
          <a:p>
            <a:pPr>
              <a:defRPr/>
            </a:pPr>
            <a:fld id="{BB8FC9AC-B678-4250-9859-06266B9E38A0}" type="slidenum">
              <a:rPr lang="zh-CN" altLang="en-US"/>
              <a:pPr>
                <a:defRPr/>
              </a:pPr>
              <a:t>‹#›</a:t>
            </a:fld>
            <a:endParaRPr lang="zh-CN" altLang="en-US"/>
          </a:p>
        </p:txBody>
      </p:sp>
    </p:spTree>
    <p:extLst>
      <p:ext uri="{BB962C8B-B14F-4D97-AF65-F5344CB8AC3E}">
        <p14:creationId xmlns:p14="http://schemas.microsoft.com/office/powerpoint/2010/main" val="4189316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split orient="vert"/>
  </p:transition>
  <p:txStyles>
    <p:titleStyle>
      <a:lvl1pPr algn="ctr" rtl="0" eaLnBrk="0" fontAlgn="base" hangingPunct="0">
        <a:spcBef>
          <a:spcPct val="0"/>
        </a:spcBef>
        <a:spcAft>
          <a:spcPct val="0"/>
        </a:spcAft>
        <a:defRPr sz="5867">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宋体" pitchFamily="2" charset="-122"/>
        </a:defRPr>
      </a:lvl2pPr>
      <a:lvl3pPr algn="ctr" rtl="0" eaLnBrk="0" fontAlgn="base" hangingPunct="0">
        <a:spcBef>
          <a:spcPct val="0"/>
        </a:spcBef>
        <a:spcAft>
          <a:spcPct val="0"/>
        </a:spcAft>
        <a:defRPr sz="5867">
          <a:solidFill>
            <a:schemeClr val="tx1"/>
          </a:solidFill>
          <a:latin typeface="Calibri" pitchFamily="34" charset="0"/>
          <a:ea typeface="宋体" pitchFamily="2" charset="-122"/>
        </a:defRPr>
      </a:lvl3pPr>
      <a:lvl4pPr algn="ctr" rtl="0" eaLnBrk="0" fontAlgn="base" hangingPunct="0">
        <a:spcBef>
          <a:spcPct val="0"/>
        </a:spcBef>
        <a:spcAft>
          <a:spcPct val="0"/>
        </a:spcAft>
        <a:defRPr sz="5867">
          <a:solidFill>
            <a:schemeClr val="tx1"/>
          </a:solidFill>
          <a:latin typeface="Calibri" pitchFamily="34" charset="0"/>
          <a:ea typeface="宋体" pitchFamily="2" charset="-122"/>
        </a:defRPr>
      </a:lvl4pPr>
      <a:lvl5pPr algn="ctr" rtl="0" eaLnBrk="0" fontAlgn="base" hangingPunct="0">
        <a:spcBef>
          <a:spcPct val="0"/>
        </a:spcBef>
        <a:spcAft>
          <a:spcPct val="0"/>
        </a:spcAft>
        <a:defRPr sz="5867">
          <a:solidFill>
            <a:schemeClr val="tx1"/>
          </a:solidFill>
          <a:latin typeface="Calibri" pitchFamily="34" charset="0"/>
          <a:ea typeface="宋体" pitchFamily="2" charset="-122"/>
        </a:defRPr>
      </a:lvl5pPr>
      <a:lvl6pPr marL="609585" algn="ctr" rtl="0" eaLnBrk="0" fontAlgn="base" hangingPunct="0">
        <a:spcBef>
          <a:spcPct val="0"/>
        </a:spcBef>
        <a:spcAft>
          <a:spcPct val="0"/>
        </a:spcAft>
        <a:defRPr sz="5867">
          <a:solidFill>
            <a:schemeClr val="tx1"/>
          </a:solidFill>
          <a:latin typeface="Calibri" pitchFamily="34" charset="0"/>
          <a:ea typeface="宋体" pitchFamily="2" charset="-122"/>
        </a:defRPr>
      </a:lvl6pPr>
      <a:lvl7pPr marL="1219170" algn="ctr" rtl="0" eaLnBrk="0" fontAlgn="base" hangingPunct="0">
        <a:spcBef>
          <a:spcPct val="0"/>
        </a:spcBef>
        <a:spcAft>
          <a:spcPct val="0"/>
        </a:spcAft>
        <a:defRPr sz="5867">
          <a:solidFill>
            <a:schemeClr val="tx1"/>
          </a:solidFill>
          <a:latin typeface="Calibri" pitchFamily="34" charset="0"/>
          <a:ea typeface="宋体" pitchFamily="2" charset="-122"/>
        </a:defRPr>
      </a:lvl7pPr>
      <a:lvl8pPr marL="1828754" algn="ctr" rtl="0" eaLnBrk="0" fontAlgn="base" hangingPunct="0">
        <a:spcBef>
          <a:spcPct val="0"/>
        </a:spcBef>
        <a:spcAft>
          <a:spcPct val="0"/>
        </a:spcAft>
        <a:defRPr sz="5867">
          <a:solidFill>
            <a:schemeClr val="tx1"/>
          </a:solidFill>
          <a:latin typeface="Calibri" pitchFamily="34" charset="0"/>
          <a:ea typeface="宋体" pitchFamily="2" charset="-122"/>
        </a:defRPr>
      </a:lvl8pPr>
      <a:lvl9pPr marL="2438339" algn="ctr" rtl="0" eaLnBrk="0" fontAlgn="base" hangingPunct="0">
        <a:spcBef>
          <a:spcPct val="0"/>
        </a:spcBef>
        <a:spcAft>
          <a:spcPct val="0"/>
        </a:spcAft>
        <a:defRPr sz="5867">
          <a:solidFill>
            <a:schemeClr val="tx1"/>
          </a:solidFill>
          <a:latin typeface="Calibri" pitchFamily="34" charset="0"/>
          <a:ea typeface="宋体" pitchFamily="2"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a:solidFill>
            <a:schemeClr val="tx1"/>
          </a:solidFill>
          <a:latin typeface="+mn-lt"/>
          <a:ea typeface="+mn-ea"/>
        </a:defRPr>
      </a:lvl2pPr>
      <a:lvl3pPr marL="1523962" indent="-304792"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3547"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4pPr>
      <a:lvl5pPr marL="2743131" indent="-304792" algn="l" rtl="0" eaLnBrk="0" fontAlgn="base" hangingPunct="0">
        <a:spcBef>
          <a:spcPct val="20000"/>
        </a:spcBef>
        <a:spcAft>
          <a:spcPct val="0"/>
        </a:spcAft>
        <a:buFont typeface="Arial" panose="020B0604020202020204" pitchFamily="34" charset="0"/>
        <a:buChar char="»"/>
        <a:defRPr sz="2667">
          <a:solidFill>
            <a:schemeClr val="tx1"/>
          </a:solidFill>
          <a:latin typeface="+mn-lt"/>
          <a:ea typeface="+mn-ea"/>
        </a:defRPr>
      </a:lvl5pPr>
      <a:lvl6pPr marL="335271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6pPr>
      <a:lvl7pPr marL="3962301"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7pPr>
      <a:lvl8pPr marL="4571886"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8pPr>
      <a:lvl9pPr marL="5181470" indent="-304792" algn="l" rtl="0" eaLnBrk="0" fontAlgn="base" hangingPunct="0">
        <a:spcBef>
          <a:spcPct val="20000"/>
        </a:spcBef>
        <a:spcAft>
          <a:spcPct val="0"/>
        </a:spcAft>
        <a:buFont typeface="Arial" pitchFamily="34" charset="0"/>
        <a:buChar char="»"/>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5362" name="Picture 6">
            <a:extLst>
              <a:ext uri="{FF2B5EF4-FFF2-40B4-BE49-F238E27FC236}">
                <a16:creationId xmlns="" xmlns:a16="http://schemas.microsoft.com/office/drawing/2014/main" id="{7A1922B2-8B89-4599-8F42-A6F1748D63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215265">
            <a:off x="4181532" y="96243"/>
            <a:ext cx="4214283" cy="451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8">
            <a:extLst>
              <a:ext uri="{FF2B5EF4-FFF2-40B4-BE49-F238E27FC236}">
                <a16:creationId xmlns="" xmlns:a16="http://schemas.microsoft.com/office/drawing/2014/main" id="{A2926239-8C29-415E-94C5-EFA1F3BEEBE2}"/>
              </a:ext>
            </a:extLst>
          </p:cNvPr>
          <p:cNvSpPr txBox="1">
            <a:spLocks noChangeArrowheads="1"/>
          </p:cNvSpPr>
          <p:nvPr/>
        </p:nvSpPr>
        <p:spPr bwMode="auto">
          <a:xfrm>
            <a:off x="5488452" y="1076394"/>
            <a:ext cx="800219" cy="2554545"/>
          </a:xfrm>
          <a:prstGeom prst="rect">
            <a:avLst/>
          </a:prstGeom>
          <a:noFill/>
          <a:ln>
            <a:noFill/>
          </a:ln>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000" b="1" dirty="0" smtClean="0">
                <a:solidFill>
                  <a:srgbClr val="FFFFFF"/>
                </a:solidFill>
                <a:latin typeface="DejaVu Sans Mono" panose="020B0609030804020204" pitchFamily="49" charset="0"/>
                <a:ea typeface="+mn-ea"/>
                <a:cs typeface="DejaVu Sans Mono" panose="020B0609030804020204" pitchFamily="49" charset="0"/>
                <a:sym typeface="+mn-lt"/>
              </a:rPr>
              <a:t>论文讲解</a:t>
            </a:r>
            <a:endParaRPr lang="zh-CN" altLang="zh-CN" sz="4000" b="1" dirty="0">
              <a:solidFill>
                <a:srgbClr val="FFFFFF"/>
              </a:solidFill>
              <a:latin typeface="DejaVu Sans Mono" panose="020B0609030804020204" pitchFamily="49" charset="0"/>
              <a:ea typeface="+mn-ea"/>
              <a:cs typeface="DejaVu Sans Mono" panose="020B0609030804020204" pitchFamily="49" charset="0"/>
              <a:sym typeface="+mn-lt"/>
            </a:endParaRPr>
          </a:p>
        </p:txBody>
      </p:sp>
      <p:sp>
        <p:nvSpPr>
          <p:cNvPr id="15365" name="矩形 10">
            <a:extLst>
              <a:ext uri="{FF2B5EF4-FFF2-40B4-BE49-F238E27FC236}">
                <a16:creationId xmlns="" xmlns:a16="http://schemas.microsoft.com/office/drawing/2014/main" id="{C36C6F8A-A5D0-4029-8969-5B9BAEB6356A}"/>
              </a:ext>
            </a:extLst>
          </p:cNvPr>
          <p:cNvSpPr>
            <a:spLocks noChangeArrowheads="1"/>
          </p:cNvSpPr>
          <p:nvPr/>
        </p:nvSpPr>
        <p:spPr bwMode="auto">
          <a:xfrm>
            <a:off x="1246626" y="4381675"/>
            <a:ext cx="913458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en-US" altLang="zh-CN" sz="4000" dirty="0">
                <a:solidFill>
                  <a:schemeClr val="bg1"/>
                </a:solidFill>
              </a:rPr>
              <a:t>Hybrid Code Networks: practical and efficient end-to-end dialog control with supervised and reinforcement learning</a:t>
            </a:r>
          </a:p>
        </p:txBody>
      </p:sp>
      <p:pic>
        <p:nvPicPr>
          <p:cNvPr id="15366" name="Picture 13">
            <a:extLst>
              <a:ext uri="{FF2B5EF4-FFF2-40B4-BE49-F238E27FC236}">
                <a16:creationId xmlns="" xmlns:a16="http://schemas.microsoft.com/office/drawing/2014/main" id="{1E80A02F-655E-4204-8794-5B00ABC26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126226">
            <a:off x="3613151" y="1346201"/>
            <a:ext cx="1449917" cy="133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60414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heel(1)">
                                      <p:cBhvr>
                                        <p:cTn id="7" dur="2000"/>
                                        <p:tgtEl>
                                          <p:spTgt spid="15362"/>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5366"/>
                                        </p:tgtEl>
                                        <p:attrNameLst>
                                          <p:attrName>style.visibility</p:attrName>
                                        </p:attrNameLst>
                                      </p:cBhvr>
                                      <p:to>
                                        <p:strVal val="visible"/>
                                      </p:to>
                                    </p:set>
                                    <p:animEffect transition="in" filter="wipe(down)">
                                      <p:cBhvr>
                                        <p:cTn id="11" dur="500"/>
                                        <p:tgtEl>
                                          <p:spTgt spid="15366"/>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15363"/>
                                        </p:tgtEl>
                                        <p:attrNameLst>
                                          <p:attrName>style.visibility</p:attrName>
                                        </p:attrNameLst>
                                      </p:cBhvr>
                                      <p:to>
                                        <p:strVal val="visible"/>
                                      </p:to>
                                    </p:set>
                                    <p:animEffect transition="in" filter="wipe(up)">
                                      <p:cBhvr>
                                        <p:cTn id="15" dur="500"/>
                                        <p:tgtEl>
                                          <p:spTgt spid="15363"/>
                                        </p:tgtEl>
                                      </p:cBhvr>
                                    </p:animEffect>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15365"/>
                                        </p:tgtEl>
                                        <p:attrNameLst>
                                          <p:attrName>style.visibility</p:attrName>
                                        </p:attrNameLst>
                                      </p:cBhvr>
                                      <p:to>
                                        <p:strVal val="visible"/>
                                      </p:to>
                                    </p:set>
                                    <p:animEffect transition="in" filter="fade">
                                      <p:cBhvr>
                                        <p:cTn id="19" dur="1000"/>
                                        <p:tgtEl>
                                          <p:spTgt spid="15365"/>
                                        </p:tgtEl>
                                      </p:cBhvr>
                                    </p:animEffect>
                                    <p:anim calcmode="lin" valueType="num">
                                      <p:cBhvr>
                                        <p:cTn id="20" dur="1000" fill="hold"/>
                                        <p:tgtEl>
                                          <p:spTgt spid="15365"/>
                                        </p:tgtEl>
                                        <p:attrNameLst>
                                          <p:attrName>ppt_x</p:attrName>
                                        </p:attrNameLst>
                                      </p:cBhvr>
                                      <p:tavLst>
                                        <p:tav tm="0">
                                          <p:val>
                                            <p:strVal val="#ppt_x"/>
                                          </p:val>
                                        </p:tav>
                                        <p:tav tm="100000">
                                          <p:val>
                                            <p:strVal val="#ppt_x"/>
                                          </p:val>
                                        </p:tav>
                                      </p:tavLst>
                                    </p:anim>
                                    <p:anim calcmode="lin" valueType="num">
                                      <p:cBhvr>
                                        <p:cTn id="21" dur="1000" fill="hold"/>
                                        <p:tgtEl>
                                          <p:spTgt spid="153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6686" y="1022007"/>
            <a:ext cx="11013232" cy="1015663"/>
          </a:xfrm>
          <a:prstGeom prst="rect">
            <a:avLst/>
          </a:prstGeom>
        </p:spPr>
        <p:txBody>
          <a:bodyPr wrap="square">
            <a:spAutoFit/>
          </a:bodyPr>
          <a:lstStyle/>
          <a:p>
            <a:r>
              <a:rPr lang="en-US" altLang="zh-CN" sz="2000" dirty="0"/>
              <a:t>Word2Vec</a:t>
            </a:r>
            <a:r>
              <a:rPr lang="zh-CN" altLang="en-US" sz="2000" dirty="0"/>
              <a:t>可以看做是通过神经网络来训练</a:t>
            </a:r>
            <a:r>
              <a:rPr lang="en-US" altLang="zh-CN" sz="2000" dirty="0"/>
              <a:t>N-gram</a:t>
            </a:r>
            <a:r>
              <a:rPr lang="zh-CN" altLang="en-US" sz="2000" dirty="0"/>
              <a:t>语言模型，并在训练过程中求出</a:t>
            </a:r>
            <a:r>
              <a:rPr lang="en-US" altLang="zh-CN" sz="2000" dirty="0"/>
              <a:t>word</a:t>
            </a:r>
            <a:r>
              <a:rPr lang="zh-CN" altLang="en-US" sz="2000" dirty="0"/>
              <a:t>所对应的</a:t>
            </a:r>
            <a:r>
              <a:rPr lang="en-US" altLang="zh-CN" sz="2000" dirty="0"/>
              <a:t>vector</a:t>
            </a:r>
            <a:r>
              <a:rPr lang="zh-CN" altLang="en-US" sz="2000" dirty="0"/>
              <a:t>的方法，根据语言模型的不同，可以分为</a:t>
            </a:r>
            <a:r>
              <a:rPr lang="en-US" altLang="zh-CN" sz="2000" dirty="0"/>
              <a:t>CBOW</a:t>
            </a:r>
            <a:r>
              <a:rPr lang="zh-CN" altLang="en-US" sz="2000" dirty="0"/>
              <a:t>（连续词袋模型）和</a:t>
            </a:r>
            <a:r>
              <a:rPr lang="en-US" altLang="zh-CN" sz="2000" dirty="0"/>
              <a:t>Skip-gram</a:t>
            </a:r>
            <a:r>
              <a:rPr lang="zh-CN" altLang="en-US" sz="2000" dirty="0"/>
              <a:t>两种模型，而根据两种降低训练复杂度的方法又可以分为</a:t>
            </a:r>
            <a:r>
              <a:rPr lang="en-US" altLang="zh-CN" sz="2000" dirty="0"/>
              <a:t>Hierarchical </a:t>
            </a:r>
            <a:r>
              <a:rPr lang="en-US" altLang="zh-CN" sz="2000" dirty="0" err="1"/>
              <a:t>Softmax</a:t>
            </a:r>
            <a:r>
              <a:rPr lang="zh-CN" altLang="en-US" sz="2000" dirty="0"/>
              <a:t>和</a:t>
            </a:r>
            <a:r>
              <a:rPr lang="en-US" altLang="zh-CN" sz="2000" dirty="0"/>
              <a:t>Negative Sampling</a:t>
            </a:r>
            <a:endParaRPr lang="en-US" altLang="zh-CN" sz="2000" dirty="0"/>
          </a:p>
        </p:txBody>
      </p:sp>
      <p:sp>
        <p:nvSpPr>
          <p:cNvPr id="3" name="矩形 2"/>
          <p:cNvSpPr/>
          <p:nvPr/>
        </p:nvSpPr>
        <p:spPr>
          <a:xfrm>
            <a:off x="5178777" y="314054"/>
            <a:ext cx="1843774" cy="523220"/>
          </a:xfrm>
          <a:prstGeom prst="rect">
            <a:avLst/>
          </a:prstGeom>
        </p:spPr>
        <p:txBody>
          <a:bodyPr wrap="none">
            <a:spAutoFit/>
          </a:bodyPr>
          <a:lstStyle/>
          <a:p>
            <a:pPr algn="ctr">
              <a:buNone/>
            </a:pPr>
            <a:r>
              <a:rPr lang="en-US" altLang="zh-CN" sz="2800" b="1" dirty="0"/>
              <a:t>word2vec</a:t>
            </a:r>
            <a:endParaRPr lang="en-US" altLang="zh-CN" sz="2800" b="1" dirty="0"/>
          </a:p>
        </p:txBody>
      </p:sp>
      <p:sp>
        <p:nvSpPr>
          <p:cNvPr id="4" name="AutoShape 4" descr="https://upload-images.jianshu.io/upload_images/3589698-3ed9aa37e86f1d2b.png?imageMogr2/auto-orient/strip%7CimageView2/2/w/800/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https://upload-images.jianshu.io/upload_images/3589698-3ed9aa37e86f1d2b.png?imageMogr2/auto-orient/strip%7CimageView2/2/w/800/format/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2" name="Picture 8" descr="https://upload-images.jianshu.io/upload_images/3589698-3ed9aa37e86f1d2b.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 y="1970022"/>
            <a:ext cx="5859559" cy="48708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ensorflownews.com/wp-content/uploads/2018/0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624" y="1970022"/>
            <a:ext cx="6332376" cy="4870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80461"/>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 xmlns:a16="http://schemas.microsoft.com/office/drawing/2014/main" id="{7AE8706D-23A6-4A10-963D-0F628FF109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25" y="190500"/>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 xmlns:a16="http://schemas.microsoft.com/office/drawing/2014/main" id="{18F74201-C683-487D-9FD7-1565698DB2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 xmlns:a16="http://schemas.microsoft.com/office/drawing/2014/main" id="{317D7686-1E86-49B2-B277-CFBB619574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 xmlns:a16="http://schemas.microsoft.com/office/drawing/2014/main" id="{D22E980D-754E-4638-B45A-3CE563502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 xmlns:a16="http://schemas.microsoft.com/office/drawing/2014/main" id="{7A054D5F-C421-4BAB-917D-C3D5F6224352}"/>
              </a:ext>
            </a:extLst>
          </p:cNvPr>
          <p:cNvSpPr txBox="1">
            <a:spLocks noChangeArrowheads="1"/>
          </p:cNvSpPr>
          <p:nvPr/>
        </p:nvSpPr>
        <p:spPr bwMode="auto">
          <a:xfrm>
            <a:off x="1259632" y="351450"/>
            <a:ext cx="965718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sp>
        <p:nvSpPr>
          <p:cNvPr id="2" name="矩形 1"/>
          <p:cNvSpPr/>
          <p:nvPr/>
        </p:nvSpPr>
        <p:spPr>
          <a:xfrm>
            <a:off x="522515" y="901700"/>
            <a:ext cx="10851502" cy="461665"/>
          </a:xfrm>
          <a:prstGeom prst="rect">
            <a:avLst/>
          </a:prstGeom>
        </p:spPr>
        <p:txBody>
          <a:bodyPr wrap="square">
            <a:spAutoFit/>
          </a:bodyPr>
          <a:lstStyle/>
          <a:p>
            <a:r>
              <a:rPr lang="en-US" altLang="zh-CN" sz="2400" b="1" dirty="0" smtClean="0"/>
              <a:t>1.Skip-Gram</a:t>
            </a:r>
            <a:endParaRPr lang="en-US" altLang="zh-CN" sz="2400" b="1" dirty="0"/>
          </a:p>
        </p:txBody>
      </p:sp>
      <p:pic>
        <p:nvPicPr>
          <p:cNvPr id="13314" name="Picture 2" descr="https://upload-images.jianshu.io/upload_images/3589698-a557d7a253b29b79.png?imageMogr2/auto-or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12" y="3271090"/>
            <a:ext cx="6111355" cy="2050075"/>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5680" y="2446844"/>
            <a:ext cx="5626319" cy="4415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413823" y="1276167"/>
            <a:ext cx="6096000" cy="1200329"/>
          </a:xfrm>
          <a:prstGeom prst="rect">
            <a:avLst/>
          </a:prstGeom>
        </p:spPr>
        <p:txBody>
          <a:bodyPr>
            <a:spAutoFit/>
          </a:bodyPr>
          <a:lstStyle/>
          <a:p>
            <a:endParaRPr lang="en-US" altLang="zh-CN" b="1" dirty="0"/>
          </a:p>
          <a:p>
            <a:r>
              <a:rPr lang="zh-CN" altLang="en-US" b="1" dirty="0"/>
              <a:t>训练数据获取：</a:t>
            </a:r>
            <a:endParaRPr lang="en-US" altLang="zh-CN" b="1" dirty="0"/>
          </a:p>
          <a:p>
            <a:r>
              <a:rPr lang="zh-CN" altLang="en-US" dirty="0"/>
              <a:t>假如有一个句子“</a:t>
            </a:r>
            <a:r>
              <a:rPr lang="en-US" altLang="zh-CN" dirty="0"/>
              <a:t>The quick brown fox jumps over lazy dog”</a:t>
            </a:r>
            <a:endParaRPr lang="zh-CN" altLang="en-US" dirty="0"/>
          </a:p>
        </p:txBody>
      </p:sp>
      <p:sp>
        <p:nvSpPr>
          <p:cNvPr id="5" name="矩形 4"/>
          <p:cNvSpPr/>
          <p:nvPr/>
        </p:nvSpPr>
        <p:spPr>
          <a:xfrm>
            <a:off x="392467" y="1648884"/>
            <a:ext cx="6096000" cy="1200329"/>
          </a:xfrm>
          <a:prstGeom prst="rect">
            <a:avLst/>
          </a:prstGeom>
        </p:spPr>
        <p:txBody>
          <a:bodyPr>
            <a:spAutoFit/>
          </a:bodyPr>
          <a:lstStyle/>
          <a:p>
            <a:r>
              <a:rPr lang="en-US" altLang="zh-CN" dirty="0"/>
              <a:t>CBOW</a:t>
            </a:r>
            <a:r>
              <a:rPr lang="zh-CN" altLang="en-US" dirty="0"/>
              <a:t>的训练输入的是某一个特征词的上下文相关的词对应的词向量，输出是这个特定词的词向量。而</a:t>
            </a:r>
            <a:r>
              <a:rPr lang="en-US" altLang="zh-CN" dirty="0"/>
              <a:t>Skip-gram</a:t>
            </a:r>
            <a:r>
              <a:rPr lang="zh-CN" altLang="en-US" dirty="0"/>
              <a:t>刚好相反，输入一个特征词，输出是这个特征词。上下文相关的词。</a:t>
            </a:r>
            <a:endParaRPr lang="zh-CN" altLang="en-US" dirty="0"/>
          </a:p>
        </p:txBody>
      </p:sp>
    </p:spTree>
    <p:extLst>
      <p:ext uri="{BB962C8B-B14F-4D97-AF65-F5344CB8AC3E}">
        <p14:creationId xmlns:p14="http://schemas.microsoft.com/office/powerpoint/2010/main" val="167878258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902" y="392402"/>
            <a:ext cx="11374016" cy="2031325"/>
          </a:xfrm>
          <a:prstGeom prst="rect">
            <a:avLst/>
          </a:prstGeom>
        </p:spPr>
        <p:txBody>
          <a:bodyPr wrap="square">
            <a:spAutoFit/>
          </a:bodyPr>
          <a:lstStyle/>
          <a:p>
            <a:r>
              <a:rPr lang="zh-CN" altLang="en-US" b="1" dirty="0"/>
              <a:t>模型输入：</a:t>
            </a:r>
            <a:endParaRPr lang="zh-CN" altLang="en-US" dirty="0"/>
          </a:p>
          <a:p>
            <a:r>
              <a:rPr lang="zh-CN" altLang="en-US" dirty="0"/>
              <a:t>输入的每一个词都是一个</a:t>
            </a:r>
            <a:r>
              <a:rPr lang="en-US" altLang="zh-CN" dirty="0"/>
              <a:t>One-Hot</a:t>
            </a:r>
            <a:r>
              <a:rPr lang="zh-CN" altLang="en-US" dirty="0"/>
              <a:t>表示形式，</a:t>
            </a:r>
            <a:r>
              <a:rPr lang="en-US" altLang="zh-CN" dirty="0"/>
              <a:t>("the", "quick", "brown", "fox", "</a:t>
            </a:r>
            <a:r>
              <a:rPr lang="en-US" altLang="zh-CN" dirty="0" err="1"/>
              <a:t>jumps","over","lazy","dog</a:t>
            </a:r>
            <a:r>
              <a:rPr lang="en-US" altLang="zh-CN" dirty="0"/>
              <a:t>")</a:t>
            </a:r>
            <a:r>
              <a:rPr lang="zh-CN" altLang="en-US" dirty="0"/>
              <a:t>，我们对这个词汇表的单词进行编号</a:t>
            </a:r>
            <a:r>
              <a:rPr lang="en-US" altLang="zh-CN" dirty="0"/>
              <a:t>0-7</a:t>
            </a:r>
            <a:r>
              <a:rPr lang="zh-CN" altLang="en-US" dirty="0"/>
              <a:t>。那么”</a:t>
            </a:r>
            <a:r>
              <a:rPr lang="en-US" altLang="zh-CN" dirty="0"/>
              <a:t>dog“</a:t>
            </a:r>
            <a:r>
              <a:rPr lang="zh-CN" altLang="en-US" dirty="0"/>
              <a:t>就可以被表示为一个</a:t>
            </a:r>
            <a:r>
              <a:rPr lang="en-US" altLang="zh-CN" dirty="0"/>
              <a:t>8</a:t>
            </a:r>
            <a:r>
              <a:rPr lang="zh-CN" altLang="en-US" dirty="0"/>
              <a:t>维向量</a:t>
            </a:r>
            <a:r>
              <a:rPr lang="en-US" altLang="zh-CN" dirty="0"/>
              <a:t>[0, 0, 0, 0, 0, 0, 0, 1]</a:t>
            </a:r>
            <a:r>
              <a:rPr lang="zh-CN" altLang="en-US" dirty="0" smtClean="0"/>
              <a:t>。</a:t>
            </a:r>
            <a:endParaRPr lang="en-US" altLang="zh-CN" dirty="0" smtClean="0"/>
          </a:p>
          <a:p>
            <a:endParaRPr lang="zh-CN" altLang="en-US" dirty="0"/>
          </a:p>
          <a:p>
            <a:r>
              <a:rPr lang="zh-CN" altLang="en-US" dirty="0"/>
              <a:t>通常词汇表比较大，如果词汇表有</a:t>
            </a:r>
            <a:r>
              <a:rPr lang="en-US" altLang="zh-CN" dirty="0"/>
              <a:t>10000</a:t>
            </a:r>
            <a:r>
              <a:rPr lang="zh-CN" altLang="en-US" dirty="0"/>
              <a:t>个词，模型的输入就是一个</a:t>
            </a:r>
            <a:r>
              <a:rPr lang="en-US" altLang="zh-CN" dirty="0"/>
              <a:t>10000</a:t>
            </a:r>
            <a:r>
              <a:rPr lang="zh-CN" altLang="en-US" dirty="0"/>
              <a:t>维的向量，那么输出也是一个</a:t>
            </a:r>
            <a:r>
              <a:rPr lang="en-US" altLang="zh-CN" dirty="0"/>
              <a:t>10000</a:t>
            </a:r>
            <a:r>
              <a:rPr lang="zh-CN" altLang="en-US" dirty="0"/>
              <a:t>维度（词汇表的大小）的向量，它包含了</a:t>
            </a:r>
            <a:r>
              <a:rPr lang="en-US" altLang="zh-CN" dirty="0"/>
              <a:t>10000</a:t>
            </a:r>
            <a:r>
              <a:rPr lang="zh-CN" altLang="en-US" dirty="0"/>
              <a:t>个概率，每一个概率代表着当前词是输入样本中</a:t>
            </a:r>
            <a:r>
              <a:rPr lang="en-US" altLang="zh-CN" dirty="0"/>
              <a:t>output word</a:t>
            </a:r>
            <a:r>
              <a:rPr lang="zh-CN" altLang="en-US" dirty="0"/>
              <a:t>的概率大小</a:t>
            </a:r>
            <a:r>
              <a:rPr lang="zh-CN" altLang="en-US" dirty="0" smtClean="0"/>
              <a:t>。</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02" y="2423727"/>
            <a:ext cx="10349010" cy="4173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636576"/>
      </p:ext>
    </p:extLst>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563" y="294315"/>
            <a:ext cx="11837437" cy="646331"/>
          </a:xfrm>
          <a:prstGeom prst="rect">
            <a:avLst/>
          </a:prstGeom>
        </p:spPr>
        <p:txBody>
          <a:bodyPr wrap="square">
            <a:spAutoFit/>
          </a:bodyPr>
          <a:lstStyle/>
          <a:p>
            <a:r>
              <a:rPr lang="zh-CN" altLang="en-US" dirty="0"/>
              <a:t>下图中，左右两张图分别从不同角度代表了输入层</a:t>
            </a:r>
            <a:r>
              <a:rPr lang="en-US" altLang="zh-CN" dirty="0"/>
              <a:t>-</a:t>
            </a:r>
            <a:r>
              <a:rPr lang="zh-CN" altLang="en-US" dirty="0"/>
              <a:t>隐层的权重矩阵。左图中每一列代表一个</a:t>
            </a:r>
            <a:r>
              <a:rPr lang="en-US" altLang="zh-CN" dirty="0"/>
              <a:t>10000</a:t>
            </a:r>
            <a:r>
              <a:rPr lang="zh-CN" altLang="en-US" dirty="0"/>
              <a:t>维的词向量和隐层单个神经元连接的权重向量。右图中，每一行实际上代表了每个单词的词向量。</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117" y="1360523"/>
            <a:ext cx="10409561"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7184392"/>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848" y="156789"/>
            <a:ext cx="11871649" cy="1200329"/>
          </a:xfrm>
          <a:prstGeom prst="rect">
            <a:avLst/>
          </a:prstGeom>
        </p:spPr>
        <p:txBody>
          <a:bodyPr wrap="square">
            <a:spAutoFit/>
          </a:bodyPr>
          <a:lstStyle/>
          <a:p>
            <a:r>
              <a:rPr lang="en-US" altLang="zh-CN" dirty="0"/>
              <a:t>input word</a:t>
            </a:r>
            <a:r>
              <a:rPr lang="zh-CN" altLang="en-US" dirty="0"/>
              <a:t>和</a:t>
            </a:r>
            <a:r>
              <a:rPr lang="en-US" altLang="zh-CN" dirty="0"/>
              <a:t>output word</a:t>
            </a:r>
            <a:r>
              <a:rPr lang="zh-CN" altLang="en-US" dirty="0"/>
              <a:t>都会被我们进行</a:t>
            </a:r>
            <a:r>
              <a:rPr lang="en-US" altLang="zh-CN" dirty="0"/>
              <a:t>one-hot</a:t>
            </a:r>
            <a:r>
              <a:rPr lang="zh-CN" altLang="en-US" dirty="0"/>
              <a:t>编码。输入被</a:t>
            </a:r>
            <a:r>
              <a:rPr lang="en-US" altLang="zh-CN" dirty="0"/>
              <a:t>one-hot</a:t>
            </a:r>
            <a:r>
              <a:rPr lang="zh-CN" altLang="en-US" dirty="0"/>
              <a:t>编码后大多数维度上都是</a:t>
            </a:r>
            <a:r>
              <a:rPr lang="en-US" altLang="zh-CN" dirty="0"/>
              <a:t>0</a:t>
            </a:r>
            <a:r>
              <a:rPr lang="zh-CN" altLang="en-US" dirty="0"/>
              <a:t>（实际上仅有一个位置为</a:t>
            </a:r>
            <a:r>
              <a:rPr lang="en-US" altLang="zh-CN" dirty="0"/>
              <a:t>1</a:t>
            </a:r>
            <a:r>
              <a:rPr lang="zh-CN" altLang="en-US" dirty="0"/>
              <a:t>），所以向量稀疏，如果我们将一个</a:t>
            </a:r>
            <a:r>
              <a:rPr lang="en-US" altLang="zh-CN" dirty="0"/>
              <a:t>1 x 10000</a:t>
            </a:r>
            <a:r>
              <a:rPr lang="zh-CN" altLang="en-US" dirty="0"/>
              <a:t>的向量和</a:t>
            </a:r>
            <a:r>
              <a:rPr lang="en-US" altLang="zh-CN" dirty="0"/>
              <a:t>10000 x 300</a:t>
            </a:r>
            <a:r>
              <a:rPr lang="zh-CN" altLang="en-US" dirty="0"/>
              <a:t>的矩阵相乘，它会消耗相当大的计算资源，为了高效计算，隐层权重矩阵看成了一个”查找表“（</a:t>
            </a:r>
            <a:r>
              <a:rPr lang="en-US" altLang="zh-CN" dirty="0"/>
              <a:t>lookup table</a:t>
            </a:r>
            <a:r>
              <a:rPr lang="zh-CN" altLang="en-US" dirty="0"/>
              <a:t>），进行矩阵计算时，直接去查输入向量中取值为</a:t>
            </a:r>
            <a:r>
              <a:rPr lang="en-US" altLang="zh-CN" dirty="0"/>
              <a:t>1</a:t>
            </a:r>
            <a:r>
              <a:rPr lang="zh-CN" altLang="en-US" dirty="0"/>
              <a:t>的维度下对应的那些权重值。隐层的输出就是每个输入单词的“嵌入词向量”。</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73" y="1435358"/>
            <a:ext cx="10692881" cy="1737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85664" y="3172407"/>
            <a:ext cx="11374016" cy="1477328"/>
          </a:xfrm>
          <a:prstGeom prst="rect">
            <a:avLst/>
          </a:prstGeom>
        </p:spPr>
        <p:txBody>
          <a:bodyPr wrap="square">
            <a:spAutoFit/>
          </a:bodyPr>
          <a:lstStyle/>
          <a:p>
            <a:r>
              <a:rPr lang="zh-CN" altLang="en-US" dirty="0"/>
              <a:t>经过神经网络隐层的计算，词从一个</a:t>
            </a:r>
            <a:r>
              <a:rPr lang="en-US" altLang="zh-CN" dirty="0"/>
              <a:t>1 x 10000</a:t>
            </a:r>
            <a:r>
              <a:rPr lang="zh-CN" altLang="en-US" dirty="0"/>
              <a:t>的向量变成</a:t>
            </a:r>
            <a:r>
              <a:rPr lang="en-US" altLang="zh-CN" dirty="0"/>
              <a:t>1 x 300</a:t>
            </a:r>
            <a:r>
              <a:rPr lang="zh-CN" altLang="en-US" dirty="0"/>
              <a:t>的向量，再被输入到输出层。输出层是一个</a:t>
            </a:r>
            <a:r>
              <a:rPr lang="en-US" altLang="zh-CN" dirty="0" err="1"/>
              <a:t>softmax</a:t>
            </a:r>
            <a:r>
              <a:rPr lang="zh-CN" altLang="en-US" dirty="0"/>
              <a:t>回归分类器，它的每个结点将会输出一个</a:t>
            </a:r>
            <a:r>
              <a:rPr lang="en-US" altLang="zh-CN" dirty="0"/>
              <a:t>0-1</a:t>
            </a:r>
            <a:r>
              <a:rPr lang="zh-CN" altLang="en-US" dirty="0"/>
              <a:t>之间的值（概率），这些所有输出层神经元结点的概率之和为</a:t>
            </a:r>
            <a:r>
              <a:rPr lang="en-US" altLang="zh-CN" dirty="0"/>
              <a:t>1</a:t>
            </a:r>
            <a:r>
              <a:rPr lang="zh-CN" altLang="en-US" dirty="0"/>
              <a:t>。</a:t>
            </a:r>
          </a:p>
          <a:p>
            <a:r>
              <a:rPr lang="zh-CN" altLang="en-US" dirty="0"/>
              <a:t>下面是一个例子，训练样本为 </a:t>
            </a:r>
            <a:r>
              <a:rPr lang="en-US" altLang="zh-CN" dirty="0"/>
              <a:t>(input word: “ants”</a:t>
            </a:r>
            <a:r>
              <a:rPr lang="zh-CN" altLang="en-US" dirty="0"/>
              <a:t>， </a:t>
            </a:r>
            <a:r>
              <a:rPr lang="en-US" altLang="zh-CN" dirty="0"/>
              <a:t>output word: “car”) </a:t>
            </a:r>
            <a:r>
              <a:rPr lang="zh-CN" altLang="en-US" dirty="0"/>
              <a:t>的计算示意图</a:t>
            </a:r>
          </a:p>
          <a:p>
            <a:endParaRPr lang="zh-CN" altLang="en-US"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4" y="4551783"/>
            <a:ext cx="11097206" cy="210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8686718"/>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 xmlns:a16="http://schemas.microsoft.com/office/drawing/2014/main" id="{7AE8706D-23A6-4A10-963D-0F628FF109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25" y="190500"/>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 xmlns:a16="http://schemas.microsoft.com/office/drawing/2014/main" id="{18F74201-C683-487D-9FD7-1565698DB2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 xmlns:a16="http://schemas.microsoft.com/office/drawing/2014/main" id="{317D7686-1E86-49B2-B277-CFBB619574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 xmlns:a16="http://schemas.microsoft.com/office/drawing/2014/main" id="{D22E980D-754E-4638-B45A-3CE563502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 xmlns:a16="http://schemas.microsoft.com/office/drawing/2014/main" id="{7A054D5F-C421-4BAB-917D-C3D5F6224352}"/>
              </a:ext>
            </a:extLst>
          </p:cNvPr>
          <p:cNvSpPr txBox="1">
            <a:spLocks noChangeArrowheads="1"/>
          </p:cNvSpPr>
          <p:nvPr/>
        </p:nvSpPr>
        <p:spPr bwMode="auto">
          <a:xfrm>
            <a:off x="1259633" y="351450"/>
            <a:ext cx="965718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en-US" altLang="zh-CN" b="1" dirty="0"/>
              <a:t>word2vec</a:t>
            </a:r>
          </a:p>
          <a:p>
            <a:pPr defTabSz="1219170" fontAlgn="base">
              <a:spcBef>
                <a:spcPct val="0"/>
              </a:spcBef>
              <a:spcAft>
                <a:spcPct val="0"/>
              </a:spcAft>
              <a:buNone/>
            </a:pPr>
            <a:endParaRPr lang="zh-CN" altLang="en-US" b="1" dirty="0"/>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sp>
        <p:nvSpPr>
          <p:cNvPr id="2" name="矩形 1"/>
          <p:cNvSpPr/>
          <p:nvPr/>
        </p:nvSpPr>
        <p:spPr>
          <a:xfrm>
            <a:off x="522515" y="1136280"/>
            <a:ext cx="10851502" cy="1200329"/>
          </a:xfrm>
          <a:prstGeom prst="rect">
            <a:avLst/>
          </a:prstGeom>
        </p:spPr>
        <p:txBody>
          <a:bodyPr wrap="square">
            <a:spAutoFit/>
          </a:bodyPr>
          <a:lstStyle/>
          <a:p>
            <a:r>
              <a:rPr lang="en-US" altLang="zh-CN" sz="2400" b="1" dirty="0" smtClean="0"/>
              <a:t>CBOW</a:t>
            </a:r>
            <a:r>
              <a:rPr lang="zh-CN" altLang="en-US" sz="2400" b="1" dirty="0" smtClean="0"/>
              <a:t>：</a:t>
            </a:r>
            <a:r>
              <a:rPr lang="zh-CN" altLang="en-US" sz="2400" dirty="0"/>
              <a:t>给定上下文，来预测</a:t>
            </a:r>
            <a:r>
              <a:rPr lang="en-US" altLang="zh-CN" sz="2400" dirty="0"/>
              <a:t>input </a:t>
            </a:r>
            <a:r>
              <a:rPr lang="en-US" altLang="zh-CN" sz="2400" dirty="0" smtClean="0"/>
              <a:t>word</a:t>
            </a:r>
          </a:p>
          <a:p>
            <a:r>
              <a:rPr lang="zh-CN" altLang="en-US" sz="2400" b="1" dirty="0"/>
              <a:t>输入数据：</a:t>
            </a:r>
            <a:r>
              <a:rPr lang="zh-CN" altLang="en-US" sz="2400" dirty="0"/>
              <a:t>输入有多个单词，每个单词与隐含层矩阵相乘后得到多个词向量，此时对多个词向量平均，再输出到输出层</a:t>
            </a:r>
            <a:endParaRPr lang="en-US" altLang="zh-CN" sz="2400" dirty="0">
              <a:latin typeface="Calibri" panose="020F0502020204030204" pitchFamily="34" charset="0"/>
              <a:ea typeface="宋体" panose="02010600030101010101" pitchFamily="2" charset="-122"/>
            </a:endParaRPr>
          </a:p>
        </p:txBody>
      </p:sp>
      <p:pic>
        <p:nvPicPr>
          <p:cNvPr id="12292" name="Picture 4" descr="https://upload-images.jianshu.io/upload_images/3589698-c2e14872053d41f1.png?imageMogr2/auto-or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16" y="2667558"/>
            <a:ext cx="5756986" cy="26848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9502" y="2164702"/>
            <a:ext cx="5715649" cy="4111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574637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241" y="238733"/>
            <a:ext cx="11346024" cy="2862322"/>
          </a:xfrm>
          <a:prstGeom prst="rect">
            <a:avLst/>
          </a:prstGeom>
        </p:spPr>
        <p:txBody>
          <a:bodyPr wrap="square">
            <a:spAutoFit/>
          </a:bodyPr>
          <a:lstStyle/>
          <a:p>
            <a:r>
              <a:rPr lang="zh-CN" altLang="en-US" b="1" dirty="0"/>
              <a:t>模型加速</a:t>
            </a:r>
          </a:p>
          <a:p>
            <a:endParaRPr lang="en-US" altLang="zh-CN" b="1" dirty="0"/>
          </a:p>
          <a:p>
            <a:r>
              <a:rPr lang="en-US" altLang="zh-CN" b="1" dirty="0" smtClean="0"/>
              <a:t>Hierarchical </a:t>
            </a:r>
            <a:r>
              <a:rPr lang="en-US" altLang="zh-CN" b="1" dirty="0" err="1"/>
              <a:t>Softmax</a:t>
            </a:r>
            <a:r>
              <a:rPr lang="zh-CN" altLang="en-US" dirty="0"/>
              <a:t>（霍夫曼树）提高模型训练的效率（时间复杂度</a:t>
            </a:r>
            <a:r>
              <a:rPr lang="en-US" altLang="zh-CN" dirty="0"/>
              <a:t>O(n)==&gt;O(</a:t>
            </a:r>
            <a:r>
              <a:rPr lang="en-US" altLang="zh-CN" dirty="0" err="1"/>
              <a:t>logn</a:t>
            </a:r>
            <a:r>
              <a:rPr lang="en-US" altLang="zh-CN" dirty="0"/>
              <a:t>)</a:t>
            </a:r>
            <a:r>
              <a:rPr lang="zh-CN" altLang="en-US" dirty="0"/>
              <a:t>）。但是如果训练样本里的中心词</a:t>
            </a:r>
            <a:r>
              <a:rPr lang="en-US" altLang="zh-CN" dirty="0"/>
              <a:t>w</a:t>
            </a:r>
            <a:r>
              <a:rPr lang="zh-CN" altLang="en-US" dirty="0"/>
              <a:t>是一个很生僻的词，那么霍夫曼树向下走很</a:t>
            </a:r>
            <a:r>
              <a:rPr lang="zh-CN" altLang="en-US" dirty="0" smtClean="0"/>
              <a:t>久</a:t>
            </a:r>
            <a:r>
              <a:rPr lang="en-US" altLang="zh-CN" dirty="0"/>
              <a:t/>
            </a:r>
            <a:br>
              <a:rPr lang="en-US" altLang="zh-CN" dirty="0"/>
            </a:br>
            <a:r>
              <a:rPr lang="en-US" altLang="zh-CN" b="1" dirty="0"/>
              <a:t>Negative Sampling</a:t>
            </a:r>
            <a:r>
              <a:rPr lang="zh-CN" altLang="en-US" dirty="0"/>
              <a:t>：</a:t>
            </a:r>
            <a:r>
              <a:rPr lang="en-US" altLang="zh-CN" dirty="0" err="1"/>
              <a:t>neg</a:t>
            </a:r>
            <a:r>
              <a:rPr lang="zh-CN" altLang="en-US" dirty="0"/>
              <a:t>个负例，每次网络更新不对所有负样本</a:t>
            </a:r>
            <a:r>
              <a:rPr lang="zh-CN" altLang="en-US" dirty="0" smtClean="0"/>
              <a:t>更新，</a:t>
            </a:r>
            <a:r>
              <a:rPr lang="zh-CN" altLang="en-US" dirty="0"/>
              <a:t>它是用来提高训练速度并且改善所得到词向量的质量的一种方法。不同于原本每个训练样本更新所有的权重，负采样每次让一个训练样本仅仅更新一小部分的权重，这样就会降低梯度下降过程中的计算量。</a:t>
            </a:r>
          </a:p>
          <a:p>
            <a:r>
              <a:rPr lang="zh-CN" altLang="en-US" dirty="0"/>
              <a:t/>
            </a:r>
            <a:br>
              <a:rPr lang="zh-CN" altLang="en-US" dirty="0"/>
            </a:br>
            <a:r>
              <a:rPr lang="zh-CN" altLang="en-US" dirty="0"/>
              <a:t/>
            </a:r>
            <a:br>
              <a:rPr lang="zh-CN" altLang="en-US" dirty="0"/>
            </a:br>
            <a:endParaRPr lang="zh-CN" altLang="en-US" dirty="0"/>
          </a:p>
        </p:txBody>
      </p:sp>
      <p:pic>
        <p:nvPicPr>
          <p:cNvPr id="1026" name="Picture 2" descr="https://upload-images.jianshu.io/upload_images/3589698-c6a582b3aafbc86f.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616" y="2410589"/>
            <a:ext cx="6767739" cy="441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479811"/>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1746" name="图片 6" descr=" er.png">
            <a:extLst>
              <a:ext uri="{FF2B5EF4-FFF2-40B4-BE49-F238E27FC236}">
                <a16:creationId xmlns="" xmlns:a16="http://schemas.microsoft.com/office/drawing/2014/main" id="{A27B4524-3DAF-4CC4-A56E-AD9D996AA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1519768"/>
            <a:ext cx="12361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2">
            <a:extLst>
              <a:ext uri="{FF2B5EF4-FFF2-40B4-BE49-F238E27FC236}">
                <a16:creationId xmlns="" xmlns:a16="http://schemas.microsoft.com/office/drawing/2014/main" id="{B4305CD8-984A-4F5D-A853-B57C851A0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14752"/>
            <a:ext cx="952500"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3">
            <a:extLst>
              <a:ext uri="{FF2B5EF4-FFF2-40B4-BE49-F238E27FC236}">
                <a16:creationId xmlns="" xmlns:a16="http://schemas.microsoft.com/office/drawing/2014/main" id="{2BBAC6F9-86AC-4492-A3A4-4176D582807F}"/>
              </a:ext>
            </a:extLst>
          </p:cNvPr>
          <p:cNvSpPr txBox="1">
            <a:spLocks noChangeArrowheads="1"/>
          </p:cNvSpPr>
          <p:nvPr/>
        </p:nvSpPr>
        <p:spPr bwMode="auto">
          <a:xfrm>
            <a:off x="3238501" y="4459818"/>
            <a:ext cx="6286500"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267" dirty="0" smtClean="0">
                <a:solidFill>
                  <a:srgbClr val="FFFFFF"/>
                </a:solidFill>
                <a:latin typeface="+mn-lt"/>
                <a:ea typeface="+mn-ea"/>
                <a:cs typeface="+mn-ea"/>
                <a:sym typeface="+mn-lt"/>
              </a:rPr>
              <a:t>论文详情介绍</a:t>
            </a:r>
            <a:endParaRPr lang="zh-CN" altLang="en-US" sz="4267" dirty="0">
              <a:solidFill>
                <a:srgbClr val="FFFFFF"/>
              </a:solidFill>
              <a:latin typeface="+mn-lt"/>
              <a:ea typeface="+mn-ea"/>
              <a:cs typeface="+mn-ea"/>
              <a:sym typeface="+mn-lt"/>
            </a:endParaRPr>
          </a:p>
        </p:txBody>
      </p:sp>
    </p:spTree>
    <p:extLst>
      <p:ext uri="{BB962C8B-B14F-4D97-AF65-F5344CB8AC3E}">
        <p14:creationId xmlns:p14="http://schemas.microsoft.com/office/powerpoint/2010/main" val="1367722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up)">
                                      <p:cBhvr>
                                        <p:cTn id="7" dur="500"/>
                                        <p:tgtEl>
                                          <p:spTgt spid="3174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1747"/>
                                        </p:tgtEl>
                                        <p:attrNameLst>
                                          <p:attrName>style.visibility</p:attrName>
                                        </p:attrNameLst>
                                      </p:cBhvr>
                                      <p:to>
                                        <p:strVal val="visible"/>
                                      </p:to>
                                    </p:set>
                                    <p:animEffect transition="in" filter="fade">
                                      <p:cBhvr>
                                        <p:cTn id="11" dur="1000"/>
                                        <p:tgtEl>
                                          <p:spTgt spid="31747"/>
                                        </p:tgtEl>
                                      </p:cBhvr>
                                    </p:animEffect>
                                    <p:anim calcmode="lin" valueType="num">
                                      <p:cBhvr>
                                        <p:cTn id="12" dur="1000" fill="hold"/>
                                        <p:tgtEl>
                                          <p:spTgt spid="31747"/>
                                        </p:tgtEl>
                                        <p:attrNameLst>
                                          <p:attrName>ppt_x</p:attrName>
                                        </p:attrNameLst>
                                      </p:cBhvr>
                                      <p:tavLst>
                                        <p:tav tm="0">
                                          <p:val>
                                            <p:strVal val="#ppt_x"/>
                                          </p:val>
                                        </p:tav>
                                        <p:tav tm="100000">
                                          <p:val>
                                            <p:strVal val="#ppt_x"/>
                                          </p:val>
                                        </p:tav>
                                      </p:tavLst>
                                    </p:anim>
                                    <p:anim calcmode="lin" valueType="num">
                                      <p:cBhvr>
                                        <p:cTn id="13" dur="1000" fill="hold"/>
                                        <p:tgtEl>
                                          <p:spTgt spid="3174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fade">
                                      <p:cBhvr>
                                        <p:cTn id="17" dur="1000"/>
                                        <p:tgtEl>
                                          <p:spTgt spid="31748"/>
                                        </p:tgtEl>
                                      </p:cBhvr>
                                    </p:animEffect>
                                    <p:anim calcmode="lin" valueType="num">
                                      <p:cBhvr>
                                        <p:cTn id="18" dur="1000" fill="hold"/>
                                        <p:tgtEl>
                                          <p:spTgt spid="31748"/>
                                        </p:tgtEl>
                                        <p:attrNameLst>
                                          <p:attrName>ppt_x</p:attrName>
                                        </p:attrNameLst>
                                      </p:cBhvr>
                                      <p:tavLst>
                                        <p:tav tm="0">
                                          <p:val>
                                            <p:strVal val="#ppt_x"/>
                                          </p:val>
                                        </p:tav>
                                        <p:tav tm="100000">
                                          <p:val>
                                            <p:strVal val="#ppt_x"/>
                                          </p:val>
                                        </p:tav>
                                      </p:tavLst>
                                    </p:anim>
                                    <p:anim calcmode="lin" valueType="num">
                                      <p:cBhvr>
                                        <p:cTn id="19" dur="1000" fill="hold"/>
                                        <p:tgtEl>
                                          <p:spTgt spid="317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 xmlns:a16="http://schemas.microsoft.com/office/drawing/2014/main"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 xmlns:a16="http://schemas.microsoft.com/office/drawing/2014/main"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 xmlns:a16="http://schemas.microsoft.com/office/drawing/2014/main"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 xmlns:a16="http://schemas.microsoft.com/office/drawing/2014/main"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 xmlns:a16="http://schemas.microsoft.com/office/drawing/2014/main" id="{43466AD6-405D-4AF1-9F33-0C2CBA797644}"/>
              </a:ext>
            </a:extLst>
          </p:cNvPr>
          <p:cNvGrpSpPr>
            <a:grpSpLocks/>
          </p:cNvGrpSpPr>
          <p:nvPr/>
        </p:nvGrpSpPr>
        <p:grpSpPr bwMode="auto">
          <a:xfrm>
            <a:off x="3693325" y="-285752"/>
            <a:ext cx="5397370" cy="1866901"/>
            <a:chOff x="0" y="0"/>
            <a:chExt cx="4048056" cy="1400182"/>
          </a:xfrm>
        </p:grpSpPr>
        <p:pic>
          <p:nvPicPr>
            <p:cNvPr id="24588" name="Picture 3">
              <a:extLst>
                <a:ext uri="{FF2B5EF4-FFF2-40B4-BE49-F238E27FC236}">
                  <a16:creationId xmlns="" xmlns:a16="http://schemas.microsoft.com/office/drawing/2014/main"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 xmlns:a16="http://schemas.microsoft.com/office/drawing/2014/main" id="{7A054D5F-C421-4BAB-917D-C3D5F6224352}"/>
                </a:ext>
              </a:extLst>
            </p:cNvPr>
            <p:cNvSpPr txBox="1">
              <a:spLocks noChangeArrowheads="1"/>
            </p:cNvSpPr>
            <p:nvPr/>
          </p:nvSpPr>
          <p:spPr bwMode="auto">
            <a:xfrm>
              <a:off x="976222" y="486634"/>
              <a:ext cx="3071834" cy="4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466531" y="998376"/>
            <a:ext cx="11075436" cy="1015663"/>
          </a:xfrm>
          <a:prstGeom prst="rect">
            <a:avLst/>
          </a:prstGeom>
        </p:spPr>
        <p:txBody>
          <a:bodyPr wrap="square">
            <a:spAutoFit/>
          </a:bodyPr>
          <a:lstStyle/>
          <a:p>
            <a:r>
              <a:rPr lang="zh-CN" altLang="en-US" sz="2000" dirty="0" smtClean="0"/>
              <a:t>原始</a:t>
            </a:r>
            <a:r>
              <a:rPr lang="zh-CN" altLang="en-US" sz="2000" dirty="0"/>
              <a:t>语料库内容为</a:t>
            </a:r>
            <a:r>
              <a:rPr lang="en-US" altLang="zh-CN" sz="2000" dirty="0"/>
              <a:t>N</a:t>
            </a:r>
            <a:r>
              <a:rPr lang="zh-CN" altLang="en-US" sz="2000" dirty="0"/>
              <a:t>次多轮对话，每次多轮对话的轮数可不同，每次多轮对话用空行隔开，每轮对话为用户一问机器一答（</a:t>
            </a:r>
            <a:r>
              <a:rPr lang="en-US" altLang="zh-CN" sz="2000" dirty="0"/>
              <a:t>utterance-response</a:t>
            </a:r>
            <a:r>
              <a:rPr lang="zh-CN" altLang="en-US" sz="2000" dirty="0"/>
              <a:t>）的形式，</a:t>
            </a:r>
            <a:r>
              <a:rPr lang="en-US" altLang="zh-CN" sz="2000" dirty="0"/>
              <a:t>utterance</a:t>
            </a:r>
            <a:r>
              <a:rPr lang="zh-CN" altLang="en-US" sz="2000" dirty="0"/>
              <a:t>和</a:t>
            </a:r>
            <a:r>
              <a:rPr lang="en-US" altLang="zh-CN" sz="2000" dirty="0"/>
              <a:t>response</a:t>
            </a:r>
            <a:r>
              <a:rPr lang="zh-CN" altLang="en-US" sz="2000" dirty="0"/>
              <a:t>用制表符</a:t>
            </a:r>
            <a:r>
              <a:rPr lang="en-US" altLang="zh-CN" sz="2000" dirty="0"/>
              <a:t>\t</a:t>
            </a:r>
            <a:r>
              <a:rPr lang="zh-CN" altLang="en-US" sz="2000" dirty="0" smtClean="0"/>
              <a:t>分开。</a:t>
            </a:r>
            <a:r>
              <a:rPr lang="zh-CN" altLang="en-US" sz="2000" dirty="0"/>
              <a:t>比如一次多轮对话</a:t>
            </a:r>
            <a:r>
              <a:rPr lang="zh-CN" altLang="en-US" sz="2000"/>
              <a:t>形式</a:t>
            </a:r>
            <a:r>
              <a:rPr lang="zh-CN" altLang="en-US" sz="2000" smtClean="0"/>
              <a:t>如下：</a:t>
            </a:r>
            <a:endParaRPr lang="zh-CN" altLang="en-US" sz="2000" dirty="0"/>
          </a:p>
        </p:txBody>
      </p:sp>
      <p:sp>
        <p:nvSpPr>
          <p:cNvPr id="4" name="矩形 3"/>
          <p:cNvSpPr/>
          <p:nvPr/>
        </p:nvSpPr>
        <p:spPr>
          <a:xfrm>
            <a:off x="5190142" y="305284"/>
            <a:ext cx="3068469" cy="584775"/>
          </a:xfrm>
          <a:prstGeom prst="rect">
            <a:avLst/>
          </a:prstGeom>
        </p:spPr>
        <p:txBody>
          <a:bodyPr wrap="none">
            <a:spAutoFit/>
          </a:bodyPr>
          <a:lstStyle/>
          <a:p>
            <a:pPr defTabSz="1219170" fontAlgn="base">
              <a:spcBef>
                <a:spcPct val="0"/>
              </a:spcBef>
              <a:spcAft>
                <a:spcPct val="0"/>
              </a:spcAft>
            </a:pPr>
            <a:r>
              <a:rPr lang="zh-CN" altLang="en-US" sz="3200" b="1" dirty="0">
                <a:solidFill>
                  <a:srgbClr val="000000"/>
                </a:solidFill>
                <a:latin typeface="Calibri" panose="020F0502020204030204" pitchFamily="34" charset="0"/>
                <a:ea typeface="宋体" panose="02010600030101010101" pitchFamily="2" charset="-122"/>
                <a:cs typeface="+mn-ea"/>
              </a:rPr>
              <a:t>语料规范和设计</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692" y="2014038"/>
            <a:ext cx="11042802" cy="4778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4886840"/>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 xmlns:a16="http://schemas.microsoft.com/office/drawing/2014/main"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 xmlns:a16="http://schemas.microsoft.com/office/drawing/2014/main"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 xmlns:a16="http://schemas.microsoft.com/office/drawing/2014/main"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 xmlns:a16="http://schemas.microsoft.com/office/drawing/2014/main"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3">
            <a:extLst>
              <a:ext uri="{FF2B5EF4-FFF2-40B4-BE49-F238E27FC236}">
                <a16:creationId xmlns="" xmlns:a16="http://schemas.microsoft.com/office/drawing/2014/main"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284" y="-285751"/>
            <a:ext cx="1555746" cy="186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265816" y="360080"/>
            <a:ext cx="3017173" cy="584775"/>
          </a:xfrm>
          <a:prstGeom prst="rect">
            <a:avLst/>
          </a:prstGeom>
        </p:spPr>
        <p:txBody>
          <a:bodyPr wrap="none">
            <a:spAutoFit/>
          </a:bodyPr>
          <a:lstStyle/>
          <a:p>
            <a:r>
              <a:rPr lang="en-US" altLang="zh-CN" sz="3200" b="1" dirty="0">
                <a:solidFill>
                  <a:srgbClr val="000000"/>
                </a:solidFill>
                <a:latin typeface="Calibri" panose="020F0502020204030204" pitchFamily="34" charset="0"/>
                <a:ea typeface="宋体" panose="02010600030101010101" pitchFamily="2" charset="-122"/>
                <a:cs typeface="+mn-ea"/>
              </a:rPr>
              <a:t>RNN</a:t>
            </a:r>
            <a:r>
              <a:rPr lang="zh-CN" altLang="en-US" sz="3200" b="1" dirty="0">
                <a:solidFill>
                  <a:srgbClr val="000000"/>
                </a:solidFill>
                <a:latin typeface="Calibri" panose="020F0502020204030204" pitchFamily="34" charset="0"/>
                <a:ea typeface="宋体" panose="02010600030101010101" pitchFamily="2" charset="-122"/>
                <a:cs typeface="+mn-ea"/>
              </a:rPr>
              <a:t>网络结构图</a:t>
            </a:r>
          </a:p>
        </p:txBody>
      </p:sp>
      <p:pic>
        <p:nvPicPr>
          <p:cNvPr id="3074" name="Picture 2" descr="https://img-blog.csdn.net/20180723132857128?watermark/2/text/aHR0cHM6Ly9ibG9nLmNzZG4ubmV0L2RldmVubGF1/font/5a6L5L2T/fontsize/400/fill/I0JBQkFCMA==/dissolve/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38" y="360080"/>
            <a:ext cx="10506075" cy="616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561116"/>
      </p:ext>
    </p:ext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Box 9">
            <a:extLst>
              <a:ext uri="{FF2B5EF4-FFF2-40B4-BE49-F238E27FC236}">
                <a16:creationId xmlns="" xmlns:a16="http://schemas.microsoft.com/office/drawing/2014/main" id="{7B17697D-7E59-43BC-91A8-D6F53A2AB3B4}"/>
              </a:ext>
            </a:extLst>
          </p:cNvPr>
          <p:cNvSpPr txBox="1">
            <a:spLocks noChangeArrowheads="1"/>
          </p:cNvSpPr>
          <p:nvPr/>
        </p:nvSpPr>
        <p:spPr bwMode="auto">
          <a:xfrm>
            <a:off x="7318985" y="3889595"/>
            <a:ext cx="3333751"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3733" dirty="0" smtClean="0">
                <a:solidFill>
                  <a:srgbClr val="000000"/>
                </a:solidFill>
                <a:latin typeface="+mn-lt"/>
                <a:ea typeface="+mn-ea"/>
                <a:cs typeface="+mn-ea"/>
                <a:sym typeface="+mn-lt"/>
              </a:rPr>
              <a:t>论文详情</a:t>
            </a:r>
            <a:endParaRPr lang="zh-CN" altLang="en-US" sz="3733" dirty="0">
              <a:solidFill>
                <a:srgbClr val="000000"/>
              </a:solidFill>
              <a:latin typeface="+mn-lt"/>
              <a:ea typeface="+mn-ea"/>
              <a:cs typeface="+mn-ea"/>
              <a:sym typeface="+mn-lt"/>
            </a:endParaRPr>
          </a:p>
        </p:txBody>
      </p:sp>
      <p:grpSp>
        <p:nvGrpSpPr>
          <p:cNvPr id="17413" name="组合 10">
            <a:extLst>
              <a:ext uri="{FF2B5EF4-FFF2-40B4-BE49-F238E27FC236}">
                <a16:creationId xmlns="" xmlns:a16="http://schemas.microsoft.com/office/drawing/2014/main" id="{97D718B1-809E-4C88-988F-56395F634A2B}"/>
              </a:ext>
            </a:extLst>
          </p:cNvPr>
          <p:cNvGrpSpPr>
            <a:grpSpLocks/>
          </p:cNvGrpSpPr>
          <p:nvPr/>
        </p:nvGrpSpPr>
        <p:grpSpPr bwMode="auto">
          <a:xfrm>
            <a:off x="6571936" y="2281767"/>
            <a:ext cx="857251" cy="670549"/>
            <a:chOff x="-8173" y="0"/>
            <a:chExt cx="642942" cy="503809"/>
          </a:xfrm>
        </p:grpSpPr>
        <p:pic>
          <p:nvPicPr>
            <p:cNvPr id="17432" name="图片 11" descr="未标题-1.png">
              <a:extLst>
                <a:ext uri="{FF2B5EF4-FFF2-40B4-BE49-F238E27FC236}">
                  <a16:creationId xmlns="" xmlns:a16="http://schemas.microsoft.com/office/drawing/2014/main" id="{6BBF83C9-7589-49DF-8DEF-BB092671C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3" name="TextBox 12">
              <a:extLst>
                <a:ext uri="{FF2B5EF4-FFF2-40B4-BE49-F238E27FC236}">
                  <a16:creationId xmlns="" xmlns:a16="http://schemas.microsoft.com/office/drawing/2014/main" id="{D8943264-098A-4992-B3EC-EA30BCD8ED9B}"/>
                </a:ext>
              </a:extLst>
            </p:cNvPr>
            <p:cNvSpPr txBox="1">
              <a:spLocks noChangeArrowheads="1"/>
            </p:cNvSpPr>
            <p:nvPr/>
          </p:nvSpPr>
          <p:spPr bwMode="auto">
            <a:xfrm>
              <a:off x="-8173" y="0"/>
              <a:ext cx="642942" cy="50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3733" dirty="0">
                  <a:solidFill>
                    <a:srgbClr val="FFFFFF"/>
                  </a:solidFill>
                  <a:latin typeface="+mn-lt"/>
                  <a:ea typeface="+mn-ea"/>
                  <a:cs typeface="+mn-ea"/>
                  <a:sym typeface="+mn-lt"/>
                </a:rPr>
                <a:t>壹</a:t>
              </a:r>
            </a:p>
          </p:txBody>
        </p:sp>
      </p:grpSp>
      <p:grpSp>
        <p:nvGrpSpPr>
          <p:cNvPr id="17414" name="组合 13">
            <a:extLst>
              <a:ext uri="{FF2B5EF4-FFF2-40B4-BE49-F238E27FC236}">
                <a16:creationId xmlns="" xmlns:a16="http://schemas.microsoft.com/office/drawing/2014/main" id="{89AB4375-48A5-46DD-8828-A624E825E19B}"/>
              </a:ext>
            </a:extLst>
          </p:cNvPr>
          <p:cNvGrpSpPr>
            <a:grpSpLocks/>
          </p:cNvGrpSpPr>
          <p:nvPr/>
        </p:nvGrpSpPr>
        <p:grpSpPr bwMode="auto">
          <a:xfrm>
            <a:off x="6584640" y="3084328"/>
            <a:ext cx="856444" cy="671271"/>
            <a:chOff x="-62205" y="0"/>
            <a:chExt cx="642942" cy="503809"/>
          </a:xfrm>
        </p:grpSpPr>
        <p:pic>
          <p:nvPicPr>
            <p:cNvPr id="17430" name="图片 14" descr="未标题-1.png">
              <a:extLst>
                <a:ext uri="{FF2B5EF4-FFF2-40B4-BE49-F238E27FC236}">
                  <a16:creationId xmlns="" xmlns:a16="http://schemas.microsoft.com/office/drawing/2014/main" id="{5856BED4-9D3A-4D5D-A276-C86163064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1" name="TextBox 15">
              <a:extLst>
                <a:ext uri="{FF2B5EF4-FFF2-40B4-BE49-F238E27FC236}">
                  <a16:creationId xmlns="" xmlns:a16="http://schemas.microsoft.com/office/drawing/2014/main" id="{A1DC0B87-997D-4BF5-8116-0053EC8D2527}"/>
                </a:ext>
              </a:extLst>
            </p:cNvPr>
            <p:cNvSpPr txBox="1">
              <a:spLocks noChangeArrowheads="1"/>
            </p:cNvSpPr>
            <p:nvPr/>
          </p:nvSpPr>
          <p:spPr bwMode="auto">
            <a:xfrm>
              <a:off x="-62205" y="2824"/>
              <a:ext cx="642942" cy="50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3733" dirty="0">
                  <a:solidFill>
                    <a:srgbClr val="FFFFFF"/>
                  </a:solidFill>
                  <a:latin typeface="+mn-lt"/>
                  <a:ea typeface="+mn-ea"/>
                  <a:cs typeface="+mn-ea"/>
                  <a:sym typeface="+mn-lt"/>
                </a:rPr>
                <a:t>贰</a:t>
              </a:r>
            </a:p>
          </p:txBody>
        </p:sp>
      </p:grpSp>
      <p:grpSp>
        <p:nvGrpSpPr>
          <p:cNvPr id="17415" name="组合 16">
            <a:extLst>
              <a:ext uri="{FF2B5EF4-FFF2-40B4-BE49-F238E27FC236}">
                <a16:creationId xmlns="" xmlns:a16="http://schemas.microsoft.com/office/drawing/2014/main" id="{3AD8CF4F-0DE0-48F0-B92C-09ECB8BDCFF2}"/>
              </a:ext>
            </a:extLst>
          </p:cNvPr>
          <p:cNvGrpSpPr>
            <a:grpSpLocks/>
          </p:cNvGrpSpPr>
          <p:nvPr/>
        </p:nvGrpSpPr>
        <p:grpSpPr bwMode="auto">
          <a:xfrm>
            <a:off x="6578849" y="3887611"/>
            <a:ext cx="856444" cy="689641"/>
            <a:chOff x="-66552" y="6640"/>
            <a:chExt cx="642942" cy="516914"/>
          </a:xfrm>
        </p:grpSpPr>
        <p:pic>
          <p:nvPicPr>
            <p:cNvPr id="17428" name="图片 17" descr="未标题-1.png">
              <a:extLst>
                <a:ext uri="{FF2B5EF4-FFF2-40B4-BE49-F238E27FC236}">
                  <a16:creationId xmlns="" xmlns:a16="http://schemas.microsoft.com/office/drawing/2014/main" id="{45354977-CA04-434E-9293-31C736CCC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45"/>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TextBox 18">
              <a:extLst>
                <a:ext uri="{FF2B5EF4-FFF2-40B4-BE49-F238E27FC236}">
                  <a16:creationId xmlns="" xmlns:a16="http://schemas.microsoft.com/office/drawing/2014/main" id="{528687AB-8AC9-48C4-B52E-B9B68618A1CF}"/>
                </a:ext>
              </a:extLst>
            </p:cNvPr>
            <p:cNvSpPr txBox="1">
              <a:spLocks noChangeArrowheads="1"/>
            </p:cNvSpPr>
            <p:nvPr/>
          </p:nvSpPr>
          <p:spPr bwMode="auto">
            <a:xfrm>
              <a:off x="-66552" y="6640"/>
              <a:ext cx="642942" cy="49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3733" dirty="0">
                  <a:solidFill>
                    <a:srgbClr val="FFFFFF"/>
                  </a:solidFill>
                  <a:latin typeface="+mn-lt"/>
                  <a:ea typeface="+mn-ea"/>
                  <a:cs typeface="+mn-ea"/>
                  <a:sym typeface="+mn-lt"/>
                </a:rPr>
                <a:t>叁</a:t>
              </a:r>
            </a:p>
          </p:txBody>
        </p:sp>
      </p:grpSp>
      <p:sp>
        <p:nvSpPr>
          <p:cNvPr id="17419" name="TextBox 22">
            <a:extLst>
              <a:ext uri="{FF2B5EF4-FFF2-40B4-BE49-F238E27FC236}">
                <a16:creationId xmlns="" xmlns:a16="http://schemas.microsoft.com/office/drawing/2014/main" id="{73425841-D7E6-4BF1-9544-8229E2CF7292}"/>
              </a:ext>
            </a:extLst>
          </p:cNvPr>
          <p:cNvSpPr txBox="1">
            <a:spLocks noChangeArrowheads="1"/>
          </p:cNvSpPr>
          <p:nvPr/>
        </p:nvSpPr>
        <p:spPr bwMode="auto">
          <a:xfrm>
            <a:off x="7429187" y="4709265"/>
            <a:ext cx="4019474" cy="124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3733" dirty="0" smtClean="0">
                <a:solidFill>
                  <a:srgbClr val="000000"/>
                </a:solidFill>
                <a:latin typeface="+mn-lt"/>
                <a:ea typeface="+mn-ea"/>
                <a:cs typeface="+mn-ea"/>
                <a:sym typeface="+mn-lt"/>
              </a:rPr>
              <a:t>论文总结</a:t>
            </a:r>
            <a:endParaRPr lang="zh-CN" altLang="en-US" sz="3733" dirty="0">
              <a:solidFill>
                <a:srgbClr val="000000"/>
              </a:solidFill>
              <a:latin typeface="+mn-lt"/>
              <a:ea typeface="+mn-ea"/>
              <a:cs typeface="+mn-ea"/>
              <a:sym typeface="+mn-lt"/>
            </a:endParaRPr>
          </a:p>
          <a:p>
            <a:pPr defTabSz="1219170" fontAlgn="base">
              <a:spcBef>
                <a:spcPct val="0"/>
              </a:spcBef>
              <a:spcAft>
                <a:spcPct val="0"/>
              </a:spcAft>
              <a:buNone/>
            </a:pPr>
            <a:endParaRPr lang="zh-CN" altLang="en-US" sz="3733" dirty="0">
              <a:solidFill>
                <a:srgbClr val="000000"/>
              </a:solidFill>
              <a:latin typeface="+mn-lt"/>
              <a:ea typeface="+mn-ea"/>
              <a:cs typeface="+mn-ea"/>
              <a:sym typeface="+mn-lt"/>
            </a:endParaRPr>
          </a:p>
        </p:txBody>
      </p:sp>
      <p:grpSp>
        <p:nvGrpSpPr>
          <p:cNvPr id="17420" name="组合 23">
            <a:extLst>
              <a:ext uri="{FF2B5EF4-FFF2-40B4-BE49-F238E27FC236}">
                <a16:creationId xmlns="" xmlns:a16="http://schemas.microsoft.com/office/drawing/2014/main" id="{AA6A67DB-D1A8-4B50-9A01-C3747F163020}"/>
              </a:ext>
            </a:extLst>
          </p:cNvPr>
          <p:cNvGrpSpPr>
            <a:grpSpLocks/>
          </p:cNvGrpSpPr>
          <p:nvPr/>
        </p:nvGrpSpPr>
        <p:grpSpPr bwMode="auto">
          <a:xfrm>
            <a:off x="6543980" y="4709265"/>
            <a:ext cx="857249" cy="694903"/>
            <a:chOff x="-33265" y="0"/>
            <a:chExt cx="642942" cy="521634"/>
          </a:xfrm>
        </p:grpSpPr>
        <p:pic>
          <p:nvPicPr>
            <p:cNvPr id="17426" name="图片 24" descr="未标题-1.png">
              <a:extLst>
                <a:ext uri="{FF2B5EF4-FFF2-40B4-BE49-F238E27FC236}">
                  <a16:creationId xmlns="" xmlns:a16="http://schemas.microsoft.com/office/drawing/2014/main" id="{F6A9CA51-1AE3-4E5E-9F64-C32AED47B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7" name="TextBox 25">
              <a:extLst>
                <a:ext uri="{FF2B5EF4-FFF2-40B4-BE49-F238E27FC236}">
                  <a16:creationId xmlns="" xmlns:a16="http://schemas.microsoft.com/office/drawing/2014/main" id="{8E69EBC8-F88D-452C-A126-D1EFF18AB549}"/>
                </a:ext>
              </a:extLst>
            </p:cNvPr>
            <p:cNvSpPr txBox="1">
              <a:spLocks noChangeArrowheads="1"/>
            </p:cNvSpPr>
            <p:nvPr/>
          </p:nvSpPr>
          <p:spPr bwMode="auto">
            <a:xfrm>
              <a:off x="-33265" y="21106"/>
              <a:ext cx="642942" cy="50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3733" dirty="0">
                  <a:solidFill>
                    <a:srgbClr val="FFFFFF"/>
                  </a:solidFill>
                  <a:latin typeface="+mn-lt"/>
                  <a:ea typeface="+mn-ea"/>
                  <a:cs typeface="+mn-ea"/>
                  <a:sym typeface="+mn-lt"/>
                </a:rPr>
                <a:t>肆</a:t>
              </a:r>
            </a:p>
          </p:txBody>
        </p:sp>
      </p:grpSp>
      <p:pic>
        <p:nvPicPr>
          <p:cNvPr id="17422" name="Picture 2">
            <a:extLst>
              <a:ext uri="{FF2B5EF4-FFF2-40B4-BE49-F238E27FC236}">
                <a16:creationId xmlns="" xmlns:a16="http://schemas.microsoft.com/office/drawing/2014/main" id="{E43E42AA-D153-4315-9551-086083D86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2" y="2252133"/>
            <a:ext cx="3194049" cy="298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3" name="Picture 3">
            <a:extLst>
              <a:ext uri="{FF2B5EF4-FFF2-40B4-BE49-F238E27FC236}">
                <a16:creationId xmlns="" xmlns:a16="http://schemas.microsoft.com/office/drawing/2014/main" id="{BED419C4-DC35-46B2-AB72-AA00608AB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300" y="2855384"/>
            <a:ext cx="1092200" cy="217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4" name="Picture 4">
            <a:extLst>
              <a:ext uri="{FF2B5EF4-FFF2-40B4-BE49-F238E27FC236}">
                <a16:creationId xmlns="" xmlns:a16="http://schemas.microsoft.com/office/drawing/2014/main" id="{902AD11A-E9CC-4780-A8D2-B1B93C75E9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1" y="4588934"/>
            <a:ext cx="2631017" cy="93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5" name="TextBox 6">
            <a:extLst>
              <a:ext uri="{FF2B5EF4-FFF2-40B4-BE49-F238E27FC236}">
                <a16:creationId xmlns="" xmlns:a16="http://schemas.microsoft.com/office/drawing/2014/main" id="{1FE37275-C9B3-4C93-BE9C-6FAE0BFF3E6F}"/>
              </a:ext>
            </a:extLst>
          </p:cNvPr>
          <p:cNvSpPr txBox="1">
            <a:spLocks noChangeArrowheads="1"/>
          </p:cNvSpPr>
          <p:nvPr/>
        </p:nvSpPr>
        <p:spPr bwMode="auto">
          <a:xfrm>
            <a:off x="2702985" y="1989667"/>
            <a:ext cx="185631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9600" dirty="0">
                <a:solidFill>
                  <a:srgbClr val="FFFFFF"/>
                </a:solidFill>
                <a:latin typeface="+mn-lt"/>
                <a:ea typeface="+mn-ea"/>
                <a:cs typeface="+mn-ea"/>
                <a:sym typeface="+mn-lt"/>
              </a:rPr>
              <a:t>目</a:t>
            </a:r>
            <a:endParaRPr lang="en-US" altLang="zh-CN" sz="9600" dirty="0">
              <a:solidFill>
                <a:srgbClr val="FFFFFF"/>
              </a:solidFill>
              <a:latin typeface="+mn-lt"/>
              <a:ea typeface="+mn-ea"/>
              <a:cs typeface="+mn-ea"/>
              <a:sym typeface="+mn-lt"/>
            </a:endParaRPr>
          </a:p>
          <a:p>
            <a:pPr defTabSz="1219170" fontAlgn="base">
              <a:spcBef>
                <a:spcPct val="0"/>
              </a:spcBef>
              <a:spcAft>
                <a:spcPct val="0"/>
              </a:spcAft>
              <a:buNone/>
            </a:pPr>
            <a:r>
              <a:rPr lang="zh-CN" altLang="en-US" sz="9600" dirty="0">
                <a:solidFill>
                  <a:srgbClr val="FFFFFF"/>
                </a:solidFill>
                <a:latin typeface="+mn-lt"/>
                <a:ea typeface="+mn-ea"/>
                <a:cs typeface="+mn-ea"/>
                <a:sym typeface="+mn-lt"/>
              </a:rPr>
              <a:t>录</a:t>
            </a:r>
          </a:p>
        </p:txBody>
      </p:sp>
      <p:sp>
        <p:nvSpPr>
          <p:cNvPr id="26" name="TextBox 8">
            <a:extLst>
              <a:ext uri="{FF2B5EF4-FFF2-40B4-BE49-F238E27FC236}">
                <a16:creationId xmlns="" xmlns:a16="http://schemas.microsoft.com/office/drawing/2014/main" id="{257F90EB-8C73-4874-8379-83047298AF3D}"/>
              </a:ext>
            </a:extLst>
          </p:cNvPr>
          <p:cNvSpPr txBox="1">
            <a:spLocks noChangeArrowheads="1"/>
          </p:cNvSpPr>
          <p:nvPr/>
        </p:nvSpPr>
        <p:spPr bwMode="auto">
          <a:xfrm>
            <a:off x="7377224" y="2285530"/>
            <a:ext cx="4202065"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3733" dirty="0" smtClean="0">
                <a:solidFill>
                  <a:srgbClr val="000000"/>
                </a:solidFill>
                <a:latin typeface="+mn-lt"/>
                <a:ea typeface="+mn-ea"/>
                <a:cs typeface="+mn-ea"/>
                <a:sym typeface="+mn-lt"/>
              </a:rPr>
              <a:t>论文模型</a:t>
            </a:r>
            <a:endParaRPr lang="zh-CN" altLang="en-US" sz="3733" dirty="0">
              <a:solidFill>
                <a:srgbClr val="000000"/>
              </a:solidFill>
              <a:latin typeface="+mn-lt"/>
              <a:ea typeface="+mn-ea"/>
              <a:cs typeface="+mn-ea"/>
              <a:sym typeface="+mn-lt"/>
            </a:endParaRPr>
          </a:p>
        </p:txBody>
      </p:sp>
      <p:sp>
        <p:nvSpPr>
          <p:cNvPr id="28" name="TextBox 8">
            <a:extLst>
              <a:ext uri="{FF2B5EF4-FFF2-40B4-BE49-F238E27FC236}">
                <a16:creationId xmlns="" xmlns:a16="http://schemas.microsoft.com/office/drawing/2014/main" id="{257F90EB-8C73-4874-8379-83047298AF3D}"/>
              </a:ext>
            </a:extLst>
          </p:cNvPr>
          <p:cNvSpPr txBox="1">
            <a:spLocks noChangeArrowheads="1"/>
          </p:cNvSpPr>
          <p:nvPr/>
        </p:nvSpPr>
        <p:spPr bwMode="auto">
          <a:xfrm>
            <a:off x="7348431" y="3179768"/>
            <a:ext cx="3333751"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sz="3733" dirty="0" smtClean="0">
                <a:solidFill>
                  <a:srgbClr val="000000"/>
                </a:solidFill>
                <a:latin typeface="+mn-lt"/>
                <a:ea typeface="+mn-ea"/>
                <a:cs typeface="+mn-ea"/>
                <a:sym typeface="+mn-lt"/>
              </a:rPr>
              <a:t>预备知识</a:t>
            </a:r>
            <a:endParaRPr lang="zh-CN" altLang="en-US" sz="3733" dirty="0">
              <a:solidFill>
                <a:srgbClr val="000000"/>
              </a:solidFill>
              <a:latin typeface="+mn-lt"/>
              <a:ea typeface="+mn-ea"/>
              <a:cs typeface="+mn-ea"/>
              <a:sym typeface="+mn-lt"/>
            </a:endParaRPr>
          </a:p>
        </p:txBody>
      </p:sp>
    </p:spTree>
    <p:extLst>
      <p:ext uri="{BB962C8B-B14F-4D97-AF65-F5344CB8AC3E}">
        <p14:creationId xmlns:p14="http://schemas.microsoft.com/office/powerpoint/2010/main" val="123172552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422"/>
                                        </p:tgtEl>
                                        <p:attrNameLst>
                                          <p:attrName>style.visibility</p:attrName>
                                        </p:attrNameLst>
                                      </p:cBhvr>
                                      <p:to>
                                        <p:strVal val="visible"/>
                                      </p:to>
                                    </p:set>
                                    <p:anim calcmode="lin" valueType="num">
                                      <p:cBhvr>
                                        <p:cTn id="7" dur="500" fill="hold"/>
                                        <p:tgtEl>
                                          <p:spTgt spid="17422"/>
                                        </p:tgtEl>
                                        <p:attrNameLst>
                                          <p:attrName>ppt_w</p:attrName>
                                        </p:attrNameLst>
                                      </p:cBhvr>
                                      <p:tavLst>
                                        <p:tav tm="0">
                                          <p:val>
                                            <p:fltVal val="0"/>
                                          </p:val>
                                        </p:tav>
                                        <p:tav tm="100000">
                                          <p:val>
                                            <p:strVal val="#ppt_w"/>
                                          </p:val>
                                        </p:tav>
                                      </p:tavLst>
                                    </p:anim>
                                    <p:anim calcmode="lin" valueType="num">
                                      <p:cBhvr>
                                        <p:cTn id="8" dur="500" fill="hold"/>
                                        <p:tgtEl>
                                          <p:spTgt spid="17422"/>
                                        </p:tgtEl>
                                        <p:attrNameLst>
                                          <p:attrName>ppt_h</p:attrName>
                                        </p:attrNameLst>
                                      </p:cBhvr>
                                      <p:tavLst>
                                        <p:tav tm="0">
                                          <p:val>
                                            <p:fltVal val="0"/>
                                          </p:val>
                                        </p:tav>
                                        <p:tav tm="100000">
                                          <p:val>
                                            <p:strVal val="#ppt_h"/>
                                          </p:val>
                                        </p:tav>
                                      </p:tavLst>
                                    </p:anim>
                                    <p:animEffect transition="in" filter="fade">
                                      <p:cBhvr>
                                        <p:cTn id="9" dur="500"/>
                                        <p:tgtEl>
                                          <p:spTgt spid="174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425"/>
                                        </p:tgtEl>
                                        <p:attrNameLst>
                                          <p:attrName>style.visibility</p:attrName>
                                        </p:attrNameLst>
                                      </p:cBhvr>
                                      <p:to>
                                        <p:strVal val="visible"/>
                                      </p:to>
                                    </p:set>
                                    <p:anim calcmode="lin" valueType="num">
                                      <p:cBhvr>
                                        <p:cTn id="12" dur="500" fill="hold"/>
                                        <p:tgtEl>
                                          <p:spTgt spid="17425"/>
                                        </p:tgtEl>
                                        <p:attrNameLst>
                                          <p:attrName>ppt_w</p:attrName>
                                        </p:attrNameLst>
                                      </p:cBhvr>
                                      <p:tavLst>
                                        <p:tav tm="0">
                                          <p:val>
                                            <p:fltVal val="0"/>
                                          </p:val>
                                        </p:tav>
                                        <p:tav tm="100000">
                                          <p:val>
                                            <p:strVal val="#ppt_w"/>
                                          </p:val>
                                        </p:tav>
                                      </p:tavLst>
                                    </p:anim>
                                    <p:anim calcmode="lin" valueType="num">
                                      <p:cBhvr>
                                        <p:cTn id="13" dur="500" fill="hold"/>
                                        <p:tgtEl>
                                          <p:spTgt spid="17425"/>
                                        </p:tgtEl>
                                        <p:attrNameLst>
                                          <p:attrName>ppt_h</p:attrName>
                                        </p:attrNameLst>
                                      </p:cBhvr>
                                      <p:tavLst>
                                        <p:tav tm="0">
                                          <p:val>
                                            <p:fltVal val="0"/>
                                          </p:val>
                                        </p:tav>
                                        <p:tav tm="100000">
                                          <p:val>
                                            <p:strVal val="#ppt_h"/>
                                          </p:val>
                                        </p:tav>
                                      </p:tavLst>
                                    </p:anim>
                                    <p:animEffect transition="in" filter="fade">
                                      <p:cBhvr>
                                        <p:cTn id="14" dur="500"/>
                                        <p:tgtEl>
                                          <p:spTgt spid="17425"/>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7424"/>
                                        </p:tgtEl>
                                        <p:attrNameLst>
                                          <p:attrName>style.visibility</p:attrName>
                                        </p:attrNameLst>
                                      </p:cBhvr>
                                      <p:to>
                                        <p:strVal val="visible"/>
                                      </p:to>
                                    </p:set>
                                    <p:animEffect transition="in" filter="wipe(down)">
                                      <p:cBhvr>
                                        <p:cTn id="18" dur="500"/>
                                        <p:tgtEl>
                                          <p:spTgt spid="17424"/>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17423"/>
                                        </p:tgtEl>
                                        <p:attrNameLst>
                                          <p:attrName>style.visibility</p:attrName>
                                        </p:attrNameLst>
                                      </p:cBhvr>
                                      <p:to>
                                        <p:strVal val="visible"/>
                                      </p:to>
                                    </p:set>
                                    <p:animEffect transition="in" filter="wipe(down)">
                                      <p:cBhvr>
                                        <p:cTn id="22" dur="500"/>
                                        <p:tgtEl>
                                          <p:spTgt spid="17423"/>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7412"/>
                                        </p:tgtEl>
                                        <p:attrNameLst>
                                          <p:attrName>style.visibility</p:attrName>
                                        </p:attrNameLst>
                                      </p:cBhvr>
                                      <p:to>
                                        <p:strVal val="visible"/>
                                      </p:to>
                                    </p:set>
                                    <p:animEffect transition="in" filter="fade">
                                      <p:cBhvr>
                                        <p:cTn id="25" dur="1000"/>
                                        <p:tgtEl>
                                          <p:spTgt spid="17412"/>
                                        </p:tgtEl>
                                      </p:cBhvr>
                                    </p:animEffect>
                                    <p:anim calcmode="lin" valueType="num">
                                      <p:cBhvr>
                                        <p:cTn id="26" dur="1000" fill="hold"/>
                                        <p:tgtEl>
                                          <p:spTgt spid="17412"/>
                                        </p:tgtEl>
                                        <p:attrNameLst>
                                          <p:attrName>ppt_x</p:attrName>
                                        </p:attrNameLst>
                                      </p:cBhvr>
                                      <p:tavLst>
                                        <p:tav tm="0">
                                          <p:val>
                                            <p:strVal val="#ppt_x"/>
                                          </p:val>
                                        </p:tav>
                                        <p:tav tm="100000">
                                          <p:val>
                                            <p:strVal val="#ppt_x"/>
                                          </p:val>
                                        </p:tav>
                                      </p:tavLst>
                                    </p:anim>
                                    <p:anim calcmode="lin" valueType="num">
                                      <p:cBhvr>
                                        <p:cTn id="27" dur="1000" fill="hold"/>
                                        <p:tgtEl>
                                          <p:spTgt spid="174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7413"/>
                                        </p:tgtEl>
                                        <p:attrNameLst>
                                          <p:attrName>style.visibility</p:attrName>
                                        </p:attrNameLst>
                                      </p:cBhvr>
                                      <p:to>
                                        <p:strVal val="visible"/>
                                      </p:to>
                                    </p:set>
                                    <p:animEffect transition="in" filter="fade">
                                      <p:cBhvr>
                                        <p:cTn id="30" dur="1000"/>
                                        <p:tgtEl>
                                          <p:spTgt spid="17413"/>
                                        </p:tgtEl>
                                      </p:cBhvr>
                                    </p:animEffect>
                                    <p:anim calcmode="lin" valueType="num">
                                      <p:cBhvr>
                                        <p:cTn id="31" dur="1000" fill="hold"/>
                                        <p:tgtEl>
                                          <p:spTgt spid="17413"/>
                                        </p:tgtEl>
                                        <p:attrNameLst>
                                          <p:attrName>ppt_x</p:attrName>
                                        </p:attrNameLst>
                                      </p:cBhvr>
                                      <p:tavLst>
                                        <p:tav tm="0">
                                          <p:val>
                                            <p:strVal val="#ppt_x"/>
                                          </p:val>
                                        </p:tav>
                                        <p:tav tm="100000">
                                          <p:val>
                                            <p:strVal val="#ppt_x"/>
                                          </p:val>
                                        </p:tav>
                                      </p:tavLst>
                                    </p:anim>
                                    <p:anim calcmode="lin" valueType="num">
                                      <p:cBhvr>
                                        <p:cTn id="32" dur="1000" fill="hold"/>
                                        <p:tgtEl>
                                          <p:spTgt spid="1741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7414"/>
                                        </p:tgtEl>
                                        <p:attrNameLst>
                                          <p:attrName>style.visibility</p:attrName>
                                        </p:attrNameLst>
                                      </p:cBhvr>
                                      <p:to>
                                        <p:strVal val="visible"/>
                                      </p:to>
                                    </p:set>
                                    <p:animEffect transition="in" filter="fade">
                                      <p:cBhvr>
                                        <p:cTn id="35" dur="1000"/>
                                        <p:tgtEl>
                                          <p:spTgt spid="17414"/>
                                        </p:tgtEl>
                                      </p:cBhvr>
                                    </p:animEffect>
                                    <p:anim calcmode="lin" valueType="num">
                                      <p:cBhvr>
                                        <p:cTn id="36" dur="1000" fill="hold"/>
                                        <p:tgtEl>
                                          <p:spTgt spid="17414"/>
                                        </p:tgtEl>
                                        <p:attrNameLst>
                                          <p:attrName>ppt_x</p:attrName>
                                        </p:attrNameLst>
                                      </p:cBhvr>
                                      <p:tavLst>
                                        <p:tav tm="0">
                                          <p:val>
                                            <p:strVal val="#ppt_x"/>
                                          </p:val>
                                        </p:tav>
                                        <p:tav tm="100000">
                                          <p:val>
                                            <p:strVal val="#ppt_x"/>
                                          </p:val>
                                        </p:tav>
                                      </p:tavLst>
                                    </p:anim>
                                    <p:anim calcmode="lin" valueType="num">
                                      <p:cBhvr>
                                        <p:cTn id="37" dur="1000" fill="hold"/>
                                        <p:tgtEl>
                                          <p:spTgt spid="1741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7415"/>
                                        </p:tgtEl>
                                        <p:attrNameLst>
                                          <p:attrName>style.visibility</p:attrName>
                                        </p:attrNameLst>
                                      </p:cBhvr>
                                      <p:to>
                                        <p:strVal val="visible"/>
                                      </p:to>
                                    </p:set>
                                    <p:animEffect transition="in" filter="fade">
                                      <p:cBhvr>
                                        <p:cTn id="40" dur="1000"/>
                                        <p:tgtEl>
                                          <p:spTgt spid="17415"/>
                                        </p:tgtEl>
                                      </p:cBhvr>
                                    </p:animEffect>
                                    <p:anim calcmode="lin" valueType="num">
                                      <p:cBhvr>
                                        <p:cTn id="41" dur="1000" fill="hold"/>
                                        <p:tgtEl>
                                          <p:spTgt spid="17415"/>
                                        </p:tgtEl>
                                        <p:attrNameLst>
                                          <p:attrName>ppt_x</p:attrName>
                                        </p:attrNameLst>
                                      </p:cBhvr>
                                      <p:tavLst>
                                        <p:tav tm="0">
                                          <p:val>
                                            <p:strVal val="#ppt_x"/>
                                          </p:val>
                                        </p:tav>
                                        <p:tav tm="100000">
                                          <p:val>
                                            <p:strVal val="#ppt_x"/>
                                          </p:val>
                                        </p:tav>
                                      </p:tavLst>
                                    </p:anim>
                                    <p:anim calcmode="lin" valueType="num">
                                      <p:cBhvr>
                                        <p:cTn id="42" dur="1000" fill="hold"/>
                                        <p:tgtEl>
                                          <p:spTgt spid="174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7419"/>
                                        </p:tgtEl>
                                        <p:attrNameLst>
                                          <p:attrName>style.visibility</p:attrName>
                                        </p:attrNameLst>
                                      </p:cBhvr>
                                      <p:to>
                                        <p:strVal val="visible"/>
                                      </p:to>
                                    </p:set>
                                    <p:animEffect transition="in" filter="fade">
                                      <p:cBhvr>
                                        <p:cTn id="45" dur="1000"/>
                                        <p:tgtEl>
                                          <p:spTgt spid="17419"/>
                                        </p:tgtEl>
                                      </p:cBhvr>
                                    </p:animEffect>
                                    <p:anim calcmode="lin" valueType="num">
                                      <p:cBhvr>
                                        <p:cTn id="46" dur="1000" fill="hold"/>
                                        <p:tgtEl>
                                          <p:spTgt spid="17419"/>
                                        </p:tgtEl>
                                        <p:attrNameLst>
                                          <p:attrName>ppt_x</p:attrName>
                                        </p:attrNameLst>
                                      </p:cBhvr>
                                      <p:tavLst>
                                        <p:tav tm="0">
                                          <p:val>
                                            <p:strVal val="#ppt_x"/>
                                          </p:val>
                                        </p:tav>
                                        <p:tav tm="100000">
                                          <p:val>
                                            <p:strVal val="#ppt_x"/>
                                          </p:val>
                                        </p:tav>
                                      </p:tavLst>
                                    </p:anim>
                                    <p:anim calcmode="lin" valueType="num">
                                      <p:cBhvr>
                                        <p:cTn id="47" dur="1000" fill="hold"/>
                                        <p:tgtEl>
                                          <p:spTgt spid="1741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7420"/>
                                        </p:tgtEl>
                                        <p:attrNameLst>
                                          <p:attrName>style.visibility</p:attrName>
                                        </p:attrNameLst>
                                      </p:cBhvr>
                                      <p:to>
                                        <p:strVal val="visible"/>
                                      </p:to>
                                    </p:set>
                                    <p:animEffect transition="in" filter="fade">
                                      <p:cBhvr>
                                        <p:cTn id="50" dur="1000"/>
                                        <p:tgtEl>
                                          <p:spTgt spid="17420"/>
                                        </p:tgtEl>
                                      </p:cBhvr>
                                    </p:animEffect>
                                    <p:anim calcmode="lin" valueType="num">
                                      <p:cBhvr>
                                        <p:cTn id="51" dur="1000" fill="hold"/>
                                        <p:tgtEl>
                                          <p:spTgt spid="17420"/>
                                        </p:tgtEl>
                                        <p:attrNameLst>
                                          <p:attrName>ppt_x</p:attrName>
                                        </p:attrNameLst>
                                      </p:cBhvr>
                                      <p:tavLst>
                                        <p:tav tm="0">
                                          <p:val>
                                            <p:strVal val="#ppt_x"/>
                                          </p:val>
                                        </p:tav>
                                        <p:tav tm="100000">
                                          <p:val>
                                            <p:strVal val="#ppt_x"/>
                                          </p:val>
                                        </p:tav>
                                      </p:tavLst>
                                    </p:anim>
                                    <p:anim calcmode="lin" valueType="num">
                                      <p:cBhvr>
                                        <p:cTn id="52" dur="1000" fill="hold"/>
                                        <p:tgtEl>
                                          <p:spTgt spid="174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9" grpId="0"/>
      <p:bldP spid="174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 xmlns:a16="http://schemas.microsoft.com/office/drawing/2014/main"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 xmlns:a16="http://schemas.microsoft.com/office/drawing/2014/main"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 xmlns:a16="http://schemas.microsoft.com/office/drawing/2014/main"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 xmlns:a16="http://schemas.microsoft.com/office/drawing/2014/main"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 xmlns:a16="http://schemas.microsoft.com/office/drawing/2014/main" id="{43466AD6-405D-4AF1-9F33-0C2CBA797644}"/>
              </a:ext>
            </a:extLst>
          </p:cNvPr>
          <p:cNvGrpSpPr>
            <a:grpSpLocks/>
          </p:cNvGrpSpPr>
          <p:nvPr/>
        </p:nvGrpSpPr>
        <p:grpSpPr bwMode="auto">
          <a:xfrm>
            <a:off x="3833284" y="-285751"/>
            <a:ext cx="5935866" cy="1866901"/>
            <a:chOff x="0" y="0"/>
            <a:chExt cx="4451932" cy="1400182"/>
          </a:xfrm>
        </p:grpSpPr>
        <p:pic>
          <p:nvPicPr>
            <p:cNvPr id="24588" name="Picture 3">
              <a:extLst>
                <a:ext uri="{FF2B5EF4-FFF2-40B4-BE49-F238E27FC236}">
                  <a16:creationId xmlns="" xmlns:a16="http://schemas.microsoft.com/office/drawing/2014/main"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 xmlns:a16="http://schemas.microsoft.com/office/drawing/2014/main" id="{7A054D5F-C421-4BAB-917D-C3D5F6224352}"/>
                </a:ext>
              </a:extLst>
            </p:cNvPr>
            <p:cNvSpPr txBox="1">
              <a:spLocks noChangeArrowheads="1"/>
            </p:cNvSpPr>
            <p:nvPr/>
          </p:nvSpPr>
          <p:spPr bwMode="auto">
            <a:xfrm>
              <a:off x="941232" y="477903"/>
              <a:ext cx="3510700" cy="4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dirty="0" smtClean="0">
                  <a:solidFill>
                    <a:srgbClr val="000000"/>
                  </a:solidFill>
                  <a:latin typeface="+mn-lt"/>
                  <a:ea typeface="+mn-ea"/>
                  <a:cs typeface="+mn-ea"/>
                  <a:sym typeface="+mn-lt"/>
                </a:rPr>
                <a:t>实现流程</a:t>
              </a:r>
              <a:endParaRPr lang="zh-CN" altLang="en-US" dirty="0">
                <a:solidFill>
                  <a:srgbClr val="000000"/>
                </a:solidFill>
                <a:latin typeface="+mn-lt"/>
                <a:ea typeface="+mn-ea"/>
                <a:cs typeface="+mn-ea"/>
                <a:sym typeface="+mn-lt"/>
              </a:endParaRPr>
            </a:p>
          </p:txBody>
        </p:sp>
      </p:grpSp>
      <p:sp>
        <p:nvSpPr>
          <p:cNvPr id="3" name="矩形 2"/>
          <p:cNvSpPr/>
          <p:nvPr/>
        </p:nvSpPr>
        <p:spPr>
          <a:xfrm>
            <a:off x="672733" y="1393124"/>
            <a:ext cx="10468947" cy="4093428"/>
          </a:xfrm>
          <a:prstGeom prst="rect">
            <a:avLst/>
          </a:prstGeom>
        </p:spPr>
        <p:txBody>
          <a:bodyPr wrap="square">
            <a:spAutoFit/>
          </a:bodyPr>
          <a:lstStyle/>
          <a:p>
            <a:r>
              <a:rPr lang="en-US" altLang="zh-CN" sz="2000" dirty="0" smtClean="0"/>
              <a:t>1.</a:t>
            </a:r>
            <a:r>
              <a:rPr lang="zh-CN" altLang="en-US" sz="2000" dirty="0" smtClean="0"/>
              <a:t>准备</a:t>
            </a:r>
            <a:r>
              <a:rPr lang="zh-CN" altLang="en-US" sz="2000" dirty="0"/>
              <a:t>训练语料库，准备</a:t>
            </a:r>
            <a:r>
              <a:rPr lang="en-US" altLang="zh-CN" sz="2000" dirty="0"/>
              <a:t>word2vec</a:t>
            </a:r>
            <a:r>
              <a:rPr lang="zh-CN" altLang="en-US" sz="2000" dirty="0"/>
              <a:t>模型（基于其他语料库训练</a:t>
            </a:r>
            <a:r>
              <a:rPr lang="zh-CN" altLang="en-US" sz="2000" dirty="0" smtClean="0"/>
              <a:t>）</a:t>
            </a:r>
            <a:r>
              <a:rPr lang="zh-CN" altLang="en-US" sz="2000" dirty="0"/>
              <a:t>。</a:t>
            </a:r>
            <a:endParaRPr lang="en-US" altLang="zh-CN" sz="2000" dirty="0" smtClean="0"/>
          </a:p>
          <a:p>
            <a:r>
              <a:rPr lang="en-US" altLang="zh-CN" sz="2000" dirty="0" smtClean="0"/>
              <a:t>2.</a:t>
            </a:r>
            <a:r>
              <a:rPr lang="zh-CN" altLang="en-US" sz="2000" dirty="0" smtClean="0"/>
              <a:t>定义</a:t>
            </a:r>
            <a:r>
              <a:rPr lang="zh-CN" altLang="en-US" sz="2000" dirty="0"/>
              <a:t>实体追踪器：更新维护（实体掩码）上下文特征；对语句中实体值替换成实体</a:t>
            </a:r>
            <a:r>
              <a:rPr lang="zh-CN" altLang="en-US" sz="2000" dirty="0" smtClean="0"/>
              <a:t>类型。</a:t>
            </a:r>
            <a:endParaRPr lang="en-US" altLang="zh-CN" sz="2000" dirty="0" smtClean="0"/>
          </a:p>
          <a:p>
            <a:r>
              <a:rPr lang="en-US" altLang="zh-CN" sz="2000" dirty="0"/>
              <a:t>3</a:t>
            </a:r>
            <a:r>
              <a:rPr lang="en-US" altLang="zh-CN" sz="2000" dirty="0" smtClean="0"/>
              <a:t>.</a:t>
            </a:r>
            <a:r>
              <a:rPr lang="zh-CN" altLang="en-US" sz="2000" dirty="0" smtClean="0"/>
              <a:t>定义</a:t>
            </a:r>
            <a:r>
              <a:rPr lang="zh-CN" altLang="en-US" sz="2000" dirty="0"/>
              <a:t>动作追踪器：将训练语料</a:t>
            </a:r>
            <a:r>
              <a:rPr lang="en-US" altLang="zh-CN" sz="2000" dirty="0"/>
              <a:t>response</a:t>
            </a:r>
            <a:r>
              <a:rPr lang="zh-CN" altLang="en-US" sz="2000" dirty="0"/>
              <a:t>中实体值替换成实体类型，去掉重复项，生成动作模板；设计和定义一个实体掩码</a:t>
            </a:r>
            <a:r>
              <a:rPr lang="en-US" altLang="zh-CN" sz="2000" dirty="0"/>
              <a:t>—</a:t>
            </a:r>
            <a:r>
              <a:rPr lang="zh-CN" altLang="en-US" sz="2000" dirty="0"/>
              <a:t>动作掩码映射，根据当前实体掩码，生成动作掩码，实体掩码每一位对应一个实体值是否存在，动作掩码每一位对应一个动作模板是否允许</a:t>
            </a:r>
            <a:r>
              <a:rPr lang="zh-CN" altLang="en-US" sz="2000" dirty="0" smtClean="0"/>
              <a:t>；</a:t>
            </a:r>
            <a:endParaRPr lang="en-US" altLang="zh-CN" sz="2000" dirty="0" smtClean="0"/>
          </a:p>
          <a:p>
            <a:r>
              <a:rPr lang="en-US" altLang="zh-CN" sz="2000" dirty="0" smtClean="0"/>
              <a:t>4.</a:t>
            </a:r>
            <a:r>
              <a:rPr lang="zh-CN" altLang="en-US" sz="2000" dirty="0" smtClean="0"/>
              <a:t>数据预处理</a:t>
            </a:r>
            <a:r>
              <a:rPr lang="zh-CN" altLang="en-US" sz="2000" dirty="0"/>
              <a:t>，将每次多轮对话分开，记录每次对话的开始与结束位置，</a:t>
            </a:r>
            <a:r>
              <a:rPr lang="en-US" altLang="zh-CN" sz="2000" dirty="0"/>
              <a:t>utterance</a:t>
            </a:r>
            <a:r>
              <a:rPr lang="zh-CN" altLang="en-US" sz="2000" dirty="0"/>
              <a:t>直接从语料库读取，</a:t>
            </a:r>
            <a:r>
              <a:rPr lang="en-US" altLang="zh-CN" sz="2000" dirty="0"/>
              <a:t>response</a:t>
            </a:r>
            <a:r>
              <a:rPr lang="zh-CN" altLang="en-US" sz="2000" dirty="0"/>
              <a:t>映射成动作模板的</a:t>
            </a:r>
            <a:r>
              <a:rPr lang="en-US" altLang="zh-CN" sz="2000" dirty="0"/>
              <a:t>ID, </a:t>
            </a:r>
            <a:r>
              <a:rPr lang="zh-CN" altLang="en-US" sz="2000" dirty="0"/>
              <a:t>处理后数据便为很多（</a:t>
            </a:r>
            <a:r>
              <a:rPr lang="en-US" altLang="zh-CN" sz="2000" dirty="0"/>
              <a:t>utterance, action id) </a:t>
            </a:r>
            <a:r>
              <a:rPr lang="zh-CN" altLang="en-US" sz="2000" dirty="0"/>
              <a:t>组。可以使用留出法或交叉验证法划分训练集</a:t>
            </a:r>
            <a:r>
              <a:rPr lang="en-US" altLang="zh-CN" sz="2000" dirty="0"/>
              <a:t>-</a:t>
            </a:r>
            <a:r>
              <a:rPr lang="zh-CN" altLang="en-US" sz="2000" dirty="0"/>
              <a:t>验证集</a:t>
            </a:r>
            <a:r>
              <a:rPr lang="zh-CN" altLang="en-US" sz="2000" dirty="0" smtClean="0"/>
              <a:t>。</a:t>
            </a:r>
            <a:endParaRPr lang="en-US" altLang="zh-CN" sz="2000" dirty="0" smtClean="0"/>
          </a:p>
          <a:p>
            <a:r>
              <a:rPr lang="en-US" altLang="zh-CN" sz="2000" dirty="0" smtClean="0"/>
              <a:t>5.</a:t>
            </a:r>
            <a:r>
              <a:rPr lang="zh-CN" altLang="en-US" sz="2000" dirty="0" smtClean="0"/>
              <a:t>定义</a:t>
            </a:r>
            <a:r>
              <a:rPr lang="zh-CN" altLang="en-US" sz="2000" dirty="0"/>
              <a:t>词袋编码器：目的是将</a:t>
            </a:r>
            <a:r>
              <a:rPr lang="en-US" altLang="zh-CN" sz="2000" dirty="0"/>
              <a:t>utterance</a:t>
            </a:r>
            <a:r>
              <a:rPr lang="zh-CN" altLang="en-US" sz="2000" dirty="0"/>
              <a:t>表示成词袋向量，词汇表为语料库中所有</a:t>
            </a:r>
            <a:r>
              <a:rPr lang="en-US" altLang="zh-CN" sz="2000" dirty="0"/>
              <a:t>utterance</a:t>
            </a:r>
            <a:r>
              <a:rPr lang="zh-CN" altLang="en-US" sz="2000" dirty="0"/>
              <a:t>词汇</a:t>
            </a:r>
            <a:r>
              <a:rPr lang="zh-CN" altLang="en-US" sz="2000" dirty="0" smtClean="0"/>
              <a:t>。</a:t>
            </a:r>
            <a:endParaRPr lang="en-US" altLang="zh-CN" sz="2000" dirty="0" smtClean="0"/>
          </a:p>
          <a:p>
            <a:r>
              <a:rPr lang="en-US" altLang="zh-CN" sz="2000" dirty="0" smtClean="0"/>
              <a:t>6.</a:t>
            </a:r>
            <a:r>
              <a:rPr lang="zh-CN" altLang="en-US" sz="2000" dirty="0" smtClean="0"/>
              <a:t>定义</a:t>
            </a:r>
            <a:r>
              <a:rPr lang="zh-CN" altLang="en-US" sz="2000" dirty="0"/>
              <a:t>语句嵌入：使用</a:t>
            </a:r>
            <a:r>
              <a:rPr lang="en-US" altLang="zh-CN" sz="2000" dirty="0"/>
              <a:t>word2vec</a:t>
            </a:r>
            <a:r>
              <a:rPr lang="zh-CN" altLang="en-US" sz="2000" dirty="0"/>
              <a:t>对</a:t>
            </a:r>
            <a:r>
              <a:rPr lang="en-US" altLang="zh-CN" sz="2000" dirty="0"/>
              <a:t>utterance</a:t>
            </a:r>
            <a:r>
              <a:rPr lang="zh-CN" altLang="en-US" sz="2000" dirty="0"/>
              <a:t>中每个词语做</a:t>
            </a:r>
            <a:r>
              <a:rPr lang="en-US" altLang="zh-CN" sz="2000" dirty="0"/>
              <a:t>word embedding, </a:t>
            </a:r>
            <a:r>
              <a:rPr lang="zh-CN" altLang="en-US" sz="2000" dirty="0"/>
              <a:t>对于</a:t>
            </a:r>
            <a:r>
              <a:rPr lang="en-US" altLang="zh-CN" sz="2000" dirty="0"/>
              <a:t>word2vec</a:t>
            </a:r>
            <a:r>
              <a:rPr lang="zh-CN" altLang="en-US" sz="2000" dirty="0"/>
              <a:t>模型词汇表中不存在的词语不予考虑进来，最后对句子的所有</a:t>
            </a:r>
            <a:r>
              <a:rPr lang="en-US" altLang="zh-CN" sz="2000" dirty="0"/>
              <a:t>word embedding</a:t>
            </a:r>
            <a:r>
              <a:rPr lang="zh-CN" altLang="en-US" sz="2000" dirty="0"/>
              <a:t>维度对齐做平均，最终的向量作为</a:t>
            </a:r>
            <a:r>
              <a:rPr lang="en-US" altLang="zh-CN" sz="2000" dirty="0"/>
              <a:t>utterance embedding, </a:t>
            </a:r>
            <a:r>
              <a:rPr lang="zh-CN" altLang="en-US" sz="2000" dirty="0"/>
              <a:t>维度与</a:t>
            </a:r>
            <a:r>
              <a:rPr lang="en-US" altLang="zh-CN" sz="2000" dirty="0"/>
              <a:t>word embedding</a:t>
            </a:r>
            <a:r>
              <a:rPr lang="zh-CN" altLang="en-US" sz="2000" dirty="0" smtClean="0"/>
              <a:t>相同</a:t>
            </a:r>
            <a:endParaRPr lang="zh-CN" altLang="en-US" sz="2000" dirty="0"/>
          </a:p>
        </p:txBody>
      </p:sp>
    </p:spTree>
    <p:extLst>
      <p:ext uri="{BB962C8B-B14F-4D97-AF65-F5344CB8AC3E}">
        <p14:creationId xmlns:p14="http://schemas.microsoft.com/office/powerpoint/2010/main" val="364257340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 xmlns:a16="http://schemas.microsoft.com/office/drawing/2014/main"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 xmlns:a16="http://schemas.microsoft.com/office/drawing/2014/main"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 xmlns:a16="http://schemas.microsoft.com/office/drawing/2014/main"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 xmlns:a16="http://schemas.microsoft.com/office/drawing/2014/main"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 xmlns:a16="http://schemas.microsoft.com/office/drawing/2014/main" id="{43466AD6-405D-4AF1-9F33-0C2CBA797644}"/>
              </a:ext>
            </a:extLst>
          </p:cNvPr>
          <p:cNvGrpSpPr>
            <a:grpSpLocks/>
          </p:cNvGrpSpPr>
          <p:nvPr/>
        </p:nvGrpSpPr>
        <p:grpSpPr bwMode="auto">
          <a:xfrm>
            <a:off x="3833284" y="-285751"/>
            <a:ext cx="5935866" cy="1866901"/>
            <a:chOff x="0" y="0"/>
            <a:chExt cx="4451932" cy="1400182"/>
          </a:xfrm>
        </p:grpSpPr>
        <p:pic>
          <p:nvPicPr>
            <p:cNvPr id="24588" name="Picture 3">
              <a:extLst>
                <a:ext uri="{FF2B5EF4-FFF2-40B4-BE49-F238E27FC236}">
                  <a16:creationId xmlns="" xmlns:a16="http://schemas.microsoft.com/office/drawing/2014/main"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 xmlns:a16="http://schemas.microsoft.com/office/drawing/2014/main" id="{7A054D5F-C421-4BAB-917D-C3D5F6224352}"/>
                </a:ext>
              </a:extLst>
            </p:cNvPr>
            <p:cNvSpPr txBox="1">
              <a:spLocks noChangeArrowheads="1"/>
            </p:cNvSpPr>
            <p:nvPr/>
          </p:nvSpPr>
          <p:spPr bwMode="auto">
            <a:xfrm>
              <a:off x="941232" y="477903"/>
              <a:ext cx="3510700" cy="4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dirty="0" smtClean="0">
                  <a:solidFill>
                    <a:srgbClr val="000000"/>
                  </a:solidFill>
                  <a:latin typeface="+mn-lt"/>
                  <a:ea typeface="+mn-ea"/>
                  <a:cs typeface="+mn-ea"/>
                  <a:sym typeface="+mn-lt"/>
                </a:rPr>
                <a:t>实现流程</a:t>
              </a:r>
              <a:endParaRPr lang="zh-CN" altLang="en-US" dirty="0">
                <a:solidFill>
                  <a:srgbClr val="000000"/>
                </a:solidFill>
                <a:latin typeface="+mn-lt"/>
                <a:ea typeface="+mn-ea"/>
                <a:cs typeface="+mn-ea"/>
                <a:sym typeface="+mn-lt"/>
              </a:endParaRPr>
            </a:p>
          </p:txBody>
        </p:sp>
      </p:grpSp>
      <p:sp>
        <p:nvSpPr>
          <p:cNvPr id="3" name="矩形 2"/>
          <p:cNvSpPr/>
          <p:nvPr/>
        </p:nvSpPr>
        <p:spPr>
          <a:xfrm>
            <a:off x="672733" y="1393124"/>
            <a:ext cx="10468947" cy="3785652"/>
          </a:xfrm>
          <a:prstGeom prst="rect">
            <a:avLst/>
          </a:prstGeom>
        </p:spPr>
        <p:txBody>
          <a:bodyPr wrap="square">
            <a:spAutoFit/>
          </a:bodyPr>
          <a:lstStyle/>
          <a:p>
            <a:r>
              <a:rPr lang="en-US" altLang="zh-CN" sz="2000" dirty="0" smtClean="0"/>
              <a:t>7.</a:t>
            </a:r>
            <a:r>
              <a:rPr lang="zh-CN" altLang="en-US" sz="2000" dirty="0" smtClean="0"/>
              <a:t>构建</a:t>
            </a:r>
            <a:r>
              <a:rPr lang="zh-CN" altLang="en-US" sz="2000" dirty="0"/>
              <a:t>网络训练，输入为特征向量</a:t>
            </a:r>
            <a:r>
              <a:rPr lang="en-US" altLang="zh-CN" sz="2000" dirty="0"/>
              <a:t>【</a:t>
            </a:r>
            <a:r>
              <a:rPr lang="zh-CN" altLang="en-US" sz="2000" dirty="0"/>
              <a:t>上下文特征 语句嵌入 词袋向量</a:t>
            </a:r>
            <a:r>
              <a:rPr lang="en-US" altLang="zh-CN" sz="2000" dirty="0"/>
              <a:t>】</a:t>
            </a:r>
            <a:r>
              <a:rPr lang="zh-CN" altLang="en-US" sz="2000" dirty="0"/>
              <a:t>，输出为预测的动作模板</a:t>
            </a:r>
            <a:r>
              <a:rPr lang="en-US" altLang="zh-CN" sz="2000" dirty="0"/>
              <a:t>ID</a:t>
            </a:r>
            <a:r>
              <a:rPr lang="zh-CN" altLang="en-US" sz="2000" dirty="0"/>
              <a:t>。 每次多轮对话训练步骤如下</a:t>
            </a:r>
            <a:r>
              <a:rPr lang="zh-CN" altLang="en-US" sz="2000" dirty="0" smtClean="0"/>
              <a:t>：</a:t>
            </a:r>
            <a:endParaRPr lang="en-US" altLang="zh-CN" sz="2000" dirty="0" smtClean="0"/>
          </a:p>
          <a:p>
            <a:r>
              <a:rPr lang="en-US" altLang="zh-CN" sz="2000" dirty="0"/>
              <a:t>	</a:t>
            </a:r>
            <a:r>
              <a:rPr lang="en-US" altLang="zh-CN" sz="2000" dirty="0" smtClean="0"/>
              <a:t>1.</a:t>
            </a:r>
            <a:r>
              <a:rPr lang="zh-CN" altLang="en-US" sz="2000" dirty="0" smtClean="0"/>
              <a:t> </a:t>
            </a:r>
            <a:r>
              <a:rPr lang="zh-CN" altLang="en-US" sz="2000" dirty="0"/>
              <a:t>重置上下文</a:t>
            </a:r>
            <a:r>
              <a:rPr lang="zh-CN" altLang="en-US" sz="2000" dirty="0" smtClean="0"/>
              <a:t>特征</a:t>
            </a:r>
            <a:endParaRPr lang="en-US" altLang="zh-CN" sz="2000" dirty="0" smtClean="0"/>
          </a:p>
          <a:p>
            <a:r>
              <a:rPr lang="en-US" altLang="zh-CN" sz="2000" dirty="0"/>
              <a:t>	</a:t>
            </a:r>
            <a:r>
              <a:rPr lang="en-US" altLang="zh-CN" sz="2000" dirty="0" smtClean="0"/>
              <a:t>2.</a:t>
            </a:r>
            <a:r>
              <a:rPr lang="zh-CN" altLang="en-US" sz="2000" dirty="0" smtClean="0"/>
              <a:t>重置</a:t>
            </a:r>
            <a:r>
              <a:rPr lang="zh-CN" altLang="en-US" sz="2000" dirty="0"/>
              <a:t>动作</a:t>
            </a:r>
            <a:r>
              <a:rPr lang="zh-CN" altLang="en-US" sz="2000" dirty="0" smtClean="0"/>
              <a:t>掩码</a:t>
            </a:r>
            <a:endParaRPr lang="en-US" altLang="zh-CN" sz="2000" dirty="0" smtClean="0"/>
          </a:p>
          <a:p>
            <a:r>
              <a:rPr lang="en-US" altLang="zh-CN" sz="2000" dirty="0"/>
              <a:t>	</a:t>
            </a:r>
            <a:r>
              <a:rPr lang="en-US" altLang="zh-CN" sz="2000" dirty="0" smtClean="0"/>
              <a:t>3.</a:t>
            </a:r>
            <a:r>
              <a:rPr lang="zh-CN" altLang="en-US" sz="2000" dirty="0" smtClean="0"/>
              <a:t>隐藏</a:t>
            </a:r>
            <a:r>
              <a:rPr lang="zh-CN" altLang="en-US" sz="2000" dirty="0"/>
              <a:t>层（</a:t>
            </a:r>
            <a:r>
              <a:rPr lang="en-US" altLang="zh-CN" sz="2000" dirty="0"/>
              <a:t>LSTM</a:t>
            </a:r>
            <a:r>
              <a:rPr lang="zh-CN" altLang="en-US" sz="2000" dirty="0"/>
              <a:t>也包括</a:t>
            </a:r>
            <a:r>
              <a:rPr lang="en-US" altLang="zh-CN" sz="2000" dirty="0"/>
              <a:t>Context</a:t>
            </a:r>
            <a:r>
              <a:rPr lang="zh-CN" altLang="en-US" sz="2000" dirty="0"/>
              <a:t>向量）初始状态设置</a:t>
            </a:r>
            <a:r>
              <a:rPr lang="en-US" altLang="zh-CN" sz="2000" dirty="0"/>
              <a:t>0</a:t>
            </a:r>
            <a:r>
              <a:rPr lang="zh-CN" altLang="en-US" sz="2000" dirty="0" smtClean="0"/>
              <a:t>。</a:t>
            </a:r>
            <a:endParaRPr lang="en-US" altLang="zh-CN" sz="2000" dirty="0" smtClean="0"/>
          </a:p>
          <a:p>
            <a:r>
              <a:rPr lang="en-US" altLang="zh-CN" sz="2000" dirty="0"/>
              <a:t>	</a:t>
            </a:r>
            <a:r>
              <a:rPr lang="en-US" altLang="zh-CN" sz="2000" dirty="0" smtClean="0"/>
              <a:t>4.</a:t>
            </a:r>
            <a:r>
              <a:rPr lang="zh-CN" altLang="en-US" sz="2000" dirty="0" smtClean="0"/>
              <a:t>遍历</a:t>
            </a:r>
            <a:r>
              <a:rPr lang="zh-CN" altLang="en-US" sz="2000" dirty="0"/>
              <a:t>本次对话的每轮（</a:t>
            </a:r>
            <a:r>
              <a:rPr lang="en-US" altLang="zh-CN" sz="2000" dirty="0"/>
              <a:t>utter—action_ id)</a:t>
            </a:r>
            <a:r>
              <a:rPr lang="zh-CN" altLang="en-US" sz="2000" dirty="0"/>
              <a:t>： </a:t>
            </a:r>
            <a:endParaRPr lang="en-US" altLang="zh-CN" sz="2000" dirty="0" smtClean="0"/>
          </a:p>
          <a:p>
            <a:r>
              <a:rPr lang="en-US" altLang="zh-CN" sz="2000" dirty="0"/>
              <a:t>	</a:t>
            </a:r>
            <a:r>
              <a:rPr lang="en-US" altLang="zh-CN" sz="2000" dirty="0" smtClean="0"/>
              <a:t>	1</a:t>
            </a:r>
            <a:r>
              <a:rPr lang="zh-CN" altLang="en-US" sz="2000" dirty="0" smtClean="0"/>
              <a:t>使用</a:t>
            </a:r>
            <a:r>
              <a:rPr lang="zh-CN" altLang="en-US" sz="2000" dirty="0"/>
              <a:t>实体追踪器提取</a:t>
            </a:r>
            <a:r>
              <a:rPr lang="en-US" altLang="zh-CN" sz="2000" dirty="0"/>
              <a:t>utter</a:t>
            </a:r>
            <a:r>
              <a:rPr lang="zh-CN" altLang="en-US" sz="2000" dirty="0"/>
              <a:t>中的实体值，更新上下文特征</a:t>
            </a:r>
            <a:r>
              <a:rPr lang="zh-CN" altLang="en-US" sz="2000" dirty="0" smtClean="0"/>
              <a:t>；</a:t>
            </a:r>
            <a:endParaRPr lang="en-US" altLang="zh-CN" sz="2000" dirty="0" smtClean="0"/>
          </a:p>
          <a:p>
            <a:r>
              <a:rPr lang="en-US" altLang="zh-CN" sz="2000" dirty="0" smtClean="0"/>
              <a:t>		2.</a:t>
            </a:r>
            <a:r>
              <a:rPr lang="zh-CN" altLang="en-US" sz="2000" dirty="0" smtClean="0"/>
              <a:t>使用</a:t>
            </a:r>
            <a:r>
              <a:rPr lang="zh-CN" altLang="en-US" sz="2000" dirty="0"/>
              <a:t>动作追踪器根据当前上下文特征更新动作掩码</a:t>
            </a:r>
            <a:r>
              <a:rPr lang="zh-CN" altLang="en-US" sz="2000" dirty="0" smtClean="0"/>
              <a:t>；</a:t>
            </a:r>
            <a:endParaRPr lang="en-US" altLang="zh-CN" sz="2000" dirty="0" smtClean="0"/>
          </a:p>
          <a:p>
            <a:r>
              <a:rPr lang="en-US" altLang="zh-CN" sz="2000" dirty="0"/>
              <a:t>	</a:t>
            </a:r>
            <a:r>
              <a:rPr lang="en-US" altLang="zh-CN" sz="2000" dirty="0" smtClean="0"/>
              <a:t>	3.</a:t>
            </a:r>
            <a:r>
              <a:rPr lang="zh-CN" altLang="en-US" sz="2000" dirty="0" smtClean="0"/>
              <a:t>使用</a:t>
            </a:r>
            <a:r>
              <a:rPr lang="en-US" altLang="zh-CN" sz="2000" dirty="0"/>
              <a:t>utter</a:t>
            </a:r>
            <a:r>
              <a:rPr lang="zh-CN" altLang="en-US" sz="2000" dirty="0"/>
              <a:t>构建</a:t>
            </a:r>
            <a:r>
              <a:rPr lang="en-US" altLang="zh-CN" sz="2000" dirty="0"/>
              <a:t>【</a:t>
            </a:r>
            <a:r>
              <a:rPr lang="zh-CN" altLang="en-US" sz="2000" dirty="0"/>
              <a:t>上下文特征 语句嵌入 词袋向量</a:t>
            </a:r>
            <a:r>
              <a:rPr lang="en-US" altLang="zh-CN" sz="2000" dirty="0"/>
              <a:t>】</a:t>
            </a:r>
            <a:r>
              <a:rPr lang="zh-CN" altLang="en-US" sz="2000" dirty="0"/>
              <a:t>输入</a:t>
            </a:r>
            <a:r>
              <a:rPr lang="zh-CN" altLang="en-US" sz="2000" dirty="0" smtClean="0"/>
              <a:t>；</a:t>
            </a:r>
            <a:endParaRPr lang="en-US" altLang="zh-CN" sz="2000" dirty="0" smtClean="0"/>
          </a:p>
          <a:p>
            <a:r>
              <a:rPr lang="en-US" altLang="zh-CN" sz="2000" dirty="0"/>
              <a:t>	</a:t>
            </a:r>
            <a:r>
              <a:rPr lang="en-US" altLang="zh-CN" sz="2000" dirty="0" smtClean="0"/>
              <a:t>	4.action_id</a:t>
            </a:r>
            <a:r>
              <a:rPr lang="zh-CN" altLang="en-US" sz="2000" dirty="0"/>
              <a:t>为标签，损失函数为交叉熵损失，做一次梯度下降</a:t>
            </a:r>
            <a:r>
              <a:rPr lang="zh-CN" altLang="en-US" sz="2000" dirty="0" smtClean="0"/>
              <a:t>；</a:t>
            </a:r>
            <a:endParaRPr lang="en-US" altLang="zh-CN" sz="2000" dirty="0" smtClean="0"/>
          </a:p>
          <a:p>
            <a:r>
              <a:rPr lang="en-US" altLang="zh-CN" sz="2000" dirty="0"/>
              <a:t>	</a:t>
            </a:r>
            <a:r>
              <a:rPr lang="en-US" altLang="zh-CN" sz="2000" dirty="0" smtClean="0"/>
              <a:t>	5.</a:t>
            </a:r>
            <a:r>
              <a:rPr lang="zh-CN" altLang="en-US" sz="2000" dirty="0" smtClean="0"/>
              <a:t>得到</a:t>
            </a:r>
            <a:r>
              <a:rPr lang="zh-CN" altLang="en-US" sz="2000" dirty="0"/>
              <a:t>隐藏层状态作为在本次对话下一个时间步隐藏层的初始状态（作者</a:t>
            </a:r>
            <a:r>
              <a:rPr lang="zh-CN" altLang="en-US" sz="2000" dirty="0" smtClean="0"/>
              <a:t>实</a:t>
            </a:r>
            <a:r>
              <a:rPr lang="en-US" altLang="zh-CN" sz="2000" dirty="0" smtClean="0"/>
              <a:t>		</a:t>
            </a:r>
            <a:r>
              <a:rPr lang="zh-CN" altLang="en-US" sz="2000" dirty="0" smtClean="0"/>
              <a:t>现</a:t>
            </a:r>
            <a:r>
              <a:rPr lang="zh-CN" altLang="en-US" sz="2000" dirty="0"/>
              <a:t>使用这种方式代替</a:t>
            </a:r>
            <a:r>
              <a:rPr lang="en-US" altLang="zh-CN" sz="2000" dirty="0" err="1"/>
              <a:t>bptt</a:t>
            </a:r>
            <a:r>
              <a:rPr lang="zh-CN" altLang="en-US" sz="2000" dirty="0"/>
              <a:t>）</a:t>
            </a:r>
            <a:r>
              <a:rPr lang="zh-CN" altLang="en-US" sz="2000" dirty="0" smtClean="0"/>
              <a:t>。</a:t>
            </a:r>
            <a:endParaRPr lang="zh-CN" altLang="en-US" sz="2000" dirty="0"/>
          </a:p>
        </p:txBody>
      </p:sp>
    </p:spTree>
    <p:extLst>
      <p:ext uri="{BB962C8B-B14F-4D97-AF65-F5344CB8AC3E}">
        <p14:creationId xmlns:p14="http://schemas.microsoft.com/office/powerpoint/2010/main" val="7031862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9938" name="图片 6" descr=" er.png">
            <a:extLst>
              <a:ext uri="{FF2B5EF4-FFF2-40B4-BE49-F238E27FC236}">
                <a16:creationId xmlns="" xmlns:a16="http://schemas.microsoft.com/office/drawing/2014/main" id="{E229D4E5-7073-4CF7-8F0C-9E34E6698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1519768"/>
            <a:ext cx="12361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2">
            <a:extLst>
              <a:ext uri="{FF2B5EF4-FFF2-40B4-BE49-F238E27FC236}">
                <a16:creationId xmlns="" xmlns:a16="http://schemas.microsoft.com/office/drawing/2014/main" id="{39461D1C-1563-4D20-B111-8EB00AC2C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14752"/>
            <a:ext cx="952500"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Box 3">
            <a:extLst>
              <a:ext uri="{FF2B5EF4-FFF2-40B4-BE49-F238E27FC236}">
                <a16:creationId xmlns="" xmlns:a16="http://schemas.microsoft.com/office/drawing/2014/main" id="{C6DF6D0F-8F08-4854-917A-0C5E7FEBEE0F}"/>
              </a:ext>
            </a:extLst>
          </p:cNvPr>
          <p:cNvSpPr txBox="1">
            <a:spLocks noChangeArrowheads="1"/>
          </p:cNvSpPr>
          <p:nvPr/>
        </p:nvSpPr>
        <p:spPr bwMode="auto">
          <a:xfrm>
            <a:off x="2453951" y="4459818"/>
            <a:ext cx="70710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400" dirty="0">
                <a:solidFill>
                  <a:schemeClr val="bg1"/>
                </a:solidFill>
                <a:cs typeface="+mn-ea"/>
                <a:sym typeface="+mn-lt"/>
              </a:rPr>
              <a:t>论文总结</a:t>
            </a:r>
          </a:p>
        </p:txBody>
      </p:sp>
    </p:spTree>
    <p:extLst>
      <p:ext uri="{BB962C8B-B14F-4D97-AF65-F5344CB8AC3E}">
        <p14:creationId xmlns:p14="http://schemas.microsoft.com/office/powerpoint/2010/main" val="1031394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up)">
                                      <p:cBhvr>
                                        <p:cTn id="7" dur="500"/>
                                        <p:tgtEl>
                                          <p:spTgt spid="3993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9939"/>
                                        </p:tgtEl>
                                        <p:attrNameLst>
                                          <p:attrName>style.visibility</p:attrName>
                                        </p:attrNameLst>
                                      </p:cBhvr>
                                      <p:to>
                                        <p:strVal val="visible"/>
                                      </p:to>
                                    </p:set>
                                    <p:animEffect transition="in" filter="fade">
                                      <p:cBhvr>
                                        <p:cTn id="11" dur="1000"/>
                                        <p:tgtEl>
                                          <p:spTgt spid="39939"/>
                                        </p:tgtEl>
                                      </p:cBhvr>
                                    </p:animEffect>
                                    <p:anim calcmode="lin" valueType="num">
                                      <p:cBhvr>
                                        <p:cTn id="12" dur="1000" fill="hold"/>
                                        <p:tgtEl>
                                          <p:spTgt spid="39939"/>
                                        </p:tgtEl>
                                        <p:attrNameLst>
                                          <p:attrName>ppt_x</p:attrName>
                                        </p:attrNameLst>
                                      </p:cBhvr>
                                      <p:tavLst>
                                        <p:tav tm="0">
                                          <p:val>
                                            <p:strVal val="#ppt_x"/>
                                          </p:val>
                                        </p:tav>
                                        <p:tav tm="100000">
                                          <p:val>
                                            <p:strVal val="#ppt_x"/>
                                          </p:val>
                                        </p:tav>
                                      </p:tavLst>
                                    </p:anim>
                                    <p:anim calcmode="lin" valueType="num">
                                      <p:cBhvr>
                                        <p:cTn id="13" dur="1000" fill="hold"/>
                                        <p:tgtEl>
                                          <p:spTgt spid="3993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fade">
                                      <p:cBhvr>
                                        <p:cTn id="17" dur="1000"/>
                                        <p:tgtEl>
                                          <p:spTgt spid="39940"/>
                                        </p:tgtEl>
                                      </p:cBhvr>
                                    </p:animEffect>
                                    <p:anim calcmode="lin" valueType="num">
                                      <p:cBhvr>
                                        <p:cTn id="18" dur="1000" fill="hold"/>
                                        <p:tgtEl>
                                          <p:spTgt spid="39940"/>
                                        </p:tgtEl>
                                        <p:attrNameLst>
                                          <p:attrName>ppt_x</p:attrName>
                                        </p:attrNameLst>
                                      </p:cBhvr>
                                      <p:tavLst>
                                        <p:tav tm="0">
                                          <p:val>
                                            <p:strVal val="#ppt_x"/>
                                          </p:val>
                                        </p:tav>
                                        <p:tav tm="100000">
                                          <p:val>
                                            <p:strVal val="#ppt_x"/>
                                          </p:val>
                                        </p:tav>
                                      </p:tavLst>
                                    </p:anim>
                                    <p:anim calcmode="lin" valueType="num">
                                      <p:cBhvr>
                                        <p:cTn id="19" dur="1000" fill="hold"/>
                                        <p:tgtEl>
                                          <p:spTgt spid="39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 xmlns:a16="http://schemas.microsoft.com/office/drawing/2014/main"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 xmlns:a16="http://schemas.microsoft.com/office/drawing/2014/main"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 xmlns:a16="http://schemas.microsoft.com/office/drawing/2014/main"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 xmlns:a16="http://schemas.microsoft.com/office/drawing/2014/main"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7" name="组合 20">
            <a:extLst>
              <a:ext uri="{FF2B5EF4-FFF2-40B4-BE49-F238E27FC236}">
                <a16:creationId xmlns="" xmlns:a16="http://schemas.microsoft.com/office/drawing/2014/main" id="{43466AD6-405D-4AF1-9F33-0C2CBA797644}"/>
              </a:ext>
            </a:extLst>
          </p:cNvPr>
          <p:cNvGrpSpPr>
            <a:grpSpLocks/>
          </p:cNvGrpSpPr>
          <p:nvPr/>
        </p:nvGrpSpPr>
        <p:grpSpPr bwMode="auto">
          <a:xfrm>
            <a:off x="3833284" y="-285751"/>
            <a:ext cx="5935865" cy="1866901"/>
            <a:chOff x="0" y="0"/>
            <a:chExt cx="4451931" cy="1400182"/>
          </a:xfrm>
        </p:grpSpPr>
        <p:pic>
          <p:nvPicPr>
            <p:cNvPr id="24588" name="Picture 3">
              <a:extLst>
                <a:ext uri="{FF2B5EF4-FFF2-40B4-BE49-F238E27FC236}">
                  <a16:creationId xmlns="" xmlns:a16="http://schemas.microsoft.com/office/drawing/2014/main" id="{4D1F23EC-7CEF-44D1-A5D5-F0E87C46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TextBox 12">
              <a:extLst>
                <a:ext uri="{FF2B5EF4-FFF2-40B4-BE49-F238E27FC236}">
                  <a16:creationId xmlns="" xmlns:a16="http://schemas.microsoft.com/office/drawing/2014/main" id="{7A054D5F-C421-4BAB-917D-C3D5F6224352}"/>
                </a:ext>
              </a:extLst>
            </p:cNvPr>
            <p:cNvSpPr txBox="1">
              <a:spLocks noChangeArrowheads="1"/>
            </p:cNvSpPr>
            <p:nvPr/>
          </p:nvSpPr>
          <p:spPr bwMode="auto">
            <a:xfrm>
              <a:off x="941231" y="434024"/>
              <a:ext cx="3510700" cy="8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r>
                <a:rPr lang="zh-CN" altLang="en-US">
                  <a:solidFill>
                    <a:srgbClr val="000000"/>
                  </a:solidFill>
                  <a:cs typeface="+mn-ea"/>
                  <a:sym typeface="+mn-lt"/>
                </a:rPr>
                <a:t>论文总结</a:t>
              </a:r>
            </a:p>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sp>
        <p:nvSpPr>
          <p:cNvPr id="2" name="矩形 1"/>
          <p:cNvSpPr/>
          <p:nvPr/>
        </p:nvSpPr>
        <p:spPr>
          <a:xfrm>
            <a:off x="783772" y="1739501"/>
            <a:ext cx="10851502" cy="2308324"/>
          </a:xfrm>
          <a:prstGeom prst="rect">
            <a:avLst/>
          </a:prstGeom>
        </p:spPr>
        <p:txBody>
          <a:bodyPr wrap="square">
            <a:spAutoFit/>
          </a:bodyPr>
          <a:lstStyle/>
          <a:p>
            <a:r>
              <a:rPr lang="zh-CN" altLang="en-US" sz="2400" dirty="0"/>
              <a:t>本文提出了一种端到端的学习模型，称为混合编码网络（</a:t>
            </a:r>
            <a:r>
              <a:rPr lang="en-US" altLang="zh-CN" sz="2400" dirty="0"/>
              <a:t>HCNs</a:t>
            </a:r>
            <a:r>
              <a:rPr lang="zh-CN" altLang="en-US" sz="2400" dirty="0"/>
              <a:t>），来解决这些问题。 除了学习</a:t>
            </a:r>
            <a:r>
              <a:rPr lang="en-US" altLang="zh-CN" sz="2400" dirty="0"/>
              <a:t>RNN</a:t>
            </a:r>
            <a:r>
              <a:rPr lang="zh-CN" altLang="en-US" sz="2400" dirty="0"/>
              <a:t>，</a:t>
            </a:r>
            <a:r>
              <a:rPr lang="en-US" altLang="zh-CN" sz="2400" dirty="0"/>
              <a:t>HCNs</a:t>
            </a:r>
            <a:r>
              <a:rPr lang="zh-CN" altLang="en-US" sz="2400" dirty="0"/>
              <a:t>还允许开发人员通过软件和行为模板来表达领域知识。 实验表明，相比于现有流行的端到端的技术，</a:t>
            </a:r>
            <a:r>
              <a:rPr lang="en-US" altLang="zh-CN" sz="2400" dirty="0"/>
              <a:t>HCNs</a:t>
            </a:r>
            <a:r>
              <a:rPr lang="zh-CN" altLang="en-US" sz="2400" dirty="0"/>
              <a:t>实现了相同的性能，只用了较少的训练数据，同时保留了端对端可训练性的关键作用。 此外，通过改变所用的梯度更新的方法，神经网络可以通过监督学习和强化学习训练</a:t>
            </a:r>
            <a:r>
              <a:rPr lang="zh-CN" altLang="en-US" sz="2400" dirty="0" smtClean="0"/>
              <a:t>。</a:t>
            </a:r>
            <a:endParaRPr lang="en-US" altLang="zh-CN" sz="2400" dirty="0" smtClean="0"/>
          </a:p>
          <a:p>
            <a:r>
              <a:rPr lang="en-US" altLang="zh-CN" sz="2400"/>
              <a:t>https://github.com/johndpope/hcn</a:t>
            </a:r>
            <a:endParaRPr lang="zh-CN" altLang="en-US" sz="2400" dirty="0"/>
          </a:p>
        </p:txBody>
      </p:sp>
    </p:spTree>
    <p:extLst>
      <p:ext uri="{BB962C8B-B14F-4D97-AF65-F5344CB8AC3E}">
        <p14:creationId xmlns:p14="http://schemas.microsoft.com/office/powerpoint/2010/main" val="35048868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wipe(down)">
                                      <p:cBhvr>
                                        <p:cTn id="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7106" name="图片 6">
            <a:extLst>
              <a:ext uri="{FF2B5EF4-FFF2-40B4-BE49-F238E27FC236}">
                <a16:creationId xmlns="" xmlns:a16="http://schemas.microsoft.com/office/drawing/2014/main" id="{0445F854-DC90-458B-86C3-496887F2A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1" y="1966385"/>
            <a:ext cx="7330016"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1240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8434" name="图片 6" descr=" er.png">
            <a:extLst>
              <a:ext uri="{FF2B5EF4-FFF2-40B4-BE49-F238E27FC236}">
                <a16:creationId xmlns="" xmlns:a16="http://schemas.microsoft.com/office/drawing/2014/main" id="{5FCEEC7D-35AE-41C7-A31B-95AE3FBC0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1519768"/>
            <a:ext cx="12361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3">
            <a:extLst>
              <a:ext uri="{FF2B5EF4-FFF2-40B4-BE49-F238E27FC236}">
                <a16:creationId xmlns="" xmlns:a16="http://schemas.microsoft.com/office/drawing/2014/main" id="{289EA52E-BEE5-446F-9BCC-14CBF45C20B0}"/>
              </a:ext>
            </a:extLst>
          </p:cNvPr>
          <p:cNvSpPr txBox="1">
            <a:spLocks noChangeArrowheads="1"/>
          </p:cNvSpPr>
          <p:nvPr/>
        </p:nvSpPr>
        <p:spPr bwMode="auto">
          <a:xfrm>
            <a:off x="3119967" y="4459818"/>
            <a:ext cx="6286500"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267" dirty="0" smtClean="0">
                <a:solidFill>
                  <a:srgbClr val="FFFFFF"/>
                </a:solidFill>
                <a:latin typeface="+mn-lt"/>
                <a:ea typeface="+mn-ea"/>
                <a:cs typeface="+mn-ea"/>
                <a:sym typeface="+mn-lt"/>
              </a:rPr>
              <a:t>论文</a:t>
            </a:r>
            <a:r>
              <a:rPr lang="zh-CN" altLang="en-US" sz="4267" dirty="0">
                <a:solidFill>
                  <a:srgbClr val="FFFFFF"/>
                </a:solidFill>
                <a:latin typeface="+mn-lt"/>
                <a:ea typeface="+mn-ea"/>
                <a:cs typeface="+mn-ea"/>
                <a:sym typeface="+mn-lt"/>
              </a:rPr>
              <a:t>模型</a:t>
            </a:r>
          </a:p>
        </p:txBody>
      </p:sp>
      <p:pic>
        <p:nvPicPr>
          <p:cNvPr id="18437" name="Picture 2">
            <a:extLst>
              <a:ext uri="{FF2B5EF4-FFF2-40B4-BE49-F238E27FC236}">
                <a16:creationId xmlns="" xmlns:a16="http://schemas.microsoft.com/office/drawing/2014/main" id="{B8760EB9-F3F8-45FB-8725-24ED88206C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14752"/>
            <a:ext cx="952500"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9439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up)">
                                      <p:cBhvr>
                                        <p:cTn id="7" dur="500"/>
                                        <p:tgtEl>
                                          <p:spTgt spid="184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8437"/>
                                        </p:tgtEl>
                                        <p:attrNameLst>
                                          <p:attrName>style.visibility</p:attrName>
                                        </p:attrNameLst>
                                      </p:cBhvr>
                                      <p:to>
                                        <p:strVal val="visible"/>
                                      </p:to>
                                    </p:set>
                                    <p:animEffect transition="in" filter="fade">
                                      <p:cBhvr>
                                        <p:cTn id="11" dur="1000"/>
                                        <p:tgtEl>
                                          <p:spTgt spid="18437"/>
                                        </p:tgtEl>
                                      </p:cBhvr>
                                    </p:animEffect>
                                    <p:anim calcmode="lin" valueType="num">
                                      <p:cBhvr>
                                        <p:cTn id="12" dur="1000" fill="hold"/>
                                        <p:tgtEl>
                                          <p:spTgt spid="18437"/>
                                        </p:tgtEl>
                                        <p:attrNameLst>
                                          <p:attrName>ppt_x</p:attrName>
                                        </p:attrNameLst>
                                      </p:cBhvr>
                                      <p:tavLst>
                                        <p:tav tm="0">
                                          <p:val>
                                            <p:strVal val="#ppt_x"/>
                                          </p:val>
                                        </p:tav>
                                        <p:tav tm="100000">
                                          <p:val>
                                            <p:strVal val="#ppt_x"/>
                                          </p:val>
                                        </p:tav>
                                      </p:tavLst>
                                    </p:anim>
                                    <p:anim calcmode="lin" valueType="num">
                                      <p:cBhvr>
                                        <p:cTn id="13" dur="1000" fill="hold"/>
                                        <p:tgtEl>
                                          <p:spTgt spid="1843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8435"/>
                                        </p:tgtEl>
                                        <p:attrNameLst>
                                          <p:attrName>style.visibility</p:attrName>
                                        </p:attrNameLst>
                                      </p:cBhvr>
                                      <p:to>
                                        <p:strVal val="visible"/>
                                      </p:to>
                                    </p:set>
                                    <p:animEffect transition="in" filter="fade">
                                      <p:cBhvr>
                                        <p:cTn id="17" dur="1000"/>
                                        <p:tgtEl>
                                          <p:spTgt spid="18435"/>
                                        </p:tgtEl>
                                      </p:cBhvr>
                                    </p:animEffect>
                                    <p:anim calcmode="lin" valueType="num">
                                      <p:cBhvr>
                                        <p:cTn id="18" dur="1000" fill="hold"/>
                                        <p:tgtEl>
                                          <p:spTgt spid="18435"/>
                                        </p:tgtEl>
                                        <p:attrNameLst>
                                          <p:attrName>ppt_x</p:attrName>
                                        </p:attrNameLst>
                                      </p:cBhvr>
                                      <p:tavLst>
                                        <p:tav tm="0">
                                          <p:val>
                                            <p:strVal val="#ppt_x"/>
                                          </p:val>
                                        </p:tav>
                                        <p:tav tm="100000">
                                          <p:val>
                                            <p:strVal val="#ppt_x"/>
                                          </p:val>
                                        </p:tav>
                                      </p:tavLst>
                                    </p:anim>
                                    <p:anim calcmode="lin" valueType="num">
                                      <p:cBhvr>
                                        <p:cTn id="19" dur="1000" fill="hold"/>
                                        <p:tgtEl>
                                          <p:spTgt spid="184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a:extLst>
              <a:ext uri="{FF2B5EF4-FFF2-40B4-BE49-F238E27FC236}">
                <a16:creationId xmlns="" xmlns:a16="http://schemas.microsoft.com/office/drawing/2014/main" id="{89560F65-685C-4CB0-8CC8-102B4DC84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296445">
            <a:off x="1238250" y="4383617"/>
            <a:ext cx="480484" cy="2474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0" name="组合 1">
            <a:extLst>
              <a:ext uri="{FF2B5EF4-FFF2-40B4-BE49-F238E27FC236}">
                <a16:creationId xmlns="" xmlns:a16="http://schemas.microsoft.com/office/drawing/2014/main" id="{637EF45C-0BEC-48E4-8A70-A8B6DD9AA88B}"/>
              </a:ext>
            </a:extLst>
          </p:cNvPr>
          <p:cNvGrpSpPr>
            <a:grpSpLocks/>
          </p:cNvGrpSpPr>
          <p:nvPr/>
        </p:nvGrpSpPr>
        <p:grpSpPr bwMode="auto">
          <a:xfrm>
            <a:off x="-95250" y="-285751"/>
            <a:ext cx="5238751" cy="1866901"/>
            <a:chOff x="0" y="0"/>
            <a:chExt cx="3929090" cy="1400182"/>
          </a:xfrm>
        </p:grpSpPr>
        <p:pic>
          <p:nvPicPr>
            <p:cNvPr id="19466" name="Picture 3">
              <a:extLst>
                <a:ext uri="{FF2B5EF4-FFF2-40B4-BE49-F238E27FC236}">
                  <a16:creationId xmlns="" xmlns:a16="http://schemas.microsoft.com/office/drawing/2014/main" id="{DCA001CA-B8FC-4FA7-981E-BEE1FF2DE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Box 12">
              <a:extLst>
                <a:ext uri="{FF2B5EF4-FFF2-40B4-BE49-F238E27FC236}">
                  <a16:creationId xmlns="" xmlns:a16="http://schemas.microsoft.com/office/drawing/2014/main" id="{849CEFB9-E7CC-408D-9BF8-B214CE7481F1}"/>
                </a:ext>
              </a:extLst>
            </p:cNvPr>
            <p:cNvSpPr txBox="1">
              <a:spLocks noChangeArrowheads="1"/>
            </p:cNvSpPr>
            <p:nvPr/>
          </p:nvSpPr>
          <p:spPr bwMode="auto">
            <a:xfrm>
              <a:off x="857257" y="480799"/>
              <a:ext cx="3071833" cy="4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buNone/>
              </a:pPr>
              <a:endParaRPr lang="zh-CN" altLang="en-US" dirty="0">
                <a:solidFill>
                  <a:srgbClr val="000000"/>
                </a:solidFill>
                <a:latin typeface="+mn-lt"/>
                <a:ea typeface="+mn-ea"/>
                <a:cs typeface="+mn-ea"/>
                <a:sym typeface="+mn-lt"/>
              </a:endParaRPr>
            </a:p>
          </p:txBody>
        </p:sp>
      </p:grpSp>
      <p:grpSp>
        <p:nvGrpSpPr>
          <p:cNvPr id="13" name="组合 10">
            <a:extLst>
              <a:ext uri="{FF2B5EF4-FFF2-40B4-BE49-F238E27FC236}">
                <a16:creationId xmlns="" xmlns:a16="http://schemas.microsoft.com/office/drawing/2014/main" id="{8038DA94-A158-4DC6-AAB6-F5EAFB04429E}"/>
              </a:ext>
            </a:extLst>
          </p:cNvPr>
          <p:cNvGrpSpPr>
            <a:grpSpLocks/>
          </p:cNvGrpSpPr>
          <p:nvPr/>
        </p:nvGrpSpPr>
        <p:grpSpPr bwMode="auto">
          <a:xfrm>
            <a:off x="535450" y="1432911"/>
            <a:ext cx="1790314" cy="1423208"/>
            <a:chOff x="-8173" y="0"/>
            <a:chExt cx="642942" cy="503809"/>
          </a:xfrm>
        </p:grpSpPr>
        <p:pic>
          <p:nvPicPr>
            <p:cNvPr id="14" name="图片 11" descr="未标题-1.png">
              <a:extLst>
                <a:ext uri="{FF2B5EF4-FFF2-40B4-BE49-F238E27FC236}">
                  <a16:creationId xmlns="" xmlns:a16="http://schemas.microsoft.com/office/drawing/2014/main" id="{8A8E10E7-CDD3-4EC5-B247-5274DD8F3D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8" y="0"/>
              <a:ext cx="500066" cy="50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2">
              <a:extLst>
                <a:ext uri="{FF2B5EF4-FFF2-40B4-BE49-F238E27FC236}">
                  <a16:creationId xmlns="" xmlns:a16="http://schemas.microsoft.com/office/drawing/2014/main" id="{1E5317CB-4ED8-4EF6-89E0-60E7619C4B85}"/>
                </a:ext>
              </a:extLst>
            </p:cNvPr>
            <p:cNvSpPr txBox="1">
              <a:spLocks noChangeArrowheads="1"/>
            </p:cNvSpPr>
            <p:nvPr/>
          </p:nvSpPr>
          <p:spPr bwMode="auto">
            <a:xfrm>
              <a:off x="-8173" y="0"/>
              <a:ext cx="642942" cy="46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zh-CN" sz="8000" dirty="0">
                  <a:solidFill>
                    <a:srgbClr val="FFFFFF"/>
                  </a:solidFill>
                  <a:latin typeface="+mn-lt"/>
                  <a:ea typeface="+mn-ea"/>
                  <a:cs typeface="+mn-ea"/>
                  <a:sym typeface="+mn-lt"/>
                </a:rPr>
                <a:t>壹</a:t>
              </a:r>
            </a:p>
          </p:txBody>
        </p:sp>
      </p:grpSp>
      <p:sp>
        <p:nvSpPr>
          <p:cNvPr id="18" name="타원 9"/>
          <p:cNvSpPr/>
          <p:nvPr/>
        </p:nvSpPr>
        <p:spPr>
          <a:xfrm>
            <a:off x="4289414" y="5727488"/>
            <a:ext cx="142876" cy="142876"/>
          </a:xfrm>
          <a:prstGeom prst="ellipse">
            <a:avLst/>
          </a:prstGeom>
          <a:gradFill>
            <a:gsLst>
              <a:gs pos="0">
                <a:srgbClr val="FFC000"/>
              </a:gs>
              <a:gs pos="50000">
                <a:srgbClr val="D2A000"/>
              </a:gs>
            </a:gsLst>
            <a:lin ang="2700000" scaled="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ko-KR" altLang="en-US">
              <a:solidFill>
                <a:srgbClr val="FFFFFF"/>
              </a:solidFill>
            </a:endParaRPr>
          </a:p>
        </p:txBody>
      </p:sp>
      <p:sp>
        <p:nvSpPr>
          <p:cNvPr id="19" name="타원 10"/>
          <p:cNvSpPr/>
          <p:nvPr/>
        </p:nvSpPr>
        <p:spPr>
          <a:xfrm>
            <a:off x="7289810" y="5227422"/>
            <a:ext cx="142876" cy="142876"/>
          </a:xfrm>
          <a:prstGeom prst="ellipse">
            <a:avLst/>
          </a:prstGeom>
          <a:gradFill>
            <a:gsLst>
              <a:gs pos="0">
                <a:srgbClr val="FFC000"/>
              </a:gs>
              <a:gs pos="50000">
                <a:srgbClr val="D2A000"/>
              </a:gs>
            </a:gsLst>
            <a:lin ang="2700000" scaled="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ko-KR" altLang="en-US">
              <a:solidFill>
                <a:srgbClr val="FFFFFF"/>
              </a:solidFill>
            </a:endParaRPr>
          </a:p>
        </p:txBody>
      </p:sp>
      <p:sp>
        <p:nvSpPr>
          <p:cNvPr id="2" name="矩形 1"/>
          <p:cNvSpPr/>
          <p:nvPr/>
        </p:nvSpPr>
        <p:spPr>
          <a:xfrm>
            <a:off x="2479917" y="1279021"/>
            <a:ext cx="9453936" cy="5355312"/>
          </a:xfrm>
          <a:prstGeom prst="rect">
            <a:avLst/>
          </a:prstGeom>
        </p:spPr>
        <p:txBody>
          <a:bodyPr wrap="square">
            <a:spAutoFit/>
          </a:bodyPr>
          <a:lstStyle/>
          <a:p>
            <a:pPr defTabSz="1219170" fontAlgn="base">
              <a:spcBef>
                <a:spcPct val="0"/>
              </a:spcBef>
              <a:spcAft>
                <a:spcPct val="0"/>
              </a:spcAft>
            </a:pPr>
            <a:r>
              <a:rPr lang="zh-CN" altLang="en-US" sz="2400" b="1" dirty="0" smtClean="0"/>
              <a:t>本文提出对话系统中的</a:t>
            </a:r>
            <a:r>
              <a:rPr lang="en-US" altLang="zh-CN" sz="2400" b="1" dirty="0" smtClean="0"/>
              <a:t>end-to-end</a:t>
            </a:r>
            <a:r>
              <a:rPr lang="zh-CN" altLang="en-US" sz="2400" b="1" dirty="0" smtClean="0"/>
              <a:t>训练可以借助少量但有效的数据来提高实用性和训练效率。文中介绍了</a:t>
            </a:r>
            <a:r>
              <a:rPr lang="en-US" altLang="zh-CN" sz="2400" b="1" dirty="0" smtClean="0"/>
              <a:t>Hybrid Code Networks(HCNs)</a:t>
            </a:r>
            <a:r>
              <a:rPr lang="zh-CN" altLang="en-US" sz="2400" b="1" dirty="0" smtClean="0"/>
              <a:t>，是一种</a:t>
            </a:r>
            <a:r>
              <a:rPr lang="en-US" altLang="zh-CN" sz="2400" b="1" dirty="0" smtClean="0"/>
              <a:t>RNN</a:t>
            </a:r>
            <a:r>
              <a:rPr lang="zh-CN" altLang="en-US" sz="2400" b="1" dirty="0" smtClean="0"/>
              <a:t>的变形和优化，结合了含有特定领域知识的动作模版和软件。文中同时探索了</a:t>
            </a:r>
            <a:r>
              <a:rPr lang="en-US" altLang="zh-CN" sz="2400" b="1" dirty="0" smtClean="0"/>
              <a:t>HCN</a:t>
            </a:r>
            <a:r>
              <a:rPr lang="zh-CN" altLang="en-US" sz="2400" b="1" dirty="0" smtClean="0"/>
              <a:t>本身通过可以监督学习和强化学习达到的优化。</a:t>
            </a:r>
            <a:endParaRPr lang="en-US" altLang="zh-CN" sz="2400" b="1" dirty="0" smtClean="0"/>
          </a:p>
          <a:p>
            <a:pPr defTabSz="1219170" fontAlgn="base">
              <a:spcBef>
                <a:spcPct val="0"/>
              </a:spcBef>
              <a:spcAft>
                <a:spcPct val="0"/>
              </a:spcAft>
            </a:pPr>
            <a:endParaRPr lang="en-US" altLang="zh-CN" dirty="0" smtClean="0"/>
          </a:p>
          <a:p>
            <a:pPr defTabSz="1219170" fontAlgn="base">
              <a:spcBef>
                <a:spcPct val="0"/>
              </a:spcBef>
              <a:spcAft>
                <a:spcPct val="0"/>
              </a:spcAft>
            </a:pPr>
            <a:endParaRPr lang="en-US" altLang="zh-CN" dirty="0" smtClean="0"/>
          </a:p>
          <a:p>
            <a:pPr defTabSz="1219170" fontAlgn="base">
              <a:spcBef>
                <a:spcPct val="0"/>
              </a:spcBef>
              <a:spcAft>
                <a:spcPct val="0"/>
              </a:spcAft>
            </a:pPr>
            <a:r>
              <a:rPr lang="zh-CN" altLang="en-US" sz="2400" b="1" dirty="0" smtClean="0"/>
              <a:t>端到端的递归神经网络（</a:t>
            </a:r>
            <a:r>
              <a:rPr lang="en-US" altLang="zh-CN" sz="2400" b="1" dirty="0" smtClean="0"/>
              <a:t>RNNs</a:t>
            </a:r>
            <a:r>
              <a:rPr lang="zh-CN" altLang="en-US" sz="2400" b="1" dirty="0" smtClean="0"/>
              <a:t>）是学习对话系统的一个美妙的解决方法；然而，现在的技术是数据密集型的，需要成千上万的对话框去学习简单的行为。 我们在此介绍混合编码网络（</a:t>
            </a:r>
            <a:r>
              <a:rPr lang="en-US" altLang="zh-CN" sz="2400" b="1" dirty="0" smtClean="0"/>
              <a:t>HCNs</a:t>
            </a:r>
            <a:r>
              <a:rPr lang="zh-CN" altLang="en-US" sz="2400" b="1" dirty="0" smtClean="0"/>
              <a:t>），这一网络将</a:t>
            </a:r>
            <a:r>
              <a:rPr lang="en-US" altLang="zh-CN" sz="2400" b="1" dirty="0" smtClean="0"/>
              <a:t>RNN</a:t>
            </a:r>
            <a:r>
              <a:rPr lang="zh-CN" altLang="en-US" sz="2400" b="1" dirty="0" smtClean="0"/>
              <a:t>与特定领域的被编码为软件的知识和系统行为的模板结合。 与现有的端到端方法相比，</a:t>
            </a:r>
            <a:r>
              <a:rPr lang="en-US" altLang="zh-CN" sz="2400" b="1" dirty="0" smtClean="0"/>
              <a:t>HCNs</a:t>
            </a:r>
            <a:r>
              <a:rPr lang="zh-CN" altLang="en-US" sz="2400" b="1" dirty="0" smtClean="0"/>
              <a:t>大大减少训练所需的数据量，同时保持从对话状态推断潜在表示的关键好处。 此外，</a:t>
            </a:r>
            <a:r>
              <a:rPr lang="en-US" altLang="zh-CN" sz="2400" b="1" dirty="0" smtClean="0"/>
              <a:t>HCNs</a:t>
            </a:r>
            <a:r>
              <a:rPr lang="zh-CN" altLang="en-US" sz="2400" b="1" dirty="0" smtClean="0"/>
              <a:t>可用有监督学习，强化学习，或两者的混合进行优化。</a:t>
            </a:r>
          </a:p>
          <a:p>
            <a:pPr algn="ctr" defTabSz="1219170" fontAlgn="base">
              <a:spcBef>
                <a:spcPct val="0"/>
              </a:spcBef>
              <a:spcAft>
                <a:spcPct val="0"/>
              </a:spcAft>
              <a:buNone/>
            </a:pPr>
            <a:endParaRPr lang="zh-CN" altLang="en-US" dirty="0"/>
          </a:p>
        </p:txBody>
      </p:sp>
      <p:sp>
        <p:nvSpPr>
          <p:cNvPr id="3" name="矩形 2"/>
          <p:cNvSpPr/>
          <p:nvPr/>
        </p:nvSpPr>
        <p:spPr>
          <a:xfrm>
            <a:off x="1275182" y="393381"/>
            <a:ext cx="10257454" cy="523220"/>
          </a:xfrm>
          <a:prstGeom prst="rect">
            <a:avLst/>
          </a:prstGeom>
        </p:spPr>
        <p:txBody>
          <a:bodyPr wrap="square">
            <a:spAutoFit/>
          </a:bodyPr>
          <a:lstStyle/>
          <a:p>
            <a:r>
              <a:rPr lang="zh-CN" altLang="en-US" sz="2800" b="1" dirty="0"/>
              <a:t>混合编码网络：有监督和强化学习的实用高效的端到端对话控制</a:t>
            </a:r>
          </a:p>
        </p:txBody>
      </p:sp>
    </p:spTree>
    <p:extLst>
      <p:ext uri="{BB962C8B-B14F-4D97-AF65-F5344CB8AC3E}">
        <p14:creationId xmlns:p14="http://schemas.microsoft.com/office/powerpoint/2010/main" val="14125216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down)">
                                      <p:cBhvr>
                                        <p:cTn id="7" dur="500"/>
                                        <p:tgtEl>
                                          <p:spTgt spid="1946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9459"/>
                                        </p:tgtEl>
                                        <p:attrNameLst>
                                          <p:attrName>style.visibility</p:attrName>
                                        </p:attrNameLst>
                                      </p:cBhvr>
                                      <p:to>
                                        <p:strVal val="visible"/>
                                      </p:to>
                                    </p:set>
                                    <p:animEffect transition="in" filter="wipe(down)">
                                      <p:cBhvr>
                                        <p:cTn id="15"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 xmlns:a16="http://schemas.microsoft.com/office/drawing/2014/main" id="{7AE8706D-23A6-4A10-963D-0F628FF109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60867"/>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a:extLst>
              <a:ext uri="{FF2B5EF4-FFF2-40B4-BE49-F238E27FC236}">
                <a16:creationId xmlns="" xmlns:a16="http://schemas.microsoft.com/office/drawing/2014/main" id="{18F74201-C683-487D-9FD7-1565698DB2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08492" y="5220759"/>
            <a:ext cx="1422400" cy="14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a:extLst>
              <a:ext uri="{FF2B5EF4-FFF2-40B4-BE49-F238E27FC236}">
                <a16:creationId xmlns="" xmlns:a16="http://schemas.microsoft.com/office/drawing/2014/main" id="{317D7686-1E86-49B2-B277-CFBB61957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561109" y="172509"/>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a:extLst>
              <a:ext uri="{FF2B5EF4-FFF2-40B4-BE49-F238E27FC236}">
                <a16:creationId xmlns="" xmlns:a16="http://schemas.microsoft.com/office/drawing/2014/main" id="{D22E980D-754E-4638-B45A-3CE5635020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572751" y="5238751"/>
            <a:ext cx="1422400"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376892" y="1612901"/>
            <a:ext cx="9287998" cy="369332"/>
          </a:xfrm>
          <a:prstGeom prst="rect">
            <a:avLst/>
          </a:prstGeom>
        </p:spPr>
        <p:txBody>
          <a:bodyPr wrap="square">
            <a:spAutoFit/>
          </a:bodyPr>
          <a:lstStyle/>
          <a:p>
            <a:r>
              <a:rPr lang="zh-CN" altLang="en-US" dirty="0"/>
              <a:t> </a:t>
            </a:r>
            <a:endParaRPr lang="zh-CN" altLang="en-US" sz="2400" dirty="0">
              <a:latin typeface="Calibri" panose="020F0502020204030204" pitchFamily="34" charset="0"/>
              <a:ea typeface="宋体" panose="02010600030101010101" pitchFamily="2" charset="-122"/>
            </a:endParaRPr>
          </a:p>
        </p:txBody>
      </p:sp>
      <p:pic>
        <p:nvPicPr>
          <p:cNvPr id="2050" name="Picture 2" descr="https://img-blog.csdn.net/20180723132845746?watermark/2/text/aHR0cHM6Ly9ibG9nLmNzZG4ubmV0L2RldmVubGF1/font/5a6L5L2T/fontsize/400/fill/I0JBQkFCMA==/dissolve/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59"/>
            <a:ext cx="12192000" cy="684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026598"/>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5602" name="图片 6" descr=" er.png">
            <a:extLst>
              <a:ext uri="{FF2B5EF4-FFF2-40B4-BE49-F238E27FC236}">
                <a16:creationId xmlns="" xmlns:a16="http://schemas.microsoft.com/office/drawing/2014/main" id="{698ABEF5-4A57-41D3-8A02-F4D3D2D65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1" y="1519768"/>
            <a:ext cx="12361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2">
            <a:extLst>
              <a:ext uri="{FF2B5EF4-FFF2-40B4-BE49-F238E27FC236}">
                <a16:creationId xmlns="" xmlns:a16="http://schemas.microsoft.com/office/drawing/2014/main" id="{41C38D93-42A6-4431-BC43-3DD7B2451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14752"/>
            <a:ext cx="952500"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3">
            <a:extLst>
              <a:ext uri="{FF2B5EF4-FFF2-40B4-BE49-F238E27FC236}">
                <a16:creationId xmlns="" xmlns:a16="http://schemas.microsoft.com/office/drawing/2014/main" id="{D7D64FFB-F05B-4E7C-A3C5-021537C0E675}"/>
              </a:ext>
            </a:extLst>
          </p:cNvPr>
          <p:cNvSpPr txBox="1">
            <a:spLocks noChangeArrowheads="1"/>
          </p:cNvSpPr>
          <p:nvPr/>
        </p:nvSpPr>
        <p:spPr bwMode="auto">
          <a:xfrm>
            <a:off x="3238501" y="4459818"/>
            <a:ext cx="6286500" cy="142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1219170" fontAlgn="base">
              <a:spcBef>
                <a:spcPct val="0"/>
              </a:spcBef>
              <a:spcAft>
                <a:spcPct val="0"/>
              </a:spcAft>
              <a:buNone/>
            </a:pPr>
            <a:r>
              <a:rPr lang="zh-CN" altLang="en-US" sz="4400" b="1" dirty="0">
                <a:solidFill>
                  <a:schemeClr val="bg1"/>
                </a:solidFill>
                <a:cs typeface="+mn-ea"/>
                <a:sym typeface="+mn-lt"/>
              </a:rPr>
              <a:t>预备</a:t>
            </a:r>
            <a:r>
              <a:rPr lang="zh-CN" altLang="en-US" sz="4400" b="1" dirty="0" smtClean="0">
                <a:solidFill>
                  <a:schemeClr val="bg1"/>
                </a:solidFill>
                <a:cs typeface="+mn-ea"/>
                <a:sym typeface="+mn-lt"/>
              </a:rPr>
              <a:t>知识</a:t>
            </a:r>
            <a:endParaRPr lang="zh-CN" altLang="en-US" sz="4400" b="1" dirty="0">
              <a:solidFill>
                <a:schemeClr val="bg1"/>
              </a:solidFill>
              <a:cs typeface="+mn-ea"/>
              <a:sym typeface="+mn-lt"/>
            </a:endParaRPr>
          </a:p>
          <a:p>
            <a:pPr algn="ctr" defTabSz="1219170" fontAlgn="base">
              <a:spcBef>
                <a:spcPct val="0"/>
              </a:spcBef>
              <a:spcAft>
                <a:spcPct val="0"/>
              </a:spcAft>
              <a:buNone/>
            </a:pPr>
            <a:endParaRPr lang="zh-CN" altLang="en-US" sz="4267" b="1" dirty="0">
              <a:solidFill>
                <a:srgbClr val="FFFFFF"/>
              </a:solidFill>
              <a:latin typeface="+mn-lt"/>
              <a:ea typeface="+mn-ea"/>
              <a:cs typeface="+mn-ea"/>
              <a:sym typeface="+mn-lt"/>
            </a:endParaRPr>
          </a:p>
        </p:txBody>
      </p:sp>
    </p:spTree>
    <p:extLst>
      <p:ext uri="{BB962C8B-B14F-4D97-AF65-F5344CB8AC3E}">
        <p14:creationId xmlns:p14="http://schemas.microsoft.com/office/powerpoint/2010/main" val="11335417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up)">
                                      <p:cBhvr>
                                        <p:cTn id="7" dur="500"/>
                                        <p:tgtEl>
                                          <p:spTgt spid="2560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603"/>
                                        </p:tgtEl>
                                        <p:attrNameLst>
                                          <p:attrName>style.visibility</p:attrName>
                                        </p:attrNameLst>
                                      </p:cBhvr>
                                      <p:to>
                                        <p:strVal val="visible"/>
                                      </p:to>
                                    </p:set>
                                    <p:animEffect transition="in" filter="fade">
                                      <p:cBhvr>
                                        <p:cTn id="11" dur="1000"/>
                                        <p:tgtEl>
                                          <p:spTgt spid="25603"/>
                                        </p:tgtEl>
                                      </p:cBhvr>
                                    </p:animEffect>
                                    <p:anim calcmode="lin" valueType="num">
                                      <p:cBhvr>
                                        <p:cTn id="12" dur="1000" fill="hold"/>
                                        <p:tgtEl>
                                          <p:spTgt spid="25603"/>
                                        </p:tgtEl>
                                        <p:attrNameLst>
                                          <p:attrName>ppt_x</p:attrName>
                                        </p:attrNameLst>
                                      </p:cBhvr>
                                      <p:tavLst>
                                        <p:tav tm="0">
                                          <p:val>
                                            <p:strVal val="#ppt_x"/>
                                          </p:val>
                                        </p:tav>
                                        <p:tav tm="100000">
                                          <p:val>
                                            <p:strVal val="#ppt_x"/>
                                          </p:val>
                                        </p:tav>
                                      </p:tavLst>
                                    </p:anim>
                                    <p:anim calcmode="lin" valueType="num">
                                      <p:cBhvr>
                                        <p:cTn id="13" dur="1000" fill="hold"/>
                                        <p:tgtEl>
                                          <p:spTgt spid="2560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fade">
                                      <p:cBhvr>
                                        <p:cTn id="17" dur="1000"/>
                                        <p:tgtEl>
                                          <p:spTgt spid="25604"/>
                                        </p:tgtEl>
                                      </p:cBhvr>
                                    </p:animEffect>
                                    <p:anim calcmode="lin" valueType="num">
                                      <p:cBhvr>
                                        <p:cTn id="18" dur="1000" fill="hold"/>
                                        <p:tgtEl>
                                          <p:spTgt spid="25604"/>
                                        </p:tgtEl>
                                        <p:attrNameLst>
                                          <p:attrName>ppt_x</p:attrName>
                                        </p:attrNameLst>
                                      </p:cBhvr>
                                      <p:tavLst>
                                        <p:tav tm="0">
                                          <p:val>
                                            <p:strVal val="#ppt_x"/>
                                          </p:val>
                                        </p:tav>
                                        <p:tav tm="100000">
                                          <p:val>
                                            <p:strVal val="#ppt_x"/>
                                          </p:val>
                                        </p:tav>
                                      </p:tavLst>
                                    </p:anim>
                                    <p:anim calcmode="lin" valueType="num">
                                      <p:cBhvr>
                                        <p:cTn id="19" dur="1000" fill="hold"/>
                                        <p:tgtEl>
                                          <p:spTgt spid="25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9444" y="317441"/>
            <a:ext cx="11666375" cy="4893647"/>
          </a:xfrm>
          <a:prstGeom prst="rect">
            <a:avLst/>
          </a:prstGeom>
        </p:spPr>
        <p:txBody>
          <a:bodyPr wrap="square">
            <a:spAutoFit/>
          </a:bodyPr>
          <a:lstStyle/>
          <a:p>
            <a:pPr algn="ctr"/>
            <a:r>
              <a:rPr lang="en-US" altLang="zh-CN" sz="2400" b="1" dirty="0"/>
              <a:t>Word </a:t>
            </a:r>
            <a:r>
              <a:rPr lang="en-US" altLang="zh-CN" sz="2400" b="1" dirty="0" smtClean="0"/>
              <a:t>Embedding</a:t>
            </a:r>
            <a:endParaRPr lang="en-US" altLang="zh-CN" dirty="0" smtClean="0"/>
          </a:p>
          <a:p>
            <a:r>
              <a:rPr lang="zh-CN" altLang="en-US" dirty="0" smtClean="0"/>
              <a:t>定义：</a:t>
            </a:r>
            <a:r>
              <a:rPr lang="en-US" altLang="zh-CN" dirty="0" smtClean="0"/>
              <a:t>Word Embedding </a:t>
            </a:r>
            <a:r>
              <a:rPr lang="zh-CN" altLang="en-US" dirty="0" smtClean="0"/>
              <a:t>是</a:t>
            </a:r>
            <a:r>
              <a:rPr lang="en-US" altLang="zh-CN" dirty="0" smtClean="0"/>
              <a:t>NLP</a:t>
            </a:r>
            <a:r>
              <a:rPr lang="zh-CN" altLang="en-US" dirty="0" smtClean="0"/>
              <a:t>中一组语言模型和特征学习技术的总称，把词汇表中的单词或者短语映射成由实数构成的向量上</a:t>
            </a:r>
            <a:r>
              <a:rPr lang="en-US" altLang="zh-CN" dirty="0" smtClean="0"/>
              <a:t>(</a:t>
            </a:r>
            <a:r>
              <a:rPr lang="zh-CN" altLang="en-US" dirty="0" smtClean="0"/>
              <a:t>映射</a:t>
            </a:r>
            <a:r>
              <a:rPr lang="en-US" altLang="zh-CN" dirty="0" smtClean="0"/>
              <a:t>)</a:t>
            </a:r>
            <a:r>
              <a:rPr lang="zh-CN" altLang="en-US" dirty="0" smtClean="0"/>
              <a:t>，根据</a:t>
            </a:r>
            <a:r>
              <a:rPr lang="zh-CN" altLang="en-US" dirty="0"/>
              <a:t>维基百科的概念，</a:t>
            </a:r>
            <a:r>
              <a:rPr lang="en-US" altLang="zh-CN" dirty="0"/>
              <a:t>Word embedding</a:t>
            </a:r>
            <a:r>
              <a:rPr lang="zh-CN" altLang="en-US" dirty="0"/>
              <a:t>是指把一个维数为所有词的数量的高维空间嵌入到一个维数低得多的连续空间向量中，每个单词或词组被映射为实数域上的向量。其实就是把</a:t>
            </a:r>
            <a:r>
              <a:rPr lang="en-US" altLang="zh-CN" dirty="0"/>
              <a:t>One-hot</a:t>
            </a:r>
            <a:r>
              <a:rPr lang="zh-CN" altLang="en-US" dirty="0"/>
              <a:t>表示的词转化成分布式表示的词，好处当然是可以消除词的语义</a:t>
            </a:r>
            <a:r>
              <a:rPr lang="zh-CN" altLang="en-US" dirty="0" smtClean="0"/>
              <a:t>鸿沟</a:t>
            </a:r>
            <a:r>
              <a:rPr lang="zh-CN" altLang="en-US" dirty="0"/>
              <a:t>和</a:t>
            </a:r>
            <a:r>
              <a:rPr lang="zh-CN" altLang="en-US" dirty="0" smtClean="0"/>
              <a:t>降低</a:t>
            </a:r>
            <a:r>
              <a:rPr lang="zh-CN" altLang="en-US" dirty="0"/>
              <a:t>了维度</a:t>
            </a:r>
            <a:endParaRPr lang="en-US" altLang="zh-CN" dirty="0" smtClean="0"/>
          </a:p>
          <a:p>
            <a:r>
              <a:rPr lang="en-US" altLang="zh-CN" b="1" dirty="0" smtClean="0"/>
              <a:t>One-Hot</a:t>
            </a:r>
            <a:endParaRPr lang="en-US" altLang="zh-CN" b="1" dirty="0"/>
          </a:p>
          <a:p>
            <a:r>
              <a:rPr lang="zh-CN" altLang="en-US" dirty="0"/>
              <a:t>最简单的</a:t>
            </a:r>
            <a:r>
              <a:rPr lang="en-US" altLang="zh-CN" dirty="0"/>
              <a:t>Word Embedding</a:t>
            </a:r>
            <a:r>
              <a:rPr lang="zh-CN" altLang="en-US" dirty="0"/>
              <a:t>，是指将所有词排成一列，对于词</a:t>
            </a:r>
            <a:r>
              <a:rPr lang="en-US" altLang="zh-CN" dirty="0"/>
              <a:t>A</a:t>
            </a:r>
            <a:r>
              <a:rPr lang="zh-CN" altLang="en-US" dirty="0"/>
              <a:t>，只有在它的位置置</a:t>
            </a:r>
            <a:r>
              <a:rPr lang="en-US" altLang="zh-CN" dirty="0"/>
              <a:t>1</a:t>
            </a:r>
            <a:r>
              <a:rPr lang="zh-CN" altLang="en-US" dirty="0"/>
              <a:t>，其他位置置</a:t>
            </a:r>
            <a:r>
              <a:rPr lang="en-US" altLang="zh-CN" dirty="0"/>
              <a:t>0</a:t>
            </a:r>
            <a:r>
              <a:rPr lang="zh-CN" altLang="en-US" dirty="0"/>
              <a:t>，维度就是所有词的</a:t>
            </a:r>
            <a:r>
              <a:rPr lang="zh-CN" altLang="en-US" dirty="0" smtClean="0"/>
              <a:t>数目，</a:t>
            </a:r>
            <a:r>
              <a:rPr lang="zh-CN" altLang="en-US" dirty="0"/>
              <a:t>它使用是词向量维度大小为整个词汇表的大小，对于每个具体的词汇表中的词，将对应的位置置为</a:t>
            </a:r>
            <a:r>
              <a:rPr lang="en-US" altLang="zh-CN" dirty="0"/>
              <a:t>1</a:t>
            </a:r>
            <a:r>
              <a:rPr lang="zh-CN" altLang="en-US" dirty="0"/>
              <a:t>。比如我们有下面的</a:t>
            </a:r>
            <a:r>
              <a:rPr lang="en-US" altLang="zh-CN" dirty="0"/>
              <a:t>5</a:t>
            </a:r>
            <a:r>
              <a:rPr lang="zh-CN" altLang="en-US" dirty="0"/>
              <a:t>个词组成的词汇表，词</a:t>
            </a:r>
            <a:r>
              <a:rPr lang="en-US" altLang="zh-CN" dirty="0"/>
              <a:t>"Queen"</a:t>
            </a:r>
            <a:r>
              <a:rPr lang="zh-CN" altLang="en-US" dirty="0"/>
              <a:t>的序号为</a:t>
            </a:r>
            <a:r>
              <a:rPr lang="en-US" altLang="zh-CN" dirty="0"/>
              <a:t>2</a:t>
            </a:r>
            <a:r>
              <a:rPr lang="zh-CN" altLang="en-US" dirty="0"/>
              <a:t>， 那么它的词向量就是</a:t>
            </a:r>
            <a:r>
              <a:rPr lang="en-US" altLang="zh-CN" dirty="0"/>
              <a:t>(0,1,0,0,0)(0,1,0,0,0)</a:t>
            </a:r>
            <a:r>
              <a:rPr lang="zh-CN" altLang="en-US" dirty="0"/>
              <a:t>。同样的道理，词</a:t>
            </a:r>
            <a:r>
              <a:rPr lang="en-US" altLang="zh-CN" dirty="0"/>
              <a:t>"Woman"</a:t>
            </a:r>
            <a:r>
              <a:rPr lang="zh-CN" altLang="en-US" dirty="0"/>
              <a:t>的词向量就是</a:t>
            </a:r>
            <a:r>
              <a:rPr lang="en-US" altLang="zh-CN" dirty="0"/>
              <a:t>(0,0,0,1,0)(0,0,0,1,0</a:t>
            </a:r>
            <a:r>
              <a:rPr lang="en-US" altLang="zh-CN" dirty="0" smtClean="0"/>
              <a:t>)</a:t>
            </a:r>
            <a:r>
              <a:rPr lang="zh-CN" altLang="en-US" dirty="0" smtClean="0"/>
              <a:t>（</a:t>
            </a:r>
            <a:r>
              <a:rPr lang="en-US" altLang="zh-CN" b="1" dirty="0" smtClean="0"/>
              <a:t>N-Gram</a:t>
            </a:r>
            <a:r>
              <a:rPr lang="zh-CN" altLang="en-US" b="1" dirty="0"/>
              <a:t>、</a:t>
            </a:r>
            <a:r>
              <a:rPr lang="zh-CN" altLang="en-US" b="1" dirty="0" smtClean="0"/>
              <a:t>共</a:t>
            </a:r>
            <a:r>
              <a:rPr lang="zh-CN" altLang="en-US" b="1" dirty="0"/>
              <a:t>现矩阵</a:t>
            </a:r>
            <a:r>
              <a:rPr lang="en-US" altLang="zh-CN" b="1" dirty="0" err="1"/>
              <a:t>Cocurrence</a:t>
            </a:r>
            <a:r>
              <a:rPr lang="en-US" altLang="zh-CN" b="1" dirty="0"/>
              <a:t> </a:t>
            </a:r>
            <a:r>
              <a:rPr lang="en-US" altLang="zh-CN" b="1" dirty="0" smtClean="0"/>
              <a:t>matrix</a:t>
            </a:r>
            <a:r>
              <a:rPr lang="zh-CN" altLang="en-US" b="1" dirty="0" smtClean="0"/>
              <a:t>）</a:t>
            </a:r>
            <a:endParaRPr lang="en-US" altLang="zh-CN" b="1" dirty="0" smtClean="0"/>
          </a:p>
          <a:p>
            <a:endParaRPr lang="en-US" altLang="zh-CN" b="1" dirty="0" smtClean="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616" y="3293706"/>
            <a:ext cx="9806474" cy="3564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132635"/>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131" y="447498"/>
            <a:ext cx="11321142" cy="1754326"/>
          </a:xfrm>
          <a:prstGeom prst="rect">
            <a:avLst/>
          </a:prstGeom>
        </p:spPr>
        <p:txBody>
          <a:bodyPr wrap="square">
            <a:spAutoFit/>
          </a:bodyPr>
          <a:lstStyle/>
          <a:p>
            <a:r>
              <a:rPr lang="en-US" altLang="zh-CN" b="1" dirty="0" err="1" smtClean="0"/>
              <a:t>Dristributed</a:t>
            </a:r>
            <a:r>
              <a:rPr lang="en-US" altLang="zh-CN" b="1" dirty="0" smtClean="0"/>
              <a:t> representation</a:t>
            </a:r>
          </a:p>
          <a:p>
            <a:endParaRPr lang="en-US" altLang="zh-CN" b="1" dirty="0"/>
          </a:p>
          <a:p>
            <a:r>
              <a:rPr lang="zh-CN" altLang="en-US" dirty="0"/>
              <a:t>低维实数向量，它的思路是通过训练，将每个词都映射到一个较短的词向量上来，可以解决</a:t>
            </a:r>
            <a:r>
              <a:rPr lang="en-US" altLang="zh-CN" dirty="0"/>
              <a:t>One hot representation</a:t>
            </a:r>
            <a:r>
              <a:rPr lang="zh-CN" altLang="en-US" dirty="0"/>
              <a:t>的问题，比如下图我们将词汇表里的词用</a:t>
            </a:r>
            <a:r>
              <a:rPr lang="en-US" altLang="zh-CN" dirty="0"/>
              <a:t>"</a:t>
            </a:r>
            <a:r>
              <a:rPr lang="en-US" altLang="zh-CN" dirty="0" err="1"/>
              <a:t>Royalty","Masculinity</a:t>
            </a:r>
            <a:r>
              <a:rPr lang="en-US" altLang="zh-CN" dirty="0"/>
              <a:t>", "Femininity"</a:t>
            </a:r>
            <a:r>
              <a:rPr lang="zh-CN" altLang="en-US" dirty="0"/>
              <a:t>和</a:t>
            </a:r>
            <a:r>
              <a:rPr lang="en-US" altLang="zh-CN" dirty="0"/>
              <a:t>"Age"4</a:t>
            </a:r>
            <a:r>
              <a:rPr lang="zh-CN" altLang="en-US" dirty="0"/>
              <a:t>个维度来表示，</a:t>
            </a:r>
            <a:r>
              <a:rPr lang="en-US" altLang="zh-CN" dirty="0"/>
              <a:t>King</a:t>
            </a:r>
            <a:r>
              <a:rPr lang="zh-CN" altLang="en-US" dirty="0"/>
              <a:t>这个词对应的词向量可能是</a:t>
            </a:r>
            <a:r>
              <a:rPr lang="en-US" altLang="zh-CN" dirty="0"/>
              <a:t>(0.99,0.99,0.05,0.7)(0.99,0.99,0.05,0.7)</a:t>
            </a:r>
            <a:r>
              <a:rPr lang="zh-CN" altLang="en-US" dirty="0"/>
              <a:t>。当然在实际情况中，我们并不能对词向量的每个维度做一个很好的解释</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26" y="2314575"/>
            <a:ext cx="9993085" cy="3423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1312808"/>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58415" y="506973"/>
            <a:ext cx="10702213" cy="923330"/>
          </a:xfrm>
          <a:prstGeom prst="rect">
            <a:avLst/>
          </a:prstGeom>
        </p:spPr>
        <p:txBody>
          <a:bodyPr wrap="square">
            <a:spAutoFit/>
          </a:bodyPr>
          <a:lstStyle/>
          <a:p>
            <a:r>
              <a:rPr lang="zh-CN" altLang="en-US" dirty="0"/>
              <a:t/>
            </a:r>
            <a:br>
              <a:rPr lang="zh-CN" altLang="en-US" dirty="0"/>
            </a:br>
            <a:r>
              <a:rPr lang="zh-CN" altLang="en-US" dirty="0" smtClean="0"/>
              <a:t>有了</a:t>
            </a:r>
            <a:r>
              <a:rPr lang="zh-CN" altLang="en-US" dirty="0"/>
              <a:t>用</a:t>
            </a:r>
            <a:r>
              <a:rPr lang="en-US" altLang="zh-CN" dirty="0"/>
              <a:t>Distributed Representation</a:t>
            </a:r>
            <a:r>
              <a:rPr lang="zh-CN" altLang="en-US" dirty="0"/>
              <a:t>表示的较短的词向量，我们就可以较容易的分析词之间的关系了，比如我们将词的维度降维到</a:t>
            </a:r>
            <a:r>
              <a:rPr lang="en-US" altLang="zh-CN" dirty="0"/>
              <a:t>2</a:t>
            </a:r>
            <a:r>
              <a:rPr lang="zh-CN" altLang="en-US" dirty="0"/>
              <a:t>维，有一个有趣的研究表明，用下图的词向量表示我们的词时，我们可以</a:t>
            </a:r>
            <a:r>
              <a:rPr lang="zh-CN" altLang="en-US" dirty="0" smtClean="0"/>
              <a:t>发现：</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5" y="1428750"/>
            <a:ext cx="9535887" cy="4337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21297" y="5766318"/>
            <a:ext cx="10842171" cy="646331"/>
          </a:xfrm>
          <a:prstGeom prst="rect">
            <a:avLst/>
          </a:prstGeom>
        </p:spPr>
        <p:txBody>
          <a:bodyPr wrap="square">
            <a:spAutoFit/>
          </a:bodyPr>
          <a:lstStyle/>
          <a:p>
            <a:r>
              <a:rPr lang="zh-CN" altLang="en-US" dirty="0"/>
              <a:t>可见我们只要得到了词汇表里所有词对应的词向量，那么我们就可以做很多有趣的事情了。不过，怎么训练得到合适的词向量呢</a:t>
            </a:r>
            <a:r>
              <a:rPr lang="zh-CN" altLang="en-US" dirty="0" smtClean="0"/>
              <a:t>？</a:t>
            </a:r>
            <a:endParaRPr lang="zh-CN" altLang="en-US" dirty="0"/>
          </a:p>
        </p:txBody>
      </p:sp>
    </p:spTree>
    <p:extLst>
      <p:ext uri="{BB962C8B-B14F-4D97-AF65-F5344CB8AC3E}">
        <p14:creationId xmlns:p14="http://schemas.microsoft.com/office/powerpoint/2010/main" val="1036741758"/>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xtydjga">
      <a:majorFont>
        <a:latin typeface="Arial"/>
        <a:ea typeface="叶根友毛笔行书2.0版"/>
        <a:cs typeface=""/>
      </a:majorFont>
      <a:minorFont>
        <a:latin typeface="Arial"/>
        <a:ea typeface="叶根友毛笔行书2.0版"/>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txDef>
      <a:spPr bwMode="auto">
        <a:noFill/>
        <a:ln>
          <a:noFill/>
        </a:ln>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eaVert">
        <a:spAutoFit/>
      </a:bodyPr>
      <a:lstStyle>
        <a:defPPr algn="ctr" defTabSz="1219170" fontAlgn="base">
          <a:spcBef>
            <a:spcPct val="0"/>
          </a:spcBef>
          <a:spcAft>
            <a:spcPct val="0"/>
          </a:spcAft>
          <a:buNone/>
          <a:defRPr sz="4000" b="1" dirty="0" smtClean="0">
            <a:solidFill>
              <a:srgbClr val="FFFFFF"/>
            </a:solidFill>
            <a:latin typeface="DejaVu Sans Mono" panose="020B0609030804020204" pitchFamily="49" charset="0"/>
            <a:ea typeface="+mn-ea"/>
            <a:cs typeface="DejaVu Sans Mono" panose="020B0609030804020204" pitchFamily="49" charset="0"/>
            <a:sym typeface="+mn-lt"/>
          </a:defRPr>
        </a:defPPr>
      </a:lstStyle>
    </a:tx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2321</TotalTime>
  <Words>1734</Words>
  <Application>Microsoft Office PowerPoint</Application>
  <PresentationFormat>自定义</PresentationFormat>
  <Paragraphs>87</Paragraphs>
  <Slides>24</Slides>
  <Notes>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ningchunmei</cp:lastModifiedBy>
  <cp:revision>104</cp:revision>
  <dcterms:created xsi:type="dcterms:W3CDTF">2017-08-30T15:10:21Z</dcterms:created>
  <dcterms:modified xsi:type="dcterms:W3CDTF">2019-06-26T05:41:08Z</dcterms:modified>
</cp:coreProperties>
</file>