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69" r:id="rId5"/>
    <p:sldId id="264" r:id="rId6"/>
    <p:sldId id="266" r:id="rId7"/>
    <p:sldId id="268" r:id="rId8"/>
    <p:sldId id="270" r:id="rId9"/>
    <p:sldId id="271" r:id="rId10"/>
    <p:sldId id="258" r:id="rId11"/>
    <p:sldId id="272" r:id="rId12"/>
    <p:sldId id="273" r:id="rId13"/>
    <p:sldId id="259" r:id="rId14"/>
    <p:sldId id="274" r:id="rId15"/>
    <p:sldId id="275" r:id="rId16"/>
    <p:sldId id="276" r:id="rId17"/>
    <p:sldId id="277" r:id="rId18"/>
    <p:sldId id="260" r:id="rId19"/>
    <p:sldId id="279" r:id="rId20"/>
    <p:sldId id="261" r:id="rId21"/>
    <p:sldId id="280" r:id="rId22"/>
    <p:sldId id="281" r:id="rId23"/>
    <p:sldId id="262" r:id="rId24"/>
    <p:sldId id="282" r:id="rId25"/>
    <p:sldId id="263" r:id="rId26"/>
    <p:sldId id="26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714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225C-A6EB-4602-9FB4-FF6ED9C091BA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D114-70E5-461B-9024-B63A4051E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22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225C-A6EB-4602-9FB4-FF6ED9C091BA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D114-70E5-461B-9024-B63A4051E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899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225C-A6EB-4602-9FB4-FF6ED9C091BA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D114-70E5-461B-9024-B63A4051E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35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225C-A6EB-4602-9FB4-FF6ED9C091BA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D114-70E5-461B-9024-B63A4051EEE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693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225C-A6EB-4602-9FB4-FF6ED9C091BA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D114-70E5-461B-9024-B63A4051E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312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225C-A6EB-4602-9FB4-FF6ED9C091BA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D114-70E5-461B-9024-B63A4051E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69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225C-A6EB-4602-9FB4-FF6ED9C091BA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D114-70E5-461B-9024-B63A4051E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533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225C-A6EB-4602-9FB4-FF6ED9C091BA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D114-70E5-461B-9024-B63A4051E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048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225C-A6EB-4602-9FB4-FF6ED9C091BA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D114-70E5-461B-9024-B63A4051E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25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225C-A6EB-4602-9FB4-FF6ED9C091BA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D114-70E5-461B-9024-B63A4051E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56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225C-A6EB-4602-9FB4-FF6ED9C091BA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D114-70E5-461B-9024-B63A4051E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5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225C-A6EB-4602-9FB4-FF6ED9C091BA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D114-70E5-461B-9024-B63A4051E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93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225C-A6EB-4602-9FB4-FF6ED9C091BA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D114-70E5-461B-9024-B63A4051E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06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225C-A6EB-4602-9FB4-FF6ED9C091BA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D114-70E5-461B-9024-B63A4051E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8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225C-A6EB-4602-9FB4-FF6ED9C091BA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D114-70E5-461B-9024-B63A4051E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81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225C-A6EB-4602-9FB4-FF6ED9C091BA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D114-70E5-461B-9024-B63A4051E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12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225C-A6EB-4602-9FB4-FF6ED9C091BA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D114-70E5-461B-9024-B63A4051E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24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F1225C-A6EB-4602-9FB4-FF6ED9C091BA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4D114-70E5-461B-9024-B63A4051E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173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fjssharpsword/article/details/7237408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1CE1720-4FBF-4CCB-9F2A-247F09FF3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Dirichlet Allocation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B688C566-8A9F-4DA5-B40C-8694B0D0A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930078" cy="1135148"/>
          </a:xfrm>
        </p:spPr>
        <p:txBody>
          <a:bodyPr>
            <a:normAutofit lnSpcReduction="10000"/>
          </a:bodyPr>
          <a:lstStyle/>
          <a:p>
            <a:r>
              <a:rPr lang="zh-CN" altLang="en-US" sz="3200" dirty="0">
                <a:solidFill>
                  <a:schemeClr val="tx1"/>
                </a:solidFill>
              </a:rPr>
              <a:t>隐狄利克雷分部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algn="r"/>
            <a:r>
              <a:rPr lang="zh-CN" altLang="en-US" sz="3200" dirty="0">
                <a:solidFill>
                  <a:schemeClr val="tx1"/>
                </a:solidFill>
              </a:rPr>
              <a:t>展示 武子晗</a:t>
            </a:r>
          </a:p>
        </p:txBody>
      </p:sp>
    </p:spTree>
    <p:extLst>
      <p:ext uri="{BB962C8B-B14F-4D97-AF65-F5344CB8AC3E}">
        <p14:creationId xmlns:p14="http://schemas.microsoft.com/office/powerpoint/2010/main" val="427480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CC4ACF0-2F1C-4B38-8867-A191A6FAB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7239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Dirichlet –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多项式 共轭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5D2A355-3BCF-4A0F-94AF-0AF798F4A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23900"/>
            <a:ext cx="12192000" cy="6134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狄利克雷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Dirichlet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分布即是高维度的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分布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和前面一样，我们把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(0,1)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划分为多个区域，如图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要求的概率为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得到</a:t>
            </a:r>
            <a:r>
              <a:rPr lang="nn-NO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(X(k1)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nn-NO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X(k1+k2))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的联合分布（此分布即为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维形式的狄利克雷分布）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进行实数范围推广，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分布密度可写为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73E0234D-4C9A-4DA9-AE13-D8CB272C6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173" y="723900"/>
            <a:ext cx="6981825" cy="914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8AD5A40-5BD4-4BF5-BE7C-917C3B7A4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306" y="1976836"/>
            <a:ext cx="6485385" cy="11727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27119859-2F7C-4C1A-A93D-0F9554A3B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897" y="3139296"/>
            <a:ext cx="5664201" cy="6445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5050F413-87C2-496C-9BED-7FD708314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6433" y="4162425"/>
            <a:ext cx="6299134" cy="11830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C4B9C154-17BD-4B5C-A189-34B5BEB50F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0366" y="5553463"/>
            <a:ext cx="5891268" cy="74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50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51BC50E-142A-44FF-9523-8D1AD1BF1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Dirichlet –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多项式 共轭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7C1F365-450F-4F23-8D63-47CC03B28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73100"/>
            <a:ext cx="11546870" cy="61849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继续来贝叶斯推理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我们要猜测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p⃗ = (p1; p2; p3)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，先验分布为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Dir(p ⃗ |k ⃗)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m⃗ = (m1; m2; m3)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服从多项分布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(m⃗ |p⃗)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给定来自数据的知识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⃗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后，后验分布为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Dir(p ⃗ |k ⃗+ m⃗)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直观表述为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拓展到实数范围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此式子即为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Dirichlet-Multinomial </a:t>
            </a:r>
            <a:r>
              <a:rPr lang="zh-CN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共轭</a:t>
            </a:r>
            <a:endParaRPr lang="en-US" altLang="zh-C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看了前面的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维例子，再看狄利克雷分布的一般形式定义                            和多项分布定义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DA028D46-2B2B-4AC8-B7B5-219ADCCEF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650" y="0"/>
            <a:ext cx="6610350" cy="914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323A28F-3083-4771-ABD1-52AE1711C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50" y="914400"/>
            <a:ext cx="6610350" cy="6134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23F7EA97-E6AE-4E99-A202-CF19A9648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30" y="700265"/>
            <a:ext cx="4936520" cy="3935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03F2CA23-70F3-4D71-B311-2D268403D8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2200" y="2841664"/>
            <a:ext cx="4927600" cy="406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6A5FD568-CDDD-4BCC-8BF8-B34C0D23F7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2200" y="3371401"/>
            <a:ext cx="4951496" cy="3653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7A21EF45-87EB-43A2-B279-5C4350CC83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586" y="4566571"/>
            <a:ext cx="4679327" cy="105014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E148DD98-0FBC-4A5C-84CE-40EA107F04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8499" y="4561907"/>
            <a:ext cx="3963072" cy="105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93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CCAC662-6364-42CB-96D5-010CB965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140053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Beta/Dirichlet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分布的一个性质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（后面计算要用）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7D8140B-B059-4B30-B9FD-5AFD0F2A0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82700"/>
            <a:ext cx="12192000" cy="557530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经过一系列的数学推导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∼ Beta(t|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β)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E(p)=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p⃗ ∼ Dir(t⃗|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⃗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b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9B0C5212-0CFD-4550-8DB8-660595824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062" y="1447034"/>
            <a:ext cx="1189038" cy="9436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293E7A3-A2F0-4CE6-A23C-0300E21EA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871" y="3713994"/>
            <a:ext cx="6326257" cy="116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86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84A25CE-79F9-4624-8CBA-8F76EC58F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800100"/>
          </a:xfrm>
        </p:spPr>
        <p:txBody>
          <a:bodyPr/>
          <a:lstStyle/>
          <a:p>
            <a:r>
              <a:rPr lang="zh-CN" altLang="en-US" dirty="0"/>
              <a:t>马氏链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FA0DEE4-792A-4B2B-9022-3E548F055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00100"/>
            <a:ext cx="12192000" cy="5969000"/>
          </a:xfrm>
        </p:spPr>
        <p:txBody>
          <a:bodyPr/>
          <a:lstStyle/>
          <a:p>
            <a:r>
              <a:rPr lang="zh-CN" altLang="en-US" dirty="0"/>
              <a:t>前面说到</a:t>
            </a:r>
            <a:r>
              <a:rPr lang="en-US" altLang="zh-CN" dirty="0"/>
              <a:t>uniform(0,1)</a:t>
            </a:r>
            <a:r>
              <a:rPr lang="zh-CN" altLang="en-US" dirty="0"/>
              <a:t>能生成</a:t>
            </a:r>
            <a:r>
              <a:rPr lang="en-US" altLang="zh-CN" dirty="0"/>
              <a:t>Beta</a:t>
            </a:r>
            <a:r>
              <a:rPr lang="zh-CN" altLang="en-US" dirty="0"/>
              <a:t>，狄利克雷分布，但是对于更高维分布可能很困难，于是需要引入其他方法。</a:t>
            </a:r>
            <a:endParaRPr lang="en-US" altLang="zh-CN" dirty="0"/>
          </a:p>
          <a:p>
            <a:r>
              <a:rPr lang="zh-CN" altLang="en-US" dirty="0"/>
              <a:t>马氏链的数学定义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说的是状态</a:t>
            </a:r>
            <a:r>
              <a:rPr lang="en-US" altLang="zh-CN" dirty="0"/>
              <a:t>x</a:t>
            </a:r>
            <a:r>
              <a:rPr lang="zh-CN" altLang="en-US" dirty="0"/>
              <a:t>的转移概率只依赖于前一个状态。先看具体的例子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50E97E08-CD58-42F6-8B8D-5F79E642F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51" y="1498601"/>
            <a:ext cx="5823912" cy="469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B3454C6-07C1-4DDD-AE4D-E1F4455C2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87" y="2386650"/>
            <a:ext cx="7280275" cy="36712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86563804-2EF1-4C17-9E44-6529C7942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3728" y="3439517"/>
            <a:ext cx="4352131" cy="156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11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741F64C-ACC0-4873-9E62-7A6B55FCB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1400530"/>
          </a:xfrm>
        </p:spPr>
        <p:txBody>
          <a:bodyPr/>
          <a:lstStyle/>
          <a:p>
            <a:r>
              <a:rPr lang="zh-CN" altLang="en-US" dirty="0"/>
              <a:t>马氏链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AAC3170-A50C-4021-91D5-89D002137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0400"/>
            <a:ext cx="11546870" cy="619760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设概率分部向量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π0 =[π0(1)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π0(2)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π0(3)]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代子孙收入分布比例将是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从不同的初始概率分布开始，经过几代之后分布就稳定不变了，而且最终稳定的分布都相同，说明收敛行为与初始概率无关，与转移矩阵有关，计算一下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次方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96D2621-E366-47B0-BC0A-A558F66B0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933" y="558800"/>
            <a:ext cx="2890790" cy="5686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B53A21F-78B9-426A-AF94-68AE984FC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20" y="1127481"/>
            <a:ext cx="2306249" cy="29746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BFDD32C8-B5CE-4E71-BF9A-71EDCDB1D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669" y="1127480"/>
            <a:ext cx="2240146" cy="29746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669DD35D-A62D-44F7-9CDB-287BFC1ED4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1369" y="4865071"/>
            <a:ext cx="5529262" cy="122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67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C9FB6FA-EF37-4CC6-9CF6-E2DD7F68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1" y="0"/>
            <a:ext cx="9210070" cy="723900"/>
          </a:xfrm>
        </p:spPr>
        <p:txBody>
          <a:bodyPr/>
          <a:lstStyle/>
          <a:p>
            <a:r>
              <a:rPr lang="zh-CN" altLang="en-US" dirty="0"/>
              <a:t>马氏链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CC7C83A-2FFF-41C8-9788-930725B2F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723900"/>
            <a:ext cx="10772169" cy="613410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如果一个非周期马氏链具有转移矩阵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，且它的任何两个状态连通，那么                        存在，且与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无关，记                              我们有右图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两个状态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连通指的是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可以通过有限的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步转移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，而不是一步。马氏链任何两个状态连通含义是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指存在一个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，使得矩阵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P^n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中的任何一个元素的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数值都大于零。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转移序列</a:t>
            </a:r>
            <a:r>
              <a:rPr lang="sv-S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sv-S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sv-S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sv-S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· · · xn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sv-S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xn+1 · · · ; 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假设从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开始收敛，那么</a:t>
            </a:r>
            <a:r>
              <a:rPr lang="sv-S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sv-S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xn+1...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都是平稳分布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的样本。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A30FA30F-C246-4FDF-998C-420C4EA0E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384" y="610483"/>
            <a:ext cx="1265634" cy="5662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003AB2A-2A1C-4D0B-894F-F08CB7FB5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081" y="1063270"/>
            <a:ext cx="1762774" cy="4896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2EDFDBA7-34AF-4024-8568-C465786B4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838" y="1377949"/>
            <a:ext cx="5556162" cy="424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22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C9808F2-B4C2-4A9E-9C9D-6E62B645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0"/>
            <a:ext cx="11785599" cy="1041400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MCMC(Markov Chain Monte Carlo )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（马氏链蒙特卡罗方法）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96CC53E-C227-4B09-8A75-E942E11D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603250"/>
            <a:ext cx="10901737" cy="625475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我们希望能生成概率分布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的样本，一个好方法就是构造一个转移矩阵为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的马氏链，是的平稳分布恰好为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。如果马氏链在第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步收敛，则有</a:t>
            </a:r>
            <a:r>
              <a:rPr lang="sv-S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π(x)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的样本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xn+1 · · ·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要做到这一点，需要用到</a:t>
            </a:r>
            <a:r>
              <a:rPr lang="zh-CN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细致平稳条件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设马氏链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表示从状态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转移到状态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的概率，通常情况下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也就是细致平稳条件不成立，那么我们对马氏链引入一个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，使得细致平稳条件成立。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16BC5CF-D64A-4930-A3CA-E1D41C5B2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4" y="1701800"/>
            <a:ext cx="6686550" cy="1638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D89ECD8A-0785-4935-8693-E2AE56120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585" y="3910013"/>
            <a:ext cx="2822828" cy="4397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357778DD-EF97-48BD-8B08-9B8AE3185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118" y="4843168"/>
            <a:ext cx="3433763" cy="71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15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8A4F1FC-078B-461F-85F2-61F9A8806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1231900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MCMC(Markov Chain Monte Carlo )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（马氏链蒙特卡罗方法）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2233763-3B77-4215-8DC1-8F9B964DA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117600"/>
            <a:ext cx="10901740" cy="574040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在改造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过程中引入的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成为接受率，可以理解为状态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的概率跳转到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的时候，以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的概率接受这个转移，若不接受则状态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还是状态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实际运用时由于接受率可能偏小，所以将两边的接受率同时放大，大的一方放大到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下面是此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MCMC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方法的算法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CC0A6EA7-1D28-4EE8-9541-7E96C770A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712" y="2235200"/>
            <a:ext cx="3266575" cy="8016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92086DA-DB37-46DA-8ADA-9DA9805DE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0" y="3079581"/>
            <a:ext cx="7721116" cy="377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00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9BD3ACD-CFE2-4172-BF75-6C3651EBC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1" y="0"/>
            <a:ext cx="9235470" cy="7366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Gibbs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2FBB2E6-62F7-491F-9192-9BEFF6C37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609600"/>
            <a:ext cx="10810268" cy="624840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对于高维的情况，以上算法由于接受率的存在效率并不够高。我们想找到一个转移矩阵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使得接受率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α=1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从二维的情况，我们可以发现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基于以上等式，我们发现在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x1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平行于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轴的直线上，如果使用条件分布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p(y|x1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作为转移概率，那么两点之间既满足细致平稳条件，接受率又是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总结的说，当在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不变时，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轴上的跳跃满足我们的条件，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不变时，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轴的跳跃也满足条件。推广到高维有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D1EEA32-F9EF-4B2F-86E0-BAC70C098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106" y="1689100"/>
            <a:ext cx="4159074" cy="4635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81DA996-641B-4ED0-BCF0-B6CAAFFEE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016" y="2241550"/>
            <a:ext cx="3515254" cy="4635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2C169484-CF98-41DC-8518-7EF7DF722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956" y="4102101"/>
            <a:ext cx="8626088" cy="275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98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959FC4-AAC2-4448-BA43-1316EABB5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609601"/>
          </a:xfrm>
        </p:spPr>
        <p:txBody>
          <a:bodyPr/>
          <a:lstStyle/>
          <a:p>
            <a:r>
              <a:rPr lang="zh-CN" altLang="en-US" dirty="0"/>
              <a:t>简单介绍几个别的文本建模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FEDBC18-4B91-4BD7-B6FE-18C611E15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5800"/>
            <a:ext cx="11455400" cy="6172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Unigram Model 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贝叶斯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Unigram Model 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PLSA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认为文章由多个主题构成，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每一个主题大概可以用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与该主题相关频率最高的一些词来描述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51B8BE4-E8BC-40A7-A385-B69B7E71E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012" y="685800"/>
            <a:ext cx="6757988" cy="15952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A01FC5CD-DE52-404B-BB54-895F60DE2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012" y="2281033"/>
            <a:ext cx="6777038" cy="15951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0588D330-24AB-4B54-8259-4B40FB4EA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99076"/>
            <a:ext cx="5629275" cy="399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5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725714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先简单的说下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Gamma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5130" y="841829"/>
            <a:ext cx="11038870" cy="6016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Gamma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通过分部积分可以推导出递推性质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进而有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前略大量推导，得到这样一个表达式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和图像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往后能看到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Gamma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函数的主要意义在于，将离散的定义，</a:t>
            </a:r>
            <a:endParaRPr lang="en-US" altLang="zh-CN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拓展到了实数范围。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688" y="725714"/>
            <a:ext cx="2380609" cy="6801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121" y="1600832"/>
            <a:ext cx="2099742" cy="4479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537" y="2048777"/>
            <a:ext cx="1822909" cy="45572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781" y="3546420"/>
            <a:ext cx="5332346" cy="90696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4116" y="2351314"/>
            <a:ext cx="5197884" cy="412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1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82A7016-0E2D-4E43-944D-73C8BFA98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-26429"/>
            <a:ext cx="9404723" cy="7366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文本模型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CA39A2F-3E7A-4CA1-A1FC-EA0A08D73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96900"/>
            <a:ext cx="11546870" cy="6121400"/>
          </a:xfrm>
        </p:spPr>
        <p:txBody>
          <a:bodyPr/>
          <a:lstStyle/>
          <a:p>
            <a:r>
              <a:rPr lang="en-US" altLang="zh-CN" dirty="0"/>
              <a:t>LDA</a:t>
            </a:r>
            <a:r>
              <a:rPr lang="zh-CN" altLang="en-US" dirty="0"/>
              <a:t>的游戏规则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假设有</a:t>
            </a:r>
            <a:r>
              <a:rPr lang="en-US" altLang="zh-CN" dirty="0"/>
              <a:t>M</a:t>
            </a:r>
            <a:r>
              <a:rPr lang="zh-CN" altLang="en-US" dirty="0"/>
              <a:t>篇文档，所有的</a:t>
            </a:r>
            <a:r>
              <a:rPr lang="en-US" altLang="zh-CN" dirty="0"/>
              <a:t>word</a:t>
            </a:r>
            <a:r>
              <a:rPr lang="zh-CN" altLang="en-US" dirty="0"/>
              <a:t>和</a:t>
            </a:r>
            <a:r>
              <a:rPr lang="en-US" altLang="zh-CN" dirty="0"/>
              <a:t>topic</a:t>
            </a:r>
            <a:r>
              <a:rPr lang="zh-CN" altLang="en-US" dirty="0"/>
              <a:t>如下表示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438E79B-0740-4125-8252-8A0CDE94D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235" y="596900"/>
            <a:ext cx="6675529" cy="46509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A19DCA5-8E03-425F-B234-A4D5A70C2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200" y="5757863"/>
            <a:ext cx="5735757" cy="110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16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2AD1087-F8EA-4259-B785-C51B8EEB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7366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物理过程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1379155-1E78-4FBE-B8B4-3239D69CE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9" y="571500"/>
            <a:ext cx="11546870" cy="612140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此概率图分解为两个主要的物理过程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第一个物理过程，由                               表示生成生成第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篇文档中所有词对应的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，是一个狄利克雷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多项式共轭结构。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的后验分布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第二个物理过程中，在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Zm,n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的限制下，语料中任何两个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生成的词是可互换的，所以不在考虑文档的概念，由                              又是一个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Dirichlet –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多项式 共轭，直接给出后验分布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那么我们现在有联合分布                       了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接下来可以通过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Gibbs sampling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进行采样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DD38D365-CB7E-4469-8777-E84CE53E3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631" y="-165100"/>
            <a:ext cx="3919538" cy="33869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F6788BF-2630-4BD6-AF7A-0E908B440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" y="948920"/>
            <a:ext cx="7861415" cy="11364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A3453BE-4C78-45F3-A413-40188920F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85369"/>
            <a:ext cx="7861415" cy="11364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773E9D1-26CE-4D0B-BBCF-E753122EE2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9931" y="3242280"/>
            <a:ext cx="1899288" cy="3899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FDB8EC88-7E3C-47E0-A8EF-6821CBBEBA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8941" y="3844966"/>
            <a:ext cx="2069783" cy="52383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C5BA1DAF-1CA3-4F9A-BDFA-3FF30D4E9A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1513" y="4715289"/>
            <a:ext cx="1744663" cy="39011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C097D963-4914-4FBD-A8B3-AEBC90E7A4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17144" y="4681402"/>
            <a:ext cx="2186025" cy="45788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0FF6F7EA-9F6E-40CE-B8A0-BBD75B48F3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4490" y="5197007"/>
            <a:ext cx="5815809" cy="149589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A3F5392A-B5AE-4024-BE1F-EE58690FDC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71436" y="5493578"/>
            <a:ext cx="1437783" cy="4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62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223B30-D900-4B82-A352-DBED00BE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140053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Gibbs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采样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187A6D1-CD22-4368-B471-C4C928EFC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685800"/>
            <a:ext cx="10901740" cy="617220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由于推论过于复杂，这里直接给出最终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Gibbs Sampling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个，所以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Gibbs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的物理意义是在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条路径中进行采样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下面是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的训练过程，与预测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判别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过程本质上差别就是没有文档数量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7B93F3B-BC8E-4A30-BA1A-4D85634C8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887" y="1260830"/>
            <a:ext cx="8248226" cy="13822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AB1F6C4B-160E-450F-A522-C0E86B3B4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887" y="3784600"/>
            <a:ext cx="8692852" cy="250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35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6EB4777-550F-43FD-9A55-C01FE80D5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48102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ED754D63-1297-4FA9-89FB-4C3E371D034B}"/>
              </a:ext>
            </a:extLst>
          </p:cNvPr>
          <p:cNvSpPr txBox="1"/>
          <p:nvPr/>
        </p:nvSpPr>
        <p:spPr>
          <a:xfrm>
            <a:off x="4856242" y="1221106"/>
            <a:ext cx="159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数个文档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411EA907-4225-4746-A091-8593A028165D}"/>
              </a:ext>
            </a:extLst>
          </p:cNvPr>
          <p:cNvSpPr txBox="1"/>
          <p:nvPr/>
        </p:nvSpPr>
        <p:spPr>
          <a:xfrm>
            <a:off x="301155" y="6069014"/>
            <a:ext cx="159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Gibbs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采样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3881213D-CEB7-4997-A77B-C4D83E4AC57E}"/>
              </a:ext>
            </a:extLst>
          </p:cNvPr>
          <p:cNvSpPr txBox="1"/>
          <p:nvPr/>
        </p:nvSpPr>
        <p:spPr>
          <a:xfrm>
            <a:off x="3803375" y="6413638"/>
            <a:ext cx="1849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7D926E31-E1D3-45B4-8FE8-CB8D1AC33CE8}"/>
              </a:ext>
            </a:extLst>
          </p:cNvPr>
          <p:cNvSpPr txBox="1"/>
          <p:nvPr/>
        </p:nvSpPr>
        <p:spPr>
          <a:xfrm>
            <a:off x="3337043" y="5711641"/>
            <a:ext cx="3984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重新定义参数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迭代次数，收敛前迭代次数，多久更新一次统计，模型数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02160F3E-4DBE-4C59-BB55-3CC23146BB47}"/>
              </a:ext>
            </a:extLst>
          </p:cNvPr>
          <p:cNvSpPr txBox="1"/>
          <p:nvPr/>
        </p:nvSpPr>
        <p:spPr>
          <a:xfrm>
            <a:off x="5721789" y="5278170"/>
            <a:ext cx="1783533" cy="371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创建一个对象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F3E414CE-CA20-4345-90C4-26686830F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432" y="2234967"/>
            <a:ext cx="4029075" cy="254317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29D8D210-CDFF-415D-96F1-72AA473EDE64}"/>
              </a:ext>
            </a:extLst>
          </p:cNvPr>
          <p:cNvSpPr txBox="1"/>
          <p:nvPr/>
        </p:nvSpPr>
        <p:spPr>
          <a:xfrm>
            <a:off x="7670193" y="2387368"/>
            <a:ext cx="341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Gibbs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方法里的主要循环过程</a:t>
            </a:r>
          </a:p>
        </p:txBody>
      </p:sp>
    </p:spTree>
    <p:extLst>
      <p:ext uri="{BB962C8B-B14F-4D97-AF65-F5344CB8AC3E}">
        <p14:creationId xmlns:p14="http://schemas.microsoft.com/office/powerpoint/2010/main" val="1994248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6478FC00-282E-42CE-A0BB-C980CCF80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387"/>
            <a:ext cx="5921406" cy="685061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80193CE3-60DE-4071-A134-84DA4248FD3D}"/>
              </a:ext>
            </a:extLst>
          </p:cNvPr>
          <p:cNvSpPr txBox="1"/>
          <p:nvPr/>
        </p:nvSpPr>
        <p:spPr>
          <a:xfrm>
            <a:off x="4477656" y="866010"/>
            <a:ext cx="3835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该坐标轴以外的坐标才能跳转，所以先从计数器中抹去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97592A7A-EBB8-4694-B1F5-D95894FDC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315" y="2041865"/>
            <a:ext cx="4327475" cy="9630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28457" y="4064000"/>
            <a:ext cx="248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这个地方画图说吧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332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14403"/>
            <a:ext cx="8946541" cy="4195481"/>
          </a:xfrm>
        </p:spPr>
        <p:txBody>
          <a:bodyPr/>
          <a:lstStyle/>
          <a:p>
            <a:r>
              <a:rPr lang="zh-CN" altLang="en-US" dirty="0"/>
              <a:t>运行结果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02" y="1000451"/>
            <a:ext cx="10938796" cy="585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33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336" y="777866"/>
            <a:ext cx="9404723" cy="1400530"/>
          </a:xfrm>
        </p:spPr>
        <p:txBody>
          <a:bodyPr/>
          <a:lstStyle/>
          <a:p>
            <a:r>
              <a:rPr lang="zh-CN" altLang="en-US" dirty="0"/>
              <a:t>推荐资料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8394" y="2104008"/>
            <a:ext cx="9635212" cy="3275861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《LDA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数学八卦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《parameter estimation for text analysis》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Gregor Heinrich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LdaGibbsSampler.java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类代码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https://blog.csdn.net/fjssharpsword/article/details/72374085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用伪代码讲的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Gibbs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采样过程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https://blog.csdn.net/aws3217150/article/details/53840029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42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E3838EF-9D7A-41E5-892A-E388AECEE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3742" cy="824539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伯努利 共轭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693C62D-71AA-47F1-BC35-B8F0B986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29" y="943430"/>
            <a:ext cx="11292113" cy="566057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伯努利实验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伯努利试验是一个有两种结果的简单试验，它的结果是成功或失败，黑或白，开或关，没有中间的立场，没有妥协的余地。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设试验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只有两个可能结果，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为伯努利试验，设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P(A)=p(0 &lt; p &lt; 1),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此时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A)=1-p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独立重复地进行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次，则称这一串重复的独立试验为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重伯努利试验，试验的结果是我们所熟悉的二项分布。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P{</a:t>
            </a:r>
            <a:r>
              <a:rPr lang="el-G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ξ=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K}= </a:t>
            </a:r>
          </a:p>
          <a:p>
            <a:pPr marL="0" indent="0"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073" y="3181578"/>
            <a:ext cx="5174762" cy="59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0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140053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</a:t>
            </a:r>
            <a:r>
              <a:rPr lang="zh-CN" altLang="en-US" dirty="0"/>
              <a:t>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53144"/>
            <a:ext cx="12322629" cy="6204856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贝塔分布是一个作为伯努利分布和二项式分布的共轭先验分布的</a:t>
            </a:r>
            <a:r>
              <a:rPr lang="zh-CN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密度函数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。在概率论中，贝塔分布，也称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分布，是指一组定义在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(0,1)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区间的连续概率分布。通俗的说，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分布可以看做是概率的概率分布。下面是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的概率密度函数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举个例子，若棒球运动员的击球概率为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0.215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设定球数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α=81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和未击中数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β=219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，有图像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符合击球概率主要分布在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(0.215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0.36)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的这样一个事实。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" t="2919" r="4822" b="3427"/>
          <a:stretch/>
        </p:blipFill>
        <p:spPr>
          <a:xfrm>
            <a:off x="6676571" y="1342571"/>
            <a:ext cx="5515430" cy="55154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r="29015"/>
          <a:stretch/>
        </p:blipFill>
        <p:spPr>
          <a:xfrm>
            <a:off x="319314" y="1902011"/>
            <a:ext cx="6037943" cy="85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7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708425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</a:t>
            </a:r>
            <a:r>
              <a:rPr lang="zh-CN" altLang="en-US" dirty="0"/>
              <a:t>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161143"/>
            <a:ext cx="11154003" cy="5696857"/>
          </a:xfrm>
        </p:spPr>
        <p:txBody>
          <a:bodyPr>
            <a:normAutofit/>
          </a:bodyPr>
          <a:lstStyle/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Uniform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）均匀分布，获得的值是（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）之间取出一个的随机数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34" y="662736"/>
            <a:ext cx="8936974" cy="33566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19413"/>
            <a:ext cx="10402207" cy="218907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4433" y="4065102"/>
            <a:ext cx="3139626" cy="219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3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740229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</a:t>
            </a:r>
            <a:r>
              <a:rPr lang="zh-CN" altLang="en-US" dirty="0"/>
              <a:t>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40229"/>
            <a:ext cx="12192000" cy="61177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我们给定一个区间                              将求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X(k)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的分布的概率密度，转换为求落在该区间的概率，即求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图像表现为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可以得出概率公式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3937"/>
          <a:stretch/>
        </p:blipFill>
        <p:spPr>
          <a:xfrm>
            <a:off x="2191657" y="598848"/>
            <a:ext cx="1727199" cy="6058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211" y="1204687"/>
            <a:ext cx="4039703" cy="6638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8705" y="2000262"/>
            <a:ext cx="7144714" cy="267747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4835" y="4809514"/>
            <a:ext cx="4202330" cy="178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5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30" y="0"/>
            <a:ext cx="9282641" cy="725714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</a:t>
            </a:r>
            <a:r>
              <a:rPr lang="zh-CN" altLang="en-US" dirty="0"/>
              <a:t>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5130" y="725714"/>
            <a:ext cx="10893727" cy="6132286"/>
          </a:xfrm>
        </p:spPr>
        <p:txBody>
          <a:bodyPr/>
          <a:lstStyle/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n=10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k=7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即可得我们所需要的答案，主要重点还是这个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的数学公式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916" y="645886"/>
            <a:ext cx="6684154" cy="35124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344" y="4506686"/>
            <a:ext cx="5709298" cy="112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4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725714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伯努利 共轭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" y="725714"/>
            <a:ext cx="12191999" cy="6132286"/>
          </a:xfrm>
        </p:spPr>
        <p:txBody>
          <a:bodyPr>
            <a:normAutofit/>
          </a:bodyPr>
          <a:lstStyle/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我们可以得出我们要找的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X(k)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在这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m+n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个信息中，是第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k+m1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大的，此时概率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密度函数是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1.p = X(k)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是我们要猜测的参数，我们有先验分布：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f(p) = Beta(p|k; n-k + 1),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中数据相当于做了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次伯努利试验，有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次失败，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次成功，服从二项分布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p)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在给定了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之后，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的后验分布变为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根据贝叶斯参数估计 有这样一个过程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</a:t>
            </a:r>
            <a:r>
              <a:rPr lang="zh-CN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先验分布 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数据的知识 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后验分布</a:t>
            </a:r>
            <a:endParaRPr lang="en-US" altLang="zh-C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更一般的，对于非负实数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有，此式即为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Beta-Binomial </a:t>
            </a:r>
            <a:r>
              <a:rPr lang="zh-CN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共轭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924" y="-49395"/>
            <a:ext cx="7077076" cy="155021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112073E-52E5-43B9-9F90-8142457FF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924" y="1500822"/>
            <a:ext cx="7077075" cy="17621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DC228FF8-78A8-488F-9513-8277D7B65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576" y="4231043"/>
            <a:ext cx="1720848" cy="43021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850D96FF-CC61-405F-8BF5-F507DBD8F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508" y="2376884"/>
            <a:ext cx="3401907" cy="5207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2A7D99FA-7DBE-4E43-B7A4-5FFBB21E0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6424" y="4231043"/>
            <a:ext cx="2898775" cy="4436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D8C2511C-D3EE-46CC-9C0D-68225BA37B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0437" y="5590154"/>
            <a:ext cx="7019925" cy="3524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68BA8DDF-C87F-49B0-8471-002B1896AD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3849" y="6384313"/>
            <a:ext cx="57531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8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C22F90E-0B0B-4AFC-8E02-B3ECE422A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77928"/>
            <a:ext cx="9404723" cy="140053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伯努利 共轭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B294A0D-5248-4C20-A195-8091305B3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828800"/>
            <a:ext cx="10901740" cy="443230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我们可以这样构造一个二项分布，计一个成功的伯努利试验就是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 &lt; 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，否则失败，成功概率为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，于是有二项分布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∼ B(n, p)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，又由于以下式子成立。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可以将右边的二项分布写作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这样就可以用二项分布的等式</a:t>
            </a:r>
            <a:r>
              <a:rPr lang="zh-CN" altLang="en-US" dirty="0"/>
              <a:t>进行计算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E27CBEE1-E6FC-49FB-8139-F85F014BB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381" y="2492730"/>
            <a:ext cx="3055237" cy="4041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A693A675-13B3-41CD-B48A-E5C29A807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107" y="3027232"/>
            <a:ext cx="3209784" cy="4041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70E3C274-EBD6-444C-A09C-03B703342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399" y="4020299"/>
            <a:ext cx="42672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8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529</TotalTime>
  <Words>1672</Words>
  <Application>Microsoft Office PowerPoint</Application>
  <PresentationFormat>宽屏</PresentationFormat>
  <Paragraphs>239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宋体</vt:lpstr>
      <vt:lpstr>Arial</vt:lpstr>
      <vt:lpstr>Century Gothic</vt:lpstr>
      <vt:lpstr>Times New Roman</vt:lpstr>
      <vt:lpstr>Wingdings 3</vt:lpstr>
      <vt:lpstr>离子</vt:lpstr>
      <vt:lpstr>Latent Dirichlet Allocation（LDA）</vt:lpstr>
      <vt:lpstr>先简单的说下Gamma函数</vt:lpstr>
      <vt:lpstr>Beta – 伯努利 共轭</vt:lpstr>
      <vt:lpstr>Beta分布</vt:lpstr>
      <vt:lpstr>Beta分布</vt:lpstr>
      <vt:lpstr>Beta分布</vt:lpstr>
      <vt:lpstr>Beta分布</vt:lpstr>
      <vt:lpstr>Beta – 伯努利 共轭</vt:lpstr>
      <vt:lpstr>Beta – 伯努利 共轭</vt:lpstr>
      <vt:lpstr>Dirichlet – 多项式 共轭</vt:lpstr>
      <vt:lpstr>Dirichlet – 多项式 共轭</vt:lpstr>
      <vt:lpstr>Beta/Dirichlet 分布的一个性质 （后面计算要用） </vt:lpstr>
      <vt:lpstr>马氏链</vt:lpstr>
      <vt:lpstr>马氏链</vt:lpstr>
      <vt:lpstr>马氏链</vt:lpstr>
      <vt:lpstr>MCMC(Markov Chain Monte Carlo )（马氏链蒙特卡罗方法）</vt:lpstr>
      <vt:lpstr>MCMC(Markov Chain Monte Carlo )（马氏链蒙特卡罗方法）</vt:lpstr>
      <vt:lpstr>Gibbs 采样</vt:lpstr>
      <vt:lpstr>简单介绍几个别的文本建模</vt:lpstr>
      <vt:lpstr>LDA文本模型</vt:lpstr>
      <vt:lpstr>LDA物理过程</vt:lpstr>
      <vt:lpstr>Gibbs 采样</vt:lpstr>
      <vt:lpstr>PowerPoint 演示文稿</vt:lpstr>
      <vt:lpstr>PowerPoint 演示文稿</vt:lpstr>
      <vt:lpstr>PowerPoint 演示文稿</vt:lpstr>
      <vt:lpstr>推荐资料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Latent Dirichlet Allocation（LDA）</dc:title>
  <dc:creator>NCKLA</dc:creator>
  <cp:lastModifiedBy>G50</cp:lastModifiedBy>
  <cp:revision>295</cp:revision>
  <dcterms:created xsi:type="dcterms:W3CDTF">2018-11-05T15:03:50Z</dcterms:created>
  <dcterms:modified xsi:type="dcterms:W3CDTF">2018-11-07T05:21:48Z</dcterms:modified>
</cp:coreProperties>
</file>