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95" r:id="rId4"/>
    <p:sldId id="265" r:id="rId5"/>
    <p:sldId id="268" r:id="rId6"/>
    <p:sldId id="262" r:id="rId7"/>
    <p:sldId id="290" r:id="rId8"/>
    <p:sldId id="296" r:id="rId9"/>
    <p:sldId id="280" r:id="rId10"/>
    <p:sldId id="281" r:id="rId11"/>
    <p:sldId id="282" r:id="rId12"/>
    <p:sldId id="283" r:id="rId13"/>
    <p:sldId id="284" r:id="rId14"/>
    <p:sldId id="287" r:id="rId15"/>
    <p:sldId id="297" r:id="rId16"/>
    <p:sldId id="288" r:id="rId17"/>
    <p:sldId id="291" r:id="rId18"/>
    <p:sldId id="279" r:id="rId19"/>
    <p:sldId id="292" r:id="rId20"/>
    <p:sldId id="293" r:id="rId21"/>
    <p:sldId id="294" r:id="rId22"/>
    <p:sldId id="272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26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3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43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85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8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17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5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72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3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61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34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nthercox/chatterbot-corpus" TargetMode="External"/><Relationship Id="rId2" Type="http://schemas.openxmlformats.org/officeDocument/2006/relationships/hyperlink" Target="https://reurl.cc/2gjkl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url.cc/2gjkl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212459-0029-4B60-B468-DB7CA695A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dirty="0" err="1"/>
              <a:t>ChatterBot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0DBCAD-7DD9-466B-A79F-CAA63751B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TW" altLang="en-US" dirty="0"/>
              <a:t>巨量資料分析 </a:t>
            </a:r>
            <a:endParaRPr lang="en-US" altLang="zh-TW" dirty="0"/>
          </a:p>
          <a:p>
            <a:pPr algn="l"/>
            <a:r>
              <a:rPr lang="en-US" altLang="zh-TW" dirty="0"/>
              <a:t>Technical Presentations</a:t>
            </a:r>
          </a:p>
          <a:p>
            <a:pPr algn="l"/>
            <a:r>
              <a:rPr lang="zh-TW" altLang="en-US" dirty="0"/>
              <a:t>統計三　李艾霓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B9648-33FC-4D18-9F3E-E6C345BC2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44" r="-1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2596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E6B2C970-A965-45A4-BA18-AFE056C74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4207" y="2226113"/>
            <a:ext cx="8003586" cy="115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2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E6B2C970-A965-45A4-BA18-AFE056C74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4207" y="-2355412"/>
            <a:ext cx="8003586" cy="115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06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E6B2C970-A965-45A4-BA18-AFE056C74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4207" y="-6517837"/>
            <a:ext cx="8003586" cy="115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57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767813-8381-40F4-ABEF-40A123C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單位換算邏輯適配器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EC4344-2926-4A24-8752-2BCAC1FEF866}"/>
              </a:ext>
            </a:extLst>
          </p:cNvPr>
          <p:cNvSpPr txBox="1"/>
          <p:nvPr/>
        </p:nvSpPr>
        <p:spPr>
          <a:xfrm>
            <a:off x="762000" y="1872651"/>
            <a:ext cx="959569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bot 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ChatBot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'Unit Converter'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logic_adapters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=[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 err="1">
                <a:solidFill>
                  <a:srgbClr val="FF8409"/>
                </a:solidFill>
                <a:latin typeface="Courier New" panose="02070309020205020404" pitchFamily="49" charset="0"/>
              </a:rPr>
              <a:t>chatterbot.logic.UnitConversion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,]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zh-TW" altLang="en-US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zh-TW" altLang="en-US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zh-TW" altLang="en-US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questions 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[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'How many meters are in a kilometer?'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'How many meters are in one inch?'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'0 </a:t>
            </a:r>
            <a:r>
              <a:rPr lang="en-US" altLang="zh-TW" sz="2000" dirty="0" err="1">
                <a:solidFill>
                  <a:srgbClr val="FF8409"/>
                </a:solidFill>
                <a:latin typeface="Courier New" panose="02070309020205020404" pitchFamily="49" charset="0"/>
              </a:rPr>
              <a:t>celsius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 to </a:t>
            </a:r>
            <a:r>
              <a:rPr lang="en-US" altLang="zh-TW" sz="2000" dirty="0" err="1">
                <a:solidFill>
                  <a:srgbClr val="FF8409"/>
                </a:solidFill>
                <a:latin typeface="Courier New" panose="02070309020205020404" pitchFamily="49" charset="0"/>
              </a:rPr>
              <a:t>fahrenheit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'one hour is how many minutes ?'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]</a:t>
            </a:r>
            <a:endParaRPr lang="zh-TW" altLang="en-US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zh-TW" altLang="en-US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66747B"/>
                </a:solidFill>
                <a:latin typeface="Courier New" panose="02070309020205020404" pitchFamily="49" charset="0"/>
              </a:rPr>
              <a:t># Prints the </a:t>
            </a:r>
            <a:r>
              <a:rPr lang="en-US" altLang="zh-TW" sz="2000" dirty="0" err="1">
                <a:solidFill>
                  <a:srgbClr val="66747B"/>
                </a:solidFill>
                <a:latin typeface="Courier New" panose="02070309020205020404" pitchFamily="49" charset="0"/>
              </a:rPr>
              <a:t>convertion</a:t>
            </a:r>
            <a:r>
              <a:rPr lang="en-US" altLang="zh-TW" sz="2000" dirty="0">
                <a:solidFill>
                  <a:srgbClr val="66747B"/>
                </a:solidFill>
                <a:latin typeface="Courier New" panose="02070309020205020404" pitchFamily="49" charset="0"/>
              </a:rPr>
              <a:t> given the specific question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1" dirty="0">
                <a:solidFill>
                  <a:srgbClr val="93C763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question </a:t>
            </a:r>
            <a:r>
              <a:rPr lang="en-US" altLang="zh-TW" sz="2000" b="1" dirty="0">
                <a:solidFill>
                  <a:srgbClr val="93C763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questions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: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fr-FR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   response </a:t>
            </a:r>
            <a:r>
              <a:rPr lang="fr-FR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fr-FR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bot</a:t>
            </a:r>
            <a:r>
              <a:rPr lang="fr-FR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fr-FR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get_response</a:t>
            </a:r>
            <a:r>
              <a:rPr lang="fr-FR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fr-FR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question</a:t>
            </a:r>
            <a:r>
              <a:rPr lang="fr-FR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fr-FR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fr-FR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   print</a:t>
            </a:r>
            <a:r>
              <a:rPr lang="fr-FR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fr-FR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question </a:t>
            </a:r>
            <a:r>
              <a:rPr lang="fr-FR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+</a:t>
            </a:r>
            <a:r>
              <a:rPr lang="fr-FR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fr-FR" altLang="zh-TW" sz="2000" b="0" dirty="0">
                <a:solidFill>
                  <a:srgbClr val="FF8409"/>
                </a:solidFill>
                <a:latin typeface="Courier New" panose="02070309020205020404" pitchFamily="49" charset="0"/>
              </a:rPr>
              <a:t>' -  Response: '</a:t>
            </a:r>
            <a:r>
              <a:rPr lang="fr-FR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fr-FR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+</a:t>
            </a:r>
            <a:r>
              <a:rPr lang="fr-FR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response</a:t>
            </a:r>
            <a:r>
              <a:rPr lang="fr-FR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fr-FR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text</a:t>
            </a:r>
            <a:r>
              <a:rPr lang="fr-FR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618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767813-8381-40F4-ABEF-40A123C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6189643" cy="15240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最佳匹配邏輯適配器</a:t>
            </a:r>
            <a:r>
              <a:rPr lang="en-US" altLang="zh-TW" sz="3200" dirty="0"/>
              <a:t>(</a:t>
            </a:r>
            <a:r>
              <a:rPr lang="zh-TW" altLang="en-US" sz="3200" dirty="0"/>
              <a:t>預設回應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2DCD18-86C5-4E86-AA0A-423CB2AE445C}"/>
              </a:ext>
            </a:extLst>
          </p:cNvPr>
          <p:cNvSpPr txBox="1"/>
          <p:nvPr/>
        </p:nvSpPr>
        <p:spPr>
          <a:xfrm>
            <a:off x="762000" y="1976971"/>
            <a:ext cx="1099299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66747B"/>
                </a:solidFill>
                <a:latin typeface="Courier New" panose="02070309020205020404" pitchFamily="49" charset="0"/>
              </a:rPr>
              <a:t># Create a new instance of a </a:t>
            </a:r>
            <a:r>
              <a:rPr lang="en-US" altLang="zh-TW" sz="2000" dirty="0" err="1">
                <a:solidFill>
                  <a:srgbClr val="66747B"/>
                </a:solidFill>
                <a:latin typeface="Courier New" panose="02070309020205020404" pitchFamily="49" charset="0"/>
              </a:rPr>
              <a:t>ChatBot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bot 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ChatBot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'Example Bot'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storage_adapter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 err="1">
                <a:solidFill>
                  <a:srgbClr val="FF8409"/>
                </a:solidFill>
                <a:latin typeface="Courier New" panose="02070309020205020404" pitchFamily="49" charset="0"/>
              </a:rPr>
              <a:t>chatterbot.storage.SQLStorageAdapter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logic_adapters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=[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zh-TW" altLang="en-US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  <a:endParaRPr lang="zh-TW" altLang="en-US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 err="1">
                <a:solidFill>
                  <a:srgbClr val="FF8409"/>
                </a:solidFill>
                <a:latin typeface="Courier New" panose="02070309020205020404" pitchFamily="49" charset="0"/>
              </a:rPr>
              <a:t>import_path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 err="1">
                <a:solidFill>
                  <a:srgbClr val="FF8409"/>
                </a:solidFill>
                <a:latin typeface="Courier New" panose="02070309020205020404" pitchFamily="49" charset="0"/>
              </a:rPr>
              <a:t>chatterbot.logic.BestMatch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 err="1">
                <a:solidFill>
                  <a:srgbClr val="FF8409"/>
                </a:solidFill>
                <a:latin typeface="Courier New" panose="02070309020205020404" pitchFamily="49" charset="0"/>
              </a:rPr>
              <a:t>default_response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'I am sorry, but I do not understand.'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 err="1">
                <a:solidFill>
                  <a:srgbClr val="FF8409"/>
                </a:solidFill>
                <a:latin typeface="Courier New" panose="02070309020205020404" pitchFamily="49" charset="0"/>
              </a:rPr>
              <a:t>maximum_similarity_threshold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FFCD22"/>
                </a:solidFill>
                <a:latin typeface="Courier New" panose="02070309020205020404" pitchFamily="49" charset="0"/>
              </a:rPr>
              <a:t>0.90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zh-TW" altLang="en-US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endParaRPr lang="zh-TW" altLang="en-US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zh-TW" altLang="en-US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]</a:t>
            </a:r>
            <a:endParaRPr lang="zh-TW" altLang="en-US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zh-TW" altLang="en-US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zh-TW" altLang="en-US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trainer 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ListTrainer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bot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86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767813-8381-40F4-ABEF-40A123C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7445567" cy="15240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最佳匹配邏輯適配器</a:t>
            </a:r>
            <a:r>
              <a:rPr lang="en-US" altLang="zh-TW" sz="3200" dirty="0"/>
              <a:t>(</a:t>
            </a:r>
            <a:r>
              <a:rPr lang="zh-TW" altLang="en-US" sz="3200" dirty="0"/>
              <a:t>預設回應</a:t>
            </a:r>
            <a:r>
              <a:rPr lang="en-US" altLang="zh-TW" sz="3200" dirty="0"/>
              <a:t>) (cont.)</a:t>
            </a:r>
            <a:endParaRPr lang="zh-TW" altLang="en-US" sz="3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2DCD18-86C5-4E86-AA0A-423CB2AE445C}"/>
              </a:ext>
            </a:extLst>
          </p:cNvPr>
          <p:cNvSpPr txBox="1"/>
          <p:nvPr/>
        </p:nvSpPr>
        <p:spPr>
          <a:xfrm>
            <a:off x="761999" y="2125103"/>
            <a:ext cx="1099299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66747B"/>
                </a:solidFill>
                <a:latin typeface="Courier New" panose="02070309020205020404" pitchFamily="49" charset="0"/>
              </a:rPr>
              <a:t># Train the chat bot with a few responses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trainer</a:t>
            </a:r>
            <a:r>
              <a:rPr lang="en-US" altLang="zh-TW" sz="2000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train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([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'How can I help you?'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'I want to create a chat bot'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'Have you read the documentation?'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'No, I have not'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'This should help get you started: http://chatterbot.rtfd.org/en/latest/quickstart.html'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])</a:t>
            </a:r>
            <a:endParaRPr lang="zh-TW" altLang="en-US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zh-TW" altLang="en-US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66747B"/>
                </a:solidFill>
                <a:latin typeface="Courier New" panose="02070309020205020404" pitchFamily="49" charset="0"/>
              </a:rPr>
              <a:t># Get a response for some unexpected input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response 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bot</a:t>
            </a:r>
            <a:r>
              <a:rPr lang="en-US" altLang="zh-TW" sz="2000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get_response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'How do I make an </a:t>
            </a:r>
            <a:r>
              <a:rPr lang="en-US" altLang="zh-TW" sz="2000" dirty="0" err="1">
                <a:solidFill>
                  <a:srgbClr val="FF8409"/>
                </a:solidFill>
                <a:latin typeface="Courier New" panose="02070309020205020404" pitchFamily="49" charset="0"/>
              </a:rPr>
              <a:t>omelette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?'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response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en-US" altLang="zh-TW" sz="2400" dirty="0">
              <a:solidFill>
                <a:srgbClr val="E0E2E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296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767813-8381-40F4-ABEF-40A123C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數學及時間邏輯適配器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89920BA-DDB1-480B-B555-01C85C3EC42A}"/>
              </a:ext>
            </a:extLst>
          </p:cNvPr>
          <p:cNvSpPr txBox="1"/>
          <p:nvPr/>
        </p:nvSpPr>
        <p:spPr>
          <a:xfrm>
            <a:off x="762000" y="2008051"/>
            <a:ext cx="1008043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bot 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ChatBot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'Math &amp; Time Bot'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logic_adapters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=[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 err="1">
                <a:solidFill>
                  <a:srgbClr val="FF8409"/>
                </a:solidFill>
                <a:latin typeface="Courier New" panose="02070309020205020404" pitchFamily="49" charset="0"/>
              </a:rPr>
              <a:t>chatterbot.logic.MathematicalEvaluation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 err="1">
                <a:solidFill>
                  <a:srgbClr val="FF8409"/>
                </a:solidFill>
                <a:latin typeface="Courier New" panose="02070309020205020404" pitchFamily="49" charset="0"/>
              </a:rPr>
              <a:t>chatterbot.logic.TimeLogicAdapter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zh-TW" altLang="en-US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]</a:t>
            </a:r>
            <a:endParaRPr lang="zh-TW" altLang="en-US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zh-TW" altLang="en-US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66747B"/>
                </a:solidFill>
                <a:latin typeface="Courier New" panose="02070309020205020404" pitchFamily="49" charset="0"/>
              </a:rPr>
              <a:t># Print an example of getting one math based response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response 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bot</a:t>
            </a:r>
            <a:r>
              <a:rPr lang="en-US" altLang="zh-TW" sz="2000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get_response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'What is 4 + 9?'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response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zh-TW" altLang="en-US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66747B"/>
                </a:solidFill>
                <a:latin typeface="Courier New" panose="02070309020205020404" pitchFamily="49" charset="0"/>
              </a:rPr>
              <a:t># Print an example of getting one time based response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response 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bot</a:t>
            </a:r>
            <a:r>
              <a:rPr lang="en-US" altLang="zh-TW" sz="2000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get_response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'What time is it?'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response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8605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767813-8381-40F4-ABEF-40A123C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特定回答邏輯適配器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3AB6E2-FDFE-4EA1-9037-7478EA8BD903}"/>
              </a:ext>
            </a:extLst>
          </p:cNvPr>
          <p:cNvSpPr txBox="1"/>
          <p:nvPr/>
        </p:nvSpPr>
        <p:spPr>
          <a:xfrm>
            <a:off x="762000" y="2008051"/>
            <a:ext cx="1248027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66747B"/>
                </a:solidFill>
                <a:latin typeface="Courier New" panose="02070309020205020404" pitchFamily="49" charset="0"/>
              </a:rPr>
              <a:t># Create a new instance of a </a:t>
            </a:r>
            <a:r>
              <a:rPr lang="en-US" altLang="zh-TW" sz="2000" dirty="0" err="1">
                <a:solidFill>
                  <a:srgbClr val="66747B"/>
                </a:solidFill>
                <a:latin typeface="Courier New" panose="02070309020205020404" pitchFamily="49" charset="0"/>
              </a:rPr>
              <a:t>ChatBot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bot 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ChatBot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'Exact Response Example Bot'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storage_adapter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 err="1">
                <a:solidFill>
                  <a:srgbClr val="FF8409"/>
                </a:solidFill>
                <a:latin typeface="Courier New" panose="02070309020205020404" pitchFamily="49" charset="0"/>
              </a:rPr>
              <a:t>chatterbot.storage.SQLStorageAdapter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logic_adapters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=[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zh-TW" altLang="en-US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 err="1">
                <a:solidFill>
                  <a:srgbClr val="FF8409"/>
                </a:solidFill>
                <a:latin typeface="Courier New" panose="02070309020205020404" pitchFamily="49" charset="0"/>
              </a:rPr>
              <a:t>import_path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 err="1">
                <a:solidFill>
                  <a:srgbClr val="FF8409"/>
                </a:solidFill>
                <a:latin typeface="Courier New" panose="02070309020205020404" pitchFamily="49" charset="0"/>
              </a:rPr>
              <a:t>chatterbot.logic.BestMatch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},</a:t>
            </a:r>
            <a:endParaRPr lang="zh-TW" altLang="en-US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zh-TW" altLang="en-US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 err="1">
                <a:solidFill>
                  <a:srgbClr val="FF8409"/>
                </a:solidFill>
                <a:latin typeface="Courier New" panose="02070309020205020404" pitchFamily="49" charset="0"/>
              </a:rPr>
              <a:t>import_path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 err="1">
                <a:solidFill>
                  <a:srgbClr val="FF8409"/>
                </a:solidFill>
                <a:latin typeface="Courier New" panose="02070309020205020404" pitchFamily="49" charset="0"/>
              </a:rPr>
              <a:t>chatterbot.logic.SpecificResponseAdapter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 err="1">
                <a:solidFill>
                  <a:srgbClr val="FF8409"/>
                </a:solidFill>
                <a:latin typeface="Courier New" panose="02070309020205020404" pitchFamily="49" charset="0"/>
              </a:rPr>
              <a:t>input_text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'Help me!'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 err="1">
                <a:solidFill>
                  <a:srgbClr val="FF8409"/>
                </a:solidFill>
                <a:latin typeface="Courier New" panose="02070309020205020404" pitchFamily="49" charset="0"/>
              </a:rPr>
              <a:t>output_text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'Ok, here is a link: http://chatterbot.rtfd.org'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endParaRPr lang="zh-TW" altLang="en-US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zh-TW" altLang="en-US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]</a:t>
            </a:r>
            <a:endParaRPr lang="zh-TW" altLang="en-US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zh-TW" altLang="en-US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66747B"/>
                </a:solidFill>
                <a:latin typeface="Courier New" panose="02070309020205020404" pitchFamily="49" charset="0"/>
              </a:rPr>
              <a:t># Get a response given the specific input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response 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bot</a:t>
            </a:r>
            <a:r>
              <a:rPr lang="en-US" altLang="zh-TW" sz="2000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get_response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'Help me!'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response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9050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14CD05-135E-4E5D-A935-C7134FF0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其他範例</a:t>
            </a:r>
            <a:endParaRPr lang="en-US" altLang="zh-TW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969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767813-8381-40F4-ABEF-40A123C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從回饋學習</a:t>
            </a:r>
          </a:p>
        </p:txBody>
      </p:sp>
    </p:spTree>
    <p:extLst>
      <p:ext uri="{BB962C8B-B14F-4D97-AF65-F5344CB8AC3E}">
        <p14:creationId xmlns:p14="http://schemas.microsoft.com/office/powerpoint/2010/main" val="4027377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4C32-9332-4C5A-9DF2-8DF39446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C7B843-ECCF-44C1-9811-04E8B7D2B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/>
              <a:t>&gt;</a:t>
            </a:r>
            <a:r>
              <a:rPr lang="zh-TW" altLang="en-US" sz="4000" dirty="0"/>
              <a:t> </a:t>
            </a:r>
            <a:r>
              <a:rPr lang="en-US" altLang="zh-TW" sz="4000" dirty="0"/>
              <a:t>pip install chatterbot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54420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767813-8381-40F4-ABEF-40A123C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輸出資料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D91D3A2-5EEB-48C7-A374-4FF07761FE67}"/>
              </a:ext>
            </a:extLst>
          </p:cNvPr>
          <p:cNvSpPr txBox="1"/>
          <p:nvPr/>
        </p:nvSpPr>
        <p:spPr>
          <a:xfrm>
            <a:off x="762000" y="2598389"/>
            <a:ext cx="88245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chatbot 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ChatBot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'Export Example Bot'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zh-TW" altLang="en-US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66747B"/>
                </a:solidFill>
                <a:latin typeface="Courier New" panose="02070309020205020404" pitchFamily="49" charset="0"/>
              </a:rPr>
              <a:t># First, lets train our bot with some data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trainer 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ChatterBotCorpusTrainer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E0E2E4"/>
                </a:solidFill>
                <a:latin typeface="Courier New" panose="02070309020205020404" pitchFamily="49" charset="0"/>
              </a:rPr>
              <a:t>chatbot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zh-TW" altLang="en-US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trainer</a:t>
            </a:r>
            <a:r>
              <a:rPr lang="en-US" altLang="zh-TW" sz="2000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train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 err="1">
                <a:solidFill>
                  <a:srgbClr val="FF8409"/>
                </a:solidFill>
                <a:latin typeface="Courier New" panose="02070309020205020404" pitchFamily="49" charset="0"/>
              </a:rPr>
              <a:t>chatterbot.corpus.english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zh-TW" altLang="en-US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66747B"/>
                </a:solidFill>
                <a:latin typeface="Courier New" panose="02070309020205020404" pitchFamily="49" charset="0"/>
              </a:rPr>
              <a:t># Now we can export the data to a file</a:t>
            </a:r>
            <a:endParaRPr lang="en-US" altLang="zh-TW" sz="20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trainer</a:t>
            </a:r>
            <a:r>
              <a:rPr lang="en-US" altLang="zh-TW" sz="2000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E0E2E4"/>
                </a:solidFill>
                <a:latin typeface="Courier New" panose="02070309020205020404" pitchFamily="49" charset="0"/>
              </a:rPr>
              <a:t>export_for_training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'./</a:t>
            </a:r>
            <a:r>
              <a:rPr lang="en-US" altLang="zh-TW" sz="2000" dirty="0" err="1">
                <a:solidFill>
                  <a:srgbClr val="FF8409"/>
                </a:solidFill>
                <a:latin typeface="Courier New" panose="02070309020205020404" pitchFamily="49" charset="0"/>
              </a:rPr>
              <a:t>my_export.json</a:t>
            </a:r>
            <a:r>
              <a:rPr lang="en-US" altLang="zh-TW" sz="2000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200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502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14CD05-135E-4E5D-A935-C7134FF0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Mini-Homework</a:t>
            </a:r>
          </a:p>
        </p:txBody>
      </p:sp>
    </p:spTree>
    <p:extLst>
      <p:ext uri="{BB962C8B-B14F-4D97-AF65-F5344CB8AC3E}">
        <p14:creationId xmlns:p14="http://schemas.microsoft.com/office/powerpoint/2010/main" val="2440676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6E6F7-59CB-4AFB-8F1D-5BE2AF15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訓練一個繁體中文 </a:t>
            </a:r>
            <a:r>
              <a:rPr lang="en-US" altLang="zh-TW" dirty="0" err="1"/>
              <a:t>ChatBot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3C887D-74FC-46F0-8C6A-4FE10F438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/>
              <a:t>TENET.txt </a:t>
            </a:r>
            <a:r>
              <a:rPr lang="zh-TW" altLang="en-US" dirty="0"/>
              <a:t>是電影</a:t>
            </a:r>
            <a:r>
              <a:rPr lang="en-US" altLang="zh-TW" dirty="0"/>
              <a:t>《</a:t>
            </a:r>
            <a:r>
              <a:rPr lang="zh-TW" altLang="en-US" dirty="0"/>
              <a:t>天能</a:t>
            </a:r>
            <a:r>
              <a:rPr lang="en-US" altLang="zh-TW" dirty="0"/>
              <a:t>》</a:t>
            </a:r>
            <a:r>
              <a:rPr lang="zh-TW" altLang="en-US" dirty="0"/>
              <a:t>的繁體中文字幕文字檔，請使用這份資料訓練一個繁體中文的 </a:t>
            </a:r>
            <a:r>
              <a:rPr lang="en-US" altLang="zh-TW" dirty="0" err="1"/>
              <a:t>ChatterBot</a:t>
            </a:r>
            <a:r>
              <a:rPr lang="en-US" altLang="zh-TW" dirty="0"/>
              <a:t> (</a:t>
            </a:r>
            <a:r>
              <a:rPr lang="zh-TW" altLang="en-US" dirty="0"/>
              <a:t>雖然它只會講很瞎的電影台詞</a:t>
            </a:r>
            <a:r>
              <a:rPr lang="en-US" altLang="zh-TW" dirty="0"/>
              <a:t>)</a:t>
            </a:r>
            <a:r>
              <a:rPr lang="zh-TW" altLang="en-US" b="1" dirty="0"/>
              <a:t>。</a:t>
            </a:r>
          </a:p>
          <a:p>
            <a:endParaRPr lang="zh-TW" altLang="en-US" dirty="0"/>
          </a:p>
          <a:p>
            <a:r>
              <a:rPr lang="zh-TW" altLang="en-US" dirty="0"/>
              <a:t>請設定使它在回應的信心不超過</a:t>
            </a:r>
            <a:r>
              <a:rPr lang="en-US" altLang="zh-TW" dirty="0"/>
              <a:t>0.5</a:t>
            </a:r>
            <a:r>
              <a:rPr lang="zh-TW" altLang="en-US" dirty="0"/>
              <a:t>時，一律回答「抱歉，我不太懂。」</a:t>
            </a:r>
          </a:p>
          <a:p>
            <a:r>
              <a:rPr lang="zh-TW" altLang="en-US" dirty="0"/>
              <a:t>請和它對話以確認是否有正確訓練</a:t>
            </a:r>
          </a:p>
        </p:txBody>
      </p:sp>
    </p:spTree>
    <p:extLst>
      <p:ext uri="{BB962C8B-B14F-4D97-AF65-F5344CB8AC3E}">
        <p14:creationId xmlns:p14="http://schemas.microsoft.com/office/powerpoint/2010/main" val="3744591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4C32-9332-4C5A-9DF2-8DF39446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下載語料庫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C7B843-ECCF-44C1-9811-04E8B7D2B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600" dirty="0">
                <a:hlinkClick r:id="rId2"/>
              </a:rPr>
              <a:t>reurl.cc/2gjkl4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or</a:t>
            </a:r>
          </a:p>
          <a:p>
            <a:pPr marL="0" indent="0">
              <a:buNone/>
            </a:pPr>
            <a:r>
              <a:rPr lang="en-US" altLang="zh-TW" sz="3600" dirty="0">
                <a:hlinkClick r:id="rId3"/>
              </a:rPr>
              <a:t>https://github.com/gunthercox/chatterbot-corpus</a:t>
            </a:r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zh-TW" altLang="en-US" sz="3600" dirty="0"/>
              <a:t>把「</a:t>
            </a:r>
            <a:r>
              <a:rPr lang="en-US" altLang="zh-TW" sz="3600" dirty="0" err="1"/>
              <a:t>chatterbot_corpus</a:t>
            </a:r>
            <a:r>
              <a:rPr lang="zh-TW" altLang="en-US" sz="3600" dirty="0"/>
              <a:t>」整個資料夾放到</a:t>
            </a:r>
            <a:r>
              <a:rPr lang="en-US" altLang="zh-TW" sz="3600" dirty="0"/>
              <a:t>C:\Users\your_user_name</a:t>
            </a:r>
            <a:r>
              <a:rPr lang="zh-TW" altLang="en-US" sz="3600" dirty="0"/>
              <a:t>裡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305CF53-8193-4850-9071-F2DDA4E0335C}"/>
              </a:ext>
            </a:extLst>
          </p:cNvPr>
          <p:cNvSpPr txBox="1">
            <a:spLocks/>
          </p:cNvSpPr>
          <p:nvPr/>
        </p:nvSpPr>
        <p:spPr>
          <a:xfrm>
            <a:off x="9184821" y="85725"/>
            <a:ext cx="2826204" cy="46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&gt;</a:t>
            </a:r>
            <a:r>
              <a:rPr lang="zh-TW" altLang="en-US" sz="2000" dirty="0"/>
              <a:t> </a:t>
            </a:r>
            <a:r>
              <a:rPr lang="en-US" altLang="zh-TW" sz="2000" dirty="0"/>
              <a:t>pip install chatterbot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8815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9451D-F2C4-46DD-BF45-1BCB1FDB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dirty="0" err="1"/>
              <a:t>ChatterBot</a:t>
            </a:r>
            <a:r>
              <a:rPr lang="en-US" altLang="zh-TW" dirty="0"/>
              <a:t> 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370E3B-B264-45BB-BB0A-BEADED55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ChatterBot</a:t>
            </a:r>
            <a:r>
              <a:rPr lang="zh-TW" altLang="en-US" dirty="0"/>
              <a:t>是使用</a:t>
            </a:r>
            <a:r>
              <a:rPr lang="en-US" altLang="zh-TW" dirty="0"/>
              <a:t>Python</a:t>
            </a:r>
            <a:r>
              <a:rPr lang="zh-TW" altLang="en-US" dirty="0"/>
              <a:t>構建的基於機器學習的對話引擎，它可以基於已知對話的集合來生成回應。 </a:t>
            </a:r>
            <a:endParaRPr lang="en-US" altLang="zh-TW" dirty="0"/>
          </a:p>
          <a:p>
            <a:r>
              <a:rPr lang="en-US" altLang="zh-TW" dirty="0" err="1"/>
              <a:t>ChatterBot</a:t>
            </a:r>
            <a:r>
              <a:rPr lang="zh-TW" altLang="en-US" dirty="0"/>
              <a:t>的語言獨立設計使其可以接受任何語言的訓練。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D7BD766-6F1D-4083-B604-8FB8CF35BFC0}"/>
              </a:ext>
            </a:extLst>
          </p:cNvPr>
          <p:cNvSpPr txBox="1"/>
          <p:nvPr/>
        </p:nvSpPr>
        <p:spPr>
          <a:xfrm>
            <a:off x="9228667" y="177225"/>
            <a:ext cx="29633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3200" dirty="0">
                <a:hlinkClick r:id="rId2"/>
              </a:rPr>
              <a:t>reurl.cc/2gjkl4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645426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BB9AF-0E9C-4542-971F-0D029F15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運作方式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10137-B642-439F-B710-C1B91A089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　　未經訓練的</a:t>
            </a:r>
            <a:r>
              <a:rPr lang="en-US" altLang="zh-TW" dirty="0" err="1"/>
              <a:t>ChatterBot</a:t>
            </a:r>
            <a:r>
              <a:rPr lang="zh-TW" altLang="en-US" dirty="0"/>
              <a:t>一開始不知道如何進行對話。 每次用戶輸入語句時，資料庫都會保存他們輸入的文本以及該語句回應的文本。 隨著</a:t>
            </a:r>
            <a:r>
              <a:rPr lang="en-US" altLang="zh-TW" dirty="0" err="1"/>
              <a:t>ChatterBot</a:t>
            </a:r>
            <a:r>
              <a:rPr lang="zh-TW" altLang="en-US" dirty="0"/>
              <a:t>收到更多的輸入，它可以答覆的回應數和每個回應相對於輸入語句的準確性都會提高。 該程式透過搜索與輸入最接近的已知語句來選擇最接近的對應回應，然後根據與機器人溝通的用戶發出每個回應的頻率，回傳最有可能的回應。</a:t>
            </a:r>
          </a:p>
        </p:txBody>
      </p:sp>
    </p:spTree>
    <p:extLst>
      <p:ext uri="{BB962C8B-B14F-4D97-AF65-F5344CB8AC3E}">
        <p14:creationId xmlns:p14="http://schemas.microsoft.com/office/powerpoint/2010/main" val="3754970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767813-8381-40F4-ABEF-40A123C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基本用法</a:t>
            </a:r>
            <a:r>
              <a:rPr lang="en-US" altLang="zh-TW" sz="3200" dirty="0"/>
              <a:t>(</a:t>
            </a:r>
            <a:r>
              <a:rPr lang="en-US" altLang="zh-TW" sz="3200" dirty="0" err="1"/>
              <a:t>CorpusTrainer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D026092-1C81-48DA-90C2-7F11E15A7030}"/>
              </a:ext>
            </a:extLst>
          </p:cNvPr>
          <p:cNvSpPr txBox="1"/>
          <p:nvPr/>
        </p:nvSpPr>
        <p:spPr>
          <a:xfrm>
            <a:off x="762000" y="2239625"/>
            <a:ext cx="9525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93C763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chatterbot </a:t>
            </a:r>
            <a:r>
              <a:rPr lang="en-US" altLang="zh-TW" sz="2000" b="1" dirty="0">
                <a:solidFill>
                  <a:srgbClr val="93C763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0" dirty="0" err="1">
                <a:solidFill>
                  <a:srgbClr val="E0E2E4"/>
                </a:solidFill>
                <a:latin typeface="Courier New" panose="02070309020205020404" pitchFamily="49" charset="0"/>
              </a:rPr>
              <a:t>ChatBot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1" dirty="0">
                <a:solidFill>
                  <a:srgbClr val="93C763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0" dirty="0" err="1">
                <a:solidFill>
                  <a:srgbClr val="E0E2E4"/>
                </a:solidFill>
                <a:latin typeface="Courier New" panose="02070309020205020404" pitchFamily="49" charset="0"/>
              </a:rPr>
              <a:t>chatterbot</a:t>
            </a:r>
            <a:r>
              <a:rPr lang="en-US" altLang="zh-TW" sz="2000" b="0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b="0" dirty="0" err="1">
                <a:solidFill>
                  <a:srgbClr val="E0E2E4"/>
                </a:solidFill>
                <a:latin typeface="Courier New" panose="02070309020205020404" pitchFamily="49" charset="0"/>
              </a:rPr>
              <a:t>trainers</a:t>
            </a:r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93C763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0" dirty="0" err="1">
                <a:solidFill>
                  <a:srgbClr val="E0E2E4"/>
                </a:solidFill>
                <a:latin typeface="Courier New" panose="02070309020205020404" pitchFamily="49" charset="0"/>
              </a:rPr>
              <a:t>ChatterBotCorpusTrainer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zh-TW" altLang="en-US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chatbot 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0" dirty="0" err="1">
                <a:solidFill>
                  <a:srgbClr val="E0E2E4"/>
                </a:solidFill>
                <a:latin typeface="Courier New" panose="02070309020205020404" pitchFamily="49" charset="0"/>
              </a:rPr>
              <a:t>ChatBot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b="0" dirty="0">
                <a:solidFill>
                  <a:srgbClr val="FF8409"/>
                </a:solidFill>
                <a:latin typeface="Courier New" panose="02070309020205020404" pitchFamily="49" charset="0"/>
              </a:rPr>
              <a:t>'YOUR CHATBOT NAME'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zh-TW" altLang="en-US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>
                <a:solidFill>
                  <a:srgbClr val="66747B"/>
                </a:solidFill>
                <a:latin typeface="Courier New" panose="02070309020205020404" pitchFamily="49" charset="0"/>
              </a:rPr>
              <a:t># Create a new trainer for the chatbot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trainer 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0" dirty="0" err="1">
                <a:solidFill>
                  <a:srgbClr val="E0E2E4"/>
                </a:solidFill>
                <a:latin typeface="Courier New" panose="02070309020205020404" pitchFamily="49" charset="0"/>
              </a:rPr>
              <a:t>ChatterBotCorpusTrainer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chatbot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zh-TW" altLang="en-US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>
                <a:solidFill>
                  <a:srgbClr val="66747B"/>
                </a:solidFill>
                <a:latin typeface="Courier New" panose="02070309020205020404" pitchFamily="49" charset="0"/>
              </a:rPr>
              <a:t># Train the chatbot based on the </a:t>
            </a:r>
            <a:r>
              <a:rPr lang="en-US" altLang="zh-TW" sz="2000" b="0" dirty="0" err="1">
                <a:solidFill>
                  <a:srgbClr val="66747B"/>
                </a:solidFill>
                <a:latin typeface="Courier New" panose="02070309020205020404" pitchFamily="49" charset="0"/>
              </a:rPr>
              <a:t>english</a:t>
            </a:r>
            <a:r>
              <a:rPr lang="en-US" altLang="zh-TW" sz="2000" b="0" dirty="0">
                <a:solidFill>
                  <a:srgbClr val="66747B"/>
                </a:solidFill>
                <a:latin typeface="Courier New" panose="02070309020205020404" pitchFamily="49" charset="0"/>
              </a:rPr>
              <a:t> corpus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 err="1">
                <a:solidFill>
                  <a:srgbClr val="E0E2E4"/>
                </a:solidFill>
                <a:latin typeface="Courier New" panose="02070309020205020404" pitchFamily="49" charset="0"/>
              </a:rPr>
              <a:t>trainer</a:t>
            </a:r>
            <a:r>
              <a:rPr lang="en-US" altLang="zh-TW" sz="2000" b="0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b="0" dirty="0" err="1">
                <a:solidFill>
                  <a:srgbClr val="E0E2E4"/>
                </a:solidFill>
                <a:latin typeface="Courier New" panose="02070309020205020404" pitchFamily="49" charset="0"/>
              </a:rPr>
              <a:t>train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b="0" dirty="0">
                <a:solidFill>
                  <a:srgbClr val="EC760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000" b="0" dirty="0" err="1">
                <a:solidFill>
                  <a:srgbClr val="EC7600"/>
                </a:solidFill>
                <a:latin typeface="Courier New" panose="02070309020205020404" pitchFamily="49" charset="0"/>
              </a:rPr>
              <a:t>chatterbot.corpus.english</a:t>
            </a:r>
            <a:r>
              <a:rPr lang="en-US" altLang="zh-TW" sz="2000" b="0" dirty="0">
                <a:solidFill>
                  <a:srgbClr val="EC760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zh-TW" altLang="en-US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>
                <a:solidFill>
                  <a:srgbClr val="66747B"/>
                </a:solidFill>
                <a:latin typeface="Courier New" panose="02070309020205020404" pitchFamily="49" charset="0"/>
              </a:rPr>
              <a:t># Get a response to an input statement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 err="1">
                <a:solidFill>
                  <a:srgbClr val="E0E2E4"/>
                </a:solidFill>
                <a:latin typeface="Courier New" panose="02070309020205020404" pitchFamily="49" charset="0"/>
              </a:rPr>
              <a:t>chatbot</a:t>
            </a:r>
            <a:r>
              <a:rPr lang="en-US" altLang="zh-TW" sz="2000" b="0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b="0" dirty="0" err="1">
                <a:solidFill>
                  <a:srgbClr val="E0E2E4"/>
                </a:solidFill>
                <a:latin typeface="Courier New" panose="02070309020205020404" pitchFamily="49" charset="0"/>
              </a:rPr>
              <a:t>get_response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b="0" dirty="0">
                <a:solidFill>
                  <a:srgbClr val="EC7600"/>
                </a:solidFill>
                <a:latin typeface="Courier New" panose="02070309020205020404" pitchFamily="49" charset="0"/>
              </a:rPr>
              <a:t>"Good morning! How are you doing?"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5419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767813-8381-40F4-ABEF-40A123C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ListTrainer</a:t>
            </a:r>
            <a:endParaRPr lang="zh-TW" altLang="en-US" sz="3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4E2799-B924-4F58-B07B-BEED5F9C767A}"/>
              </a:ext>
            </a:extLst>
          </p:cNvPr>
          <p:cNvSpPr txBox="1"/>
          <p:nvPr/>
        </p:nvSpPr>
        <p:spPr>
          <a:xfrm>
            <a:off x="762000" y="2125682"/>
            <a:ext cx="950755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93C763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0" dirty="0" err="1">
                <a:solidFill>
                  <a:srgbClr val="E0E2E4"/>
                </a:solidFill>
                <a:latin typeface="Courier New" panose="02070309020205020404" pitchFamily="49" charset="0"/>
              </a:rPr>
              <a:t>chatterbot</a:t>
            </a:r>
            <a:r>
              <a:rPr lang="en-US" altLang="zh-TW" sz="2000" b="0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b="0" dirty="0" err="1">
                <a:solidFill>
                  <a:srgbClr val="E0E2E4"/>
                </a:solidFill>
                <a:latin typeface="Courier New" panose="02070309020205020404" pitchFamily="49" charset="0"/>
              </a:rPr>
              <a:t>trainers</a:t>
            </a:r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93C763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0" dirty="0" err="1">
                <a:solidFill>
                  <a:srgbClr val="E0E2E4"/>
                </a:solidFill>
                <a:latin typeface="Courier New" panose="02070309020205020404" pitchFamily="49" charset="0"/>
              </a:rPr>
              <a:t>ListTrainer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zh-TW" altLang="en-US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chatbot 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0" dirty="0" err="1">
                <a:solidFill>
                  <a:srgbClr val="E0E2E4"/>
                </a:solidFill>
                <a:latin typeface="Courier New" panose="02070309020205020404" pitchFamily="49" charset="0"/>
              </a:rPr>
              <a:t>ChatBot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b="0" dirty="0">
                <a:solidFill>
                  <a:srgbClr val="FF8409"/>
                </a:solidFill>
                <a:latin typeface="Courier New" panose="02070309020205020404" pitchFamily="49" charset="0"/>
              </a:rPr>
              <a:t>'Example Bot'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zh-TW" altLang="en-US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>
                <a:solidFill>
                  <a:srgbClr val="66747B"/>
                </a:solidFill>
                <a:latin typeface="Courier New" panose="02070309020205020404" pitchFamily="49" charset="0"/>
              </a:rPr>
              <a:t># Start by training our bot with the </a:t>
            </a:r>
            <a:r>
              <a:rPr lang="en-US" altLang="zh-TW" sz="2000" b="0" dirty="0" err="1">
                <a:solidFill>
                  <a:srgbClr val="66747B"/>
                </a:solidFill>
                <a:latin typeface="Courier New" panose="02070309020205020404" pitchFamily="49" charset="0"/>
              </a:rPr>
              <a:t>ChatterBot</a:t>
            </a:r>
            <a:r>
              <a:rPr lang="en-US" altLang="zh-TW" sz="2000" b="0" dirty="0">
                <a:solidFill>
                  <a:srgbClr val="66747B"/>
                </a:solidFill>
                <a:latin typeface="Courier New" panose="02070309020205020404" pitchFamily="49" charset="0"/>
              </a:rPr>
              <a:t> corpus data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trainer 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0" dirty="0" err="1">
                <a:solidFill>
                  <a:srgbClr val="E0E2E4"/>
                </a:solidFill>
                <a:latin typeface="Courier New" panose="02070309020205020404" pitchFamily="49" charset="0"/>
              </a:rPr>
              <a:t>ListTrainer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chatbot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zh-TW" altLang="en-US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 err="1">
                <a:solidFill>
                  <a:srgbClr val="E0E2E4"/>
                </a:solidFill>
                <a:latin typeface="Courier New" panose="02070309020205020404" pitchFamily="49" charset="0"/>
              </a:rPr>
              <a:t>trainer</a:t>
            </a:r>
            <a:r>
              <a:rPr lang="en-US" altLang="zh-TW" sz="2000" b="0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b="0" dirty="0" err="1">
                <a:solidFill>
                  <a:srgbClr val="E0E2E4"/>
                </a:solidFill>
                <a:latin typeface="Courier New" panose="02070309020205020404" pitchFamily="49" charset="0"/>
              </a:rPr>
              <a:t>train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([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b="0" dirty="0">
                <a:solidFill>
                  <a:srgbClr val="FF8409"/>
                </a:solidFill>
                <a:latin typeface="Courier New" panose="02070309020205020404" pitchFamily="49" charset="0"/>
              </a:rPr>
              <a:t>'Hello, how are you?'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b="0" dirty="0">
                <a:solidFill>
                  <a:srgbClr val="FF8409"/>
                </a:solidFill>
                <a:latin typeface="Courier New" panose="02070309020205020404" pitchFamily="49" charset="0"/>
              </a:rPr>
              <a:t>'I am doing well.'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b="0" dirty="0">
                <a:solidFill>
                  <a:srgbClr val="FF8409"/>
                </a:solidFill>
                <a:latin typeface="Courier New" panose="02070309020205020404" pitchFamily="49" charset="0"/>
              </a:rPr>
              <a:t>'That is good to hear.'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b="0" dirty="0">
                <a:solidFill>
                  <a:srgbClr val="FF8409"/>
                </a:solidFill>
                <a:latin typeface="Courier New" panose="02070309020205020404" pitchFamily="49" charset="0"/>
              </a:rPr>
              <a:t>'Thank you'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])</a:t>
            </a:r>
            <a:endParaRPr lang="zh-TW" altLang="en-US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zh-TW" altLang="en-US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06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767813-8381-40F4-ABEF-40A123C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ListTrainer</a:t>
            </a:r>
            <a:r>
              <a:rPr lang="en-US" altLang="zh-TW" sz="3200" dirty="0"/>
              <a:t> (cont.)</a:t>
            </a:r>
            <a:endParaRPr lang="zh-TW" altLang="en-US" sz="3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4E2799-B924-4F58-B07B-BEED5F9C767A}"/>
              </a:ext>
            </a:extLst>
          </p:cNvPr>
          <p:cNvSpPr txBox="1"/>
          <p:nvPr/>
        </p:nvSpPr>
        <p:spPr>
          <a:xfrm>
            <a:off x="762000" y="2125682"/>
            <a:ext cx="950755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>
                <a:solidFill>
                  <a:srgbClr val="66747B"/>
                </a:solidFill>
                <a:latin typeface="Courier New" panose="02070309020205020404" pitchFamily="49" charset="0"/>
              </a:rPr>
              <a:t># You can train with a second list of data to add response variations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zh-TW" altLang="en-US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 err="1">
                <a:solidFill>
                  <a:srgbClr val="E0E2E4"/>
                </a:solidFill>
                <a:latin typeface="Courier New" panose="02070309020205020404" pitchFamily="49" charset="0"/>
              </a:rPr>
              <a:t>trainer</a:t>
            </a:r>
            <a:r>
              <a:rPr lang="en-US" altLang="zh-TW" sz="2000" b="0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b="0" dirty="0" err="1">
                <a:solidFill>
                  <a:srgbClr val="E0E2E4"/>
                </a:solidFill>
                <a:latin typeface="Courier New" panose="02070309020205020404" pitchFamily="49" charset="0"/>
              </a:rPr>
              <a:t>train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([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b="0" dirty="0">
                <a:solidFill>
                  <a:srgbClr val="FF8409"/>
                </a:solidFill>
                <a:latin typeface="Courier New" panose="02070309020205020404" pitchFamily="49" charset="0"/>
              </a:rPr>
              <a:t>'Hello, how are you?'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b="0" dirty="0">
                <a:solidFill>
                  <a:srgbClr val="FF8409"/>
                </a:solidFill>
                <a:latin typeface="Courier New" panose="02070309020205020404" pitchFamily="49" charset="0"/>
              </a:rPr>
              <a:t>'I am great.'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b="0" dirty="0">
                <a:solidFill>
                  <a:srgbClr val="FF8409"/>
                </a:solidFill>
                <a:latin typeface="Courier New" panose="02070309020205020404" pitchFamily="49" charset="0"/>
              </a:rPr>
              <a:t>'That is awesome.'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2000" b="0" dirty="0">
                <a:solidFill>
                  <a:srgbClr val="FF8409"/>
                </a:solidFill>
                <a:latin typeface="Courier New" panose="02070309020205020404" pitchFamily="49" charset="0"/>
              </a:rPr>
              <a:t>'Thanks'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])</a:t>
            </a:r>
            <a:endParaRPr lang="zh-TW" altLang="en-US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zh-TW" altLang="en-US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>
                <a:solidFill>
                  <a:srgbClr val="66747B"/>
                </a:solidFill>
                <a:latin typeface="Courier New" panose="02070309020205020404" pitchFamily="49" charset="0"/>
              </a:rPr>
              <a:t># Now let's get a response to a greeting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response 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0" dirty="0" err="1">
                <a:solidFill>
                  <a:srgbClr val="E0E2E4"/>
                </a:solidFill>
                <a:latin typeface="Courier New" panose="02070309020205020404" pitchFamily="49" charset="0"/>
              </a:rPr>
              <a:t>chatbot</a:t>
            </a:r>
            <a:r>
              <a:rPr lang="en-US" altLang="zh-TW" sz="2000" b="0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b="0" dirty="0" err="1">
                <a:solidFill>
                  <a:srgbClr val="E0E2E4"/>
                </a:solidFill>
                <a:latin typeface="Courier New" panose="02070309020205020404" pitchFamily="49" charset="0"/>
              </a:rPr>
              <a:t>get_response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b="0" dirty="0">
                <a:solidFill>
                  <a:srgbClr val="FF8409"/>
                </a:solidFill>
                <a:latin typeface="Courier New" panose="02070309020205020404" pitchFamily="49" charset="0"/>
              </a:rPr>
              <a:t>'Hello, how are you?'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en-US" altLang="zh-TW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b="0" dirty="0">
                <a:solidFill>
                  <a:srgbClr val="E0E2E4"/>
                </a:solidFill>
                <a:latin typeface="Courier New" panose="02070309020205020404" pitchFamily="49" charset="0"/>
              </a:rPr>
              <a:t>response</a:t>
            </a:r>
            <a:r>
              <a:rPr lang="en-US" altLang="zh-TW" sz="2000" b="0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endParaRPr lang="zh-TW" altLang="en-US" sz="2000" b="0" dirty="0">
              <a:solidFill>
                <a:srgbClr val="E0E2E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834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E6B2C970-A965-45A4-BA18-AFE056C74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8414" y="671671"/>
            <a:ext cx="3815171" cy="5514658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9652146E-7C8E-4ECD-A3D8-287A223F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zh-TW" altLang="en-US" dirty="0"/>
              <a:t>完整結構</a:t>
            </a:r>
          </a:p>
        </p:txBody>
      </p:sp>
    </p:spTree>
    <p:extLst>
      <p:ext uri="{BB962C8B-B14F-4D97-AF65-F5344CB8AC3E}">
        <p14:creationId xmlns:p14="http://schemas.microsoft.com/office/powerpoint/2010/main" val="438711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243141"/>
      </a:dk2>
      <a:lt2>
        <a:srgbClr val="E2E8E3"/>
      </a:lt2>
      <a:accent1>
        <a:srgbClr val="C34DAB"/>
      </a:accent1>
      <a:accent2>
        <a:srgbClr val="983BB1"/>
      </a:accent2>
      <a:accent3>
        <a:srgbClr val="794DC3"/>
      </a:accent3>
      <a:accent4>
        <a:srgbClr val="4D52B9"/>
      </a:accent4>
      <a:accent5>
        <a:srgbClr val="4D83C3"/>
      </a:accent5>
      <a:accent6>
        <a:srgbClr val="3BA3B1"/>
      </a:accent6>
      <a:hlink>
        <a:srgbClr val="319546"/>
      </a:hlink>
      <a:folHlink>
        <a:srgbClr val="7F7F7F"/>
      </a:folHlink>
    </a:clrScheme>
    <a:fontScheme name="自訂 1">
      <a:majorFont>
        <a:latin typeface="Sitka Subheading"/>
        <a:ea typeface="cwTeX 仿宋體"/>
        <a:cs typeface=""/>
      </a:majorFont>
      <a:minorFont>
        <a:latin typeface="Avenir Next LT Pro"/>
        <a:ea typeface="Microsoft JhengHe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</TotalTime>
  <Words>1077</Words>
  <Application>Microsoft Office PowerPoint</Application>
  <PresentationFormat>寬螢幕</PresentationFormat>
  <Paragraphs>153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Avenir Next LT Pro Light</vt:lpstr>
      <vt:lpstr>Courier New</vt:lpstr>
      <vt:lpstr>Sitka Subheading</vt:lpstr>
      <vt:lpstr>PebbleVTI</vt:lpstr>
      <vt:lpstr>ChatterBot</vt:lpstr>
      <vt:lpstr>安裝套件</vt:lpstr>
      <vt:lpstr>下載語料庫</vt:lpstr>
      <vt:lpstr>ChatterBot 是什麼?</vt:lpstr>
      <vt:lpstr>運作方式</vt:lpstr>
      <vt:lpstr>基本用法(CorpusTrainer)</vt:lpstr>
      <vt:lpstr>ListTrainer</vt:lpstr>
      <vt:lpstr>ListTrainer (cont.)</vt:lpstr>
      <vt:lpstr>完整結構</vt:lpstr>
      <vt:lpstr>PowerPoint 簡報</vt:lpstr>
      <vt:lpstr>PowerPoint 簡報</vt:lpstr>
      <vt:lpstr>PowerPoint 簡報</vt:lpstr>
      <vt:lpstr>單位換算邏輯適配器</vt:lpstr>
      <vt:lpstr>最佳匹配邏輯適配器(預設回應)</vt:lpstr>
      <vt:lpstr>最佳匹配邏輯適配器(預設回應) (cont.)</vt:lpstr>
      <vt:lpstr>數學及時間邏輯適配器</vt:lpstr>
      <vt:lpstr>特定回答邏輯適配器</vt:lpstr>
      <vt:lpstr>其他範例</vt:lpstr>
      <vt:lpstr>從回饋學習</vt:lpstr>
      <vt:lpstr>輸出資料</vt:lpstr>
      <vt:lpstr>Mini-Homework</vt:lpstr>
      <vt:lpstr>訓練一個繁體中文 ChatBot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</dc:title>
  <dc:creator>Aini</dc:creator>
  <cp:lastModifiedBy>Aini</cp:lastModifiedBy>
  <cp:revision>31</cp:revision>
  <dcterms:created xsi:type="dcterms:W3CDTF">2020-10-05T20:44:10Z</dcterms:created>
  <dcterms:modified xsi:type="dcterms:W3CDTF">2020-10-06T20:40:29Z</dcterms:modified>
</cp:coreProperties>
</file>