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9" r:id="rId14"/>
    <p:sldId id="305" r:id="rId15"/>
    <p:sldId id="307" r:id="rId16"/>
    <p:sldId id="308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3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6" r:id="rId44"/>
    <p:sldId id="337" r:id="rId45"/>
    <p:sldId id="344" r:id="rId46"/>
    <p:sldId id="345" r:id="rId47"/>
    <p:sldId id="346" r:id="rId48"/>
    <p:sldId id="339" r:id="rId49"/>
    <p:sldId id="338" r:id="rId50"/>
    <p:sldId id="340" r:id="rId51"/>
    <p:sldId id="341" r:id="rId52"/>
    <p:sldId id="342" r:id="rId53"/>
    <p:sldId id="343" r:id="rId54"/>
    <p:sldId id="347" r:id="rId55"/>
    <p:sldId id="33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twitter.com/shijimi_mike/status/1066685761401942016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s://git-scm.com/do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7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14E5D-EEAA-4AA8-99B1-9FEDEB53F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1277758"/>
            <a:ext cx="2539682" cy="2539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EB8C33-3A1A-4B3B-A42F-FDAC57563C7A}"/>
              </a:ext>
            </a:extLst>
          </p:cNvPr>
          <p:cNvSpPr txBox="1"/>
          <p:nvPr/>
        </p:nvSpPr>
        <p:spPr>
          <a:xfrm>
            <a:off x="957068" y="403555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Snapshotting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5016348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 –m ‘…’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59256-E46E-4447-994C-253BCA80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510625"/>
            <a:ext cx="7331978" cy="2678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FAE22A-C21E-42EA-9D38-D896CA2B1B77}"/>
              </a:ext>
            </a:extLst>
          </p:cNvPr>
          <p:cNvSpPr/>
          <p:nvPr/>
        </p:nvSpPr>
        <p:spPr>
          <a:xfrm>
            <a:off x="646222" y="604008"/>
            <a:ext cx="2323482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DF437-36E8-4486-8AF3-CFC1DD2250D8}"/>
              </a:ext>
            </a:extLst>
          </p:cNvPr>
          <p:cNvSpPr txBox="1"/>
          <p:nvPr/>
        </p:nvSpPr>
        <p:spPr>
          <a:xfrm>
            <a:off x="935048" y="9240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gitignor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AD865-2351-49AA-82E0-EF6DE8EA0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1979802"/>
            <a:ext cx="7036354" cy="3946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346032-9365-46FB-B6CD-850B2C33FD7A}"/>
              </a:ext>
            </a:extLst>
          </p:cNvPr>
          <p:cNvSpPr txBox="1"/>
          <p:nvPr/>
        </p:nvSpPr>
        <p:spPr>
          <a:xfrm>
            <a:off x="1053823" y="308599"/>
            <a:ext cx="6401111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…after adding an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ipynb_checkpoints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is ignored)</a:t>
            </a:r>
          </a:p>
        </p:txBody>
      </p:sp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401E60-412B-4D9B-9C87-84AD753985E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D8DDE9-195E-401C-9036-703217E28413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1AB004-DF74-4B88-B5C4-54F65F0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92904" cy="3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29305C-8EC1-4C8A-8DF7-78F88F335A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t="17384" r="12037" b="33220"/>
          <a:stretch/>
        </p:blipFill>
        <p:spPr>
          <a:xfrm>
            <a:off x="3422709" y="3922727"/>
            <a:ext cx="4857225" cy="1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FC9498-3974-44FA-BE5F-52A7232C470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E7C73-F505-4EB6-B8C5-1660593636E5}"/>
              </a:ext>
            </a:extLst>
          </p:cNvPr>
          <p:cNvSpPr txBox="1"/>
          <p:nvPr/>
        </p:nvSpPr>
        <p:spPr>
          <a:xfrm>
            <a:off x="935048" y="924016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9EB6E81-44B6-423F-80D9-55686029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586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DF75CA-7867-47A2-9D56-87A07693FAFD}"/>
              </a:ext>
            </a:extLst>
          </p:cNvPr>
          <p:cNvSpPr/>
          <p:nvPr/>
        </p:nvSpPr>
        <p:spPr>
          <a:xfrm>
            <a:off x="646221" y="604008"/>
            <a:ext cx="209697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4E84B-E6B9-4E08-95D5-1E65B2D1CF56}"/>
              </a:ext>
            </a:extLst>
          </p:cNvPr>
          <p:cNvSpPr txBox="1"/>
          <p:nvPr/>
        </p:nvSpPr>
        <p:spPr>
          <a:xfrm>
            <a:off x="935048" y="92401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7AD204-D686-49CE-A4FB-56F661EF6B2A}"/>
              </a:ext>
            </a:extLst>
          </p:cNvPr>
          <p:cNvSpPr txBox="1"/>
          <p:nvPr/>
        </p:nvSpPr>
        <p:spPr>
          <a:xfrm>
            <a:off x="1781011" y="2218742"/>
            <a:ext cx="5581977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write your commit message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‘Esc’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type ‘: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E932EE8-0C49-4DCA-A776-CD62590A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3" y="1522997"/>
            <a:ext cx="562053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2A1EC3-EC15-430D-9FEB-BA013B25BBE8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2C94C-4508-4A25-8A14-6A5F977AFC85}"/>
              </a:ext>
            </a:extLst>
          </p:cNvPr>
          <p:cNvSpPr txBox="1"/>
          <p:nvPr/>
        </p:nvSpPr>
        <p:spPr>
          <a:xfrm>
            <a:off x="935048" y="924016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B83DDF2-165B-4746-A1DF-02D83E5A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68525"/>
            <a:ext cx="562053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F62395-EAE0-4B18-B853-10403B7060CB}"/>
              </a:ext>
            </a:extLst>
          </p:cNvPr>
          <p:cNvSpPr txBox="1"/>
          <p:nvPr/>
        </p:nvSpPr>
        <p:spPr>
          <a:xfrm>
            <a:off x="745641" y="322664"/>
            <a:ext cx="6378669" cy="443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checkout &lt;sha1&gt;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check out a particular commit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(detached HEAD !)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revert &lt;sha1&gt;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revert a particular commit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8A1334F-D335-4789-AB67-6F264235D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7" r="27885" b="37080"/>
          <a:stretch/>
        </p:blipFill>
        <p:spPr>
          <a:xfrm>
            <a:off x="4572000" y="5482655"/>
            <a:ext cx="4053202" cy="8728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78F6BC9-3D83-42A1-A93E-ECB2139B9469}"/>
              </a:ext>
            </a:extLst>
          </p:cNvPr>
          <p:cNvSpPr/>
          <p:nvPr/>
        </p:nvSpPr>
        <p:spPr>
          <a:xfrm>
            <a:off x="5050729" y="5482655"/>
            <a:ext cx="2795155" cy="336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2937B-C1F4-4C7F-82AF-15C29B7F8BED}"/>
              </a:ext>
            </a:extLst>
          </p:cNvPr>
          <p:cNvSpPr/>
          <p:nvPr/>
        </p:nvSpPr>
        <p:spPr>
          <a:xfrm>
            <a:off x="6598601" y="498009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&lt;sha1&gt;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F54ECF2D-3D67-4C83-BB72-2CD6D401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6566"/>
          <a:stretch/>
        </p:blipFill>
        <p:spPr>
          <a:xfrm>
            <a:off x="6888510" y="3238789"/>
            <a:ext cx="830430" cy="12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53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F06AE7-3921-42C6-B2D9-A2ADE7774792}"/>
              </a:ext>
            </a:extLst>
          </p:cNvPr>
          <p:cNvSpPr txBox="1"/>
          <p:nvPr/>
        </p:nvSpPr>
        <p:spPr>
          <a:xfrm>
            <a:off x="612397" y="64642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C472AC-C814-4264-B516-AEF54EEC4967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BF860A-F73D-4938-89CB-809C81B30BE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default branch git create for you when a new git repo is initialized is called “master”.</a:t>
            </a:r>
          </a:p>
        </p:txBody>
      </p:sp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0A71E6-8087-47AB-83A3-4704D41A90E2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E182E2-8101-480C-AC1D-3278E5B34E3E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Branches enable changes to be worked on without disruption the most current working state,</a:t>
            </a:r>
          </a:p>
        </p:txBody>
      </p:sp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3458E4-59B0-4B08-A818-697C2ED81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4" y="3873945"/>
            <a:ext cx="6048511" cy="518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78E4DF-B4DB-4C34-A11D-5DE72C3BF409}"/>
              </a:ext>
            </a:extLst>
          </p:cNvPr>
          <p:cNvSpPr/>
          <p:nvPr/>
        </p:nvSpPr>
        <p:spPr>
          <a:xfrm>
            <a:off x="1547744" y="1747232"/>
            <a:ext cx="6048511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B6A64A-1E37-4FBC-B723-7EFCF0CF2F9F}"/>
              </a:ext>
            </a:extLst>
          </p:cNvPr>
          <p:cNvSpPr txBox="1"/>
          <p:nvPr/>
        </p:nvSpPr>
        <p:spPr>
          <a:xfrm>
            <a:off x="1967488" y="2067240"/>
            <a:ext cx="507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BA8308-0E71-42BC-9714-02D5FFF2E137}"/>
              </a:ext>
            </a:extLst>
          </p:cNvPr>
          <p:cNvSpPr/>
          <p:nvPr/>
        </p:nvSpPr>
        <p:spPr>
          <a:xfrm>
            <a:off x="2545086" y="1253290"/>
            <a:ext cx="3485650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32E131-8FBC-482E-9A54-9B01F26C3535}"/>
              </a:ext>
            </a:extLst>
          </p:cNvPr>
          <p:cNvSpPr txBox="1"/>
          <p:nvPr/>
        </p:nvSpPr>
        <p:spPr>
          <a:xfrm>
            <a:off x="2862599" y="1566723"/>
            <a:ext cx="270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3291D27-DD2B-4404-961E-C5BDE4896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5" y="3294895"/>
            <a:ext cx="6546409" cy="23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465F4D-92C8-4218-A958-29D62F6B1A97}"/>
              </a:ext>
            </a:extLst>
          </p:cNvPr>
          <p:cNvSpPr txBox="1"/>
          <p:nvPr/>
        </p:nvSpPr>
        <p:spPr>
          <a:xfrm>
            <a:off x="386372" y="324441"/>
            <a:ext cx="200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＊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1A8F0-C2E1-4577-AC58-35B8EFAE7EBC}"/>
              </a:ext>
            </a:extLst>
          </p:cNvPr>
          <p:cNvSpPr txBox="1"/>
          <p:nvPr/>
        </p:nvSpPr>
        <p:spPr>
          <a:xfrm>
            <a:off x="349046" y="1058886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0A0403-E86E-4D4B-A9EC-7255B9A71DC6}"/>
              </a:ext>
            </a:extLst>
          </p:cNvPr>
          <p:cNvSpPr txBox="1"/>
          <p:nvPr/>
        </p:nvSpPr>
        <p:spPr>
          <a:xfrm>
            <a:off x="1669409" y="2314568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EADF4EE-F288-43EB-A2A7-D9F30DA4037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459373" y="1320496"/>
            <a:ext cx="265200" cy="994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A7307C-CF29-4344-871F-39CBDF1B0055}"/>
              </a:ext>
            </a:extLst>
          </p:cNvPr>
          <p:cNvSpPr txBox="1"/>
          <p:nvPr/>
        </p:nvSpPr>
        <p:spPr>
          <a:xfrm>
            <a:off x="2915344" y="1417422"/>
            <a:ext cx="345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checkout –b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new_branch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63C442-B1E3-43CD-B532-2E2556292ED2}"/>
              </a:ext>
            </a:extLst>
          </p:cNvPr>
          <p:cNvSpPr txBox="1"/>
          <p:nvPr/>
        </p:nvSpPr>
        <p:spPr>
          <a:xfrm>
            <a:off x="6114410" y="2105740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33E09B5-2ABD-4400-824C-B26610015F8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79736" y="2576178"/>
            <a:ext cx="2334674" cy="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DDA0F3-83F4-4BB3-BBBA-2509FAA4F2A3}"/>
              </a:ext>
            </a:extLst>
          </p:cNvPr>
          <p:cNvSpPr txBox="1"/>
          <p:nvPr/>
        </p:nvSpPr>
        <p:spPr>
          <a:xfrm>
            <a:off x="4376428" y="2114513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468E26-20E0-441C-9F7E-9891B9ACA69B}"/>
              </a:ext>
            </a:extLst>
          </p:cNvPr>
          <p:cNvSpPr txBox="1"/>
          <p:nvPr/>
        </p:nvSpPr>
        <p:spPr>
          <a:xfrm>
            <a:off x="1669408" y="3646439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C2572B1-8983-4F84-8AB1-41499944918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2724572" y="2837788"/>
            <a:ext cx="1" cy="808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E528F29-0DD3-4E23-9397-6B2F6F355E7B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4942832" y="1896751"/>
            <a:ext cx="1063646" cy="33898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BF6538-9CDD-4F5A-BCB3-757B8725C0BA}"/>
              </a:ext>
            </a:extLst>
          </p:cNvPr>
          <p:cNvSpPr txBox="1"/>
          <p:nvPr/>
        </p:nvSpPr>
        <p:spPr>
          <a:xfrm>
            <a:off x="4652057" y="3686176"/>
            <a:ext cx="171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add, commit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76451C5-833B-4D40-98B0-22044EE7228D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1404209" y="1582106"/>
            <a:ext cx="1" cy="364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8804E3-8FC2-4488-87D4-F4A9F33849D8}"/>
              </a:ext>
            </a:extLst>
          </p:cNvPr>
          <p:cNvSpPr txBox="1"/>
          <p:nvPr/>
        </p:nvSpPr>
        <p:spPr>
          <a:xfrm>
            <a:off x="937306" y="5225286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FEB8B8ED-CAB0-4C11-9628-33C7EB66C3FA}"/>
              </a:ext>
            </a:extLst>
          </p:cNvPr>
          <p:cNvCxnSpPr>
            <a:cxnSpLocks/>
            <a:stCxn id="23" idx="2"/>
            <a:endCxn id="36" idx="3"/>
          </p:cNvCxnSpPr>
          <p:nvPr/>
        </p:nvCxnSpPr>
        <p:spPr>
          <a:xfrm rot="5400000">
            <a:off x="1885445" y="4586213"/>
            <a:ext cx="824795" cy="8534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CBCE9BE-B1B4-49CC-AA1D-6C0C71B98AD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404209" y="5625396"/>
            <a:ext cx="0" cy="47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6ED53E-9866-436B-893D-42D9B6177B63}"/>
              </a:ext>
            </a:extLst>
          </p:cNvPr>
          <p:cNvSpPr txBox="1"/>
          <p:nvPr/>
        </p:nvSpPr>
        <p:spPr>
          <a:xfrm>
            <a:off x="661169" y="767632"/>
            <a:ext cx="8039380" cy="443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history of diff. branches are diff.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–d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fast-forward merge (when no diverge)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three-way merge (diverge but no conflict)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conflict ? Fix it, add, and commit </a:t>
            </a:r>
          </a:p>
        </p:txBody>
      </p:sp>
    </p:spTree>
    <p:extLst>
      <p:ext uri="{BB962C8B-B14F-4D97-AF65-F5344CB8AC3E}">
        <p14:creationId xmlns:p14="http://schemas.microsoft.com/office/powerpoint/2010/main" val="160929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1762274-47D1-40FE-B255-A9D5DEA69D48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2569004-F964-4D54-83A1-1EDA6D9EF19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39F4661-2B2F-46A0-8E8F-96ADBA363B4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98C0-256E-47E3-92E0-EFFAA4DD8CD0}"/>
              </a:ext>
            </a:extLst>
          </p:cNvPr>
          <p:cNvSpPr txBox="1"/>
          <p:nvPr/>
        </p:nvSpPr>
        <p:spPr>
          <a:xfrm>
            <a:off x="963761" y="433017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hlinkClick r:id="rId4"/>
            <a:extLst>
              <a:ext uri="{FF2B5EF4-FFF2-40B4-BE49-F238E27FC236}">
                <a16:creationId xmlns:a16="http://schemas.microsoft.com/office/drawing/2014/main" id="{65BE1B23-F44B-401E-B019-58749DAFA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r="19633"/>
          <a:stretch/>
        </p:blipFill>
        <p:spPr>
          <a:xfrm>
            <a:off x="2570337" y="2259784"/>
            <a:ext cx="4003325" cy="3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5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6A549A1-5A67-44E7-AF7D-ADCA01D207EE}"/>
              </a:ext>
            </a:extLst>
          </p:cNvPr>
          <p:cNvSpPr txBox="1"/>
          <p:nvPr/>
        </p:nvSpPr>
        <p:spPr>
          <a:xfrm>
            <a:off x="750808" y="909893"/>
            <a:ext cx="5680327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web-based Git repository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hosting service.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On top of Git’s functions,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it includes extra features.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D1F4135-DF4C-46DA-AA29-B1D0DBCD1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87" y="5227969"/>
            <a:ext cx="3203269" cy="10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0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64A9C55-9FFC-4D81-84A5-E71B7E8E79B6}"/>
              </a:ext>
            </a:extLst>
          </p:cNvPr>
          <p:cNvSpPr txBox="1"/>
          <p:nvPr/>
        </p:nvSpPr>
        <p:spPr>
          <a:xfrm>
            <a:off x="524307" y="843503"/>
            <a:ext cx="7797574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let GitHub know your identity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-keygen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 can skip entering the passphrase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$ cat /directory of your key/id_rsa.pub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0CF719E-BE31-41CC-B7E7-DE994D7E5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94" y="4138398"/>
            <a:ext cx="538237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98C92A6-4A26-47CE-A4EB-9EC923424B75}"/>
              </a:ext>
            </a:extLst>
          </p:cNvPr>
          <p:cNvSpPr txBox="1"/>
          <p:nvPr/>
        </p:nvSpPr>
        <p:spPr>
          <a:xfrm>
            <a:off x="524307" y="843503"/>
            <a:ext cx="7797574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copy from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ssh-rsa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 to …@gmail.com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(or to …@pc-name)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074BDA-BDEA-49CB-BE76-A7DEA53BC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1" y="2694571"/>
            <a:ext cx="1681397" cy="3319926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8155100-2CD9-4A08-AC64-6F01E085B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03" y="3165424"/>
            <a:ext cx="5645791" cy="23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02FA8E5-C05A-46A5-ADA1-35565E935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26" y="1700852"/>
            <a:ext cx="7124747" cy="42320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885C09-25FB-49FB-81B4-11762AB84A63}"/>
              </a:ext>
            </a:extLst>
          </p:cNvPr>
          <p:cNvSpPr txBox="1"/>
          <p:nvPr/>
        </p:nvSpPr>
        <p:spPr>
          <a:xfrm>
            <a:off x="169736" y="775742"/>
            <a:ext cx="8261916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Identify yourself with id_rsa.pub to GitHub</a:t>
            </a:r>
          </a:p>
        </p:txBody>
      </p:sp>
    </p:spTree>
    <p:extLst>
      <p:ext uri="{BB962C8B-B14F-4D97-AF65-F5344CB8AC3E}">
        <p14:creationId xmlns:p14="http://schemas.microsoft.com/office/powerpoint/2010/main" val="75381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9F0060-CACD-40F2-84DD-57F9CCDBD354}"/>
              </a:ext>
            </a:extLst>
          </p:cNvPr>
          <p:cNvSpPr txBox="1"/>
          <p:nvPr/>
        </p:nvSpPr>
        <p:spPr>
          <a:xfrm>
            <a:off x="524307" y="843503"/>
            <a:ext cx="6312721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push your repository to GitHub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A083E2C-FDEA-42ED-9AF2-4CD9DD76D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44" y="2295367"/>
            <a:ext cx="383911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DAC2838-5C75-4D59-A822-06948E8BB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07" y="780176"/>
            <a:ext cx="5349985" cy="52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7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FD348CA-7C7F-45E9-8606-B30BA73E7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" y="1589078"/>
            <a:ext cx="7692705" cy="36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5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, 監視器, 螢幕, 電腦 的圖片&#10;&#10;自動產生的描述">
            <a:extLst>
              <a:ext uri="{FF2B5EF4-FFF2-40B4-BE49-F238E27FC236}">
                <a16:creationId xmlns:a16="http://schemas.microsoft.com/office/drawing/2014/main" id="{84BDF8BD-1FF5-4573-BF94-35337A84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0" y="1310165"/>
            <a:ext cx="7198980" cy="39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2AB7936-201C-46FE-A3D6-7954BE0D7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0" y="1310165"/>
            <a:ext cx="7198980" cy="40145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610CC4-A5D8-4DBC-96AF-57EF9929B9EE}"/>
              </a:ext>
            </a:extLst>
          </p:cNvPr>
          <p:cNvSpPr txBox="1"/>
          <p:nvPr/>
        </p:nvSpPr>
        <p:spPr>
          <a:xfrm>
            <a:off x="972511" y="283314"/>
            <a:ext cx="2106250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887989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9CBD51-FD9C-4C10-98AA-0B5BEFDAD3B3}"/>
              </a:ext>
            </a:extLst>
          </p:cNvPr>
          <p:cNvSpPr txBox="1"/>
          <p:nvPr/>
        </p:nvSpPr>
        <p:spPr>
          <a:xfrm>
            <a:off x="972510" y="285431"/>
            <a:ext cx="2545085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E934DA1-EF28-4013-9738-9377342FE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0" y="1314399"/>
            <a:ext cx="7198980" cy="42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81D49C2-C6AB-4029-ABAC-C4C27A932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19" y="708752"/>
            <a:ext cx="5475699" cy="57087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3F9030-5720-45D2-BAD6-C934858C7AA8}"/>
              </a:ext>
            </a:extLst>
          </p:cNvPr>
          <p:cNvSpPr txBox="1"/>
          <p:nvPr/>
        </p:nvSpPr>
        <p:spPr>
          <a:xfrm>
            <a:off x="694945" y="847289"/>
            <a:ext cx="1947587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76552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741DF37-9B03-419E-9D4E-CA400E52E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" y="2012220"/>
            <a:ext cx="8019875" cy="25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2018AA-8046-4394-BC96-E3FB7CB1F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742950"/>
            <a:ext cx="57340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31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0773D3-A675-4AED-AC19-D3C7CC96FE44}"/>
              </a:ext>
            </a:extLst>
          </p:cNvPr>
          <p:cNvSpPr txBox="1"/>
          <p:nvPr/>
        </p:nvSpPr>
        <p:spPr>
          <a:xfrm>
            <a:off x="661169" y="767632"/>
            <a:ext cx="7290778" cy="443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fetch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copy the commit done with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remote repository to your branch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pull = git fetch + git merge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if origin/master is ahead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 origin/master</a:t>
            </a:r>
          </a:p>
        </p:txBody>
      </p:sp>
    </p:spTree>
    <p:extLst>
      <p:ext uri="{BB962C8B-B14F-4D97-AF65-F5344CB8AC3E}">
        <p14:creationId xmlns:p14="http://schemas.microsoft.com/office/powerpoint/2010/main" val="1690610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CCFAEBA-449C-4DEB-8750-F3B4B86445DB}"/>
              </a:ext>
            </a:extLst>
          </p:cNvPr>
          <p:cNvSpPr txBox="1"/>
          <p:nvPr/>
        </p:nvSpPr>
        <p:spPr>
          <a:xfrm>
            <a:off x="581325" y="1210468"/>
            <a:ext cx="7629012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if remote repository has changes local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repository does not have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cannot push (can’t fast-forward merge)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3200" dirty="0">
                <a:latin typeface="Verdana Pro" panose="020B0604030504040204" pitchFamily="34" charset="0"/>
                <a:cs typeface="Arial" panose="020B0604020202020204" pitchFamily="34" charset="0"/>
              </a:rPr>
              <a:t>sync your local repository first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9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C2A10D8-3C06-403C-9780-B577200959F7}"/>
              </a:ext>
            </a:extLst>
          </p:cNvPr>
          <p:cNvSpPr txBox="1"/>
          <p:nvPr/>
        </p:nvSpPr>
        <p:spPr>
          <a:xfrm>
            <a:off x="547769" y="906346"/>
            <a:ext cx="7811754" cy="148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rebase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move current branch on top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of the rebased branch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FBD953-B28F-4692-8F89-412525386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52" y="2785364"/>
            <a:ext cx="4748095" cy="33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9677868-0309-496E-B285-A51D38D1D1B1}"/>
              </a:ext>
            </a:extLst>
          </p:cNvPr>
          <p:cNvSpPr txBox="1"/>
          <p:nvPr/>
        </p:nvSpPr>
        <p:spPr>
          <a:xfrm>
            <a:off x="750280" y="1210131"/>
            <a:ext cx="7643439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rebase keep the history linear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use it when the changes are minor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 careful when using rebase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rebase = rewrite the history of commits</a:t>
            </a:r>
          </a:p>
        </p:txBody>
      </p:sp>
    </p:spTree>
    <p:extLst>
      <p:ext uri="{BB962C8B-B14F-4D97-AF65-F5344CB8AC3E}">
        <p14:creationId xmlns:p14="http://schemas.microsoft.com/office/powerpoint/2010/main" val="3155308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C254F9-762B-4042-8129-0C5459A38AD4}"/>
              </a:ext>
            </a:extLst>
          </p:cNvPr>
          <p:cNvSpPr txBox="1"/>
          <p:nvPr/>
        </p:nvSpPr>
        <p:spPr>
          <a:xfrm>
            <a:off x="761297" y="1410206"/>
            <a:ext cx="7621405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Use remote repository to incorporate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with others.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Always synchronize your branch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before starting any work on you own.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Avoid large change that modify a lot of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different things.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C5C0FB-C91D-4510-A6A3-10C29847D008}"/>
              </a:ext>
            </a:extLst>
          </p:cNvPr>
          <p:cNvSpPr txBox="1"/>
          <p:nvPr/>
        </p:nvSpPr>
        <p:spPr>
          <a:xfrm>
            <a:off x="612397" y="64642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Some remarks</a:t>
            </a:r>
          </a:p>
        </p:txBody>
      </p:sp>
    </p:spTree>
    <p:extLst>
      <p:ext uri="{BB962C8B-B14F-4D97-AF65-F5344CB8AC3E}">
        <p14:creationId xmlns:p14="http://schemas.microsoft.com/office/powerpoint/2010/main" val="310763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E20A95-A4A0-4299-A189-8E9511009378}"/>
              </a:ext>
            </a:extLst>
          </p:cNvPr>
          <p:cNvSpPr txBox="1"/>
          <p:nvPr/>
        </p:nvSpPr>
        <p:spPr>
          <a:xfrm>
            <a:off x="750807" y="909893"/>
            <a:ext cx="7747241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push/pull often to  reduce conflict.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Regularly merge changes made 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master branch back to your branch.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Should not rebase changes that have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been pushed to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1337356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73C6C6-3A04-466D-A1A8-A493292CEF5B}"/>
              </a:ext>
            </a:extLst>
          </p:cNvPr>
          <p:cNvSpPr txBox="1"/>
          <p:nvPr/>
        </p:nvSpPr>
        <p:spPr>
          <a:xfrm>
            <a:off x="698379" y="633056"/>
            <a:ext cx="7747241" cy="517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Forking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way of creating a copy of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given repository so that this copy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belongs to you.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 can push changes to your forks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commit(s) that you send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 the owner of the original repository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so that they incorporate it into their tree</a:t>
            </a:r>
          </a:p>
        </p:txBody>
      </p:sp>
    </p:spTree>
    <p:extLst>
      <p:ext uri="{BB962C8B-B14F-4D97-AF65-F5344CB8AC3E}">
        <p14:creationId xmlns:p14="http://schemas.microsoft.com/office/powerpoint/2010/main" val="2148846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100FDD-644C-4527-91F9-2C137B55314E}"/>
              </a:ext>
            </a:extLst>
          </p:cNvPr>
          <p:cNvSpPr txBox="1"/>
          <p:nvPr/>
        </p:nvSpPr>
        <p:spPr>
          <a:xfrm>
            <a:off x="592470" y="731015"/>
            <a:ext cx="7959060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proposed file change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commit on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fork 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then create pull request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same branch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same pull request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different branch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different pull request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different projects may have different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pull request guidelines</a:t>
            </a:r>
          </a:p>
        </p:txBody>
      </p:sp>
    </p:spTree>
    <p:extLst>
      <p:ext uri="{BB962C8B-B14F-4D97-AF65-F5344CB8AC3E}">
        <p14:creationId xmlns:p14="http://schemas.microsoft.com/office/powerpoint/2010/main" val="2802329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893244-8D9A-4B24-AA86-060AFC4220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7"/>
          <a:stretch/>
        </p:blipFill>
        <p:spPr>
          <a:xfrm>
            <a:off x="528507" y="913293"/>
            <a:ext cx="8003098" cy="74871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23B9A30-FB3F-4ED9-A53D-D15CBA02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1" y="2478654"/>
            <a:ext cx="8003098" cy="3382009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AC4E7199-896B-4F6B-B997-972B3D1DDE67}"/>
              </a:ext>
            </a:extLst>
          </p:cNvPr>
          <p:cNvSpPr/>
          <p:nvPr/>
        </p:nvSpPr>
        <p:spPr>
          <a:xfrm>
            <a:off x="4362275" y="1778466"/>
            <a:ext cx="419450" cy="5033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46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, 監視器, 螢幕, 坐 的圖片&#10;&#10;自動產生的描述">
            <a:extLst>
              <a:ext uri="{FF2B5EF4-FFF2-40B4-BE49-F238E27FC236}">
                <a16:creationId xmlns:a16="http://schemas.microsoft.com/office/drawing/2014/main" id="{B7A5189C-09E4-4A64-9A47-3F9E320BA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6" y="1482094"/>
            <a:ext cx="7273047" cy="44307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182EA54-58F8-4A18-851F-7457D392636D}"/>
              </a:ext>
            </a:extLst>
          </p:cNvPr>
          <p:cNvSpPr txBox="1"/>
          <p:nvPr/>
        </p:nvSpPr>
        <p:spPr>
          <a:xfrm>
            <a:off x="935476" y="536895"/>
            <a:ext cx="3350597" cy="74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fork vs. clone ?</a:t>
            </a:r>
          </a:p>
        </p:txBody>
      </p:sp>
    </p:spTree>
    <p:extLst>
      <p:ext uri="{BB962C8B-B14F-4D97-AF65-F5344CB8AC3E}">
        <p14:creationId xmlns:p14="http://schemas.microsoft.com/office/powerpoint/2010/main" val="3499719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hlinkClick r:id="rId4"/>
            <a:extLst>
              <a:ext uri="{FF2B5EF4-FFF2-40B4-BE49-F238E27FC236}">
                <a16:creationId xmlns:a16="http://schemas.microsoft.com/office/drawing/2014/main" id="{37257F1E-A480-4799-A75C-F4370AFBA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8" y="1384184"/>
            <a:ext cx="7327883" cy="45226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EB3E79-B6F6-4611-9C26-0EF80A1510C9}"/>
              </a:ext>
            </a:extLst>
          </p:cNvPr>
          <p:cNvSpPr txBox="1"/>
          <p:nvPr/>
        </p:nvSpPr>
        <p:spPr>
          <a:xfrm>
            <a:off x="2908723" y="432969"/>
            <a:ext cx="3326552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More questions ?</a:t>
            </a:r>
          </a:p>
        </p:txBody>
      </p:sp>
    </p:spTree>
    <p:extLst>
      <p:ext uri="{BB962C8B-B14F-4D97-AF65-F5344CB8AC3E}">
        <p14:creationId xmlns:p14="http://schemas.microsoft.com/office/powerpoint/2010/main" val="28187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93" y="3550763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7" y="1513223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713</Words>
  <Application>Microsoft Office PowerPoint</Application>
  <PresentationFormat>如螢幕大小 (4:3)</PresentationFormat>
  <Paragraphs>125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微軟正黑體</vt:lpstr>
      <vt:lpstr>Arial</vt:lpstr>
      <vt:lpstr>Calibri</vt:lpstr>
      <vt:lpstr>Calibri Light</vt:lpstr>
      <vt:lpstr>Verdana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36</cp:revision>
  <dcterms:created xsi:type="dcterms:W3CDTF">2020-09-26T08:32:48Z</dcterms:created>
  <dcterms:modified xsi:type="dcterms:W3CDTF">2020-09-27T09:30:01Z</dcterms:modified>
</cp:coreProperties>
</file>