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0" r:id="rId2"/>
    <p:sldId id="292" r:id="rId3"/>
    <p:sldId id="261" r:id="rId4"/>
    <p:sldId id="262" r:id="rId5"/>
    <p:sldId id="277" r:id="rId6"/>
    <p:sldId id="276" r:id="rId7"/>
    <p:sldId id="263" r:id="rId8"/>
    <p:sldId id="264" r:id="rId9"/>
    <p:sldId id="291" r:id="rId10"/>
    <p:sldId id="295" r:id="rId11"/>
    <p:sldId id="296" r:id="rId12"/>
    <p:sldId id="297" r:id="rId13"/>
    <p:sldId id="294" r:id="rId14"/>
    <p:sldId id="298" r:id="rId15"/>
    <p:sldId id="299" r:id="rId16"/>
    <p:sldId id="300" r:id="rId17"/>
    <p:sldId id="280" r:id="rId18"/>
    <p:sldId id="279" r:id="rId19"/>
    <p:sldId id="278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26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8ADC-FE45-4FB2-91CF-6B32E621D6F5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4DDD-E8B4-45F8-8CE0-3C7C1EB77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7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8ADC-FE45-4FB2-91CF-6B32E621D6F5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4DDD-E8B4-45F8-8CE0-3C7C1EB77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6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8ADC-FE45-4FB2-91CF-6B32E621D6F5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4DDD-E8B4-45F8-8CE0-3C7C1EB77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19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8ADC-FE45-4FB2-91CF-6B32E621D6F5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4DDD-E8B4-45F8-8CE0-3C7C1EB77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60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8ADC-FE45-4FB2-91CF-6B32E621D6F5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4DDD-E8B4-45F8-8CE0-3C7C1EB77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59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8ADC-FE45-4FB2-91CF-6B32E621D6F5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4DDD-E8B4-45F8-8CE0-3C7C1EB77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86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8ADC-FE45-4FB2-91CF-6B32E621D6F5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4DDD-E8B4-45F8-8CE0-3C7C1EB77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9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8ADC-FE45-4FB2-91CF-6B32E621D6F5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4DDD-E8B4-45F8-8CE0-3C7C1EB77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35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8ADC-FE45-4FB2-91CF-6B32E621D6F5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4DDD-E8B4-45F8-8CE0-3C7C1EB77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96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8ADC-FE45-4FB2-91CF-6B32E621D6F5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4DDD-E8B4-45F8-8CE0-3C7C1EB77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98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8ADC-FE45-4FB2-91CF-6B32E621D6F5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4DDD-E8B4-45F8-8CE0-3C7C1EB77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96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68ADC-FE45-4FB2-91CF-6B32E621D6F5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94DDD-E8B4-45F8-8CE0-3C7C1EB77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80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https://matplotlib.or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anaconda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s://www.anaconda.com/products/individual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https://jupyter.readthedocs.io/en/latest/running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jupyter.org/" TargetMode="Externa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3386288-D562-48A8-8001-272E39053A57}"/>
              </a:ext>
            </a:extLst>
          </p:cNvPr>
          <p:cNvSpPr txBox="1"/>
          <p:nvPr/>
        </p:nvSpPr>
        <p:spPr>
          <a:xfrm>
            <a:off x="1159408" y="1918900"/>
            <a:ext cx="6035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Arial" panose="020B0604020202020204" pitchFamily="34" charset="0"/>
                <a:cs typeface="Arial" panose="020B0604020202020204" pitchFamily="34" charset="0"/>
              </a:rPr>
              <a:t>BIG DATA ANALYSIS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222CEDA-C53D-438F-8196-8AC0E8856C93}"/>
              </a:ext>
            </a:extLst>
          </p:cNvPr>
          <p:cNvSpPr txBox="1"/>
          <p:nvPr/>
        </p:nvSpPr>
        <p:spPr>
          <a:xfrm>
            <a:off x="4385868" y="3013501"/>
            <a:ext cx="2809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Arial" panose="020B0604020202020204" pitchFamily="34" charset="0"/>
                <a:cs typeface="Arial" panose="020B0604020202020204" pitchFamily="34" charset="0"/>
              </a:rPr>
              <a:t>TA class I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650328F-7AAF-4B4A-B8F0-D6682BE6BC3F}"/>
              </a:ext>
            </a:extLst>
          </p:cNvPr>
          <p:cNvSpPr txBox="1"/>
          <p:nvPr/>
        </p:nvSpPr>
        <p:spPr>
          <a:xfrm>
            <a:off x="5993263" y="5513829"/>
            <a:ext cx="2403671" cy="496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TA : Lee Chi-</a:t>
            </a:r>
            <a:r>
              <a:rPr lang="en-US" altLang="zh-TW" sz="20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Hsuan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019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DB6F689-7228-492B-94FE-B52F97A0B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2" y="1034147"/>
            <a:ext cx="7290033" cy="3957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E0EC1743-F9B1-462E-BC04-08A3B00C22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27" y="1742364"/>
            <a:ext cx="5696745" cy="211484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E658DC5-CAD8-407D-9A06-17A8BD664502}"/>
              </a:ext>
            </a:extLst>
          </p:cNvPr>
          <p:cNvSpPr txBox="1"/>
          <p:nvPr/>
        </p:nvSpPr>
        <p:spPr>
          <a:xfrm>
            <a:off x="1227781" y="4091959"/>
            <a:ext cx="6688435" cy="1493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200" b="1" dirty="0"/>
              <a:t>You definitely are not the first person to encounter this kind of problem.</a:t>
            </a:r>
          </a:p>
        </p:txBody>
      </p:sp>
    </p:spTree>
    <p:extLst>
      <p:ext uri="{BB962C8B-B14F-4D97-AF65-F5344CB8AC3E}">
        <p14:creationId xmlns:p14="http://schemas.microsoft.com/office/powerpoint/2010/main" val="2923186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E1D059ED-42FB-4D09-B501-8B9AF243E7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08" y="1217871"/>
            <a:ext cx="7269584" cy="415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68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9A7062D-9012-4217-B254-93B09C8B4167}"/>
              </a:ext>
            </a:extLst>
          </p:cNvPr>
          <p:cNvSpPr/>
          <p:nvPr/>
        </p:nvSpPr>
        <p:spPr>
          <a:xfrm>
            <a:off x="729809" y="608473"/>
            <a:ext cx="4029886" cy="578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Different types of variables</a:t>
            </a:r>
          </a:p>
        </p:txBody>
      </p:sp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001E54FA-2540-4E73-8E57-9C0CF04145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4"/>
          <a:stretch/>
        </p:blipFill>
        <p:spPr>
          <a:xfrm>
            <a:off x="729809" y="1647447"/>
            <a:ext cx="7776155" cy="291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83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2C15B3E-BBBE-4D6B-86D5-1CB517E65301}"/>
              </a:ext>
            </a:extLst>
          </p:cNvPr>
          <p:cNvSpPr/>
          <p:nvPr/>
        </p:nvSpPr>
        <p:spPr>
          <a:xfrm>
            <a:off x="729809" y="608473"/>
            <a:ext cx="3474028" cy="578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mutable vs. immutable</a:t>
            </a:r>
          </a:p>
        </p:txBody>
      </p:sp>
      <p:pic>
        <p:nvPicPr>
          <p:cNvPr id="11" name="圖片 10" descr="一張含有 螢幕擷取畫面 的圖片&#10;&#10;自動產生的描述">
            <a:extLst>
              <a:ext uri="{FF2B5EF4-FFF2-40B4-BE49-F238E27FC236}">
                <a16:creationId xmlns:a16="http://schemas.microsoft.com/office/drawing/2014/main" id="{44FC0BDE-8AF6-46F1-870E-429FA2097E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09" y="1647447"/>
            <a:ext cx="7776154" cy="240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6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2C15B3E-BBBE-4D6B-86D5-1CB517E65301}"/>
              </a:ext>
            </a:extLst>
          </p:cNvPr>
          <p:cNvSpPr/>
          <p:nvPr/>
        </p:nvSpPr>
        <p:spPr>
          <a:xfrm>
            <a:off x="729809" y="608473"/>
            <a:ext cx="5411546" cy="578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Address - Binding Names to Objects</a:t>
            </a:r>
          </a:p>
        </p:txBody>
      </p:sp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C0EE1147-F783-4B9A-9312-233738746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09" y="1647447"/>
            <a:ext cx="7776154" cy="270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47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6C853FD9-339B-4DB6-B986-AC912A3F7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09" y="1647447"/>
            <a:ext cx="7776154" cy="258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96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73E8D2D-159F-4A54-A9F3-55342886FD40}"/>
              </a:ext>
            </a:extLst>
          </p:cNvPr>
          <p:cNvSpPr/>
          <p:nvPr/>
        </p:nvSpPr>
        <p:spPr>
          <a:xfrm>
            <a:off x="729809" y="608473"/>
            <a:ext cx="2898550" cy="578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Call by assignment</a:t>
            </a:r>
          </a:p>
        </p:txBody>
      </p:sp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D4D3C773-0B2E-4F52-AFDE-A313B4222A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09" y="1647447"/>
            <a:ext cx="7776154" cy="344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98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D5F0CB79-799A-4CC2-98F0-75E3818BB5BB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22E2757-E96E-4B60-8304-8FB93A805828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42066B1-934E-4E50-8862-0E4B0976815C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F37CB849-7B3F-4D20-B9C9-8EADDC6746E2}"/>
              </a:ext>
            </a:extLst>
          </p:cNvPr>
          <p:cNvSpPr txBox="1"/>
          <p:nvPr/>
        </p:nvSpPr>
        <p:spPr>
          <a:xfrm>
            <a:off x="963761" y="433017"/>
            <a:ext cx="2682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4"/>
              </a:rPr>
              <a:t>matplotlib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E676790-64E8-4754-B12A-E1C16C54D948}"/>
              </a:ext>
            </a:extLst>
          </p:cNvPr>
          <p:cNvSpPr txBox="1"/>
          <p:nvPr/>
        </p:nvSpPr>
        <p:spPr>
          <a:xfrm>
            <a:off x="1378690" y="5517041"/>
            <a:ext cx="6386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u="sng" dirty="0">
                <a:solidFill>
                  <a:srgbClr val="FF0000"/>
                </a:solidFill>
              </a:rPr>
              <a:t>Check out what parameters should be put in each functions</a:t>
            </a:r>
            <a:endParaRPr lang="zh-TW" altLang="en-US" sz="2000" u="sng" dirty="0">
              <a:solidFill>
                <a:srgbClr val="FF0000"/>
              </a:solidFill>
            </a:endParaRPr>
          </a:p>
        </p:txBody>
      </p:sp>
      <p:pic>
        <p:nvPicPr>
          <p:cNvPr id="11" name="圖片 10" descr="一張含有 螢幕擷取畫面 的圖片&#10;&#10;自動產生的描述">
            <a:extLst>
              <a:ext uri="{FF2B5EF4-FFF2-40B4-BE49-F238E27FC236}">
                <a16:creationId xmlns:a16="http://schemas.microsoft.com/office/drawing/2014/main" id="{4722C2FA-BC24-42DE-9581-6D7405E8D1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58" y="1420593"/>
            <a:ext cx="2389583" cy="3656785"/>
          </a:xfrm>
          <a:prstGeom prst="rect">
            <a:avLst/>
          </a:prstGeom>
        </p:spPr>
      </p:pic>
      <p:pic>
        <p:nvPicPr>
          <p:cNvPr id="12" name="圖片 11" descr="一張含有 螢幕擷取畫面 的圖片&#10;&#10;自動產生的描述">
            <a:extLst>
              <a:ext uri="{FF2B5EF4-FFF2-40B4-BE49-F238E27FC236}">
                <a16:creationId xmlns:a16="http://schemas.microsoft.com/office/drawing/2014/main" id="{1DF7228C-6A44-430A-8726-87E3AAAD40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500" y="1420593"/>
            <a:ext cx="2971215" cy="376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69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A3ECC21-343E-4408-A40F-0382BA633D21}"/>
              </a:ext>
            </a:extLst>
          </p:cNvPr>
          <p:cNvSpPr/>
          <p:nvPr/>
        </p:nvSpPr>
        <p:spPr>
          <a:xfrm>
            <a:off x="729809" y="440693"/>
            <a:ext cx="2456122" cy="578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Some examples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200DA8D-0216-46B3-9B7C-F9F2B56DE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09" y="1378999"/>
            <a:ext cx="7684382" cy="697655"/>
          </a:xfrm>
          <a:prstGeom prst="rect">
            <a:avLst/>
          </a:prstGeom>
        </p:spPr>
      </p:pic>
      <p:pic>
        <p:nvPicPr>
          <p:cNvPr id="10" name="圖片 9" descr="一張含有 螢幕擷取畫面 的圖片&#10;&#10;自動產生的描述">
            <a:extLst>
              <a:ext uri="{FF2B5EF4-FFF2-40B4-BE49-F238E27FC236}">
                <a16:creationId xmlns:a16="http://schemas.microsoft.com/office/drawing/2014/main" id="{73B11239-8DA8-4182-B7AE-9BD67014E1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09" y="2677065"/>
            <a:ext cx="7693451" cy="323104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07107BD-2114-4B03-927E-012BF1309FD8}"/>
              </a:ext>
            </a:extLst>
          </p:cNvPr>
          <p:cNvSpPr/>
          <p:nvPr/>
        </p:nvSpPr>
        <p:spPr>
          <a:xfrm>
            <a:off x="1178923" y="2168661"/>
            <a:ext cx="6786153" cy="4163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 can either plot a list directly or assign some specific X's and Y's.</a:t>
            </a:r>
          </a:p>
        </p:txBody>
      </p:sp>
    </p:spTree>
    <p:extLst>
      <p:ext uri="{BB962C8B-B14F-4D97-AF65-F5344CB8AC3E}">
        <p14:creationId xmlns:p14="http://schemas.microsoft.com/office/powerpoint/2010/main" val="797468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9" name="圖片 8" descr="一張含有 螢幕擷取畫面 的圖片&#10;&#10;自動產生的描述">
            <a:extLst>
              <a:ext uri="{FF2B5EF4-FFF2-40B4-BE49-F238E27FC236}">
                <a16:creationId xmlns:a16="http://schemas.microsoft.com/office/drawing/2014/main" id="{90E71E63-51A8-4C50-A2EA-C015EB7706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08" y="344527"/>
            <a:ext cx="7684382" cy="2825215"/>
          </a:xfrm>
          <a:prstGeom prst="rect">
            <a:avLst/>
          </a:prstGeom>
        </p:spPr>
      </p:pic>
      <p:pic>
        <p:nvPicPr>
          <p:cNvPr id="11" name="圖片 10" descr="一張含有 螢幕擷取畫面 的圖片&#10;&#10;自動產生的描述">
            <a:extLst>
              <a:ext uri="{FF2B5EF4-FFF2-40B4-BE49-F238E27FC236}">
                <a16:creationId xmlns:a16="http://schemas.microsoft.com/office/drawing/2014/main" id="{F4AB5E2B-665B-4BE0-9F88-606249884B6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47"/>
          <a:stretch/>
        </p:blipFill>
        <p:spPr>
          <a:xfrm>
            <a:off x="4967795" y="3427091"/>
            <a:ext cx="3262239" cy="267858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C1C0AD6-C729-41AC-80D8-929974F13442}"/>
              </a:ext>
            </a:extLst>
          </p:cNvPr>
          <p:cNvSpPr/>
          <p:nvPr/>
        </p:nvSpPr>
        <p:spPr>
          <a:xfrm>
            <a:off x="1619040" y="3427091"/>
            <a:ext cx="3262240" cy="4163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 can slice the list and plot it.</a:t>
            </a:r>
          </a:p>
        </p:txBody>
      </p:sp>
    </p:spTree>
    <p:extLst>
      <p:ext uri="{BB962C8B-B14F-4D97-AF65-F5344CB8AC3E}">
        <p14:creationId xmlns:p14="http://schemas.microsoft.com/office/powerpoint/2010/main" val="91247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5E74AFC-F93B-48EE-99B7-DFD8847162B6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AA262AC2-4790-4ADB-9BF3-BB2F946D5D66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A01288EC-D8DE-4A05-9579-62E8EA04EC06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80DEC43-B9E0-4EC5-9189-1D22E5EE524C}"/>
              </a:ext>
            </a:extLst>
          </p:cNvPr>
          <p:cNvSpPr txBox="1"/>
          <p:nvPr/>
        </p:nvSpPr>
        <p:spPr>
          <a:xfrm>
            <a:off x="963761" y="433017"/>
            <a:ext cx="1967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Outline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187E3B-C3C2-4B5D-9EC3-00709CD181B5}"/>
              </a:ext>
            </a:extLst>
          </p:cNvPr>
          <p:cNvSpPr/>
          <p:nvPr/>
        </p:nvSpPr>
        <p:spPr>
          <a:xfrm>
            <a:off x="811787" y="2163988"/>
            <a:ext cx="4841421" cy="6595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 &amp; Jupyter notebook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6B1B08D-D5DC-426D-ABB7-D9B527FFBA96}"/>
              </a:ext>
            </a:extLst>
          </p:cNvPr>
          <p:cNvSpPr/>
          <p:nvPr/>
        </p:nvSpPr>
        <p:spPr>
          <a:xfrm>
            <a:off x="3231525" y="3722669"/>
            <a:ext cx="3464228" cy="6595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Quick Review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A3C3D2-5ABD-47AE-96DF-46A9BED7E065}"/>
              </a:ext>
            </a:extLst>
          </p:cNvPr>
          <p:cNvSpPr/>
          <p:nvPr/>
        </p:nvSpPr>
        <p:spPr>
          <a:xfrm>
            <a:off x="5653208" y="5281351"/>
            <a:ext cx="2483902" cy="6595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62371D8B-66C2-44AA-83D9-56B64AE128A9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rot="16200000" flipH="1">
            <a:off x="3648498" y="2407527"/>
            <a:ext cx="899141" cy="1731141"/>
          </a:xfrm>
          <a:prstGeom prst="bentConnector3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135C5C90-C951-4339-BBCE-ADDD5E510F85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16200000" flipH="1">
            <a:off x="5479828" y="3866020"/>
            <a:ext cx="899142" cy="193152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031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3CCD8B6-CEA2-4069-BB6E-67A689369320}"/>
              </a:ext>
            </a:extLst>
          </p:cNvPr>
          <p:cNvSpPr/>
          <p:nvPr/>
        </p:nvSpPr>
        <p:spPr>
          <a:xfrm>
            <a:off x="729809" y="533493"/>
            <a:ext cx="965329" cy="4163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Bar plot</a:t>
            </a:r>
          </a:p>
        </p:txBody>
      </p:sp>
      <p:pic>
        <p:nvPicPr>
          <p:cNvPr id="10" name="圖片 9" descr="一張含有 螢幕擷取畫面 的圖片&#10;&#10;自動產生的描述">
            <a:extLst>
              <a:ext uri="{FF2B5EF4-FFF2-40B4-BE49-F238E27FC236}">
                <a16:creationId xmlns:a16="http://schemas.microsoft.com/office/drawing/2014/main" id="{42A5AEEC-C3D8-4259-A36A-D7CA607C5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09" y="949889"/>
            <a:ext cx="3554388" cy="282020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66928DE-68AC-42A3-91B2-8BEF73E4D9FB}"/>
              </a:ext>
            </a:extLst>
          </p:cNvPr>
          <p:cNvSpPr/>
          <p:nvPr/>
        </p:nvSpPr>
        <p:spPr>
          <a:xfrm>
            <a:off x="4572000" y="2878497"/>
            <a:ext cx="1226490" cy="4163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Customize</a:t>
            </a:r>
          </a:p>
        </p:txBody>
      </p:sp>
      <p:pic>
        <p:nvPicPr>
          <p:cNvPr id="13" name="圖片 12" descr="一張含有 螢幕擷取畫面 的圖片&#10;&#10;自動產生的描述">
            <a:extLst>
              <a:ext uri="{FF2B5EF4-FFF2-40B4-BE49-F238E27FC236}">
                <a16:creationId xmlns:a16="http://schemas.microsoft.com/office/drawing/2014/main" id="{D6E2773D-63D9-439A-B4CC-5586E7630C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94894"/>
            <a:ext cx="3551480" cy="31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20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017F5FC1-29ED-4CFA-BEAF-439D73E47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75" y="1189519"/>
            <a:ext cx="5739649" cy="447896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2B25D5E-A842-4EEE-8E34-10646778A9D6}"/>
              </a:ext>
            </a:extLst>
          </p:cNvPr>
          <p:cNvSpPr/>
          <p:nvPr/>
        </p:nvSpPr>
        <p:spPr>
          <a:xfrm>
            <a:off x="1308354" y="568953"/>
            <a:ext cx="2114681" cy="4163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Setting X tick labels</a:t>
            </a:r>
          </a:p>
        </p:txBody>
      </p:sp>
    </p:spTree>
    <p:extLst>
      <p:ext uri="{BB962C8B-B14F-4D97-AF65-F5344CB8AC3E}">
        <p14:creationId xmlns:p14="http://schemas.microsoft.com/office/powerpoint/2010/main" val="2388961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A82B761-6E25-41CE-9D5A-9439E7E2123E}"/>
              </a:ext>
            </a:extLst>
          </p:cNvPr>
          <p:cNvSpPr/>
          <p:nvPr/>
        </p:nvSpPr>
        <p:spPr>
          <a:xfrm>
            <a:off x="1845249" y="602509"/>
            <a:ext cx="1051891" cy="4163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Pie chart</a:t>
            </a:r>
          </a:p>
        </p:txBody>
      </p:sp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F6796FC2-199B-4192-A916-019FB12A3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630" y="1147645"/>
            <a:ext cx="4896740" cy="456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52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341B138-41AE-4BCD-BC80-D6FD45EAD2FD}"/>
              </a:ext>
            </a:extLst>
          </p:cNvPr>
          <p:cNvSpPr/>
          <p:nvPr/>
        </p:nvSpPr>
        <p:spPr>
          <a:xfrm>
            <a:off x="684179" y="457993"/>
            <a:ext cx="1061509" cy="4163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Subplots</a:t>
            </a:r>
          </a:p>
        </p:txBody>
      </p:sp>
      <p:pic>
        <p:nvPicPr>
          <p:cNvPr id="7" name="圖片 6" descr="一張含有 地圖 的圖片&#10;&#10;自動產生的描述">
            <a:extLst>
              <a:ext uri="{FF2B5EF4-FFF2-40B4-BE49-F238E27FC236}">
                <a16:creationId xmlns:a16="http://schemas.microsoft.com/office/drawing/2014/main" id="{EF95FB7A-3DDE-45C1-8144-07D2A2792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79" y="1000655"/>
            <a:ext cx="7775641" cy="485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64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2082ACA-0A28-4638-9D6E-3BB57713A6B7}"/>
              </a:ext>
            </a:extLst>
          </p:cNvPr>
          <p:cNvSpPr/>
          <p:nvPr/>
        </p:nvSpPr>
        <p:spPr>
          <a:xfrm>
            <a:off x="1845249" y="602509"/>
            <a:ext cx="1329082" cy="4163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Scatter plot</a:t>
            </a:r>
          </a:p>
        </p:txBody>
      </p:sp>
      <p:pic>
        <p:nvPicPr>
          <p:cNvPr id="6" name="圖片 5" descr="一張含有 地圖 的圖片&#10;&#10;自動產生的描述">
            <a:extLst>
              <a:ext uri="{FF2B5EF4-FFF2-40B4-BE49-F238E27FC236}">
                <a16:creationId xmlns:a16="http://schemas.microsoft.com/office/drawing/2014/main" id="{F8CBEBFF-3D9E-493A-B869-775B166A3E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630" y="1147645"/>
            <a:ext cx="4895476" cy="403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69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860DBAF-3D6F-4336-ACC8-B0FC73298DE9}"/>
              </a:ext>
            </a:extLst>
          </p:cNvPr>
          <p:cNvSpPr/>
          <p:nvPr/>
        </p:nvSpPr>
        <p:spPr>
          <a:xfrm>
            <a:off x="729809" y="533493"/>
            <a:ext cx="2069413" cy="4163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Real world data……</a:t>
            </a:r>
          </a:p>
        </p:txBody>
      </p:sp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7AA6C4C5-35CB-48CB-A5CB-DCBC06EB0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815" y="1062246"/>
            <a:ext cx="5888370" cy="473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85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48B99C3B-6244-40F5-A085-EC716612A5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4"/>
          <a:stretch/>
        </p:blipFill>
        <p:spPr>
          <a:xfrm>
            <a:off x="1627815" y="741301"/>
            <a:ext cx="5888370" cy="537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13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B9BC734C-7985-4E8C-8F3B-7342113B0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051" y="583630"/>
            <a:ext cx="5099897" cy="569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1A50393-F597-4A23-9EA5-079944A6AFA0}"/>
              </a:ext>
            </a:extLst>
          </p:cNvPr>
          <p:cNvSpPr txBox="1"/>
          <p:nvPr/>
        </p:nvSpPr>
        <p:spPr>
          <a:xfrm>
            <a:off x="1161603" y="1262963"/>
            <a:ext cx="5830892" cy="1493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latin typeface="Arial Black" panose="020B0A04020102020204" pitchFamily="34" charset="0"/>
                <a:ea typeface="微軟正黑體" panose="020B0604030504040204" pitchFamily="34" charset="-120"/>
              </a:rPr>
              <a:t>For most functions, 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latin typeface="Arial Black" panose="020B0A04020102020204" pitchFamily="34" charset="0"/>
                <a:ea typeface="微軟正黑體" panose="020B0604030504040204" pitchFamily="34" charset="-120"/>
              </a:rPr>
              <a:t>you don’t have to build it.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02F6E03-34CB-40F3-8AE9-D60F8B92935F}"/>
              </a:ext>
            </a:extLst>
          </p:cNvPr>
          <p:cNvSpPr txBox="1"/>
          <p:nvPr/>
        </p:nvSpPr>
        <p:spPr>
          <a:xfrm>
            <a:off x="2597202" y="3429000"/>
            <a:ext cx="5493170" cy="1493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latin typeface="Arial Black" panose="020B0A04020102020204" pitchFamily="34" charset="0"/>
                <a:ea typeface="微軟正黑體" panose="020B0604030504040204" pitchFamily="34" charset="-120"/>
              </a:rPr>
              <a:t>You only need to find it 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latin typeface="Arial Black" panose="020B0A04020102020204" pitchFamily="34" charset="0"/>
                <a:ea typeface="微軟正黑體" panose="020B0604030504040204" pitchFamily="34" charset="-120"/>
              </a:rPr>
              <a:t>and learn how to use it.</a:t>
            </a:r>
          </a:p>
        </p:txBody>
      </p:sp>
    </p:spTree>
    <p:extLst>
      <p:ext uri="{BB962C8B-B14F-4D97-AF65-F5344CB8AC3E}">
        <p14:creationId xmlns:p14="http://schemas.microsoft.com/office/powerpoint/2010/main" val="395896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851A86FA-305B-43FA-9AA4-FF6DD9270FD5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284778A-9BBF-4861-AC3A-F7F47E92486B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7DA174F-BF08-477D-9E38-7F964B4EA1E0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1B23E4B0-881E-4A87-885D-0B74429EBD04}"/>
              </a:ext>
            </a:extLst>
          </p:cNvPr>
          <p:cNvSpPr txBox="1"/>
          <p:nvPr/>
        </p:nvSpPr>
        <p:spPr>
          <a:xfrm>
            <a:off x="963761" y="433017"/>
            <a:ext cx="2630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4"/>
              </a:rPr>
              <a:t>Anaconda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FC886D1-A307-4660-9056-48281611AE41}"/>
              </a:ext>
            </a:extLst>
          </p:cNvPr>
          <p:cNvSpPr txBox="1"/>
          <p:nvPr/>
        </p:nvSpPr>
        <p:spPr>
          <a:xfrm>
            <a:off x="678535" y="1887854"/>
            <a:ext cx="4363502" cy="1479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science toolkit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Tons of packages</a:t>
            </a:r>
          </a:p>
        </p:txBody>
      </p:sp>
      <p:pic>
        <p:nvPicPr>
          <p:cNvPr id="12" name="圖片 11" descr="一張含有 畫畫, 窗戶, 標誌 的圖片&#10;&#10;自動產生的描述">
            <a:hlinkClick r:id="rId4"/>
            <a:extLst>
              <a:ext uri="{FF2B5EF4-FFF2-40B4-BE49-F238E27FC236}">
                <a16:creationId xmlns:a16="http://schemas.microsoft.com/office/drawing/2014/main" id="{FCA1242A-AB8A-4974-A280-517DDE9A34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32" y="3926048"/>
            <a:ext cx="2603908" cy="1301954"/>
          </a:xfrm>
          <a:prstGeom prst="rect">
            <a:avLst/>
          </a:prstGeom>
        </p:spPr>
      </p:pic>
      <p:pic>
        <p:nvPicPr>
          <p:cNvPr id="14" name="圖片 13" descr="一張含有 手機, 行動電話, 螢幕, 監視器 的圖片&#10;&#10;自動產生的描述">
            <a:extLst>
              <a:ext uri="{FF2B5EF4-FFF2-40B4-BE49-F238E27FC236}">
                <a16:creationId xmlns:a16="http://schemas.microsoft.com/office/drawing/2014/main" id="{4506C42D-5F09-49BC-B2D1-F31315452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96" y="3734570"/>
            <a:ext cx="4126838" cy="268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3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2AA3085-7A73-49D8-8523-F26B7D61B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5513829"/>
            <a:ext cx="2189527" cy="109476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0B686E0-119F-47CE-8EA2-3D547A6E36DB}"/>
              </a:ext>
            </a:extLst>
          </p:cNvPr>
          <p:cNvSpPr txBox="1"/>
          <p:nvPr/>
        </p:nvSpPr>
        <p:spPr>
          <a:xfrm>
            <a:off x="577867" y="603646"/>
            <a:ext cx="4938147" cy="740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Download and Install…</a:t>
            </a:r>
          </a:p>
        </p:txBody>
      </p:sp>
      <p:pic>
        <p:nvPicPr>
          <p:cNvPr id="7" name="圖片 6" descr="一張含有 螢幕擷取畫面 的圖片&#10;&#10;自動產生的描述">
            <a:hlinkClick r:id="rId5"/>
            <a:extLst>
              <a:ext uri="{FF2B5EF4-FFF2-40B4-BE49-F238E27FC236}">
                <a16:creationId xmlns:a16="http://schemas.microsoft.com/office/drawing/2014/main" id="{4EA6331C-6F2E-49E9-8002-E75337995A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9505"/>
            <a:ext cx="9144000" cy="371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2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2AA3085-7A73-49D8-8523-F26B7D61B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5513829"/>
            <a:ext cx="2189527" cy="109476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0B686E0-119F-47CE-8EA2-3D547A6E36DB}"/>
              </a:ext>
            </a:extLst>
          </p:cNvPr>
          <p:cNvSpPr txBox="1"/>
          <p:nvPr/>
        </p:nvSpPr>
        <p:spPr>
          <a:xfrm>
            <a:off x="577867" y="603646"/>
            <a:ext cx="2695161" cy="740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Packages…</a:t>
            </a:r>
          </a:p>
        </p:txBody>
      </p:sp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6E83ABEF-BDEF-41EE-A7E2-DE600F3343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56" y="1605880"/>
            <a:ext cx="4723687" cy="364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7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B449AA4-A627-43D0-B578-1FD2FCF75A38}"/>
              </a:ext>
            </a:extLst>
          </p:cNvPr>
          <p:cNvSpPr txBox="1"/>
          <p:nvPr/>
        </p:nvSpPr>
        <p:spPr>
          <a:xfrm>
            <a:off x="577867" y="603646"/>
            <a:ext cx="4306564" cy="740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Changing directory</a:t>
            </a:r>
          </a:p>
        </p:txBody>
      </p:sp>
      <p:pic>
        <p:nvPicPr>
          <p:cNvPr id="7" name="圖片 6" descr="一張含有 螢幕擷取畫面, 電腦 的圖片&#10;&#10;自動產生的描述">
            <a:extLst>
              <a:ext uri="{FF2B5EF4-FFF2-40B4-BE49-F238E27FC236}">
                <a16:creationId xmlns:a16="http://schemas.microsoft.com/office/drawing/2014/main" id="{DCCFEB8F-91B5-4EBE-90F1-27772C9AB0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67"/>
          <a:stretch/>
        </p:blipFill>
        <p:spPr>
          <a:xfrm>
            <a:off x="738892" y="2266951"/>
            <a:ext cx="6392167" cy="115604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B700C77-1DA7-4FCE-94E7-AAD89B317253}"/>
              </a:ext>
            </a:extLst>
          </p:cNvPr>
          <p:cNvSpPr txBox="1"/>
          <p:nvPr/>
        </p:nvSpPr>
        <p:spPr>
          <a:xfrm>
            <a:off x="738892" y="1647447"/>
            <a:ext cx="2004972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Same parent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66C5C-82B1-4478-B154-4FF8D2943FDC}"/>
              </a:ext>
            </a:extLst>
          </p:cNvPr>
          <p:cNvSpPr txBox="1"/>
          <p:nvPr/>
        </p:nvSpPr>
        <p:spPr>
          <a:xfrm>
            <a:off x="2261522" y="3880413"/>
            <a:ext cx="2475101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Different parent</a:t>
            </a:r>
          </a:p>
        </p:txBody>
      </p:sp>
      <p:pic>
        <p:nvPicPr>
          <p:cNvPr id="11" name="圖片 10" descr="一張含有 螢幕擷取畫面, 電腦 的圖片&#10;&#10;自動產生的描述">
            <a:extLst>
              <a:ext uri="{FF2B5EF4-FFF2-40B4-BE49-F238E27FC236}">
                <a16:creationId xmlns:a16="http://schemas.microsoft.com/office/drawing/2014/main" id="{1FCBEA8F-7170-44F3-886C-38711FD058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51"/>
          <a:stretch/>
        </p:blipFill>
        <p:spPr>
          <a:xfrm>
            <a:off x="2261522" y="4487108"/>
            <a:ext cx="6382641" cy="152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F6D391F-CEFD-4FB2-875E-E73FD4FD3567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9171345-2509-4BBF-9505-39CEBD75EB7D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0691FAE-F0D4-4313-B4CF-4CC74852712D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A38E037-79E3-4336-9282-B3E67DEFE58E}"/>
              </a:ext>
            </a:extLst>
          </p:cNvPr>
          <p:cNvSpPr txBox="1"/>
          <p:nvPr/>
        </p:nvSpPr>
        <p:spPr>
          <a:xfrm>
            <a:off x="963761" y="433017"/>
            <a:ext cx="45234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4"/>
              </a:rPr>
              <a:t>Jupyter Notebook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 descr="一張含有 鳥, 花 的圖片&#10;&#10;自動產生的描述">
            <a:extLst>
              <a:ext uri="{FF2B5EF4-FFF2-40B4-BE49-F238E27FC236}">
                <a16:creationId xmlns:a16="http://schemas.microsoft.com/office/drawing/2014/main" id="{F5F5A402-395E-44A3-B1CD-E1999BAB25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74" y="2551517"/>
            <a:ext cx="5495640" cy="114663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CB58179-B54C-46CB-B9D4-788BF0BD4F2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75"/>
          <a:stretch/>
        </p:blipFill>
        <p:spPr>
          <a:xfrm>
            <a:off x="854271" y="3844005"/>
            <a:ext cx="7222921" cy="13974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文字方塊 11">
            <a:hlinkClick r:id="rId7"/>
            <a:extLst>
              <a:ext uri="{FF2B5EF4-FFF2-40B4-BE49-F238E27FC236}">
                <a16:creationId xmlns:a16="http://schemas.microsoft.com/office/drawing/2014/main" id="{ACAB6D4A-98F8-46D5-A311-339F94F2391C}"/>
              </a:ext>
            </a:extLst>
          </p:cNvPr>
          <p:cNvSpPr txBox="1"/>
          <p:nvPr/>
        </p:nvSpPr>
        <p:spPr>
          <a:xfrm>
            <a:off x="678535" y="1694577"/>
            <a:ext cx="3734933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Starting the Notebook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4EA3792-1113-4FC7-9BF5-1DB3E8DC6B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5513829"/>
            <a:ext cx="2189527" cy="1094764"/>
          </a:xfrm>
          <a:prstGeom prst="rect">
            <a:avLst/>
          </a:prstGeom>
        </p:spPr>
      </p:pic>
      <p:pic>
        <p:nvPicPr>
          <p:cNvPr id="15" name="圖片 14" descr="一張含有 螢幕擷取畫面 的圖片&#10;&#10;自動產生的描述">
            <a:extLst>
              <a:ext uri="{FF2B5EF4-FFF2-40B4-BE49-F238E27FC236}">
                <a16:creationId xmlns:a16="http://schemas.microsoft.com/office/drawing/2014/main" id="{CA7D3767-43B5-4BE5-9BF5-0FD1E0EB80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136" y="2833119"/>
            <a:ext cx="2189527" cy="83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5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3738984-596C-407B-AF0A-5E03C8107317}"/>
              </a:ext>
            </a:extLst>
          </p:cNvPr>
          <p:cNvSpPr txBox="1"/>
          <p:nvPr/>
        </p:nvSpPr>
        <p:spPr>
          <a:xfrm>
            <a:off x="393308" y="907853"/>
            <a:ext cx="7996100" cy="2956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 your code block-wise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 for auto-fill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Ctrl + / for comment out multiple lines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Shift + Tab for tooltips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2036964-DDBF-4F69-BA8A-40108ED4519D}"/>
              </a:ext>
            </a:extLst>
          </p:cNvPr>
          <p:cNvSpPr/>
          <p:nvPr/>
        </p:nvSpPr>
        <p:spPr>
          <a:xfrm>
            <a:off x="4572000" y="679393"/>
            <a:ext cx="3604513" cy="456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shift + Enter or Ctrl + Enter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527303-D1D0-47F1-A64F-47BD8A40D2A8}"/>
              </a:ext>
            </a:extLst>
          </p:cNvPr>
          <p:cNvSpPr/>
          <p:nvPr/>
        </p:nvSpPr>
        <p:spPr>
          <a:xfrm>
            <a:off x="3461231" y="4677134"/>
            <a:ext cx="1860253" cy="578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 more…</a:t>
            </a:r>
          </a:p>
        </p:txBody>
      </p:sp>
      <p:pic>
        <p:nvPicPr>
          <p:cNvPr id="10" name="圖片 9" descr="一張含有 螢幕擷取畫面 的圖片&#10;&#10;自動產生的描述">
            <a:extLst>
              <a:ext uri="{FF2B5EF4-FFF2-40B4-BE49-F238E27FC236}">
                <a16:creationId xmlns:a16="http://schemas.microsoft.com/office/drawing/2014/main" id="{D3F37D3B-260E-4387-A787-045686059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183" y="3864368"/>
            <a:ext cx="3245521" cy="278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86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F6D391F-CEFD-4FB2-875E-E73FD4FD3567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9171345-2509-4BBF-9505-39CEBD75EB7D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0691FAE-F0D4-4313-B4CF-4CC74852712D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A38E037-79E3-4336-9282-B3E67DEFE58E}"/>
              </a:ext>
            </a:extLst>
          </p:cNvPr>
          <p:cNvSpPr txBox="1"/>
          <p:nvPr/>
        </p:nvSpPr>
        <p:spPr>
          <a:xfrm>
            <a:off x="963761" y="433017"/>
            <a:ext cx="52248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Python Quick Review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22E8D40-DE6A-4EC0-BABF-DD765B9AE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774" y="3289286"/>
            <a:ext cx="5854452" cy="1877597"/>
          </a:xfrm>
          <a:prstGeom prst="rect">
            <a:avLst/>
          </a:prstGeom>
        </p:spPr>
      </p:pic>
      <p:pic>
        <p:nvPicPr>
          <p:cNvPr id="16" name="圖片 15" descr="一張含有 個人, 男人, 服飾, 室內 的圖片&#10;&#10;自動產生的描述">
            <a:extLst>
              <a:ext uri="{FF2B5EF4-FFF2-40B4-BE49-F238E27FC236}">
                <a16:creationId xmlns:a16="http://schemas.microsoft.com/office/drawing/2014/main" id="{BF5C195B-0702-4A73-B4F8-73F53D416B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76" y="1895912"/>
            <a:ext cx="1066949" cy="1066949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F1C028FB-BA7F-4CAD-AF3E-6701EF266D25}"/>
              </a:ext>
            </a:extLst>
          </p:cNvPr>
          <p:cNvSpPr txBox="1"/>
          <p:nvPr/>
        </p:nvSpPr>
        <p:spPr>
          <a:xfrm>
            <a:off x="2134025" y="2222337"/>
            <a:ext cx="4171911" cy="740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Wut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 Error again ?!!</a:t>
            </a:r>
          </a:p>
        </p:txBody>
      </p:sp>
    </p:spTree>
    <p:extLst>
      <p:ext uri="{BB962C8B-B14F-4D97-AF65-F5344CB8AC3E}">
        <p14:creationId xmlns:p14="http://schemas.microsoft.com/office/powerpoint/2010/main" val="2230014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202</Words>
  <Application>Microsoft Office PowerPoint</Application>
  <PresentationFormat>如螢幕大小 (4:3)</PresentationFormat>
  <Paragraphs>46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微軟正黑體</vt:lpstr>
      <vt:lpstr>Arial</vt:lpstr>
      <vt:lpstr>Arial Black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2020-09-06T09:31:54Z</dcterms:created>
  <dcterms:modified xsi:type="dcterms:W3CDTF">2020-09-06T09:32:40Z</dcterms:modified>
</cp:coreProperties>
</file>