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9" r:id="rId4"/>
    <p:sldId id="343" r:id="rId5"/>
    <p:sldId id="295" r:id="rId6"/>
    <p:sldId id="346" r:id="rId7"/>
    <p:sldId id="298" r:id="rId8"/>
    <p:sldId id="350" r:id="rId9"/>
    <p:sldId id="352" r:id="rId10"/>
    <p:sldId id="344" r:id="rId11"/>
    <p:sldId id="342" r:id="rId12"/>
    <p:sldId id="345" r:id="rId13"/>
    <p:sldId id="347" r:id="rId14"/>
    <p:sldId id="348" r:id="rId15"/>
    <p:sldId id="351" r:id="rId16"/>
    <p:sldId id="353" r:id="rId17"/>
    <p:sldId id="358" r:id="rId18"/>
    <p:sldId id="355" r:id="rId19"/>
    <p:sldId id="356" r:id="rId20"/>
    <p:sldId id="357" r:id="rId21"/>
    <p:sldId id="354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ation/d/1zyuwCx7knqnP-LJswlDfWSmk5FhFgFmYJGqdEZn8yhc/edit#slide=id.g33c734b7fb_0_7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facebookresearch/fastText/issues/47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adimrehurek.com/gensim/models/word2vec.html" TargetMode="External"/><Relationship Id="rId5" Type="http://schemas.openxmlformats.org/officeDocument/2006/relationships/hyperlink" Target="https://fasttext.cc/docs/en/english-vectors.html" TargetMode="External"/><Relationship Id="rId4" Type="http://schemas.openxmlformats.org/officeDocument/2006/relationships/hyperlink" Target="http://speech.ee.ntu.edu.tw/~tlkagk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21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IV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DC1140-544B-4508-83A1-F873BF71E186}"/>
              </a:ext>
            </a:extLst>
          </p:cNvPr>
          <p:cNvSpPr txBox="1"/>
          <p:nvPr/>
        </p:nvSpPr>
        <p:spPr>
          <a:xfrm>
            <a:off x="536895" y="372397"/>
            <a:ext cx="4882393" cy="148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problems of RNN ?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- it forgets information</a:t>
            </a:r>
          </a:p>
        </p:txBody>
      </p:sp>
      <p:pic>
        <p:nvPicPr>
          <p:cNvPr id="6" name="圖片 5" descr="一張含有 室內, 小, 廚房, 坐 的圖片&#10;&#10;自動產生的描述">
            <a:extLst>
              <a:ext uri="{FF2B5EF4-FFF2-40B4-BE49-F238E27FC236}">
                <a16:creationId xmlns:a16="http://schemas.microsoft.com/office/drawing/2014/main" id="{C305AF32-9FB4-403C-82DE-0CFB8B3A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52" y="2226995"/>
            <a:ext cx="6937695" cy="388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8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AF2D805-1202-4F22-982D-11C13BE95D99}"/>
              </a:ext>
            </a:extLst>
          </p:cNvPr>
          <p:cNvSpPr txBox="1"/>
          <p:nvPr/>
        </p:nvSpPr>
        <p:spPr>
          <a:xfrm>
            <a:off x="536895" y="372397"/>
            <a:ext cx="4882393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LSTM and GRU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FAF81F-D380-4C77-990C-BFC9517B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4" y="1384183"/>
            <a:ext cx="6949312" cy="47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D62B11-B1AC-41D4-B18D-65EEA17CD6EF}"/>
              </a:ext>
            </a:extLst>
          </p:cNvPr>
          <p:cNvSpPr txBox="1"/>
          <p:nvPr/>
        </p:nvSpPr>
        <p:spPr>
          <a:xfrm>
            <a:off x="1488559" y="1815131"/>
            <a:ext cx="6166882" cy="295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Gated Recurrent Unit (GRU) :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simpler than LSTM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only contains Update Gate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  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and Reset Gate</a:t>
            </a:r>
          </a:p>
        </p:txBody>
      </p:sp>
    </p:spTree>
    <p:extLst>
      <p:ext uri="{BB962C8B-B14F-4D97-AF65-F5344CB8AC3E}">
        <p14:creationId xmlns:p14="http://schemas.microsoft.com/office/powerpoint/2010/main" val="235490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2C2DA0-D2EB-47E4-A2B0-CE0B1FC2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8" y="1049525"/>
            <a:ext cx="7527904" cy="4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AC59DD-C00C-4874-B64B-60BAEBE4E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82" y="832290"/>
            <a:ext cx="7141636" cy="51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Hands-on examples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FFD21E2-B34F-4BE2-B821-D9B816DAE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9" y="1643248"/>
            <a:ext cx="7726261" cy="40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289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Next Step 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F19130-145C-494E-B924-D54F68E7E719}"/>
              </a:ext>
            </a:extLst>
          </p:cNvPr>
          <p:cNvSpPr txBox="1"/>
          <p:nvPr/>
        </p:nvSpPr>
        <p:spPr>
          <a:xfrm>
            <a:off x="612396" y="1647447"/>
            <a:ext cx="7550091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Transformer :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Seq2seq model with "self-attention"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737EDA-D5D7-480A-B5F0-76DA41E5A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20" y="3732136"/>
            <a:ext cx="2388360" cy="2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D63DF67-3EB4-4C3C-BAD1-9D2FF98C8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2073486"/>
            <a:ext cx="7633982" cy="27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1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4C3E8D9-E152-4B9C-9986-223E63DF1CC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D54EBB-86E4-42D7-A408-CB83DB05F975}"/>
              </a:ext>
            </a:extLst>
          </p:cNvPr>
          <p:cNvSpPr/>
          <p:nvPr/>
        </p:nvSpPr>
        <p:spPr>
          <a:xfrm>
            <a:off x="984250" y="1828404"/>
            <a:ext cx="7175500" cy="2932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Have you paid that money to the </a:t>
            </a:r>
            <a:r>
              <a:rPr lang="en-US" altLang="zh-TW" sz="2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bank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yet ?</a:t>
            </a: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 is safest to deposit your money in the </a:t>
            </a:r>
            <a:r>
              <a:rPr lang="en-US" altLang="zh-TW" sz="2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bank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They stood on the river</a:t>
            </a:r>
            <a:r>
              <a:rPr lang="en-US" altLang="zh-TW" sz="2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bank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to fish.</a:t>
            </a: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hospital has its own blood </a:t>
            </a:r>
            <a:r>
              <a:rPr lang="en-US" altLang="zh-TW" sz="2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bank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DFF9A0-3CA7-40C6-B41D-16861DF878B5}"/>
              </a:ext>
            </a:extLst>
          </p:cNvPr>
          <p:cNvSpPr txBox="1"/>
          <p:nvPr/>
        </p:nvSpPr>
        <p:spPr>
          <a:xfrm>
            <a:off x="628650" y="883741"/>
            <a:ext cx="6380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word can have multiple senses. </a:t>
            </a:r>
          </a:p>
        </p:txBody>
      </p:sp>
    </p:spTree>
    <p:extLst>
      <p:ext uri="{BB962C8B-B14F-4D97-AF65-F5344CB8AC3E}">
        <p14:creationId xmlns:p14="http://schemas.microsoft.com/office/powerpoint/2010/main" val="173884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55F618-74F4-4A98-AF99-6DF2DA63A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76" y="721453"/>
            <a:ext cx="3798648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266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Word2Vec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6054735E-0BB6-4850-A4D9-32775063C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"/>
          <a:stretch/>
        </p:blipFill>
        <p:spPr>
          <a:xfrm>
            <a:off x="1479637" y="1730950"/>
            <a:ext cx="6184725" cy="45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A2C9E55-F102-4D34-A4E8-6AFF05EF37D1}"/>
              </a:ext>
            </a:extLst>
          </p:cNvPr>
          <p:cNvSpPr txBox="1">
            <a:spLocks/>
          </p:cNvSpPr>
          <p:nvPr/>
        </p:nvSpPr>
        <p:spPr>
          <a:xfrm>
            <a:off x="628650" y="9846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E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mbeddings from </a:t>
            </a:r>
            <a:r>
              <a:rPr lang="en-US" altLang="zh-TW" sz="4000" dirty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L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anguage </a:t>
            </a:r>
            <a:r>
              <a:rPr lang="en-US" altLang="zh-TW" sz="4000" dirty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Mo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del</a:t>
            </a:r>
            <a:r>
              <a:rPr lang="zh-TW" altLang="en-US" sz="4000" dirty="0"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(ELMO)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7A9E16-CDF5-4F21-ACF8-64E2F448BD4E}"/>
              </a:ext>
            </a:extLst>
          </p:cNvPr>
          <p:cNvSpPr/>
          <p:nvPr/>
        </p:nvSpPr>
        <p:spPr>
          <a:xfrm>
            <a:off x="628650" y="2029830"/>
            <a:ext cx="7175500" cy="560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RNN-based language models (trained from lots of sentences)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1D27CC0-30E7-4BFC-91D7-6A4657BA2088}"/>
              </a:ext>
            </a:extLst>
          </p:cNvPr>
          <p:cNvSpPr txBox="1">
            <a:spLocks/>
          </p:cNvSpPr>
          <p:nvPr/>
        </p:nvSpPr>
        <p:spPr>
          <a:xfrm>
            <a:off x="628650" y="2906867"/>
            <a:ext cx="7886700" cy="19670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4000" dirty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B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idirectional </a:t>
            </a:r>
            <a:r>
              <a:rPr lang="en-US" altLang="zh-TW" sz="4000" dirty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E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ncoder</a:t>
            </a:r>
            <a:r>
              <a:rPr lang="zh-TW" altLang="en-US" sz="4000" dirty="0"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epresentations from</a:t>
            </a:r>
            <a:r>
              <a:rPr lang="zh-TW" altLang="en-US" sz="4000" dirty="0"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T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ransformers</a:t>
            </a:r>
            <a:r>
              <a:rPr lang="zh-TW" altLang="en-US" sz="4000" dirty="0">
                <a:latin typeface="+mn-lt"/>
                <a:ea typeface="微軟正黑體" panose="020B0604030504040204" pitchFamily="34" charset="-120"/>
              </a:rPr>
              <a:t> </a:t>
            </a:r>
            <a:endParaRPr lang="en-US" altLang="zh-TW" sz="4000" dirty="0">
              <a:latin typeface="+mn-lt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(BERT)</a:t>
            </a:r>
            <a:endParaRPr lang="zh-TW" altLang="en-US" sz="40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A46217-D03B-471F-9476-E970EB452BA4}"/>
              </a:ext>
            </a:extLst>
          </p:cNvPr>
          <p:cNvSpPr/>
          <p:nvPr/>
        </p:nvSpPr>
        <p:spPr>
          <a:xfrm>
            <a:off x="628650" y="4724094"/>
            <a:ext cx="7175500" cy="560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BERT =  Encoder of Transformer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015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7E9E-0C1B-4A95-9B5B-48E83B42F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58" y="1441158"/>
            <a:ext cx="3975683" cy="39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9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257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Reference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E95DAD-386B-4356-8929-B168A9C11A2B}"/>
              </a:ext>
            </a:extLst>
          </p:cNvPr>
          <p:cNvSpPr txBox="1"/>
          <p:nvPr/>
        </p:nvSpPr>
        <p:spPr>
          <a:xfrm>
            <a:off x="678535" y="1955157"/>
            <a:ext cx="782168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http://speech.ee.ntu.edu.tw/~tlkagk/index.html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https://fasttext.cc/docs/en/english-vectors.html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https://radimrehurek.com/gensim/models/word2vec.html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https://github.com/facebookresearch/fastText/issues/475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https://docs.google.com/presentation/d/1zyuwCx7knqnP-LJswlDfWSmk5FhFgFmYJGqdEZn8yhc/edit#slide=id.g33c734b7fb_0_7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2EF609-CC98-4C32-B9FC-27C0EC0ECB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2"/>
          <a:stretch/>
        </p:blipFill>
        <p:spPr>
          <a:xfrm>
            <a:off x="826315" y="1209722"/>
            <a:ext cx="7491369" cy="41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5F9A83-FA05-410E-B3C8-D52A348F95FA}"/>
              </a:ext>
            </a:extLst>
          </p:cNvPr>
          <p:cNvSpPr txBox="1"/>
          <p:nvPr/>
        </p:nvSpPr>
        <p:spPr>
          <a:xfrm>
            <a:off x="612397" y="646429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Break down words into pieces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AB553B-805C-4D64-8B85-EA234ECA21C5}"/>
              </a:ext>
            </a:extLst>
          </p:cNvPr>
          <p:cNvSpPr txBox="1"/>
          <p:nvPr/>
        </p:nvSpPr>
        <p:spPr>
          <a:xfrm>
            <a:off x="612397" y="1647447"/>
            <a:ext cx="4236440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prefix / root / suffix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18727E7-A005-429E-8724-E41886098A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t="5585" r="16750" b="5006"/>
          <a:stretch/>
        </p:blipFill>
        <p:spPr>
          <a:xfrm>
            <a:off x="3299457" y="2745671"/>
            <a:ext cx="2545085" cy="342184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D32B5BA-C6D5-4895-BDFF-41ABE1A50960}"/>
              </a:ext>
            </a:extLst>
          </p:cNvPr>
          <p:cNvSpPr txBox="1"/>
          <p:nvPr/>
        </p:nvSpPr>
        <p:spPr>
          <a:xfrm>
            <a:off x="6196943" y="3395152"/>
            <a:ext cx="803944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7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TW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Gensim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120BC00E-B79F-49C6-9D53-64E1637E3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19" y="1998349"/>
            <a:ext cx="6174562" cy="386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994FE46-A694-4861-8D0F-B64B551B0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62" y="801148"/>
            <a:ext cx="6760076" cy="52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Hands-on examples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E9668F6-F077-4DF6-BA76-CA75B08C3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9" y="1746613"/>
            <a:ext cx="7726261" cy="36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4598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More Applications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F19130-145C-494E-B924-D54F68E7E719}"/>
              </a:ext>
            </a:extLst>
          </p:cNvPr>
          <p:cNvSpPr txBox="1"/>
          <p:nvPr/>
        </p:nvSpPr>
        <p:spPr>
          <a:xfrm>
            <a:off x="612396" y="1647447"/>
            <a:ext cx="7550091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use word embeddings to train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RNN / LSTM / GRU models</a:t>
            </a:r>
          </a:p>
        </p:txBody>
      </p:sp>
      <p:pic>
        <p:nvPicPr>
          <p:cNvPr id="5" name="圖片 4" descr="一張含有 文字, 標誌, 時鐘, 畫畫 的圖片&#10;&#10;自動產生的描述">
            <a:extLst>
              <a:ext uri="{FF2B5EF4-FFF2-40B4-BE49-F238E27FC236}">
                <a16:creationId xmlns:a16="http://schemas.microsoft.com/office/drawing/2014/main" id="{DAA078A3-7783-4E14-974E-4283B239B1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4"/>
          <a:stretch/>
        </p:blipFill>
        <p:spPr>
          <a:xfrm>
            <a:off x="3078760" y="3429000"/>
            <a:ext cx="5645791" cy="222095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1BF004C-0B3B-464B-9EFE-CF51D451FC93}"/>
              </a:ext>
            </a:extLst>
          </p:cNvPr>
          <p:cNvSpPr txBox="1"/>
          <p:nvPr/>
        </p:nvSpPr>
        <p:spPr>
          <a:xfrm>
            <a:off x="1018290" y="3499210"/>
            <a:ext cx="1246738" cy="584775"/>
          </a:xfrm>
          <a:prstGeom prst="rect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5BCB55-F095-473D-A535-ECA4BAADC6C4}"/>
              </a:ext>
            </a:extLst>
          </p:cNvPr>
          <p:cNvSpPr txBox="1"/>
          <p:nvPr/>
        </p:nvSpPr>
        <p:spPr>
          <a:xfrm>
            <a:off x="1018290" y="4409764"/>
            <a:ext cx="1246738" cy="58477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79F7F5-53AA-466C-9363-FAE8F86B16AB}"/>
              </a:ext>
            </a:extLst>
          </p:cNvPr>
          <p:cNvSpPr txBox="1"/>
          <p:nvPr/>
        </p:nvSpPr>
        <p:spPr>
          <a:xfrm>
            <a:off x="1018290" y="5238148"/>
            <a:ext cx="1246738" cy="584775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29773F-3184-4E01-B0D2-8135C4819630}"/>
              </a:ext>
            </a:extLst>
          </p:cNvPr>
          <p:cNvSpPr/>
          <p:nvPr/>
        </p:nvSpPr>
        <p:spPr>
          <a:xfrm>
            <a:off x="3162650" y="5318620"/>
            <a:ext cx="864066" cy="3313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FD58A9-30B1-4FC2-9938-12186F2C636A}"/>
              </a:ext>
            </a:extLst>
          </p:cNvPr>
          <p:cNvSpPr/>
          <p:nvPr/>
        </p:nvSpPr>
        <p:spPr>
          <a:xfrm>
            <a:off x="5410899" y="5318620"/>
            <a:ext cx="798354" cy="3313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C2392F-E587-4785-B5D5-659A39FCBDE4}"/>
              </a:ext>
            </a:extLst>
          </p:cNvPr>
          <p:cNvSpPr/>
          <p:nvPr/>
        </p:nvSpPr>
        <p:spPr>
          <a:xfrm>
            <a:off x="7675926" y="5318620"/>
            <a:ext cx="798354" cy="3313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64491420-2D59-4D7E-98E2-1504D906380B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2265028" y="3791598"/>
            <a:ext cx="897622" cy="1692690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F7898FF4-B9A5-4E64-9363-966B2F7C1469}"/>
              </a:ext>
            </a:extLst>
          </p:cNvPr>
          <p:cNvCxnSpPr>
            <a:cxnSpLocks/>
            <a:stCxn id="16" idx="3"/>
            <a:endCxn id="22" idx="2"/>
          </p:cNvCxnSpPr>
          <p:nvPr/>
        </p:nvCxnSpPr>
        <p:spPr>
          <a:xfrm>
            <a:off x="2265028" y="4702152"/>
            <a:ext cx="3545048" cy="947804"/>
          </a:xfrm>
          <a:prstGeom prst="bentConnector4">
            <a:avLst>
              <a:gd name="adj1" fmla="val 16920"/>
              <a:gd name="adj2" fmla="val 124119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89911EF0-A916-47C3-B16E-FE5A8028BB24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>
            <a:off x="2265028" y="5530536"/>
            <a:ext cx="5810075" cy="119420"/>
          </a:xfrm>
          <a:prstGeom prst="bentConnector4">
            <a:avLst>
              <a:gd name="adj1" fmla="val 5270"/>
              <a:gd name="adj2" fmla="val 523242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4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59528E-3445-4FF3-8592-442D31B22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4" y="1098711"/>
            <a:ext cx="7382312" cy="46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267</Words>
  <Application>Microsoft Office PowerPoint</Application>
  <PresentationFormat>如螢幕大小 (4:3)</PresentationFormat>
  <Paragraphs>42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51</cp:revision>
  <dcterms:created xsi:type="dcterms:W3CDTF">2020-09-26T08:32:48Z</dcterms:created>
  <dcterms:modified xsi:type="dcterms:W3CDTF">2020-12-14T06:31:22Z</dcterms:modified>
</cp:coreProperties>
</file>