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465" r:id="rId3"/>
    <p:sldId id="469" r:id="rId4"/>
    <p:sldId id="470" r:id="rId5"/>
    <p:sldId id="471" r:id="rId6"/>
    <p:sldId id="474" r:id="rId7"/>
    <p:sldId id="475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476" r:id="rId24"/>
    <p:sldId id="478" r:id="rId25"/>
    <p:sldId id="479" r:id="rId26"/>
    <p:sldId id="480" r:id="rId27"/>
    <p:sldId id="481" r:id="rId28"/>
    <p:sldId id="482" r:id="rId29"/>
    <p:sldId id="483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477" r:id="rId60"/>
    <p:sldId id="514" r:id="rId61"/>
    <p:sldId id="515" r:id="rId62"/>
    <p:sldId id="517" r:id="rId63"/>
    <p:sldId id="520" r:id="rId64"/>
    <p:sldId id="521" r:id="rId65"/>
    <p:sldId id="519" r:id="rId66"/>
    <p:sldId id="522" r:id="rId67"/>
    <p:sldId id="523" r:id="rId68"/>
    <p:sldId id="524" r:id="rId69"/>
    <p:sldId id="525" r:id="rId70"/>
    <p:sldId id="565" r:id="rId71"/>
    <p:sldId id="527" r:id="rId72"/>
    <p:sldId id="528" r:id="rId73"/>
    <p:sldId id="529" r:id="rId74"/>
    <p:sldId id="530" r:id="rId75"/>
    <p:sldId id="531" r:id="rId76"/>
    <p:sldId id="532" r:id="rId77"/>
    <p:sldId id="533" r:id="rId78"/>
    <p:sldId id="534" r:id="rId79"/>
    <p:sldId id="535" r:id="rId80"/>
    <p:sldId id="536" r:id="rId81"/>
    <p:sldId id="537" r:id="rId82"/>
    <p:sldId id="538" r:id="rId83"/>
    <p:sldId id="539" r:id="rId84"/>
    <p:sldId id="540" r:id="rId85"/>
    <p:sldId id="541" r:id="rId86"/>
    <p:sldId id="542" r:id="rId87"/>
    <p:sldId id="546" r:id="rId88"/>
    <p:sldId id="548" r:id="rId89"/>
    <p:sldId id="543" r:id="rId90"/>
    <p:sldId id="566" r:id="rId91"/>
    <p:sldId id="544" r:id="rId92"/>
    <p:sldId id="545" r:id="rId9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  <a:srgbClr val="99CCFF"/>
    <a:srgbClr val="33CC33"/>
    <a:srgbClr val="6699FF"/>
    <a:srgbClr val="66FF66"/>
    <a:srgbClr val="FCCF8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3293" autoAdjust="0"/>
  </p:normalViewPr>
  <p:slideViewPr>
    <p:cSldViewPr>
      <p:cViewPr varScale="1">
        <p:scale>
          <a:sx n="97" d="100"/>
          <a:sy n="97" d="100"/>
        </p:scale>
        <p:origin x="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4152FE44-CD29-4A9F-A083-05DAE8CD0C20}" type="datetimeFigureOut">
              <a:rPr lang="zh-TW" altLang="en-US"/>
              <a:pPr>
                <a:defRPr/>
              </a:pPr>
              <a:t>2018/2/24</a:t>
            </a:fld>
            <a:endParaRPr lang="en-US" altLang="zh-TW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C786F2C0-CD76-4ABE-BA0F-8E5B2EF4DE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09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3562D-C821-48A6-91E0-8BCF58F03DA8}" type="datetimeFigureOut">
              <a:rPr lang="zh-TW" altLang="en-US"/>
              <a:pPr>
                <a:defRPr/>
              </a:pPr>
              <a:t>2018/2/24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CA7561-CB27-4625-AA96-5D70148D42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7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A7561-CB27-4625-AA96-5D70148D42A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457200" y="32131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30F-6A6A-4A35-BBAC-F6D089220D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F547-469E-413E-9953-CEF89FCD296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457200" y="126841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1</a:t>
            </a:r>
          </a:p>
          <a:p>
            <a:pPr lvl="2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53290-AC51-482B-A768-F1A2226150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54A9-5AA0-49EE-8FBE-A99B922AD8E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8508-C346-4B6C-8982-277527CF1FD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F24B-81EB-433B-A144-0AE1BE38185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BEE08-BF31-49E1-B490-807BC11B3E2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F0CCA-B72B-4B12-9D1C-ABBA5FBE1B0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D7310-B662-403F-94DA-AA49DB2BF84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6AD1-0B16-4ABA-9415-DDE6CA33629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25"/>
            <a:ext cx="354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A9A906-3C49-4E64-A99E-23143E3FEEB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13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1033" name="Picture 7" descr="ncku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18438" y="5918200"/>
            <a:ext cx="9001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4932041" y="6519863"/>
            <a:ext cx="4089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600" b="1" i="1" dirty="0">
                <a:latin typeface="Calibri" pitchFamily="34" charset="0"/>
              </a:rPr>
              <a:t>Made By louis7340 &amp;</a:t>
            </a:r>
            <a:r>
              <a:rPr kumimoji="0" lang="en-US" altLang="zh-TW" sz="1600" b="1" i="1" baseline="0" dirty="0">
                <a:latin typeface="Calibri" pitchFamily="34" charset="0"/>
              </a:rPr>
              <a:t> Edit by a0919349356</a:t>
            </a:r>
            <a:endParaRPr kumimoji="0" lang="en-US" altLang="zh-TW" sz="1600" b="1" i="1" dirty="0">
              <a:latin typeface="Calibri" pitchFamily="34" charset="0"/>
            </a:endParaRPr>
          </a:p>
          <a:p>
            <a:endParaRPr kumimoji="0"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副標題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33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15362" name="WordArt 19"/>
          <p:cNvSpPr>
            <a:spLocks noChangeArrowheads="1" noChangeShapeType="1" noTextEdit="1"/>
          </p:cNvSpPr>
          <p:nvPr/>
        </p:nvSpPr>
        <p:spPr bwMode="gray">
          <a:xfrm>
            <a:off x="395288" y="1412875"/>
            <a:ext cx="8286750" cy="14287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3</a:t>
            </a:r>
          </a:p>
          <a:p>
            <a:pPr algn="ctr"/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201</a:t>
            </a:r>
            <a:r>
              <a:rPr lang="en-US" altLang="zh-Hant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8</a:t>
            </a:r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/0</a:t>
            </a:r>
            <a:r>
              <a:rPr lang="en-US" altLang="zh-Hant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</a:t>
            </a:r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</a:t>
            </a:r>
            <a:r>
              <a:rPr lang="en-US" altLang="zh-Hant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24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5363" name="Rectangle 17"/>
          <p:cNvSpPr>
            <a:spLocks noChangeArrowheads="1"/>
          </p:cNvSpPr>
          <p:nvPr/>
        </p:nvSpPr>
        <p:spPr bwMode="auto">
          <a:xfrm>
            <a:off x="0" y="3286125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b="1" dirty="0"/>
              <a:t>LAO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CHON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LAM</a:t>
            </a:r>
            <a:endParaRPr kumimoji="0" lang="en-US" altLang="zh-TW" sz="2000" b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i="1" dirty="0" err="1"/>
              <a:t>laochanlam</a:t>
            </a:r>
            <a:r>
              <a:rPr kumimoji="0" lang="en-US" altLang="zh-TW" sz="2000" i="1" dirty="0" err="1"/>
              <a:t>@gmail.com</a:t>
            </a:r>
            <a:endParaRPr kumimoji="0" lang="en-US" altLang="zh-TW" sz="2000" i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i="1" dirty="0">
              <a:solidFill>
                <a:srgbClr val="FF0000"/>
              </a:solidFill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Tainan, Taiwan</a:t>
            </a:r>
          </a:p>
        </p:txBody>
      </p:sp>
      <p:pic>
        <p:nvPicPr>
          <p:cNvPr id="15364" name="Picture 18" descr="nck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5369-356556775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928802"/>
            <a:ext cx="7550799" cy="3571900"/>
          </a:xfrm>
        </p:spPr>
      </p:pic>
    </p:spTree>
    <p:extLst>
      <p:ext uri="{BB962C8B-B14F-4D97-AF65-F5344CB8AC3E}">
        <p14:creationId xmlns:p14="http://schemas.microsoft.com/office/powerpoint/2010/main" val="42234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3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r>
              <a:rPr lang="en-US" altLang="zh-TW" dirty="0"/>
              <a:t>Each tree has a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. (root can be any nodes)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3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(3,4,5) 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6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–Parent   (1)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  (3,4)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 (1,2)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0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Ancestor:  </a:t>
            </a:r>
            <a:r>
              <a:rPr lang="en-US" altLang="zh-TW" dirty="0"/>
              <a:t>nodes that are on the path </a:t>
            </a:r>
          </a:p>
          <a:p>
            <a:pPr>
              <a:buNone/>
            </a:pPr>
            <a:r>
              <a:rPr lang="en-US" altLang="zh-TW" dirty="0"/>
              <a:t>		from root to itself.</a:t>
            </a:r>
          </a:p>
          <a:p>
            <a:pPr>
              <a:buNone/>
            </a:pPr>
            <a:r>
              <a:rPr lang="en-US" altLang="zh-TW" dirty="0"/>
              <a:t>		(3’s ancestor: 0,1)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Level: </a:t>
            </a:r>
            <a:r>
              <a:rPr lang="en-US" altLang="zh-TW" dirty="0"/>
              <a:t>according to the </a:t>
            </a:r>
            <a:r>
              <a:rPr lang="en-US" altLang="zh-TW" dirty="0">
                <a:solidFill>
                  <a:srgbClr val="FF0000"/>
                </a:solidFill>
              </a:rPr>
              <a:t>distance to the root</a:t>
            </a:r>
            <a:r>
              <a:rPr lang="en-US" altLang="zh-TW" dirty="0"/>
              <a:t>.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3929058" y="2571744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29058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857884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57884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857356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857884" y="5500702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929058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2886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00010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071538" y="3429000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57224" y="4357694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28662" y="5286388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8" idx="7"/>
          </p:cNvCxnSpPr>
          <p:nvPr/>
        </p:nvCxnSpPr>
        <p:spPr>
          <a:xfrm rot="5400000">
            <a:off x="3013364" y="2635259"/>
            <a:ext cx="545504" cy="1516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3"/>
            <a:endCxn id="12" idx="0"/>
          </p:cNvCxnSpPr>
          <p:nvPr/>
        </p:nvCxnSpPr>
        <p:spPr>
          <a:xfrm rot="5400000">
            <a:off x="1492769" y="4020902"/>
            <a:ext cx="379909" cy="579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0"/>
            <a:endCxn id="8" idx="5"/>
          </p:cNvCxnSpPr>
          <p:nvPr/>
        </p:nvCxnSpPr>
        <p:spPr>
          <a:xfrm rot="16200000" flipV="1">
            <a:off x="2484978" y="4163778"/>
            <a:ext cx="379909" cy="293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0"/>
            <a:endCxn id="5" idx="4"/>
          </p:cNvCxnSpPr>
          <p:nvPr/>
        </p:nvCxnSpPr>
        <p:spPr>
          <a:xfrm rot="5400000" flipH="1" flipV="1">
            <a:off x="4143372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5" idx="0"/>
            <a:endCxn id="4" idx="4"/>
          </p:cNvCxnSpPr>
          <p:nvPr/>
        </p:nvCxnSpPr>
        <p:spPr>
          <a:xfrm rot="5400000" flipH="1" flipV="1">
            <a:off x="4143372" y="3393281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1"/>
            <a:endCxn id="4" idx="5"/>
          </p:cNvCxnSpPr>
          <p:nvPr/>
        </p:nvCxnSpPr>
        <p:spPr>
          <a:xfrm rot="16200000" flipV="1">
            <a:off x="5013628" y="2706697"/>
            <a:ext cx="545504" cy="13731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7" idx="0"/>
            <a:endCxn id="6" idx="4"/>
          </p:cNvCxnSpPr>
          <p:nvPr/>
        </p:nvCxnSpPr>
        <p:spPr>
          <a:xfrm rot="5400000" flipH="1" flipV="1">
            <a:off x="6072198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9" idx="0"/>
            <a:endCxn id="7" idx="4"/>
          </p:cNvCxnSpPr>
          <p:nvPr/>
        </p:nvCxnSpPr>
        <p:spPr>
          <a:xfrm rot="5400000" flipH="1" flipV="1">
            <a:off x="6107917" y="535782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929454" y="285749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0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000892" y="371475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1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0892" y="464344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2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00892" y="550070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3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7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Height(Depth):  </a:t>
            </a:r>
            <a:r>
              <a:rPr lang="en-US" altLang="zh-TW" dirty="0"/>
              <a:t>the maximum distance from the root.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6116" y="307181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286116" y="392906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00562" y="564357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00562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500562" y="385762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143108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142976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8794" y="400050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6116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1" idx="0"/>
            <a:endCxn id="4" idx="3"/>
          </p:cNvCxnSpPr>
          <p:nvPr/>
        </p:nvCxnSpPr>
        <p:spPr>
          <a:xfrm rot="5400000" flipH="1" flipV="1">
            <a:off x="2617917" y="3227687"/>
            <a:ext cx="440885" cy="1104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0"/>
            <a:endCxn id="4" idx="4"/>
          </p:cNvCxnSpPr>
          <p:nvPr/>
        </p:nvCxnSpPr>
        <p:spPr>
          <a:xfrm rot="5400000" flipH="1" flipV="1">
            <a:off x="3500430" y="3786190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0"/>
            <a:endCxn id="11" idx="4"/>
          </p:cNvCxnSpPr>
          <p:nvPr/>
        </p:nvCxnSpPr>
        <p:spPr>
          <a:xfrm rot="16200000" flipV="1">
            <a:off x="2214546" y="4643446"/>
            <a:ext cx="357190" cy="2143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0"/>
            <a:endCxn id="11" idx="3"/>
          </p:cNvCxnSpPr>
          <p:nvPr/>
        </p:nvCxnSpPr>
        <p:spPr>
          <a:xfrm rot="5400000" flipH="1" flipV="1">
            <a:off x="1546347" y="4442133"/>
            <a:ext cx="440885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1"/>
            <a:endCxn id="4" idx="5"/>
          </p:cNvCxnSpPr>
          <p:nvPr/>
        </p:nvCxnSpPr>
        <p:spPr>
          <a:xfrm rot="16200000" flipV="1">
            <a:off x="4059677" y="3395819"/>
            <a:ext cx="381704" cy="709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5" idx="4"/>
          </p:cNvCxnSpPr>
          <p:nvPr/>
        </p:nvCxnSpPr>
        <p:spPr>
          <a:xfrm rot="5400000" flipH="1" flipV="1">
            <a:off x="3500430" y="464344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7" idx="0"/>
            <a:endCxn id="8" idx="4"/>
          </p:cNvCxnSpPr>
          <p:nvPr/>
        </p:nvCxnSpPr>
        <p:spPr>
          <a:xfrm rot="5400000" flipH="1" flipV="1">
            <a:off x="4679157" y="4607727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0"/>
            <a:endCxn id="7" idx="4"/>
          </p:cNvCxnSpPr>
          <p:nvPr/>
        </p:nvCxnSpPr>
        <p:spPr>
          <a:xfrm rot="5400000" flipH="1" flipV="1">
            <a:off x="4714876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857488" y="250030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</a:rPr>
              <a:t>Height=3</a:t>
            </a:r>
            <a:endParaRPr lang="zh-TW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2065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err="1"/>
              <a:t>SubTree</a:t>
            </a:r>
            <a:r>
              <a:rPr lang="en-US" altLang="zh-TW" sz="2800" b="1" dirty="0"/>
              <a:t>: </a:t>
            </a:r>
            <a:r>
              <a:rPr lang="en-US" altLang="zh-TW" dirty="0"/>
              <a:t>nodes that are not the root can form 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</a:t>
            </a:r>
          </a:p>
          <a:p>
            <a:pPr lvl="4">
              <a:buNone/>
            </a:pPr>
            <a:r>
              <a:rPr lang="en-US" altLang="zh-TW" dirty="0"/>
              <a:t> (become a root)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786182" y="257174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14546" y="3500438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145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5" idx="4"/>
            <a:endCxn id="16" idx="0"/>
          </p:cNvCxnSpPr>
          <p:nvPr/>
        </p:nvCxnSpPr>
        <p:spPr>
          <a:xfrm rot="5400000">
            <a:off x="2285984" y="4500570"/>
            <a:ext cx="57150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8794" y="3286124"/>
            <a:ext cx="1143008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4" idx="3"/>
            <a:endCxn id="15" idx="7"/>
          </p:cNvCxnSpPr>
          <p:nvPr/>
        </p:nvCxnSpPr>
        <p:spPr>
          <a:xfrm rot="5400000">
            <a:off x="3145779" y="2860034"/>
            <a:ext cx="423550" cy="10664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3857620" y="3786190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428992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643438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4" idx="3"/>
            <a:endCxn id="26" idx="0"/>
          </p:cNvCxnSpPr>
          <p:nvPr/>
        </p:nvCxnSpPr>
        <p:spPr>
          <a:xfrm rot="5400000">
            <a:off x="3679026" y="4503109"/>
            <a:ext cx="390370" cy="1760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5"/>
            <a:endCxn id="27" idx="0"/>
          </p:cNvCxnSpPr>
          <p:nvPr/>
        </p:nvCxnSpPr>
        <p:spPr>
          <a:xfrm rot="16200000" flipH="1">
            <a:off x="4538819" y="4324513"/>
            <a:ext cx="390370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" idx="4"/>
            <a:endCxn id="24" idx="0"/>
          </p:cNvCxnSpPr>
          <p:nvPr/>
        </p:nvCxnSpPr>
        <p:spPr>
          <a:xfrm rot="16200000" flipH="1">
            <a:off x="3929058" y="3500438"/>
            <a:ext cx="500066" cy="71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57554" y="3571876"/>
            <a:ext cx="2143140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>
            <a:stCxn id="4" idx="5"/>
          </p:cNvCxnSpPr>
          <p:nvPr/>
        </p:nvCxnSpPr>
        <p:spPr>
          <a:xfrm rot="16200000" flipH="1">
            <a:off x="5110323" y="2467125"/>
            <a:ext cx="461808" cy="18905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072198" y="3643314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000892" y="542926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000892" y="435769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864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3"/>
            <a:endCxn id="48" idx="0"/>
          </p:cNvCxnSpPr>
          <p:nvPr/>
        </p:nvCxnSpPr>
        <p:spPr>
          <a:xfrm rot="5400000">
            <a:off x="5893604" y="4503109"/>
            <a:ext cx="533246" cy="33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5" idx="5"/>
            <a:endCxn id="47" idx="1"/>
          </p:cNvCxnSpPr>
          <p:nvPr/>
        </p:nvCxnSpPr>
        <p:spPr>
          <a:xfrm rot="16200000" flipH="1">
            <a:off x="6789117" y="4145918"/>
            <a:ext cx="209236" cy="4235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7" idx="4"/>
            <a:endCxn id="46" idx="0"/>
          </p:cNvCxnSpPr>
          <p:nvPr/>
        </p:nvCxnSpPr>
        <p:spPr>
          <a:xfrm rot="5400000">
            <a:off x="7179487" y="5250669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15008" y="3571876"/>
            <a:ext cx="2143140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9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Feature:</a:t>
            </a:r>
          </a:p>
          <a:p>
            <a:pPr>
              <a:buNone/>
            </a:pPr>
            <a:r>
              <a:rPr lang="en-US" altLang="zh-TW" dirty="0"/>
              <a:t>		-no cycle</a:t>
            </a:r>
          </a:p>
          <a:p>
            <a:pPr>
              <a:buNone/>
            </a:pPr>
            <a:r>
              <a:rPr lang="en-US" altLang="zh-TW" dirty="0"/>
              <a:t>		-every pair of nodes are connected</a:t>
            </a:r>
          </a:p>
          <a:p>
            <a:pPr>
              <a:buNone/>
            </a:pPr>
            <a:r>
              <a:rPr lang="en-US" altLang="zh-TW" dirty="0"/>
              <a:t>		-every pair of nodes has only one path</a:t>
            </a:r>
          </a:p>
        </p:txBody>
      </p:sp>
    </p:spTree>
    <p:extLst>
      <p:ext uri="{BB962C8B-B14F-4D97-AF65-F5344CB8AC3E}">
        <p14:creationId xmlns:p14="http://schemas.microsoft.com/office/powerpoint/2010/main" val="213917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Forest:  </a:t>
            </a:r>
            <a:r>
              <a:rPr lang="en-US" altLang="zh-TW" sz="2800" dirty="0"/>
              <a:t>n trees are disjoint (n ≧ 0)</a:t>
            </a:r>
          </a:p>
          <a:p>
            <a:pPr lvl="2">
              <a:buNone/>
            </a:pPr>
            <a:r>
              <a:rPr lang="en-US" altLang="zh-TW" sz="2400" dirty="0">
                <a:sym typeface="Wingdings" pitchFamily="2" charset="2"/>
              </a:rPr>
              <a:t>can be empty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6286512" y="507207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57752" y="514351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72132" y="421481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29058" y="428625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86314" y="321468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28794" y="542926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928794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5786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285852" y="357187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2" idx="3"/>
            <a:endCxn id="11" idx="0"/>
          </p:cNvCxnSpPr>
          <p:nvPr/>
        </p:nvCxnSpPr>
        <p:spPr>
          <a:xfrm rot="5400000">
            <a:off x="1066308" y="4125892"/>
            <a:ext cx="308471" cy="2980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2" idx="5"/>
            <a:endCxn id="10" idx="0"/>
          </p:cNvCxnSpPr>
          <p:nvPr/>
        </p:nvCxnSpPr>
        <p:spPr>
          <a:xfrm rot="16200000" flipH="1">
            <a:off x="1839868" y="4054453"/>
            <a:ext cx="308471" cy="440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4"/>
            <a:endCxn id="9" idx="0"/>
          </p:cNvCxnSpPr>
          <p:nvPr/>
        </p:nvCxnSpPr>
        <p:spPr>
          <a:xfrm rot="5400000">
            <a:off x="2035951" y="5250669"/>
            <a:ext cx="35719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3"/>
            <a:endCxn id="5" idx="0"/>
          </p:cNvCxnSpPr>
          <p:nvPr/>
        </p:nvCxnSpPr>
        <p:spPr>
          <a:xfrm rot="5400000">
            <a:off x="5209712" y="4697396"/>
            <a:ext cx="379909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7" idx="0"/>
          </p:cNvCxnSpPr>
          <p:nvPr/>
        </p:nvCxnSpPr>
        <p:spPr>
          <a:xfrm rot="5400000">
            <a:off x="4281018" y="3697264"/>
            <a:ext cx="522785" cy="655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5"/>
            <a:endCxn id="6" idx="0"/>
          </p:cNvCxnSpPr>
          <p:nvPr/>
        </p:nvCxnSpPr>
        <p:spPr>
          <a:xfrm rot="16200000" flipH="1">
            <a:off x="5340330" y="3697263"/>
            <a:ext cx="451347" cy="5837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" idx="5"/>
            <a:endCxn id="4" idx="0"/>
          </p:cNvCxnSpPr>
          <p:nvPr/>
        </p:nvCxnSpPr>
        <p:spPr>
          <a:xfrm rot="16200000" flipH="1">
            <a:off x="6161867" y="4661676"/>
            <a:ext cx="308471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2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 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 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</a:t>
            </a:r>
            <a:r>
              <a:rPr lang="en-US" altLang="zh-TW" sz="2800" b="1" dirty="0">
                <a:solidFill>
                  <a:srgbClr val="0000FF"/>
                </a:solidFill>
              </a:rPr>
              <a:t>Stack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Vertex (V)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A, D, B, D</a:t>
            </a:r>
          </a:p>
          <a:p>
            <a:r>
              <a:rPr lang="en-US" altLang="zh-TW" dirty="0"/>
              <a:t>Edge (E)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BC, CD,…</a:t>
            </a:r>
          </a:p>
          <a:p>
            <a:r>
              <a:rPr lang="en-US" altLang="zh-TW" dirty="0"/>
              <a:t>degree (deg)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The Branch of a Vertex</a:t>
            </a:r>
          </a:p>
          <a:p>
            <a:r>
              <a:rPr lang="en-US" altLang="zh-TW" dirty="0"/>
              <a:t>Path (P)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Non-duplicate Vertex Connected Sequence</a:t>
            </a:r>
          </a:p>
          <a:p>
            <a:pPr lvl="2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ADCB</a:t>
            </a:r>
          </a:p>
          <a:p>
            <a:r>
              <a:rPr lang="en-US" altLang="zh-TW" dirty="0"/>
              <a:t>Cycle (C)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Cycle whose Two Ending Points are the Same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9-2拷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57884" y="2416684"/>
            <a:ext cx="3071834" cy="3303469"/>
          </a:xfrm>
          <a:prstGeom prst="rect">
            <a:avLst/>
          </a:prstGeom>
          <a:noFill/>
          <a:ln/>
        </p:spPr>
      </p:pic>
      <p:sp>
        <p:nvSpPr>
          <p:cNvPr id="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– G1, G2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Directed Graph – G3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deg: in-degree and out-degree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295574" y="21328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1</a:t>
            </a:r>
            <a:endParaRPr lang="en-US" altLang="zh-TW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3689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3</a:t>
            </a:r>
            <a:endParaRPr lang="en-US" altLang="zh-TW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86049" y="339968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85424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632124" y="2507506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609899" y="3194894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125712" y="3212356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103487" y="2456706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30487" y="3012331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478137" y="2594819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284712" y="21328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625899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29037" y="32885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62437" y="326633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608562" y="333618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822874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207049" y="3340944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00537" y="2458294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646662" y="2450356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906887" y="3136156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600499" y="3110756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161012" y="3077419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837162" y="3145681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21569915">
            <a:off x="5540853" y="4118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21569915">
            <a:off x="5545616" y="49314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21569915">
            <a:off x="5545616" y="5745881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21569915">
            <a:off x="5718653" y="4577481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Arc 31"/>
          <p:cNvSpPr>
            <a:spLocks/>
          </p:cNvSpPr>
          <p:nvPr/>
        </p:nvSpPr>
        <p:spPr bwMode="auto">
          <a:xfrm rot="19600668" flipH="1">
            <a:off x="5356703" y="5307731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Arc 32"/>
          <p:cNvSpPr>
            <a:spLocks/>
          </p:cNvSpPr>
          <p:nvPr/>
        </p:nvSpPr>
        <p:spPr bwMode="auto">
          <a:xfrm rot="19600668" flipV="1">
            <a:off x="5791678" y="5299794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18960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2635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G2 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8778" y="6188794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G3 </a:t>
            </a:r>
          </a:p>
        </p:txBody>
      </p:sp>
      <p:sp>
        <p:nvSpPr>
          <p:cNvPr id="3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1"/>
            <a:endCxn id="4" idx="5"/>
          </p:cNvCxnSpPr>
          <p:nvPr/>
        </p:nvCxnSpPr>
        <p:spPr>
          <a:xfrm rot="16200000" flipV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 Edge</a:t>
            </a: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/>
              <a:t>Complete Graph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4465315" y="17144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82690" y="25669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481190" y="2571738"/>
            <a:ext cx="371475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2</a:t>
            </a:r>
            <a:endParaRPr lang="en-US" altLang="zh-TW" dirty="0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479602" y="34131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4679627" y="2178038"/>
            <a:ext cx="1588" cy="39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679627" y="3047988"/>
            <a:ext cx="1588" cy="369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4162102" y="2803513"/>
            <a:ext cx="319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>
            <a:off x="4062090" y="2076438"/>
            <a:ext cx="4333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H="1">
            <a:off x="4122415" y="2146288"/>
            <a:ext cx="420687" cy="498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419277" y="382586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G4 </a:t>
            </a:r>
          </a:p>
        </p:txBody>
      </p:sp>
      <p:sp>
        <p:nvSpPr>
          <p:cNvPr id="63" name="Oval 14"/>
          <p:cNvSpPr>
            <a:spLocks noChangeArrowheads="1"/>
          </p:cNvSpPr>
          <p:nvPr/>
        </p:nvSpPr>
        <p:spPr bwMode="auto">
          <a:xfrm>
            <a:off x="4471993" y="430690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4" name="Oval 15"/>
          <p:cNvSpPr>
            <a:spLocks noChangeArrowheads="1"/>
          </p:cNvSpPr>
          <p:nvPr/>
        </p:nvSpPr>
        <p:spPr bwMode="auto">
          <a:xfrm>
            <a:off x="491331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462468" y="557373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403066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4808543" y="468155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 flipV="1">
            <a:off x="4786318" y="5368946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4302130" y="5386408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V="1">
            <a:off x="4279905" y="4630758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4406905" y="5186383"/>
            <a:ext cx="5064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4654555" y="4768871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4389443" y="6021408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7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5" idx="0"/>
            <a:endCxn id="4" idx="4"/>
          </p:cNvCxnSpPr>
          <p:nvPr/>
        </p:nvCxnSpPr>
        <p:spPr>
          <a:xfrm rot="5400000" flipH="1" flipV="1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Code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dfs.png"/>
          <p:cNvPicPr>
            <a:picLocks noChangeAspect="1"/>
          </p:cNvPicPr>
          <p:nvPr/>
        </p:nvPicPr>
        <p:blipFill>
          <a:blip r:embed="rId2"/>
          <a:srcRect l="39062" t="45831" r="32813" b="23598"/>
          <a:stretch>
            <a:fillRect/>
          </a:stretch>
        </p:blipFill>
        <p:spPr>
          <a:xfrm>
            <a:off x="857224" y="2285991"/>
            <a:ext cx="6072230" cy="371080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</a:p>
          <a:p>
            <a:pPr lvl="1">
              <a:buNone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   [UVA-572 ] Oil Deposits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8478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list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684308" y="3462350"/>
            <a:ext cx="6840538" cy="1752600"/>
            <a:chOff x="1020" y="2961"/>
            <a:chExt cx="4309" cy="1104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10" name="Line 48"/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Line 52"/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Line 53"/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Line 54"/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Line 55"/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Line 57"/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Line 58"/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1020" y="2961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1</a:t>
              </a:r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1020" y="3233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2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1020" y="3505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3</a:t>
              </a:r>
            </a:p>
          </p:txBody>
        </p:sp>
        <p:sp>
          <p:nvSpPr>
            <p:cNvPr id="125" name="Text Box 64"/>
            <p:cNvSpPr txBox="1">
              <a:spLocks noChangeArrowheads="1"/>
            </p:cNvSpPr>
            <p:nvPr/>
          </p:nvSpPr>
          <p:spPr bwMode="auto">
            <a:xfrm>
              <a:off x="1020" y="3777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  </a:t>
            </a:r>
            <a:r>
              <a:rPr lang="en-US" altLang="zh-TW" sz="2800" b="1" dirty="0">
                <a:solidFill>
                  <a:srgbClr val="0000FF"/>
                </a:solidFill>
              </a:rPr>
              <a:t>Queue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72132" y="307181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643570" y="2357430"/>
            <a:ext cx="257176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matrix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61" name="Text Box 79"/>
          <p:cNvSpPr txBox="1">
            <a:spLocks noChangeArrowheads="1"/>
          </p:cNvSpPr>
          <p:nvPr/>
        </p:nvSpPr>
        <p:spPr bwMode="auto">
          <a:xfrm>
            <a:off x="2425702" y="2781300"/>
            <a:ext cx="2503488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 dirty="0"/>
              <a:t>         </a:t>
            </a:r>
            <a:r>
              <a:rPr lang="en-US" altLang="zh-TW" sz="2400" dirty="0"/>
              <a:t>1   2   3   4</a:t>
            </a:r>
          </a:p>
          <a:p>
            <a:pPr marL="342900" indent="-342900"/>
            <a:r>
              <a:rPr lang="en-US" altLang="zh-TW" sz="2400" dirty="0"/>
              <a:t> </a:t>
            </a:r>
          </a:p>
          <a:p>
            <a:pPr marL="342900" indent="-342900"/>
            <a:r>
              <a:rPr lang="en-US" altLang="zh-TW" sz="2400" dirty="0"/>
              <a:t>1     0   1   1   1 </a:t>
            </a:r>
          </a:p>
          <a:p>
            <a:pPr marL="342900" indent="-342900"/>
            <a:r>
              <a:rPr lang="en-US" altLang="zh-TW" sz="2400" dirty="0"/>
              <a:t>2     1   0   1   1</a:t>
            </a:r>
          </a:p>
          <a:p>
            <a:pPr marL="342900" indent="-342900"/>
            <a:r>
              <a:rPr lang="en-US" altLang="zh-TW" sz="2400" dirty="0"/>
              <a:t>3     1   1   0   1</a:t>
            </a:r>
          </a:p>
          <a:p>
            <a:pPr marL="342900" indent="-342900"/>
            <a:r>
              <a:rPr lang="en-US" altLang="zh-TW" sz="2400" dirty="0"/>
              <a:t>4     1   1   1   0</a:t>
            </a:r>
            <a:r>
              <a:rPr lang="en-US" altLang="zh-TW" dirty="0"/>
              <a:t> </a:t>
            </a:r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5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1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6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7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0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4864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297749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Source Code   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28197" r="68614" b="15479"/>
          <a:stretch/>
        </p:blipFill>
        <p:spPr>
          <a:xfrm>
            <a:off x="1619672" y="2261615"/>
            <a:ext cx="5202188" cy="3964581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Practice</a:t>
            </a:r>
            <a:endParaRPr lang="zh-TW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43042" y="3214686"/>
            <a:ext cx="5093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[UVA-532 ]   Dungeon Master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	</a:t>
            </a:r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dir[4][2]={ {1,0},{-1,0},{0,1},{0,-1} }</a:t>
            </a:r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		</a:t>
            </a:r>
            <a:r>
              <a:rPr lang="en-US" altLang="zh-TW" sz="2800" dirty="0">
                <a:solidFill>
                  <a:srgbClr val="FF0000"/>
                </a:solidFill>
                <a:sym typeface="Wingdings" pitchFamily="2" charset="2"/>
              </a:rPr>
              <a:t> search four directions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0907" r="67084" b="48332"/>
          <a:stretch/>
        </p:blipFill>
        <p:spPr>
          <a:xfrm>
            <a:off x="1763687" y="2420887"/>
            <a:ext cx="5050683" cy="380530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V + E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V + E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list)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4355-11472701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482538"/>
            <a:ext cx="4286280" cy="4931911"/>
          </a:xfrm>
        </p:spPr>
      </p:pic>
    </p:spTree>
    <p:extLst>
      <p:ext uri="{BB962C8B-B14F-4D97-AF65-F5344CB8AC3E}">
        <p14:creationId xmlns:p14="http://schemas.microsoft.com/office/powerpoint/2010/main" val="3103208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 V^2 )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 V^2 )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matrix)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27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883153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</a:t>
            </a:r>
            <a:r>
              <a:rPr lang="en-US" altLang="zh-TW" sz="2800" b="1" dirty="0">
                <a:solidFill>
                  <a:srgbClr val="0000FF"/>
                </a:solidFill>
              </a:rPr>
              <a:t>Totally 2</a:t>
            </a:r>
            <a:r>
              <a:rPr lang="en-US" altLang="zh-Hant" sz="2800" b="1" dirty="0">
                <a:solidFill>
                  <a:srgbClr val="0000FF"/>
                </a:solidFill>
              </a:rPr>
              <a:t>8</a:t>
            </a:r>
            <a:r>
              <a:rPr lang="en-US" altLang="zh-TW" sz="2800" b="1" dirty="0">
                <a:solidFill>
                  <a:srgbClr val="0000FF"/>
                </a:solidFill>
              </a:rPr>
              <a:t> problems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r>
              <a:rPr lang="en-US" altLang="zh-TW" sz="2800" b="1" dirty="0" err="1">
                <a:solidFill>
                  <a:srgbClr val="FF0000"/>
                </a:solidFill>
              </a:rPr>
              <a:t>UVa</a:t>
            </a:r>
            <a:r>
              <a:rPr lang="en-US" altLang="zh-TW" sz="2800" b="1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260,336,352,383,</a:t>
            </a:r>
            <a:r>
              <a:rPr lang="en-US" altLang="zh-Hant" sz="2800" dirty="0"/>
              <a:t>439,</a:t>
            </a:r>
            <a:r>
              <a:rPr lang="en-US" altLang="zh-TW" sz="2800" dirty="0"/>
              <a:t>532,539,567,571,601,705,</a:t>
            </a:r>
          </a:p>
          <a:p>
            <a:pPr>
              <a:buNone/>
            </a:pPr>
            <a:r>
              <a:rPr lang="en-US" altLang="zh-TW" sz="2800" dirty="0"/>
              <a:t>		762,10004,10009,10474, 10505,10592,10603, 	10946, 11624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POJ: 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1129,1154,1416,1606,1753,1915,1979,2243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15456"/>
            <a:ext cx="6705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8845</TotalTime>
  <Words>1066</Words>
  <Application>Microsoft Macintosh PowerPoint</Application>
  <PresentationFormat>On-screen Show (4:3)</PresentationFormat>
  <Paragraphs>841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標楷體</vt:lpstr>
      <vt:lpstr>新細明體</vt:lpstr>
      <vt:lpstr>文鼎中楷</vt:lpstr>
      <vt:lpstr>Arial</vt:lpstr>
      <vt:lpstr>Calibri</vt:lpstr>
      <vt:lpstr>Gill Sans MT</vt:lpstr>
      <vt:lpstr>Verdana</vt:lpstr>
      <vt:lpstr>Wingdings</vt:lpstr>
      <vt:lpstr>Office 佈景主題</vt:lpstr>
      <vt:lpstr>PowerPoint Presentation</vt:lpstr>
      <vt:lpstr>Outline</vt:lpstr>
      <vt:lpstr>Graph</vt:lpstr>
      <vt:lpstr>Graph </vt:lpstr>
      <vt:lpstr>Graph</vt:lpstr>
      <vt:lpstr>Graph</vt:lpstr>
      <vt:lpstr>Graph</vt:lpstr>
      <vt:lpstr>Outline</vt:lpstr>
      <vt:lpstr>PowerPoint Presentation</vt:lpstr>
      <vt:lpstr>PowerPoint Presentation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Outline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Outline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PowerPoint Presentation</vt:lpstr>
      <vt:lpstr>PowerPoint Presentation</vt:lpstr>
      <vt:lpstr>Time Complexity</vt:lpstr>
      <vt:lpstr>Time Complexity</vt:lpstr>
      <vt:lpstr>HW3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lam lao</cp:lastModifiedBy>
  <cp:revision>1174</cp:revision>
  <dcterms:created xsi:type="dcterms:W3CDTF">2009-11-10T06:48:42Z</dcterms:created>
  <dcterms:modified xsi:type="dcterms:W3CDTF">2018-02-24T04:46:25Z</dcterms:modified>
</cp:coreProperties>
</file>