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9"/>
  </p:notesMasterIdLst>
  <p:sldIdLst>
    <p:sldId id="257" r:id="rId3"/>
    <p:sldId id="419" r:id="rId4"/>
    <p:sldId id="387" r:id="rId5"/>
    <p:sldId id="421" r:id="rId6"/>
    <p:sldId id="422" r:id="rId7"/>
    <p:sldId id="423" r:id="rId8"/>
    <p:sldId id="430" r:id="rId9"/>
    <p:sldId id="425" r:id="rId10"/>
    <p:sldId id="390" r:id="rId11"/>
    <p:sldId id="420" r:id="rId12"/>
    <p:sldId id="442" r:id="rId13"/>
    <p:sldId id="436" r:id="rId14"/>
    <p:sldId id="437" r:id="rId15"/>
    <p:sldId id="438" r:id="rId16"/>
    <p:sldId id="424" r:id="rId17"/>
    <p:sldId id="381" r:id="rId18"/>
    <p:sldId id="426" r:id="rId19"/>
    <p:sldId id="428" r:id="rId20"/>
    <p:sldId id="427" r:id="rId21"/>
    <p:sldId id="439" r:id="rId22"/>
    <p:sldId id="429" r:id="rId23"/>
    <p:sldId id="431" r:id="rId24"/>
    <p:sldId id="432" r:id="rId25"/>
    <p:sldId id="434" r:id="rId26"/>
    <p:sldId id="433" r:id="rId27"/>
    <p:sldId id="440" r:id="rId2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5050"/>
    <a:srgbClr val="66FF66"/>
    <a:srgbClr val="99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87758" autoAdjust="0"/>
  </p:normalViewPr>
  <p:slideViewPr>
    <p:cSldViewPr>
      <p:cViewPr varScale="1">
        <p:scale>
          <a:sx n="67" d="100"/>
          <a:sy n="67" d="100"/>
        </p:scale>
        <p:origin x="-1338" y="-108"/>
      </p:cViewPr>
      <p:guideLst>
        <p:guide orient="horz" pos="2094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頁首版面配置區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5" name="日期版面配置區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CB8A387-3262-4FC3-B6BA-574DBD315096}" type="datetimeFigureOut">
              <a:rPr lang="zh-TW" altLang="en-US"/>
              <a:pPr>
                <a:defRPr/>
              </a:pPr>
              <a:t>2018/2/23</a:t>
            </a:fld>
            <a:endParaRPr lang="zh-TW"/>
          </a:p>
        </p:txBody>
      </p:sp>
      <p:sp>
        <p:nvSpPr>
          <p:cNvPr id="15364" name="投影片圖像版面配置區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備忘稿版面配置區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noProof="0" smtClean="0"/>
              <a:t>按一下以編輯母片文字樣式</a:t>
            </a:r>
          </a:p>
          <a:p>
            <a:pPr lvl="1"/>
            <a:r>
              <a:rPr lang="zh-TW" noProof="0" smtClean="0"/>
              <a:t>第二層</a:t>
            </a:r>
          </a:p>
          <a:p>
            <a:pPr lvl="2"/>
            <a:r>
              <a:rPr lang="zh-TW" noProof="0" smtClean="0"/>
              <a:t>第三層</a:t>
            </a:r>
          </a:p>
          <a:p>
            <a:pPr lvl="3"/>
            <a:r>
              <a:rPr lang="zh-TW" noProof="0" smtClean="0"/>
              <a:t>第四層</a:t>
            </a:r>
          </a:p>
          <a:p>
            <a:pPr lvl="4"/>
            <a:r>
              <a:rPr lang="zh-TW" noProof="0" smtClean="0"/>
              <a:t>第五層</a:t>
            </a:r>
          </a:p>
        </p:txBody>
      </p:sp>
      <p:sp>
        <p:nvSpPr>
          <p:cNvPr id="3078" name="頁尾版面配置區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9" name="投影片編號版面配置區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F5898D-BDFC-4F53-A33D-667D87CE22DF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564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動態增減大小，避免</a:t>
            </a:r>
            <a:r>
              <a:rPr lang="en-US" altLang="zh-TW" dirty="0" smtClean="0"/>
              <a:t>segmentation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提 </a:t>
            </a:r>
            <a:r>
              <a:rPr lang="en-US" altLang="zh-TW" dirty="0" smtClean="0"/>
              <a:t>erase by </a:t>
            </a:r>
            <a:r>
              <a:rPr lang="en-US" altLang="zh-TW" dirty="0" err="1" smtClean="0"/>
              <a:t>cplusplus</a:t>
            </a:r>
            <a:endParaRPr lang="zh-TW" altLang="zh-TW" dirty="0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Erase</a:t>
            </a:r>
            <a:r>
              <a:rPr lang="zh-TW" altLang="en-US" dirty="0" smtClean="0"/>
              <a:t>到空的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會</a:t>
            </a:r>
            <a:r>
              <a:rPr lang="en-US" altLang="zh-TW" dirty="0" smtClean="0"/>
              <a:t>segmentation fault</a:t>
            </a:r>
            <a:endParaRPr lang="zh-TW" altLang="zh-TW" dirty="0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48132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137C14-FE57-4647-BF07-ECE82CBEA880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動態增減大小，避免</a:t>
            </a:r>
            <a:r>
              <a:rPr lang="en-US" altLang="zh-TW" smtClean="0"/>
              <a:t>segmentation</a:t>
            </a:r>
            <a:r>
              <a:rPr lang="zh-TW" altLang="en-US" smtClean="0"/>
              <a:t> </a:t>
            </a:r>
            <a:r>
              <a:rPr lang="en-US" altLang="zh-TW" smtClean="0"/>
              <a:t>fault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提 </a:t>
            </a:r>
            <a:r>
              <a:rPr lang="en-US" altLang="zh-TW" smtClean="0"/>
              <a:t>erase by cplusplus</a:t>
            </a:r>
            <a:endParaRPr lang="zh-TW" altLang="zh-TW" smtClean="0"/>
          </a:p>
        </p:txBody>
      </p:sp>
      <p:sp>
        <p:nvSpPr>
          <p:cNvPr id="25604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57FC0F-1E05-4FC8-AED3-46A2F2B0F8C9}" type="slidenum">
              <a:rPr lang="en-US" altLang="zh-TW">
                <a:latin typeface="Arial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zh-TW" altLang="zh-TW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8000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169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18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18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59666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5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75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7341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1402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0913" y="1557338"/>
            <a:ext cx="414178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6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66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7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843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450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75138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1943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91325" y="274638"/>
            <a:ext cx="2111375" cy="58086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81725" cy="58086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2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26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9900" y="1566863"/>
            <a:ext cx="40274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9788" y="1566863"/>
            <a:ext cx="402748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616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307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268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7284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633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8445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5"/>
          <p:cNvSpPr>
            <a:spLocks noChangeShapeType="1"/>
          </p:cNvSpPr>
          <p:nvPr userDrawn="1"/>
        </p:nvSpPr>
        <p:spPr bwMode="auto">
          <a:xfrm>
            <a:off x="466725" y="6500813"/>
            <a:ext cx="39592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28" name="Picture 7" descr="ncku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918200"/>
            <a:ext cx="8985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文字方塊 9"/>
          <p:cNvSpPr txBox="1">
            <a:spLocks noChangeArrowheads="1"/>
          </p:cNvSpPr>
          <p:nvPr userDrawn="1"/>
        </p:nvSpPr>
        <p:spPr bwMode="auto">
          <a:xfrm>
            <a:off x="4860925" y="6262688"/>
            <a:ext cx="39592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b="1" i="1" smtClean="0">
                <a:latin typeface="Calibri" panose="020F0502020204030204" pitchFamily="34" charset="0"/>
              </a:rPr>
              <a:t>made by </a:t>
            </a:r>
            <a:r>
              <a:rPr lang="zh-TW" altLang="zh-TW" sz="1600" b="1" i="1" smtClean="0">
                <a:latin typeface="Calibri" panose="020F0502020204030204" pitchFamily="34" charset="0"/>
              </a:rPr>
              <a:t>electron &amp; kk &amp; rabbit125</a:t>
            </a:r>
          </a:p>
        </p:txBody>
      </p:sp>
      <p:pic>
        <p:nvPicPr>
          <p:cNvPr id="103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4"/>
          <p:cNvSpPr>
            <a:spLocks noChangeArrowheads="1"/>
          </p:cNvSpPr>
          <p:nvPr userDrawn="1"/>
        </p:nvSpPr>
        <p:spPr bwMode="auto">
          <a:xfrm>
            <a:off x="457200" y="282416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TW">
              <a:latin typeface="Arial" panose="020B0604020202020204" pitchFamily="34" charset="0"/>
            </a:endParaRPr>
          </a:p>
        </p:txBody>
      </p:sp>
      <p:sp>
        <p:nvSpPr>
          <p:cNvPr id="1032" name="標題版面配置區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按一下以編輯母片標題樣式</a:t>
            </a:r>
          </a:p>
        </p:txBody>
      </p:sp>
      <p:sp>
        <p:nvSpPr>
          <p:cNvPr id="1033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66863"/>
            <a:ext cx="82073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按一下以編輯母片文字樣式</a:t>
            </a:r>
          </a:p>
          <a:p>
            <a:pPr lvl="1"/>
            <a:r>
              <a:rPr lang="zh-TW" altLang="zh-TW" smtClean="0"/>
              <a:t>第二層</a:t>
            </a:r>
          </a:p>
          <a:p>
            <a:pPr lvl="2"/>
            <a:r>
              <a:rPr lang="zh-TW" altLang="zh-TW" smtClean="0"/>
              <a:t>第三層</a:t>
            </a:r>
          </a:p>
          <a:p>
            <a:pPr lvl="3"/>
            <a:r>
              <a:rPr lang="zh-TW" altLang="zh-TW" smtClean="0"/>
              <a:t>第四層</a:t>
            </a:r>
          </a:p>
          <a:p>
            <a:pPr lvl="4"/>
            <a:r>
              <a:rPr lang="zh-TW" altLang="zh-TW" smtClean="0"/>
              <a:t>第五層</a:t>
            </a:r>
          </a:p>
        </p:txBody>
      </p:sp>
      <p:sp>
        <p:nvSpPr>
          <p:cNvPr id="1034" name="日期版面配置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 i="1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ChangeArrowheads="1"/>
          </p:cNvSpPr>
          <p:nvPr userDrawn="1"/>
        </p:nvSpPr>
        <p:spPr bwMode="auto">
          <a:xfrm>
            <a:off x="457200" y="1527175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TW">
              <a:latin typeface="Arial" panose="020B0604020202020204" pitchFamily="34" charset="0"/>
            </a:endParaRPr>
          </a:p>
        </p:txBody>
      </p:sp>
      <p:sp>
        <p:nvSpPr>
          <p:cNvPr id="2053" name="標題版面配置區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按一下以編輯母片標題樣式</a:t>
            </a:r>
          </a:p>
        </p:txBody>
      </p:sp>
      <p:sp>
        <p:nvSpPr>
          <p:cNvPr id="2054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43438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按一下以編輯母片文字樣式</a:t>
            </a:r>
          </a:p>
          <a:p>
            <a:pPr lvl="1"/>
            <a:r>
              <a:rPr lang="zh-TW" altLang="zh-TW" smtClean="0"/>
              <a:t>第二層</a:t>
            </a:r>
          </a:p>
          <a:p>
            <a:pPr lvl="2"/>
            <a:r>
              <a:rPr lang="zh-TW" altLang="zh-TW" smtClean="0"/>
              <a:t>第三層</a:t>
            </a:r>
          </a:p>
          <a:p>
            <a:pPr lvl="3"/>
            <a:r>
              <a:rPr lang="zh-TW" altLang="zh-TW" smtClean="0"/>
              <a:t>第四層</a:t>
            </a:r>
          </a:p>
          <a:p>
            <a:pPr lvl="4"/>
            <a:r>
              <a:rPr lang="zh-TW" altLang="zh-TW" smtClean="0"/>
              <a:t>第五層</a:t>
            </a:r>
          </a:p>
        </p:txBody>
      </p:sp>
      <p:sp>
        <p:nvSpPr>
          <p:cNvPr id="2055" name="Line 5"/>
          <p:cNvSpPr>
            <a:spLocks noChangeShapeType="1"/>
          </p:cNvSpPr>
          <p:nvPr userDrawn="1"/>
        </p:nvSpPr>
        <p:spPr bwMode="auto">
          <a:xfrm>
            <a:off x="466725" y="6500813"/>
            <a:ext cx="39592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6" name="文字方塊 9"/>
          <p:cNvSpPr txBox="1">
            <a:spLocks noChangeArrowheads="1"/>
          </p:cNvSpPr>
          <p:nvPr userDrawn="1"/>
        </p:nvSpPr>
        <p:spPr bwMode="auto">
          <a:xfrm>
            <a:off x="4716463" y="6262688"/>
            <a:ext cx="39592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b="1" i="1" smtClean="0">
                <a:latin typeface="Calibri" panose="020F0502020204030204" pitchFamily="34" charset="0"/>
              </a:rPr>
              <a:t>made by </a:t>
            </a:r>
            <a:r>
              <a:rPr lang="zh-TW" altLang="zh-TW" sz="1600" b="1" i="1" smtClean="0">
                <a:latin typeface="Calibri" panose="020F0502020204030204" pitchFamily="34" charset="0"/>
              </a:rPr>
              <a:t>electron &amp; kk &amp; rabbit125</a:t>
            </a:r>
          </a:p>
        </p:txBody>
      </p:sp>
      <p:sp>
        <p:nvSpPr>
          <p:cNvPr id="2057" name="日期版面配置區 3"/>
          <p:cNvSpPr>
            <a:spLocks noChangeArrowheads="1"/>
          </p:cNvSpPr>
          <p:nvPr userDrawn="1"/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b="1" i="1" smtClean="0">
                <a:solidFill>
                  <a:srgbClr val="898989"/>
                </a:solidFill>
              </a:rPr>
              <a:t>NCKU CSIE Programming Contest Training Course</a:t>
            </a:r>
            <a:endParaRPr lang="zh-TW" altLang="zh-TW" sz="1200" b="1" i="1" smtClean="0">
              <a:solidFill>
                <a:srgbClr val="898989"/>
              </a:solidFill>
            </a:endParaRPr>
          </a:p>
        </p:txBody>
      </p:sp>
      <p:pic>
        <p:nvPicPr>
          <p:cNvPr id="2058" name="Picture 7" descr="ncku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918200"/>
            <a:ext cx="8985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 txBox="1">
            <a:spLocks noGrp="1" noChangeArrowheads="1"/>
          </p:cNvSpPr>
          <p:nvPr/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i="1">
                <a:solidFill>
                  <a:srgbClr val="898989"/>
                </a:solidFill>
                <a:latin typeface="Arial" charset="0"/>
              </a:rPr>
              <a:t>NCKU CSIE Programming Contest Training Course</a:t>
            </a:r>
            <a:endParaRPr lang="zh-TW" altLang="zh-TW" sz="1200" b="1" i="1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950" y="1412875"/>
            <a:ext cx="8856663" cy="1400175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latin typeface="Verdana" pitchFamily="34" charset="0"/>
              </a:rPr>
              <a:t>NCKU Programming Contest Training Course </a:t>
            </a:r>
            <a:br>
              <a:rPr lang="en-US" altLang="zh-TW" sz="2400" b="1" dirty="0" smtClean="0">
                <a:latin typeface="Verdana" pitchFamily="34" charset="0"/>
              </a:rPr>
            </a:br>
            <a:r>
              <a:rPr lang="en-US" altLang="zh-TW" sz="2400" b="1" dirty="0" smtClean="0">
                <a:latin typeface="Verdana" pitchFamily="34" charset="0"/>
              </a:rPr>
              <a:t>Vector, Map, String</a:t>
            </a:r>
            <a:br>
              <a:rPr lang="en-US" altLang="zh-TW" sz="2400" b="1" dirty="0" smtClean="0">
                <a:latin typeface="Verdana" pitchFamily="34" charset="0"/>
              </a:rPr>
            </a:br>
            <a:r>
              <a:rPr lang="en-US" altLang="zh-TW" sz="2400" b="1" dirty="0" smtClean="0">
                <a:latin typeface="Verdana" pitchFamily="34" charset="0"/>
              </a:rPr>
              <a:t>2018/0</a:t>
            </a:r>
            <a:r>
              <a:rPr lang="zh-TW" altLang="zh-TW" sz="2400" b="1" dirty="0" smtClean="0">
                <a:latin typeface="Verdana" pitchFamily="34" charset="0"/>
                <a:ea typeface="新細明體" pitchFamily="18" charset="-120"/>
              </a:rPr>
              <a:t>2</a:t>
            </a:r>
            <a:r>
              <a:rPr lang="en-US" altLang="zh-TW" sz="2400" b="1" dirty="0" smtClean="0">
                <a:latin typeface="Verdana" pitchFamily="34" charset="0"/>
              </a:rPr>
              <a:t>/</a:t>
            </a:r>
            <a:r>
              <a:rPr lang="en-US" altLang="zh-TW" sz="2400" b="1" dirty="0" smtClean="0">
                <a:latin typeface="Verdana" pitchFamily="34" charset="0"/>
                <a:ea typeface="新細明體" pitchFamily="18" charset="-120"/>
              </a:rPr>
              <a:t>23</a:t>
            </a:r>
            <a:endParaRPr lang="zh-TW" altLang="zh-TW" sz="2400" b="1" dirty="0" smtClean="0"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284538"/>
            <a:ext cx="6400800" cy="1752600"/>
          </a:xfrm>
        </p:spPr>
        <p:txBody>
          <a:bodyPr/>
          <a:lstStyle/>
          <a:p>
            <a:pPr marL="0" indent="0" algn="ctr" eaLnBrk="1" hangingPunct="1">
              <a:spcBef>
                <a:spcPts val="363"/>
              </a:spcBef>
              <a:buFont typeface="Arial" charset="0"/>
              <a:buNone/>
            </a:pPr>
            <a:r>
              <a:rPr lang="en-US" altLang="zh-TW" sz="1800" b="1" dirty="0" err="1" smtClean="0">
                <a:latin typeface="Arial" charset="0"/>
              </a:rPr>
              <a:t>Jheng</a:t>
            </a:r>
            <a:r>
              <a:rPr lang="en-US" altLang="zh-TW" sz="1800" b="1" dirty="0" smtClean="0">
                <a:latin typeface="Arial" charset="0"/>
              </a:rPr>
              <a:t> – Huang Hong</a:t>
            </a:r>
          </a:p>
          <a:p>
            <a:pPr marL="0" indent="0" algn="ctr" eaLnBrk="1" hangingPunct="1">
              <a:spcBef>
                <a:spcPts val="363"/>
              </a:spcBef>
              <a:buFont typeface="Arial" charset="0"/>
              <a:buNone/>
            </a:pPr>
            <a:r>
              <a:rPr lang="en-US" altLang="zh-TW" sz="1800" i="1" dirty="0" smtClean="0">
                <a:latin typeface="Arial" charset="0"/>
              </a:rPr>
              <a:t>a0987856762@gmail.com</a:t>
            </a:r>
            <a:endParaRPr lang="en-US" altLang="zh-TW" sz="1800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spcBef>
                <a:spcPts val="363"/>
              </a:spcBef>
              <a:buFont typeface="Arial" charset="0"/>
              <a:buNone/>
            </a:pPr>
            <a:endParaRPr lang="en-US" altLang="zh-TW" sz="1800" b="1" i="1" dirty="0" smtClean="0">
              <a:solidFill>
                <a:srgbClr val="FF0000"/>
              </a:solidFill>
              <a:latin typeface="Arial" charset="0"/>
            </a:endParaRPr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charset="0"/>
              <a:buNone/>
            </a:pPr>
            <a:r>
              <a:rPr lang="en-US" altLang="zh-TW" sz="1800" dirty="0" smtClean="0"/>
              <a:t>Department of Computer Science and Information Engineering</a:t>
            </a:r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charset="0"/>
              <a:buNone/>
            </a:pPr>
            <a:r>
              <a:rPr lang="en-US" altLang="zh-TW" sz="1800" dirty="0" smtClean="0"/>
              <a:t>National Cheng Kung University</a:t>
            </a:r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charset="0"/>
              <a:buNone/>
            </a:pPr>
            <a:r>
              <a:rPr lang="en-US" altLang="zh-TW" sz="1800" dirty="0" smtClean="0"/>
              <a:t>Tainan, Taiwan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489575"/>
            <a:ext cx="7207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文字方塊 5"/>
          <p:cNvSpPr txBox="1">
            <a:spLocks noChangeArrowheads="1"/>
          </p:cNvSpPr>
          <p:nvPr/>
        </p:nvSpPr>
        <p:spPr bwMode="auto">
          <a:xfrm>
            <a:off x="4857750" y="6264275"/>
            <a:ext cx="30718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Vector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675687" cy="4525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Vector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zh-TW" altLang="en-US" dirty="0"/>
              <a:t>不</a:t>
            </a:r>
            <a:r>
              <a:rPr lang="zh-TW" altLang="en-US" dirty="0" smtClean="0"/>
              <a:t>需宣告大小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zh-TW" dirty="0" smtClean="0"/>
              <a:t>Constructor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插入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移除方便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dirty="0"/>
          </a:p>
        </p:txBody>
      </p:sp>
      <p:sp>
        <p:nvSpPr>
          <p:cNvPr id="26629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C++</a:t>
            </a:r>
            <a:r>
              <a:rPr lang="zh-TW" altLang="en-US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 </a:t>
            </a:r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Reference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675687" cy="4525962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/>
          </a:p>
          <a:p>
            <a:pPr marL="0" indent="0">
              <a:buNone/>
              <a:defRPr/>
            </a:pPr>
            <a:r>
              <a:rPr lang="en-US" altLang="zh-TW" dirty="0">
                <a:hlinkClick r:id="rId2"/>
              </a:rPr>
              <a:t>http://www.cplusplus.com/reference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dirty="0"/>
          </a:p>
        </p:txBody>
      </p:sp>
      <p:sp>
        <p:nvSpPr>
          <p:cNvPr id="26629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Uva</a:t>
            </a:r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 - 11462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6792"/>
            <a:ext cx="8675687" cy="486147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2400" b="1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24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b="1" dirty="0" smtClean="0"/>
              <a:t>Problem </a:t>
            </a:r>
            <a:r>
              <a:rPr lang="en-US" altLang="zh-TW" sz="2400" b="1" dirty="0"/>
              <a:t>Description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 smtClean="0"/>
              <a:t>	You </a:t>
            </a:r>
            <a:r>
              <a:rPr lang="en-US" altLang="zh-TW" sz="2400" dirty="0"/>
              <a:t>are given the ages (in years) of all people of a country with at least 1 year of age. You know </a:t>
            </a:r>
            <a:r>
              <a:rPr lang="en-US" altLang="zh-TW" sz="2400" dirty="0" smtClean="0"/>
              <a:t>that no </a:t>
            </a:r>
            <a:r>
              <a:rPr lang="en-US" altLang="zh-TW" sz="2400" dirty="0"/>
              <a:t>individual in that country lives for 100 or more years. Now, you are given a very simple task </a:t>
            </a:r>
            <a:r>
              <a:rPr lang="en-US" altLang="zh-TW" sz="2400" dirty="0" smtClean="0"/>
              <a:t>of sorting </a:t>
            </a:r>
            <a:r>
              <a:rPr lang="en-US" altLang="zh-TW" sz="2400" dirty="0"/>
              <a:t>all the ages in ascending order</a:t>
            </a:r>
            <a:r>
              <a:rPr lang="en-US" altLang="zh-TW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dirty="0"/>
          </a:p>
        </p:txBody>
      </p:sp>
      <p:sp>
        <p:nvSpPr>
          <p:cNvPr id="26629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Uva</a:t>
            </a:r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 - 11462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6792"/>
            <a:ext cx="8675687" cy="486147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b="1" dirty="0"/>
              <a:t>Input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	There are multiple test cases in the input file. Each case starts with an integer n (0 &lt; n ≤ 2000000), the total number of people. In the next line, there are n integers indicating the ages. Input is terminated with a case where n = 0. This case should not be processed.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2400" b="1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b="1" dirty="0" smtClean="0"/>
              <a:t>Output</a:t>
            </a:r>
            <a:endParaRPr lang="en-US" altLang="zh-TW" sz="24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 smtClean="0"/>
              <a:t>	For </a:t>
            </a:r>
            <a:r>
              <a:rPr lang="en-US" altLang="zh-TW" sz="2400" dirty="0"/>
              <a:t>each case, print a line with n space separated integers. These integers are the ages of that </a:t>
            </a:r>
            <a:r>
              <a:rPr lang="en-US" altLang="zh-TW" sz="2400" dirty="0" smtClean="0"/>
              <a:t>country sorted </a:t>
            </a:r>
            <a:r>
              <a:rPr lang="en-US" altLang="zh-TW" sz="2400" dirty="0"/>
              <a:t>in ascending order.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Warning: Input Data is pretty big (∼ 25 MB) so use faster IO.</a:t>
            </a:r>
            <a:endParaRPr lang="zh-TW" altLang="en-US" dirty="0"/>
          </a:p>
        </p:txBody>
      </p:sp>
      <p:sp>
        <p:nvSpPr>
          <p:cNvPr id="26629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Uva</a:t>
            </a:r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 - 11462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6792"/>
            <a:ext cx="8675687" cy="486147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b="1" dirty="0"/>
              <a:t>Sample Input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3 4 2 1 5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2 3 2 3 1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 smtClean="0"/>
              <a:t>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b="1" dirty="0"/>
              <a:t>Sample Output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1 2 3 4 5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2400" dirty="0"/>
              <a:t>1 2 2 3 3</a:t>
            </a:r>
            <a:endParaRPr lang="zh-TW" altLang="en-US" dirty="0"/>
          </a:p>
        </p:txBody>
      </p:sp>
      <p:sp>
        <p:nvSpPr>
          <p:cNvPr id="26629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Outline</a:t>
            </a:r>
          </a:p>
        </p:txBody>
      </p:sp>
      <p:sp>
        <p:nvSpPr>
          <p:cNvPr id="17411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468313" y="1557338"/>
            <a:ext cx="8434387" cy="4525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</a:p>
          <a:p>
            <a:pPr marL="0" indent="0">
              <a:buNone/>
              <a:defRPr/>
            </a:pPr>
            <a:endParaRPr lang="en-US" altLang="zh-TW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TW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  <a:p>
            <a:pPr marL="0" indent="0">
              <a:buNone/>
              <a:defRPr/>
            </a:pPr>
            <a:endParaRPr lang="en-US" altLang="zh-TW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TW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33710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Map</a:t>
            </a:r>
            <a:endParaRPr lang="zh-TW" altLang="zh-TW" b="1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465757" y="1600199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Maps are associative containers that store elements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formed by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a combination of a key value and a mapped value, following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a specific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order.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7108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 &amp; a711186</a:t>
            </a:r>
            <a:endParaRPr lang="zh-TW" altLang="en-US" sz="1400" b="1" i="1">
              <a:latin typeface="Arial" charset="0"/>
            </a:endParaRPr>
          </a:p>
        </p:txBody>
      </p:sp>
      <p:sp>
        <p:nvSpPr>
          <p:cNvPr id="47110" name="矩形 4"/>
          <p:cNvSpPr>
            <a:spLocks noChangeArrowheads="1"/>
          </p:cNvSpPr>
          <p:nvPr/>
        </p:nvSpPr>
        <p:spPr bwMode="auto">
          <a:xfrm>
            <a:off x="7319963" y="5641975"/>
            <a:ext cx="720725" cy="682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Constructor, Insert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2264"/>
            <a:ext cx="7488832" cy="494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24156"/>
            <a:ext cx="3324908" cy="81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1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Find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174410" cy="525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3497359" cy="125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Iterator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8569"/>
            <a:ext cx="8659200" cy="488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60" y="1988840"/>
            <a:ext cx="1856209" cy="176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1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Outline</a:t>
            </a:r>
          </a:p>
        </p:txBody>
      </p:sp>
      <p:sp>
        <p:nvSpPr>
          <p:cNvPr id="17411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468313" y="1557338"/>
            <a:ext cx="8434387" cy="4525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</a:p>
          <a:p>
            <a:pPr marL="0" indent="0">
              <a:buNone/>
              <a:defRPr/>
            </a:pPr>
            <a:endParaRPr lang="en-US" altLang="zh-TW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TW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  <a:p>
            <a:pPr marL="0" indent="0">
              <a:buNone/>
              <a:defRPr/>
            </a:pPr>
            <a:endParaRPr lang="en-US" altLang="zh-TW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TW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11396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Practice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888010"/>
            <a:ext cx="8675687" cy="486147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TW" sz="7200" b="1" dirty="0" err="1" smtClean="0"/>
              <a:t>Uva</a:t>
            </a:r>
            <a:r>
              <a:rPr lang="en-US" altLang="zh-TW" sz="7200" b="1" dirty="0" smtClean="0"/>
              <a:t> - 10420</a:t>
            </a:r>
            <a:endParaRPr lang="zh-TW" altLang="en-US" sz="8800" dirty="0"/>
          </a:p>
        </p:txBody>
      </p:sp>
      <p:sp>
        <p:nvSpPr>
          <p:cNvPr id="26629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Outline</a:t>
            </a:r>
          </a:p>
        </p:txBody>
      </p:sp>
      <p:sp>
        <p:nvSpPr>
          <p:cNvPr id="17411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468313" y="1557338"/>
            <a:ext cx="8434387" cy="4525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</a:p>
          <a:p>
            <a:pPr marL="0" indent="0">
              <a:buNone/>
              <a:defRPr/>
            </a:pPr>
            <a:endParaRPr lang="en-US" altLang="zh-TW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TW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  <a:p>
            <a:pPr marL="0" indent="0">
              <a:buNone/>
              <a:defRPr/>
            </a:pPr>
            <a:endParaRPr lang="en-US" altLang="zh-TW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TW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altLang="zh-TW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Constructor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19899"/>
            <a:ext cx="8221649" cy="52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30" y="1519899"/>
            <a:ext cx="3927076" cy="265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8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Operator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0714"/>
            <a:ext cx="5832648" cy="525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38" y="1916832"/>
            <a:ext cx="4767274" cy="80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8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Comapre</a:t>
            </a:r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, Substring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28801"/>
            <a:ext cx="8584391" cy="47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50" y="1916832"/>
            <a:ext cx="3082568" cy="18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String &lt;-&gt; Char array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11" y="1628800"/>
            <a:ext cx="5771708" cy="508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68" y="4725144"/>
            <a:ext cx="2880320" cy="121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8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Practice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888010"/>
            <a:ext cx="8675687" cy="486147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zh-TW" sz="7200" b="1" dirty="0" err="1" smtClean="0"/>
              <a:t>Uva</a:t>
            </a:r>
            <a:r>
              <a:rPr lang="en-US" altLang="zh-TW" sz="7200" b="1" smtClean="0"/>
              <a:t> – 10340</a:t>
            </a:r>
            <a:endParaRPr lang="zh-TW" altLang="en-US" sz="8800" dirty="0"/>
          </a:p>
        </p:txBody>
      </p:sp>
      <p:sp>
        <p:nvSpPr>
          <p:cNvPr id="26629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Constructor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2459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95" y="1662159"/>
            <a:ext cx="9215707" cy="428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16" y="5389214"/>
            <a:ext cx="3973795" cy="56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Push, Pop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0" y="1390625"/>
            <a:ext cx="4713434" cy="535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66" y="5157192"/>
            <a:ext cx="3780095" cy="7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Insert ,Erase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" y="1413236"/>
            <a:ext cx="6593931" cy="532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85" y="5409619"/>
            <a:ext cx="3663726" cy="52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Clear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8313" y="1557338"/>
            <a:ext cx="8675687" cy="4525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zh-TW" altLang="en-US" kern="0" dirty="0" smtClean="0"/>
              <a:t>多筆測資時很好用</a:t>
            </a:r>
            <a:endParaRPr lang="en-US" altLang="zh-TW" kern="0" dirty="0" smtClean="0"/>
          </a:p>
          <a:p>
            <a:pPr marL="0" indent="0">
              <a:buNone/>
              <a:defRPr/>
            </a:pPr>
            <a:endParaRPr lang="en-US" altLang="zh-TW" kern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kern="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1"/>
            <a:ext cx="5514220" cy="441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6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Combine with Sort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4896544" cy="522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72596"/>
            <a:ext cx="3817598" cy="59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7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Iterator</a:t>
            </a:r>
            <a:endParaRPr lang="zh-TW" altLang="zh-TW" b="1" dirty="0" smtClean="0">
              <a:solidFill>
                <a:srgbClr val="376092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4580" name="文字方塊 15"/>
          <p:cNvSpPr txBox="1">
            <a:spLocks noChangeArrowheads="1"/>
          </p:cNvSpPr>
          <p:nvPr/>
        </p:nvSpPr>
        <p:spPr bwMode="auto">
          <a:xfrm>
            <a:off x="4714875" y="6264275"/>
            <a:ext cx="32146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mike199250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&amp;</a:t>
            </a:r>
            <a:r>
              <a:rPr lang="zh-TW" altLang="en-US" sz="1400" b="1" i="1">
                <a:latin typeface="Arial" charset="0"/>
              </a:rPr>
              <a:t> </a:t>
            </a:r>
            <a:r>
              <a:rPr lang="en-US" altLang="zh-TW" sz="1400" b="1" i="1">
                <a:latin typeface="Arial" charset="0"/>
              </a:rPr>
              <a:t>a711186</a:t>
            </a:r>
            <a:endParaRPr lang="zh-TW" altLang="en-US" sz="1400" b="1" i="1">
              <a:latin typeface="Arial" charset="0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500390"/>
            <a:ext cx="8892480" cy="524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91203"/>
            <a:ext cx="1657016" cy="112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6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376092"/>
                </a:solidFill>
                <a:latin typeface="Calibri" pitchFamily="34" charset="0"/>
                <a:sym typeface="Arial" charset="0"/>
              </a:rPr>
              <a:t>Vector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557338"/>
            <a:ext cx="8675687" cy="4525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Array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大小開到題目最大範圍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使用</a:t>
            </a:r>
            <a:r>
              <a:rPr lang="en-US" altLang="zh-TW" dirty="0" err="1" smtClean="0">
                <a:solidFill>
                  <a:srgbClr val="00B050"/>
                </a:solidFill>
              </a:rPr>
              <a:t>memset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快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r>
              <a:rPr lang="zh-TW" altLang="en-US" dirty="0" smtClean="0"/>
              <a:t>或</a:t>
            </a:r>
            <a:r>
              <a:rPr lang="en-US" altLang="zh-TW" dirty="0" smtClean="0">
                <a:solidFill>
                  <a:srgbClr val="00B050"/>
                </a:solidFill>
              </a:rPr>
              <a:t>for(</a:t>
            </a:r>
            <a:r>
              <a:rPr lang="zh-TW" altLang="en-US" dirty="0" smtClean="0">
                <a:solidFill>
                  <a:srgbClr val="00B050"/>
                </a:solidFill>
              </a:rPr>
              <a:t>慢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r>
              <a:rPr lang="zh-TW" altLang="en-US" dirty="0" smtClean="0"/>
              <a:t>初始化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移除陣列中某一元素，需將其後往前搬運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dirty="0"/>
          </a:p>
        </p:txBody>
      </p:sp>
      <p:sp>
        <p:nvSpPr>
          <p:cNvPr id="26629" name="文字方塊 37"/>
          <p:cNvSpPr txBox="1">
            <a:spLocks noChangeArrowheads="1"/>
          </p:cNvSpPr>
          <p:nvPr/>
        </p:nvSpPr>
        <p:spPr bwMode="auto">
          <a:xfrm>
            <a:off x="4786313" y="6264275"/>
            <a:ext cx="31432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1400" b="1" i="1">
                <a:latin typeface="Arial" charset="0"/>
              </a:rPr>
              <a:t>made by a711186</a:t>
            </a:r>
            <a:endParaRPr lang="zh-TW" altLang="en-US" sz="1400" b="1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Training">
  <a:themeElements>
    <a:clrScheme name="Programming Training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rogramming Training">
      <a:majorFont>
        <a:latin typeface="Bookman Old Style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Programming Training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佈景主題_2">
  <a:themeElements>
    <a:clrScheme name="1_Office 佈景主題_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佈景主題_2">
      <a:majorFont>
        <a:latin typeface="Bookman Old Style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Office 佈景主題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157264395</TotalTime>
  <Pages>0</Pages>
  <Words>456</Words>
  <Characters>0</Characters>
  <Application>Microsoft Office PowerPoint</Application>
  <DocSecurity>0</DocSecurity>
  <PresentationFormat>如螢幕大小 (4:3)</PresentationFormat>
  <Lines>0</Lines>
  <Paragraphs>149</Paragraphs>
  <Slides>26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28" baseType="lpstr">
      <vt:lpstr>Programming Training</vt:lpstr>
      <vt:lpstr>1_Office 佈景主題_2</vt:lpstr>
      <vt:lpstr>NCKU Programming Contest Training Course  Vector, Map, String 2018/02/23</vt:lpstr>
      <vt:lpstr>Outline</vt:lpstr>
      <vt:lpstr>Constructor</vt:lpstr>
      <vt:lpstr>Push, Pop</vt:lpstr>
      <vt:lpstr>Insert ,Erase</vt:lpstr>
      <vt:lpstr>Clear</vt:lpstr>
      <vt:lpstr>Combine with Sort</vt:lpstr>
      <vt:lpstr>Iterator</vt:lpstr>
      <vt:lpstr>Vector</vt:lpstr>
      <vt:lpstr>Vector</vt:lpstr>
      <vt:lpstr>C++ Reference</vt:lpstr>
      <vt:lpstr>Uva - 11462</vt:lpstr>
      <vt:lpstr>Uva - 11462</vt:lpstr>
      <vt:lpstr>Uva - 11462</vt:lpstr>
      <vt:lpstr>Outline</vt:lpstr>
      <vt:lpstr>Map</vt:lpstr>
      <vt:lpstr>Constructor, Insert</vt:lpstr>
      <vt:lpstr>Find</vt:lpstr>
      <vt:lpstr>Iterator</vt:lpstr>
      <vt:lpstr>Practice</vt:lpstr>
      <vt:lpstr>Outline</vt:lpstr>
      <vt:lpstr>Constructor</vt:lpstr>
      <vt:lpstr>Operator</vt:lpstr>
      <vt:lpstr>Comapre, Substring</vt:lpstr>
      <vt:lpstr>String &lt;-&gt; Char array</vt:lpstr>
      <vt:lpstr>Practice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NCKU Programming Contest Training Course  Course 1 2012/12/19</dc:title>
  <dc:creator>user</dc:creator>
  <cp:lastModifiedBy>user</cp:lastModifiedBy>
  <cp:revision>292</cp:revision>
  <cp:lastPrinted>1899-12-30T00:00:00Z</cp:lastPrinted>
  <dcterms:created xsi:type="dcterms:W3CDTF">2012-10-30T03:26:03Z</dcterms:created>
  <dcterms:modified xsi:type="dcterms:W3CDTF">2018-02-22T20:33:21Z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1028-6.3.0.1864</vt:lpwstr>
  </property>
</Properties>
</file>