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256" r:id="rId2"/>
    <p:sldId id="1040" r:id="rId3"/>
    <p:sldId id="947" r:id="rId4"/>
    <p:sldId id="1041" r:id="rId5"/>
    <p:sldId id="1043" r:id="rId6"/>
    <p:sldId id="1083" r:id="rId7"/>
    <p:sldId id="1084" r:id="rId8"/>
    <p:sldId id="1093" r:id="rId9"/>
    <p:sldId id="1095" r:id="rId10"/>
    <p:sldId id="1094" r:id="rId11"/>
    <p:sldId id="1085" r:id="rId12"/>
    <p:sldId id="1092" r:id="rId13"/>
    <p:sldId id="1088" r:id="rId14"/>
    <p:sldId id="1087" r:id="rId15"/>
    <p:sldId id="1042" r:id="rId16"/>
    <p:sldId id="1055" r:id="rId17"/>
    <p:sldId id="1089" r:id="rId18"/>
    <p:sldId id="1090" r:id="rId19"/>
    <p:sldId id="1091" r:id="rId20"/>
    <p:sldId id="276" r:id="rId21"/>
    <p:sldId id="1086" r:id="rId22"/>
    <p:sldId id="1096" r:id="rId23"/>
    <p:sldId id="1097" r:id="rId24"/>
    <p:sldId id="1098" r:id="rId25"/>
    <p:sldId id="1099" r:id="rId26"/>
    <p:sldId id="1100" r:id="rId27"/>
    <p:sldId id="1101" r:id="rId28"/>
    <p:sldId id="1102" r:id="rId29"/>
    <p:sldId id="1103" r:id="rId30"/>
    <p:sldId id="1104" r:id="rId31"/>
    <p:sldId id="1105" r:id="rId32"/>
    <p:sldId id="1106" r:id="rId33"/>
    <p:sldId id="1107" r:id="rId34"/>
    <p:sldId id="1108" r:id="rId35"/>
    <p:sldId id="1129" r:id="rId36"/>
    <p:sldId id="1109" r:id="rId37"/>
    <p:sldId id="1110" r:id="rId38"/>
    <p:sldId id="1112" r:id="rId39"/>
    <p:sldId id="1113" r:id="rId40"/>
    <p:sldId id="1114" r:id="rId41"/>
    <p:sldId id="1115" r:id="rId42"/>
    <p:sldId id="1116" r:id="rId43"/>
    <p:sldId id="1117" r:id="rId44"/>
    <p:sldId id="1119" r:id="rId45"/>
    <p:sldId id="1120" r:id="rId46"/>
    <p:sldId id="1122" r:id="rId47"/>
    <p:sldId id="1121" r:id="rId48"/>
    <p:sldId id="1124" r:id="rId49"/>
    <p:sldId id="1126" r:id="rId50"/>
    <p:sldId id="1128" r:id="rId51"/>
    <p:sldId id="1127" r:id="rId52"/>
    <p:sldId id="517" r:id="rId53"/>
    <p:sldId id="518" r:id="rId54"/>
    <p:sldId id="519" r:id="rId55"/>
    <p:sldId id="520" r:id="rId56"/>
    <p:sldId id="521" r:id="rId57"/>
    <p:sldId id="522" r:id="rId58"/>
    <p:sldId id="523" r:id="rId59"/>
    <p:sldId id="1138" r:id="rId60"/>
    <p:sldId id="1131" r:id="rId61"/>
    <p:sldId id="1132" r:id="rId62"/>
    <p:sldId id="1133" r:id="rId63"/>
    <p:sldId id="1134" r:id="rId64"/>
    <p:sldId id="1135" r:id="rId65"/>
    <p:sldId id="1136" r:id="rId66"/>
    <p:sldId id="1137" r:id="rId6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12A"/>
    <a:srgbClr val="C3FDE7"/>
    <a:srgbClr val="24C6CA"/>
    <a:srgbClr val="146C6E"/>
    <a:srgbClr val="6CFAC4"/>
    <a:srgbClr val="C5E0B4"/>
    <a:srgbClr val="8D5186"/>
    <a:srgbClr val="4472C4"/>
    <a:srgbClr val="67E236"/>
    <a:srgbClr val="F6D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CC384F3-3354-49B5-9FB2-5003CE021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928598-C951-4F12-A1C2-5D2E26CADF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E4C83-8F64-4E29-91B9-0017BF1F34A9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45B1CF-C6B2-4C46-84FD-6EAF541AA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2A90D-28E7-43DA-B33D-CB116BFB22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437D4-F5B2-4068-998F-6C4F470411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45D3-9EDB-4B35-90F9-382768275B83}" type="datetimeFigureOut">
              <a:rPr lang="en-US" smtClean="0"/>
              <a:t>5/29/2019</a:t>
            </a:fld>
            <a:endParaRPr 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C78C7-0E09-422F-A949-E582D1091C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0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B87A6-8B3D-429B-8F2E-01782DCE3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dirty="0"/>
              <a:t>按一下以編輯母片標題樣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343A09-1A04-4028-BA2C-C98585BB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317D1-BFF9-4421-A46A-93FC5ED6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A6C6B8C-DB2D-4316-B006-C8D85BD4E23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524000" y="3521471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75D2C-D79B-43F2-8C38-AC276A70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A1B8C0-29C1-4EB8-B015-A6E7B2E06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029988-6E18-4481-99ED-516887D5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4C9D97-6ACC-4A89-82FF-9ED0B649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159CE7-D887-49D7-A385-8DE2DF901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BDE4A0-B5DB-4B83-80F5-7E073656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417E0E-0028-4513-AB03-C3667ABC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413E9A-5871-4DD7-96FB-FFF0873F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36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E7398-53F8-49BB-AC5C-189C6FCE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45342-229F-4A39-8D5B-C051DB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 marL="685800" indent="-228600">
              <a:buFont typeface="微軟正黑體" panose="020B0604030504040204" pitchFamily="34" charset="-120"/>
              <a:buChar char="-"/>
              <a:defRPr sz="3200"/>
            </a:lvl2pPr>
            <a:lvl3pPr>
              <a:defRPr sz="2800"/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CCCD90-A681-452A-8E20-8F7F5C54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17F5B8-D67F-4132-BF01-5C79E30809A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8200" y="1554163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075FE-947A-43ED-8BEF-29EB0E8CC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32287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1AC43-379A-4259-8495-8AE2D147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BF5005-F1A6-4448-8478-D0D32497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0931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ECC15-34DF-49D7-B640-F5254FD9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52BD61-1DDD-49FB-AF6D-A64EA0DAD50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1850" y="4535686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74A7EF0-4D44-4D66-AFC5-5711BEE25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425695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D6593-D730-4F0D-8131-F82FECF6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6AD425-FFA0-4BD7-9DAA-0A9699090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29B846-C36F-4AB5-B5C3-AFF6A5A19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F2B959-45F3-4686-9109-D81DECB6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AED642-5723-4100-8F51-3A020591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98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5E793-29ED-4F52-8A72-F47E0654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B8252-259F-4702-A60F-FB8BD4A0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F04AAC-3D99-4A4B-BC65-01A81021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7FF9DA-9D67-4067-8DF6-B0A00982E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9792DE-A5D1-4AD8-8033-F27876EB9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41D40-06BC-46CE-B3FB-26960C41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9F49EF-88AE-4240-911E-E64FE211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99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C912B-D046-40C5-8994-8F4825C8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21ADCC-A8BF-4305-8FCB-E42883AD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983390-D983-469F-92B3-0FB55135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311577-74CC-480B-BC62-3C7DE029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A413EF-8CBB-4E3A-A1B3-BC0D71D2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2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8D31A-6860-4327-ADC2-879E175B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8AA78-38D4-4408-82E4-84667E93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C90444-56BB-4C3D-8867-E248858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742781-B003-47CA-BA87-A593115E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E34C80-5C1A-4EC1-9AA9-D3A5937A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0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A8CB9-C3FC-44F6-A59F-696AC9C6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57401B-88D5-4358-B70C-00482349D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65C8D1-9846-4761-A31E-007DC878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AE608-E16B-4519-899F-45220F09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A7A2DF-B5CC-4B17-BC44-6957DE2D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73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00597546-5ED0-4282-9109-BD9734F625D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B28E0D-89FB-4A92-BBFE-EDFCD8BC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552B89-BA26-4DDE-A8CA-805DB272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71A9B-7025-4626-B816-04D8C6C70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30732C2F-983F-4884-9153-3D889E25B9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5288" y="6219031"/>
            <a:ext cx="38877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 b="1" i="1" dirty="0">
                <a:solidFill>
                  <a:srgbClr val="898989"/>
                </a:solidFill>
                <a:latin typeface="微軟正黑體" panose="020B0604030504040204" pitchFamily="34" charset="-120"/>
              </a:rPr>
              <a:t>Competitive  Programming</a:t>
            </a:r>
            <a:endParaRPr lang="en-US" altLang="zh-TW" sz="1200" dirty="0">
              <a:latin typeface="微軟正黑體" panose="020B0604030504040204" pitchFamily="34" charset="-120"/>
            </a:endParaRPr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748ED93B-D013-498F-9761-B9D2E292E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5288" y="6448425"/>
            <a:ext cx="2376487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b="1" i="1" dirty="0">
                <a:solidFill>
                  <a:srgbClr val="898989"/>
                </a:solidFill>
              </a:rPr>
              <a:t>2019</a:t>
            </a:r>
            <a:r>
              <a:rPr lang="zh-TW" altLang="en-US" b="1" i="1" dirty="0">
                <a:solidFill>
                  <a:srgbClr val="898989"/>
                </a:solidFill>
              </a:rPr>
              <a:t>年</a:t>
            </a:r>
            <a:r>
              <a:rPr lang="en-US" altLang="zh-TW" b="1" i="1" dirty="0">
                <a:solidFill>
                  <a:srgbClr val="898989"/>
                </a:solidFill>
              </a:rPr>
              <a:t>2</a:t>
            </a:r>
            <a:r>
              <a:rPr lang="zh-TW" altLang="en-US" b="1" i="1" dirty="0">
                <a:solidFill>
                  <a:srgbClr val="898989"/>
                </a:solidFill>
              </a:rPr>
              <a:t>月</a:t>
            </a:r>
            <a:r>
              <a:rPr lang="en-US" altLang="zh-TW" b="1" i="1" dirty="0">
                <a:solidFill>
                  <a:srgbClr val="898989"/>
                </a:solidFill>
              </a:rPr>
              <a:t>27</a:t>
            </a:r>
            <a:r>
              <a:rPr lang="zh-TW" altLang="en-US" b="1" i="1" dirty="0">
                <a:solidFill>
                  <a:srgbClr val="898989"/>
                </a:solidFill>
              </a:rPr>
              <a:t>日星期三</a:t>
            </a:r>
            <a:endParaRPr lang="en-US" altLang="zh-TW" b="1" i="1" dirty="0">
              <a:solidFill>
                <a:srgbClr val="898989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CA2AC4-AFC6-49B8-B44E-114093D0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FF26AE15-66AD-407A-9775-87F968DC142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Made by </a:t>
            </a:r>
            <a:r>
              <a:rPr lang="zh-TW" altLang="en-US"/>
              <a:t>培訓團隊群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0AD78CA-FF7F-424B-BEE4-5FCF96CC4D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30952" b="29893"/>
          <a:stretch/>
        </p:blipFill>
        <p:spPr>
          <a:xfrm>
            <a:off x="11427417" y="6330120"/>
            <a:ext cx="764583" cy="3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5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TW" altLang="en-US" sz="36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32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2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uva.onlinejudge.org/external/8/820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uva.onlinejudge.org/external/8/820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b525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AB24A-E99E-49D8-84E2-C381A7BF5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5657"/>
            <a:ext cx="8614788" cy="2253343"/>
          </a:xfrm>
        </p:spPr>
        <p:txBody>
          <a:bodyPr>
            <a:normAutofit/>
          </a:bodyPr>
          <a:lstStyle/>
          <a:p>
            <a:br>
              <a:rPr lang="en-US" altLang="zh-TW" sz="4400" dirty="0"/>
            </a:br>
            <a:r>
              <a:rPr lang="en-US" altLang="zh-TW" sz="4400" dirty="0"/>
              <a:t>Advanced </a:t>
            </a:r>
            <a:br>
              <a:rPr lang="en-US" altLang="zh-TW" sz="4400" dirty="0"/>
            </a:br>
            <a:r>
              <a:rPr lang="en-US" altLang="zh-TW" sz="4400" dirty="0"/>
              <a:t>Competitive Programming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36DEF2-AAE6-4D15-BCF8-A5DCB1235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21209"/>
          </a:xfrm>
        </p:spPr>
        <p:txBody>
          <a:bodyPr>
            <a:normAutofit fontScale="92500" lnSpcReduction="20000"/>
          </a:bodyPr>
          <a:lstStyle/>
          <a:p>
            <a:endParaRPr lang="en-US" altLang="zh-TW" dirty="0"/>
          </a:p>
          <a:p>
            <a:r>
              <a:rPr lang="zh-TW" altLang="en-US" dirty="0"/>
              <a:t>國立成功大學</a:t>
            </a:r>
            <a:r>
              <a:rPr lang="en-US" altLang="zh-TW" dirty="0"/>
              <a:t>ACM-ICPC</a:t>
            </a:r>
            <a:r>
              <a:rPr lang="zh-TW" altLang="en-US" dirty="0"/>
              <a:t>程式競賽培訓隊</a:t>
            </a:r>
          </a:p>
          <a:p>
            <a:r>
              <a:rPr lang="en-US" altLang="zh-TW" dirty="0"/>
              <a:t>nckuacm@imslab.org</a:t>
            </a:r>
          </a:p>
          <a:p>
            <a:endParaRPr lang="en-US" altLang="zh-TW" dirty="0"/>
          </a:p>
          <a:p>
            <a:r>
              <a:rPr lang="en-US" altLang="zh-TW" dirty="0"/>
              <a:t>Department of Computer Science and Information Engineering</a:t>
            </a:r>
          </a:p>
          <a:p>
            <a:r>
              <a:rPr lang="en-US" altLang="zh-TW" dirty="0"/>
              <a:t>National Cheng Kung University</a:t>
            </a:r>
          </a:p>
          <a:p>
            <a:r>
              <a:rPr lang="en-US" altLang="zh-TW" dirty="0"/>
              <a:t>Tainan, Taiwan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35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埃拉托斯特尼篩法 </a:t>
            </a:r>
            <a:r>
              <a:rPr kumimoji="1" lang="en-US" altLang="zh-TW" dirty="0"/>
              <a:t>Sieve of Eratosthenes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TW" dirty="0" err="1"/>
              <a:t>bool</a:t>
            </a:r>
            <a:r>
              <a:rPr kumimoji="1" lang="en-US" altLang="zh-TW" dirty="0"/>
              <a:t> sieve[20000000];</a:t>
            </a:r>
          </a:p>
          <a:p>
            <a:pPr marL="0" indent="0">
              <a:buNone/>
            </a:pPr>
            <a:r>
              <a:rPr kumimoji="1" lang="en-US" altLang="zh-TW" dirty="0"/>
              <a:t>void </a:t>
            </a:r>
            <a:r>
              <a:rPr kumimoji="1" lang="en-US" altLang="zh-TW" dirty="0" err="1"/>
              <a:t>eratosthenes</a:t>
            </a:r>
            <a:r>
              <a:rPr kumimoji="1" lang="en-US" altLang="zh-TW" dirty="0"/>
              <a:t>() {</a:t>
            </a:r>
          </a:p>
          <a:p>
            <a:pPr marL="0" indent="0">
              <a:buNone/>
            </a:pPr>
            <a:r>
              <a:rPr kumimoji="1" lang="en-US" altLang="zh-TW" dirty="0"/>
              <a:t>  sieve[0] = sieve[1] = true; </a:t>
            </a:r>
            <a:endParaRPr kumimoji="1" lang="en-US" altLang="zh-TW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en-US" altLang="zh-TW" dirty="0"/>
              <a:t>  </a:t>
            </a:r>
            <a:r>
              <a:rPr kumimoji="1" lang="nn-NO" altLang="zh-TW" dirty="0"/>
              <a:t>for (int i = 2; i * i &lt; 20000000; i++) </a:t>
            </a:r>
          </a:p>
          <a:p>
            <a:pPr marL="0" indent="0">
              <a:buNone/>
            </a:pPr>
            <a:r>
              <a:rPr kumimoji="1" lang="zh-TW" altLang="en-US" dirty="0"/>
              <a:t>                    </a:t>
            </a:r>
            <a:r>
              <a:rPr kumimoji="1" lang="nn-NO" altLang="zh-TW" dirty="0">
                <a:solidFill>
                  <a:srgbClr val="00B050"/>
                </a:solidFill>
              </a:rPr>
              <a:t>// </a:t>
            </a:r>
            <a:r>
              <a:rPr kumimoji="1" lang="zh-TW" altLang="en-US" dirty="0">
                <a:solidFill>
                  <a:srgbClr val="00B050"/>
                </a:solidFill>
              </a:rPr>
              <a:t>以平方代替根號計算，以避免小數造成誤差</a:t>
            </a:r>
            <a:endParaRPr kumimoji="1" lang="nn-NO" altLang="zh-TW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nn-NO" altLang="zh-TW" dirty="0"/>
              <a:t>    if (!</a:t>
            </a:r>
            <a:r>
              <a:rPr kumimoji="1" lang="en-US" altLang="zh-TW" dirty="0"/>
              <a:t>sieve</a:t>
            </a:r>
            <a:r>
              <a:rPr kumimoji="1" lang="nn-NO" altLang="zh-TW" dirty="0"/>
              <a:t>[i]) </a:t>
            </a:r>
          </a:p>
          <a:p>
            <a:pPr marL="0" indent="0">
              <a:buNone/>
            </a:pPr>
            <a:r>
              <a:rPr kumimoji="1" lang="nn-NO" altLang="zh-TW" dirty="0"/>
              <a:t>      for (int j = i </a:t>
            </a:r>
            <a:r>
              <a:rPr kumimoji="1" lang="zh-TW" altLang="en-US" dirty="0"/>
              <a:t>*</a:t>
            </a:r>
            <a:r>
              <a:rPr kumimoji="1" lang="nn-NO" altLang="zh-TW" dirty="0"/>
              <a:t> i; j &lt; 20000000; j += i)</a:t>
            </a:r>
          </a:p>
          <a:p>
            <a:pPr marL="0" indent="0">
              <a:buNone/>
            </a:pPr>
            <a:r>
              <a:rPr kumimoji="1" lang="nn-NO" altLang="zh-TW" dirty="0"/>
              <a:t>        </a:t>
            </a:r>
            <a:r>
              <a:rPr lang="en-US" altLang="zh-TW" dirty="0"/>
              <a:t>sieve[j] = true; </a:t>
            </a:r>
            <a:endParaRPr lang="en-US" altLang="zh-TW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en-US" altLang="zh-TW" dirty="0"/>
              <a:t>}</a:t>
            </a:r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6830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線性時間篩法 </a:t>
            </a:r>
            <a:r>
              <a:rPr kumimoji="1" lang="en-US" altLang="zh-TW" dirty="0"/>
              <a:t>Linear Sieve Algorithm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6393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一邊製作質數表，一邊刪掉每個數的質數倍，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如此每個合數就只讀取一次，時間複雜度達到 </a:t>
            </a:r>
            <a:r>
              <a:rPr kumimoji="1" lang="en-US" altLang="zh-TW" dirty="0"/>
              <a:t>O(N) </a:t>
            </a:r>
            <a:r>
              <a:rPr kumimoji="1" lang="zh-TW" altLang="en-US" dirty="0"/>
              <a:t>。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133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線性時間篩法 </a:t>
            </a:r>
            <a:r>
              <a:rPr kumimoji="1" lang="en-US" altLang="zh-TW" dirty="0"/>
              <a:t>Linear Sieve Algorithm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6393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zh-TW" dirty="0" err="1"/>
              <a:t>const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N = 20000000;</a:t>
            </a:r>
          </a:p>
          <a:p>
            <a:pPr marL="0" indent="0">
              <a:buNone/>
            </a:pPr>
            <a:r>
              <a:rPr kumimoji="1" lang="en-US" altLang="zh-TW" dirty="0" err="1"/>
              <a:t>bool</a:t>
            </a:r>
            <a:r>
              <a:rPr kumimoji="1" lang="en-US" altLang="zh-TW" dirty="0"/>
              <a:t> sieve[N];</a:t>
            </a:r>
          </a:p>
          <a:p>
            <a:pPr marL="0" indent="0">
              <a:buNone/>
            </a:pPr>
            <a:r>
              <a:rPr kumimoji="1" lang="en-US" altLang="zh-TW" dirty="0"/>
              <a:t>void </a:t>
            </a:r>
            <a:r>
              <a:rPr kumimoji="1" lang="en-US" altLang="zh-TW" dirty="0" err="1"/>
              <a:t>linear_sieve</a:t>
            </a:r>
            <a:r>
              <a:rPr kumimoji="1" lang="en-US" altLang="zh-TW" dirty="0"/>
              <a:t>() {</a:t>
            </a:r>
          </a:p>
          <a:p>
            <a:pPr marL="0" indent="0">
              <a:buNone/>
            </a:pPr>
            <a:r>
              <a:rPr kumimoji="1" lang="en-US" altLang="zh-TW" dirty="0"/>
              <a:t>  vector&lt;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&gt; prime;</a:t>
            </a:r>
          </a:p>
          <a:p>
            <a:pPr marL="0" indent="0">
              <a:buNone/>
            </a:pPr>
            <a:r>
              <a:rPr kumimoji="1" lang="en-US" altLang="zh-TW" dirty="0"/>
              <a:t>  for (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= 2; 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&lt; N; 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++) {</a:t>
            </a:r>
          </a:p>
          <a:p>
            <a:pPr marL="0" indent="0">
              <a:buNone/>
            </a:pPr>
            <a:r>
              <a:rPr kumimoji="1" lang="en-US" altLang="zh-TW" dirty="0"/>
              <a:t>    if (!sieve[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]) </a:t>
            </a:r>
            <a:r>
              <a:rPr kumimoji="1" lang="en-US" altLang="zh-TW" dirty="0" err="1"/>
              <a:t>prime.push_back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);</a:t>
            </a:r>
          </a:p>
          <a:p>
            <a:pPr marL="0" indent="0">
              <a:buNone/>
            </a:pPr>
            <a:r>
              <a:rPr kumimoji="1" lang="en-US" altLang="zh-TW" dirty="0"/>
              <a:t>    for (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j = 0; 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* prime[j] &lt; N; j++) {</a:t>
            </a:r>
          </a:p>
          <a:p>
            <a:pPr marL="0" indent="0">
              <a:buNone/>
            </a:pPr>
            <a:r>
              <a:rPr kumimoji="1" lang="en-US" altLang="zh-TW" dirty="0"/>
              <a:t>      sieve[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* prime[j]] = true;</a:t>
            </a:r>
          </a:p>
          <a:p>
            <a:pPr marL="0" indent="0">
              <a:buNone/>
            </a:pPr>
            <a:r>
              <a:rPr kumimoji="1" lang="en-US" altLang="zh-TW" dirty="0"/>
              <a:t>      if (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% prime[j] == 0) break;</a:t>
            </a:r>
          </a:p>
          <a:p>
            <a:pPr marL="0" indent="0">
              <a:buNone/>
            </a:pPr>
            <a:r>
              <a:rPr kumimoji="1" lang="en-US" altLang="zh-TW" dirty="0"/>
              <a:t>    }</a:t>
            </a:r>
          </a:p>
          <a:p>
            <a:pPr marL="0" indent="0">
              <a:buNone/>
            </a:pPr>
            <a:r>
              <a:rPr kumimoji="1" lang="en-US" altLang="zh-TW" dirty="0"/>
              <a:t>  }</a:t>
            </a:r>
          </a:p>
          <a:p>
            <a:pPr marL="0" indent="0">
              <a:buNone/>
            </a:pPr>
            <a:r>
              <a:rPr kumimoji="1"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8300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1B1D8-7B5A-4BED-AB39-CB90796B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B906D7-A118-4330-B00A-0C1FA36F7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938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練習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dirty="0" err="1">
                <a:latin typeface="Consolas" panose="020B0609020204030204" pitchFamily="49" charset="0"/>
                <a:hlinkClick r:id="rId2"/>
              </a:rPr>
              <a:t>UVa</a:t>
            </a:r>
            <a:r>
              <a:rPr lang="en-US" altLang="zh-TW" sz="4000" dirty="0">
                <a:latin typeface="Consolas" panose="020B0609020204030204" pitchFamily="49" charset="0"/>
                <a:hlinkClick r:id="rId2"/>
              </a:rPr>
              <a:t> OJ </a:t>
            </a:r>
            <a:r>
              <a:rPr lang="en-US" altLang="ja-JP" sz="4000" dirty="0">
                <a:hlinkClick r:id="rId2"/>
              </a:rPr>
              <a:t>406</a:t>
            </a:r>
            <a:endParaRPr lang="en-US" altLang="ja-JP" sz="40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dirty="0" err="1">
                <a:latin typeface="Consolas" panose="020B0609020204030204" pitchFamily="49" charset="0"/>
                <a:hlinkClick r:id="rId2"/>
              </a:rPr>
              <a:t>UVa</a:t>
            </a:r>
            <a:r>
              <a:rPr lang="en-US" altLang="zh-TW" sz="4000" dirty="0">
                <a:latin typeface="Consolas" panose="020B0609020204030204" pitchFamily="49" charset="0"/>
                <a:hlinkClick r:id="rId2"/>
              </a:rPr>
              <a:t> OJ </a:t>
            </a:r>
            <a:r>
              <a:rPr lang="en-US" altLang="ja-JP" sz="4000" dirty="0">
                <a:hlinkClick r:id="rId2"/>
              </a:rPr>
              <a:t>543</a:t>
            </a:r>
            <a:endParaRPr lang="en-US" altLang="ja-JP" sz="4000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dirty="0" err="1">
                <a:latin typeface="Consolas" panose="020B0609020204030204" pitchFamily="49" charset="0"/>
                <a:hlinkClick r:id="rId2"/>
              </a:rPr>
              <a:t>UVa</a:t>
            </a:r>
            <a:r>
              <a:rPr lang="en-US" altLang="zh-TW" sz="4000" dirty="0">
                <a:latin typeface="Consolas" panose="020B0609020204030204" pitchFamily="49" charset="0"/>
                <a:hlinkClick r:id="rId2"/>
              </a:rPr>
              <a:t> OJ </a:t>
            </a:r>
            <a:r>
              <a:rPr lang="en-US" altLang="ja-JP" sz="4000" dirty="0">
                <a:hlinkClick r:id="rId2"/>
              </a:rPr>
              <a:t>10140</a:t>
            </a:r>
            <a:endParaRPr lang="en-US" altLang="ja-JP" sz="4000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dirty="0" err="1">
                <a:latin typeface="Consolas" panose="020B0609020204030204" pitchFamily="49" charset="0"/>
                <a:hlinkClick r:id="rId2"/>
              </a:rPr>
              <a:t>UVa</a:t>
            </a:r>
            <a:r>
              <a:rPr lang="en-US" altLang="zh-TW" sz="4000" dirty="0">
                <a:latin typeface="Consolas" panose="020B0609020204030204" pitchFamily="49" charset="0"/>
                <a:hlinkClick r:id="rId2"/>
              </a:rPr>
              <a:t> OJ </a:t>
            </a:r>
            <a:r>
              <a:rPr lang="en-US" altLang="ja-JP" sz="4000" dirty="0">
                <a:hlinkClick r:id="rId2"/>
              </a:rPr>
              <a:t>10311</a:t>
            </a:r>
            <a:endParaRPr lang="ja-JP" altLang="ja-JP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774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Number Theory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Prime Generation</a:t>
            </a:r>
            <a:endParaRPr kumimoji="1" lang="en-US" altLang="ja-JP" dirty="0"/>
          </a:p>
          <a:p>
            <a:r>
              <a:rPr kumimoji="1" lang="en-US" altLang="ja-JP" dirty="0"/>
              <a:t>Integer Factorization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503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質因數分解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把一個正整數分解成質因數的連乘積。</a:t>
            </a:r>
          </a:p>
          <a:p>
            <a:pPr marL="0" indent="0">
              <a:buNone/>
            </a:pPr>
            <a:endParaRPr kumimoji="1" lang="zh-TW" altLang="en-US" dirty="0"/>
          </a:p>
          <a:p>
            <a:pPr marL="0" indent="0">
              <a:buNone/>
            </a:pPr>
            <a:r>
              <a:rPr kumimoji="1" lang="en-US" altLang="zh-TW" dirty="0"/>
              <a:t>n = 2^n₁ × 3^n₂ × 5^n₃ × 7^n₄ × 11^n₅ × …</a:t>
            </a:r>
          </a:p>
        </p:txBody>
      </p:sp>
    </p:spTree>
    <p:extLst>
      <p:ext uri="{BB962C8B-B14F-4D97-AF65-F5344CB8AC3E}">
        <p14:creationId xmlns:p14="http://schemas.microsoft.com/office/powerpoint/2010/main" val="1486268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質因數分解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/>
              <a:t>把所有可能的因數拿來試除。</a:t>
            </a:r>
            <a:endParaRPr lang="en-US" altLang="zh-TW" dirty="0"/>
          </a:p>
          <a:p>
            <a:pPr marL="0" indent="0">
              <a:buNone/>
            </a:pPr>
            <a:r>
              <a:rPr kumimoji="1" lang="en-US" altLang="zh-TW" dirty="0"/>
              <a:t>void </a:t>
            </a:r>
            <a:r>
              <a:rPr kumimoji="1" lang="en-US" altLang="zh-TW" dirty="0" err="1"/>
              <a:t>trial_division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n) {</a:t>
            </a:r>
          </a:p>
          <a:p>
            <a:pPr marL="0" indent="0">
              <a:buNone/>
            </a:pPr>
            <a:r>
              <a:rPr kumimoji="1" lang="en-US" altLang="zh-TW" dirty="0"/>
              <a:t>  for(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d = 2; d &lt;= n; ++d)</a:t>
            </a:r>
          </a:p>
          <a:p>
            <a:pPr marL="0" indent="0">
              <a:buNone/>
            </a:pPr>
            <a:r>
              <a:rPr kumimoji="1" lang="en-US" altLang="zh-TW" dirty="0"/>
              <a:t>    while(n % d == 0) {</a:t>
            </a:r>
          </a:p>
          <a:p>
            <a:pPr marL="0" indent="0">
              <a:buNone/>
            </a:pPr>
            <a:r>
              <a:rPr kumimoji="1" lang="en-US" altLang="zh-TW" dirty="0"/>
              <a:t>      n /= d;</a:t>
            </a:r>
          </a:p>
          <a:p>
            <a:pPr marL="0" indent="0">
              <a:buNone/>
            </a:pPr>
            <a:r>
              <a:rPr kumimoji="1" lang="en-US" altLang="zh-TW" dirty="0"/>
              <a:t>      </a:t>
            </a:r>
            <a:r>
              <a:rPr kumimoji="1" lang="en-US" altLang="zh-TW" dirty="0" err="1"/>
              <a:t>cout</a:t>
            </a:r>
            <a:r>
              <a:rPr kumimoji="1" lang="en-US" altLang="zh-TW" dirty="0"/>
              <a:t> &lt;&lt; d; </a:t>
            </a:r>
            <a:r>
              <a:rPr kumimoji="1" lang="en-US" altLang="zh-TW" dirty="0">
                <a:solidFill>
                  <a:srgbClr val="00B050"/>
                </a:solidFill>
              </a:rPr>
              <a:t>// </a:t>
            </a:r>
            <a:r>
              <a:rPr kumimoji="1" lang="zh-TW" altLang="en-US" dirty="0">
                <a:solidFill>
                  <a:srgbClr val="00B050"/>
                </a:solidFill>
              </a:rPr>
              <a:t>質因數</a:t>
            </a:r>
            <a:endParaRPr kumimoji="1" lang="en-US" altLang="zh-TW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en-US" altLang="zh-TW" dirty="0"/>
              <a:t>    }</a:t>
            </a:r>
          </a:p>
          <a:p>
            <a:pPr marL="0" indent="0">
              <a:buNone/>
            </a:pPr>
            <a:r>
              <a:rPr kumimoji="1"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0220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質因數分解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dirty="0"/>
              <a:t>跟篩質數時一樣檢查小於等於</a:t>
            </a:r>
            <a:r>
              <a:rPr lang="en-US" altLang="zh-TW" dirty="0" err="1"/>
              <a:t>sqrt</a:t>
            </a:r>
            <a:r>
              <a:rPr lang="en-US" altLang="zh-TW" dirty="0"/>
              <a:t>(n)</a:t>
            </a:r>
            <a:r>
              <a:rPr lang="zh-TW" altLang="en-US" dirty="0"/>
              <a:t>的因數就好了</a:t>
            </a:r>
            <a:endParaRPr lang="en-US" altLang="zh-TW" dirty="0"/>
          </a:p>
          <a:p>
            <a:pPr marL="0" indent="0">
              <a:buNone/>
            </a:pPr>
            <a:r>
              <a:rPr kumimoji="1" lang="en-US" altLang="zh-TW" dirty="0"/>
              <a:t>void </a:t>
            </a:r>
            <a:r>
              <a:rPr kumimoji="1" lang="en-US" altLang="zh-TW" dirty="0" err="1"/>
              <a:t>trial_division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n) {</a:t>
            </a:r>
          </a:p>
          <a:p>
            <a:pPr marL="0" indent="0">
              <a:buNone/>
            </a:pPr>
            <a:r>
              <a:rPr kumimoji="1" lang="en-US" altLang="zh-TW" dirty="0"/>
              <a:t>  for(</a:t>
            </a:r>
            <a:r>
              <a:rPr kumimoji="1" lang="en-US" altLang="zh-TW" dirty="0" err="1"/>
              <a:t>int</a:t>
            </a:r>
            <a:r>
              <a:rPr kumimoji="1" lang="en-US" altLang="zh-TW" dirty="0"/>
              <a:t> d = 2; d</a:t>
            </a:r>
            <a:r>
              <a:rPr kumimoji="1" lang="zh-TW" altLang="en-US" dirty="0"/>
              <a:t> * </a:t>
            </a:r>
            <a:r>
              <a:rPr kumimoji="1" lang="en-US" altLang="zh-TW" dirty="0"/>
              <a:t>d &lt;= n; ++d)</a:t>
            </a:r>
          </a:p>
          <a:p>
            <a:pPr marL="0" indent="0">
              <a:buNone/>
            </a:pPr>
            <a:r>
              <a:rPr kumimoji="1" lang="en-US" altLang="zh-TW" dirty="0"/>
              <a:t>    while(n % d == 0) {</a:t>
            </a:r>
          </a:p>
          <a:p>
            <a:pPr marL="0" indent="0">
              <a:buNone/>
            </a:pPr>
            <a:r>
              <a:rPr kumimoji="1" lang="en-US" altLang="zh-TW" dirty="0"/>
              <a:t>      n /= d;</a:t>
            </a:r>
          </a:p>
          <a:p>
            <a:pPr marL="0" indent="0">
              <a:buNone/>
            </a:pPr>
            <a:r>
              <a:rPr kumimoji="1" lang="en-US" altLang="zh-TW" dirty="0"/>
              <a:t>      </a:t>
            </a:r>
            <a:r>
              <a:rPr kumimoji="1" lang="en-US" altLang="zh-TW" dirty="0" err="1"/>
              <a:t>cout</a:t>
            </a:r>
            <a:r>
              <a:rPr kumimoji="1" lang="en-US" altLang="zh-TW" dirty="0"/>
              <a:t> &lt;&lt; d; </a:t>
            </a:r>
            <a:r>
              <a:rPr kumimoji="1" lang="en-US" altLang="zh-TW" dirty="0">
                <a:solidFill>
                  <a:srgbClr val="00B050"/>
                </a:solidFill>
              </a:rPr>
              <a:t>// </a:t>
            </a:r>
            <a:r>
              <a:rPr kumimoji="1" lang="zh-TW" altLang="en-US" dirty="0">
                <a:solidFill>
                  <a:srgbClr val="00B050"/>
                </a:solidFill>
              </a:rPr>
              <a:t>質因數</a:t>
            </a:r>
            <a:endParaRPr kumimoji="1" lang="en-US" altLang="zh-TW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en-US" altLang="zh-TW" dirty="0"/>
              <a:t>    }</a:t>
            </a:r>
          </a:p>
          <a:p>
            <a:pPr marL="0" indent="0">
              <a:buNone/>
            </a:pPr>
            <a:r>
              <a:rPr kumimoji="1" lang="en-US" altLang="zh-TW" dirty="0"/>
              <a:t>  if(n &gt; 1) </a:t>
            </a:r>
            <a:r>
              <a:rPr kumimoji="1" lang="en-US" altLang="zh-TW" dirty="0" err="1"/>
              <a:t>cout</a:t>
            </a:r>
            <a:r>
              <a:rPr kumimoji="1" lang="en-US" altLang="zh-TW" dirty="0"/>
              <a:t> &lt;&lt; n; </a:t>
            </a:r>
            <a:r>
              <a:rPr kumimoji="1" lang="en-US" altLang="zh-TW" dirty="0">
                <a:solidFill>
                  <a:srgbClr val="00B050"/>
                </a:solidFill>
              </a:rPr>
              <a:t>// n</a:t>
            </a:r>
            <a:r>
              <a:rPr kumimoji="1" lang="zh-TW" altLang="en-US" dirty="0">
                <a:solidFill>
                  <a:srgbClr val="00B050"/>
                </a:solidFill>
              </a:rPr>
              <a:t>是質數</a:t>
            </a:r>
            <a:endParaRPr kumimoji="1" lang="en-US" altLang="zh-TW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en-US" altLang="zh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2614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質因數分解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質因數必定是質數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所以只要建好質數表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然後試除小於</a:t>
            </a:r>
            <a:r>
              <a:rPr lang="en-US" altLang="zh-TW" dirty="0" err="1"/>
              <a:t>sqrt</a:t>
            </a:r>
            <a:r>
              <a:rPr lang="en-US" altLang="zh-TW" dirty="0"/>
              <a:t>(n)</a:t>
            </a:r>
            <a:r>
              <a:rPr lang="zh-TW" altLang="en-US" dirty="0"/>
              <a:t>的質數就好了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088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D0BDC-6AE1-46D5-B931-34DC01DE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Number Theory</a:t>
            </a:r>
            <a:endParaRPr kumimoji="1" lang="ja-JP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EB49D-0CD4-4F28-A59A-D240F2F4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75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1B1D8-7B5A-4BED-AB39-CB90796B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B906D7-A118-4330-B00A-0C1FA36F7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761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練習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dirty="0" err="1">
                <a:latin typeface="Consolas" panose="020B0609020204030204" pitchFamily="49" charset="0"/>
                <a:hlinkClick r:id="rId2"/>
              </a:rPr>
              <a:t>UVa</a:t>
            </a:r>
            <a:r>
              <a:rPr lang="en-US" altLang="zh-TW" sz="4000" dirty="0">
                <a:latin typeface="Consolas" panose="020B0609020204030204" pitchFamily="49" charset="0"/>
                <a:hlinkClick r:id="rId2"/>
              </a:rPr>
              <a:t> OJ </a:t>
            </a:r>
            <a:r>
              <a:rPr lang="en-US" altLang="ja-JP" sz="4000" dirty="0">
                <a:hlinkClick r:id="rId2"/>
              </a:rPr>
              <a:t>583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dirty="0" err="1">
                <a:latin typeface="Consolas" panose="020B0609020204030204" pitchFamily="49" charset="0"/>
                <a:hlinkClick r:id="rId2"/>
              </a:rPr>
              <a:t>UVa</a:t>
            </a:r>
            <a:r>
              <a:rPr lang="en-US" altLang="zh-TW" sz="4000" dirty="0">
                <a:latin typeface="Consolas" panose="020B0609020204030204" pitchFamily="49" charset="0"/>
                <a:hlinkClick r:id="rId2"/>
              </a:rPr>
              <a:t> OJ </a:t>
            </a:r>
            <a:r>
              <a:rPr lang="en-US" altLang="ja-JP" sz="4000" dirty="0">
                <a:hlinkClick r:id="rId2"/>
              </a:rPr>
              <a:t>10392</a:t>
            </a:r>
            <a:endParaRPr lang="ja-JP" altLang="ja-JP" sz="4000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dirty="0" err="1">
                <a:latin typeface="Consolas" panose="020B0609020204030204" pitchFamily="49" charset="0"/>
                <a:hlinkClick r:id="rId2"/>
              </a:rPr>
              <a:t>UVa</a:t>
            </a:r>
            <a:r>
              <a:rPr lang="en-US" altLang="zh-TW" sz="4000" dirty="0">
                <a:latin typeface="Consolas" panose="020B0609020204030204" pitchFamily="49" charset="0"/>
                <a:hlinkClick r:id="rId2"/>
              </a:rPr>
              <a:t> OJ </a:t>
            </a:r>
            <a:r>
              <a:rPr lang="en-US" altLang="ja-JP" sz="4000" dirty="0">
                <a:hlinkClick r:id="rId2"/>
              </a:rPr>
              <a:t>10622</a:t>
            </a:r>
            <a:endParaRPr lang="ja-JP" altLang="ja-JP" sz="4000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dirty="0" err="1">
                <a:latin typeface="Consolas" panose="020B0609020204030204" pitchFamily="49" charset="0"/>
                <a:hlinkClick r:id="rId2"/>
              </a:rPr>
              <a:t>UVa</a:t>
            </a:r>
            <a:r>
              <a:rPr lang="en-US" altLang="zh-TW" sz="4000" dirty="0">
                <a:latin typeface="Consolas" panose="020B0609020204030204" pitchFamily="49" charset="0"/>
                <a:hlinkClick r:id="rId2"/>
              </a:rPr>
              <a:t> OJ </a:t>
            </a:r>
            <a:r>
              <a:rPr lang="en-US" altLang="ja-JP" sz="4000" dirty="0">
                <a:hlinkClick r:id="rId2"/>
              </a:rPr>
              <a:t>10791</a:t>
            </a:r>
            <a:endParaRPr lang="ja-JP" altLang="ja-JP" sz="4000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dirty="0" err="1">
                <a:latin typeface="Consolas" panose="020B0609020204030204" pitchFamily="49" charset="0"/>
                <a:hlinkClick r:id="rId2"/>
              </a:rPr>
              <a:t>UVa</a:t>
            </a:r>
            <a:r>
              <a:rPr lang="en-US" altLang="zh-TW" sz="4000" dirty="0">
                <a:latin typeface="Consolas" panose="020B0609020204030204" pitchFamily="49" charset="0"/>
                <a:hlinkClick r:id="rId2"/>
              </a:rPr>
              <a:t> OJ </a:t>
            </a:r>
            <a:r>
              <a:rPr lang="en-US" altLang="ja-JP" sz="4000" dirty="0">
                <a:hlinkClick r:id="rId2"/>
              </a:rPr>
              <a:t>10879</a:t>
            </a:r>
            <a:endParaRPr lang="ja-JP" altLang="ja-JP" sz="40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ja-JP" altLang="ja-JP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576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D0BDC-6AE1-46D5-B931-34DC01DE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Calculation</a:t>
            </a:r>
            <a:endParaRPr kumimoji="1" lang="ja-JP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EB49D-0CD4-4F28-A59A-D240F2F4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568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Calculation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對於</a:t>
            </a:r>
            <a:r>
              <a:rPr kumimoji="1" lang="zh-TW" altLang="en-US" b="1" dirty="0"/>
              <a:t>大數字</a:t>
            </a:r>
            <a:r>
              <a:rPr kumimoji="1" lang="zh-TW" altLang="en-US" dirty="0"/>
              <a:t>的運算，普通的做法不夠快，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因此接下來將介紹快速的</a:t>
            </a:r>
            <a:r>
              <a:rPr kumimoji="1" lang="zh-TW" altLang="en-US" b="1" dirty="0"/>
              <a:t>乘法</a:t>
            </a:r>
            <a:r>
              <a:rPr kumimoji="1" lang="zh-TW" altLang="en-US" dirty="0"/>
              <a:t>及</a:t>
            </a:r>
            <a:r>
              <a:rPr kumimoji="1" lang="zh-TW" altLang="en-US" b="1" dirty="0"/>
              <a:t>冪</a:t>
            </a:r>
            <a:r>
              <a:rPr kumimoji="1" lang="zh-TW" altLang="en-US" dirty="0"/>
              <a:t>運算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85554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Calculation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Gauss</a:t>
            </a:r>
            <a:r>
              <a:rPr lang="en-US" altLang="zh-TW" dirty="0"/>
              <a:t>′</a:t>
            </a:r>
            <a:r>
              <a:rPr lang="en-US" altLang="ja-JP" dirty="0"/>
              <a:t>s complex multiplication algorithm</a:t>
            </a:r>
            <a:endParaRPr kumimoji="1" lang="en-US" altLang="ja-JP" dirty="0"/>
          </a:p>
          <a:p>
            <a:r>
              <a:rPr lang="en-US" altLang="ja-JP" dirty="0"/>
              <a:t>Karatsuba algorithm</a:t>
            </a:r>
          </a:p>
          <a:p>
            <a:r>
              <a:rPr lang="en-US" altLang="ja-JP" dirty="0"/>
              <a:t>Fast exponentiation</a:t>
            </a:r>
          </a:p>
        </p:txBody>
      </p:sp>
    </p:spTree>
    <p:extLst>
      <p:ext uri="{BB962C8B-B14F-4D97-AF65-F5344CB8AC3E}">
        <p14:creationId xmlns:p14="http://schemas.microsoft.com/office/powerpoint/2010/main" val="2770590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Calculation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Gauss</a:t>
            </a:r>
            <a:r>
              <a:rPr lang="en-US" altLang="zh-TW" dirty="0"/>
              <a:t>′</a:t>
            </a:r>
            <a:r>
              <a:rPr lang="en-US" altLang="ja-JP" dirty="0"/>
              <a:t>s complex multiplication algorithm</a:t>
            </a:r>
            <a:endParaRPr kumimoji="1" lang="en-US" altLang="ja-JP" dirty="0"/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Karatsuba algorithm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Fast exponentiation</a:t>
            </a:r>
          </a:p>
          <a:p>
            <a:pPr marL="0" indent="0">
              <a:buNone/>
            </a:pP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71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複數乘法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對於</a:t>
            </a:r>
            <a:r>
              <a:rPr lang="en-US" altLang="zh-TW" dirty="0"/>
              <a:t> a + bi, c + di</a:t>
            </a:r>
          </a:p>
        </p:txBody>
      </p:sp>
    </p:spTree>
    <p:extLst>
      <p:ext uri="{BB962C8B-B14F-4D97-AF65-F5344CB8AC3E}">
        <p14:creationId xmlns:p14="http://schemas.microsoft.com/office/powerpoint/2010/main" val="2064703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複數乘法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對於</a:t>
            </a:r>
            <a:r>
              <a:rPr lang="en-US" altLang="zh-TW" dirty="0"/>
              <a:t> a + bi, c + di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相乘得 </a:t>
            </a:r>
            <a:r>
              <a:rPr lang="en-US" altLang="zh-TW" dirty="0"/>
              <a:t>(ac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bd)</a:t>
            </a:r>
            <a:r>
              <a:rPr lang="ja-JP" altLang="en-US" dirty="0"/>
              <a:t>⋅</a:t>
            </a:r>
            <a:r>
              <a:rPr lang="en-US" altLang="zh-TW" dirty="0"/>
              <a:t>(</a:t>
            </a:r>
            <a:r>
              <a:rPr lang="en-US" altLang="zh-TW" dirty="0" err="1"/>
              <a:t>bc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ad)</a:t>
            </a:r>
            <a:r>
              <a:rPr lang="en-US" altLang="zh-TW" dirty="0" err="1"/>
              <a:t>i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39252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複數乘法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對於</a:t>
            </a:r>
            <a:r>
              <a:rPr lang="en-US" altLang="zh-TW" dirty="0"/>
              <a:t> a + bi, c + di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相乘得 </a:t>
            </a:r>
            <a:r>
              <a:rPr lang="en-US" altLang="zh-TW" dirty="0"/>
              <a:t>(ac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bd)</a:t>
            </a:r>
            <a:r>
              <a:rPr lang="ja-JP" altLang="en-US" dirty="0"/>
              <a:t>⋅</a:t>
            </a:r>
            <a:r>
              <a:rPr lang="en-US" altLang="zh-TW" dirty="0"/>
              <a:t>(</a:t>
            </a:r>
            <a:r>
              <a:rPr lang="en-US" altLang="zh-TW" dirty="0" err="1"/>
              <a:t>bc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ad)</a:t>
            </a:r>
            <a:r>
              <a:rPr lang="en-US" altLang="zh-TW" dirty="0" err="1"/>
              <a:t>i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一般需要計算 </a:t>
            </a:r>
            <a:r>
              <a:rPr lang="en-US" altLang="zh-TW" dirty="0"/>
              <a:t>ac, bd, </a:t>
            </a:r>
            <a:r>
              <a:rPr lang="en-US" altLang="zh-TW" dirty="0" err="1"/>
              <a:t>bc</a:t>
            </a:r>
            <a:r>
              <a:rPr lang="en-US" altLang="zh-TW" dirty="0"/>
              <a:t>, ad </a:t>
            </a:r>
            <a:r>
              <a:rPr lang="zh-TW" altLang="en-US" dirty="0"/>
              <a:t>共四次乘法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才能計算出兩數相乘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6501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複數乘法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(ac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bd)</a:t>
            </a:r>
            <a:r>
              <a:rPr lang="ja-JP" altLang="en-US" dirty="0"/>
              <a:t>⋅</a:t>
            </a:r>
            <a:r>
              <a:rPr lang="en-US" altLang="zh-TW" dirty="0"/>
              <a:t>(</a:t>
            </a:r>
            <a:r>
              <a:rPr lang="en-US" altLang="zh-TW" dirty="0" err="1"/>
              <a:t>bc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ad)</a:t>
            </a:r>
            <a:r>
              <a:rPr lang="en-US" altLang="zh-TW" dirty="0" err="1"/>
              <a:t>i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對於 </a:t>
            </a:r>
            <a:r>
              <a:rPr lang="en-US" altLang="zh-TW" dirty="0"/>
              <a:t>(ac – bd) =</a:t>
            </a:r>
            <a:r>
              <a:rPr lang="zh-TW" altLang="en-US" dirty="0"/>
              <a:t> </a:t>
            </a:r>
            <a:r>
              <a:rPr lang="en-US" altLang="zh-TW" dirty="0"/>
              <a:t>ac +</a:t>
            </a:r>
            <a:r>
              <a:rPr lang="zh-TW" altLang="en-US" dirty="0"/>
              <a:t> </a:t>
            </a:r>
            <a:r>
              <a:rPr lang="en-US" altLang="zh-TW" dirty="0" err="1"/>
              <a:t>bc</a:t>
            </a:r>
            <a:r>
              <a:rPr lang="en-US" altLang="zh-TW" dirty="0"/>
              <a:t> – </a:t>
            </a:r>
            <a:r>
              <a:rPr lang="en-US" altLang="zh-TW" dirty="0" err="1"/>
              <a:t>bc</a:t>
            </a:r>
            <a:r>
              <a:rPr lang="en-US" altLang="zh-TW" dirty="0"/>
              <a:t> – bd</a:t>
            </a:r>
          </a:p>
        </p:txBody>
      </p:sp>
    </p:spTree>
    <p:extLst>
      <p:ext uri="{BB962C8B-B14F-4D97-AF65-F5344CB8AC3E}">
        <p14:creationId xmlns:p14="http://schemas.microsoft.com/office/powerpoint/2010/main" val="397917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Number Theory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Prime Generation</a:t>
            </a:r>
          </a:p>
          <a:p>
            <a:r>
              <a:rPr kumimoji="1" lang="en-US" altLang="ja-JP" dirty="0"/>
              <a:t>Integer Factorization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945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複數乘法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(ac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bd)</a:t>
            </a:r>
            <a:r>
              <a:rPr lang="ja-JP" altLang="en-US" dirty="0"/>
              <a:t>⋅</a:t>
            </a:r>
            <a:r>
              <a:rPr lang="en-US" altLang="zh-TW" dirty="0"/>
              <a:t>(</a:t>
            </a:r>
            <a:r>
              <a:rPr lang="en-US" altLang="zh-TW" dirty="0" err="1"/>
              <a:t>bc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ad)</a:t>
            </a:r>
            <a:r>
              <a:rPr lang="en-US" altLang="zh-TW" dirty="0" err="1"/>
              <a:t>i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對於 </a:t>
            </a:r>
            <a:r>
              <a:rPr lang="en-US" altLang="zh-TW" dirty="0"/>
              <a:t>(ac – bd) =</a:t>
            </a:r>
            <a:r>
              <a:rPr lang="zh-TW" altLang="en-US" dirty="0"/>
              <a:t> </a:t>
            </a:r>
            <a:r>
              <a:rPr lang="en-US" altLang="zh-TW" u="sng" dirty="0"/>
              <a:t>ac +</a:t>
            </a:r>
            <a:r>
              <a:rPr lang="zh-TW" altLang="en-US" u="sng" dirty="0"/>
              <a:t> </a:t>
            </a:r>
            <a:r>
              <a:rPr lang="en-US" altLang="zh-TW" u="sng" dirty="0" err="1"/>
              <a:t>bc</a:t>
            </a:r>
            <a:r>
              <a:rPr lang="en-US" altLang="zh-TW" dirty="0"/>
              <a:t> – </a:t>
            </a:r>
            <a:r>
              <a:rPr lang="en-US" altLang="zh-TW" u="sng" dirty="0" err="1"/>
              <a:t>bc</a:t>
            </a:r>
            <a:r>
              <a:rPr lang="en-US" altLang="zh-TW" u="sng" dirty="0"/>
              <a:t> – bd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令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dirty="0">
                <a:latin typeface="Consolas" panose="020B0609020204030204" pitchFamily="49" charset="0"/>
              </a:rPr>
              <a:t>k</a:t>
            </a:r>
            <a:r>
              <a:rPr lang="en-US" altLang="zh-TW" baseline="-25000" dirty="0">
                <a:latin typeface="Consolas" panose="020B0609020204030204" pitchFamily="49" charset="0"/>
              </a:rPr>
              <a:t>1</a:t>
            </a:r>
            <a:r>
              <a:rPr lang="en-US" altLang="zh-TW" dirty="0">
                <a:latin typeface="Consolas" panose="020B0609020204030204" pitchFamily="49" charset="0"/>
              </a:rPr>
              <a:t> = ac + </a:t>
            </a:r>
            <a:r>
              <a:rPr lang="en-US" altLang="zh-TW" dirty="0" err="1">
                <a:latin typeface="Consolas" panose="020B0609020204030204" pitchFamily="49" charset="0"/>
              </a:rPr>
              <a:t>bc</a:t>
            </a:r>
            <a:r>
              <a:rPr lang="en-US" altLang="zh-TW" dirty="0">
                <a:latin typeface="Consolas" panose="020B0609020204030204" pitchFamily="49" charset="0"/>
              </a:rPr>
              <a:t> = c(</a:t>
            </a:r>
            <a:r>
              <a:rPr lang="en-US" altLang="zh-TW" dirty="0" err="1">
                <a:latin typeface="Consolas" panose="020B0609020204030204" pitchFamily="49" charset="0"/>
              </a:rPr>
              <a:t>a+b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TW" dirty="0">
                <a:latin typeface="Consolas" panose="020B0609020204030204" pitchFamily="49" charset="0"/>
              </a:rPr>
              <a:t>k</a:t>
            </a:r>
            <a:r>
              <a:rPr lang="en-US" altLang="zh-TW" baseline="-25000" dirty="0">
                <a:latin typeface="Consolas" panose="020B0609020204030204" pitchFamily="49" charset="0"/>
              </a:rPr>
              <a:t>2</a:t>
            </a:r>
            <a:r>
              <a:rPr lang="en-US" altLang="zh-TW" dirty="0"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latin typeface="Consolas" panose="020B0609020204030204" pitchFamily="49" charset="0"/>
              </a:rPr>
              <a:t>bc</a:t>
            </a:r>
            <a:r>
              <a:rPr lang="en-US" altLang="zh-TW" dirty="0">
                <a:latin typeface="Consolas" panose="020B0609020204030204" pitchFamily="49" charset="0"/>
              </a:rPr>
              <a:t> + bd = b(</a:t>
            </a:r>
            <a:r>
              <a:rPr lang="en-US" altLang="zh-TW" dirty="0" err="1">
                <a:latin typeface="Consolas" panose="020B0609020204030204" pitchFamily="49" charset="0"/>
              </a:rPr>
              <a:t>c+d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9656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複數乘法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(ac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bd)</a:t>
            </a:r>
            <a:r>
              <a:rPr lang="ja-JP" altLang="en-US" dirty="0"/>
              <a:t>⋅</a:t>
            </a:r>
            <a:r>
              <a:rPr lang="en-US" altLang="zh-TW" dirty="0"/>
              <a:t>(</a:t>
            </a:r>
            <a:r>
              <a:rPr lang="en-US" altLang="zh-TW" dirty="0" err="1"/>
              <a:t>bc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ad)</a:t>
            </a:r>
            <a:r>
              <a:rPr lang="en-US" altLang="zh-TW" dirty="0" err="1"/>
              <a:t>i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對於 </a:t>
            </a:r>
            <a:r>
              <a:rPr lang="en-US" altLang="zh-TW" dirty="0"/>
              <a:t>(</a:t>
            </a:r>
            <a:r>
              <a:rPr lang="en-US" altLang="zh-TW" dirty="0" err="1"/>
              <a:t>bc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ad) =</a:t>
            </a:r>
            <a:r>
              <a:rPr lang="zh-TW" altLang="en-US" dirty="0"/>
              <a:t> </a:t>
            </a:r>
            <a:r>
              <a:rPr lang="en-US" altLang="zh-TW" dirty="0"/>
              <a:t>ac +</a:t>
            </a:r>
            <a:r>
              <a:rPr lang="zh-TW" altLang="en-US" dirty="0"/>
              <a:t> </a:t>
            </a:r>
            <a:r>
              <a:rPr lang="en-US" altLang="zh-TW" dirty="0" err="1"/>
              <a:t>bc</a:t>
            </a:r>
            <a:r>
              <a:rPr lang="en-US" altLang="zh-TW" dirty="0"/>
              <a:t> + ad – ac</a:t>
            </a:r>
          </a:p>
        </p:txBody>
      </p:sp>
    </p:spTree>
    <p:extLst>
      <p:ext uri="{BB962C8B-B14F-4D97-AF65-F5344CB8AC3E}">
        <p14:creationId xmlns:p14="http://schemas.microsoft.com/office/powerpoint/2010/main" val="224269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複數乘法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(ac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bd)</a:t>
            </a:r>
            <a:r>
              <a:rPr lang="ja-JP" altLang="en-US" dirty="0"/>
              <a:t>⋅</a:t>
            </a:r>
            <a:r>
              <a:rPr lang="en-US" altLang="zh-TW" dirty="0"/>
              <a:t>(</a:t>
            </a:r>
            <a:r>
              <a:rPr lang="en-US" altLang="zh-TW" dirty="0" err="1"/>
              <a:t>bc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ad)</a:t>
            </a:r>
            <a:r>
              <a:rPr lang="en-US" altLang="zh-TW" dirty="0" err="1"/>
              <a:t>i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對於 </a:t>
            </a:r>
            <a:r>
              <a:rPr lang="en-US" altLang="zh-TW" dirty="0"/>
              <a:t>(</a:t>
            </a:r>
            <a:r>
              <a:rPr lang="en-US" altLang="zh-TW" dirty="0" err="1"/>
              <a:t>bc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ad) =</a:t>
            </a:r>
            <a:r>
              <a:rPr lang="zh-TW" altLang="en-US" dirty="0"/>
              <a:t> </a:t>
            </a:r>
            <a:r>
              <a:rPr lang="en-US" altLang="zh-TW" u="sng" dirty="0"/>
              <a:t>ac +</a:t>
            </a:r>
            <a:r>
              <a:rPr lang="zh-TW" altLang="en-US" u="sng" dirty="0"/>
              <a:t> </a:t>
            </a:r>
            <a:r>
              <a:rPr lang="en-US" altLang="zh-TW" u="sng" dirty="0" err="1"/>
              <a:t>bc</a:t>
            </a:r>
            <a:r>
              <a:rPr lang="en-US" altLang="zh-TW" dirty="0"/>
              <a:t> + </a:t>
            </a:r>
            <a:r>
              <a:rPr lang="en-US" altLang="zh-TW" u="sng" dirty="0"/>
              <a:t>ad – ac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令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zh-TW" dirty="0">
                <a:latin typeface="Consolas" panose="020B0609020204030204" pitchFamily="49" charset="0"/>
              </a:rPr>
              <a:t>k</a:t>
            </a:r>
            <a:r>
              <a:rPr lang="en-US" altLang="zh-TW" baseline="-25000" dirty="0">
                <a:latin typeface="Consolas" panose="020B0609020204030204" pitchFamily="49" charset="0"/>
              </a:rPr>
              <a:t>1</a:t>
            </a:r>
            <a:r>
              <a:rPr lang="en-US" altLang="zh-TW" dirty="0">
                <a:latin typeface="Consolas" panose="020B0609020204030204" pitchFamily="49" charset="0"/>
              </a:rPr>
              <a:t> = ac + </a:t>
            </a:r>
            <a:r>
              <a:rPr lang="en-US" altLang="zh-TW" dirty="0" err="1">
                <a:latin typeface="Consolas" panose="020B0609020204030204" pitchFamily="49" charset="0"/>
              </a:rPr>
              <a:t>bc</a:t>
            </a:r>
            <a:r>
              <a:rPr lang="en-US" altLang="zh-TW" dirty="0">
                <a:latin typeface="Consolas" panose="020B0609020204030204" pitchFamily="49" charset="0"/>
              </a:rPr>
              <a:t> = c(</a:t>
            </a:r>
            <a:r>
              <a:rPr lang="en-US" altLang="zh-TW" dirty="0" err="1">
                <a:latin typeface="Consolas" panose="020B0609020204030204" pitchFamily="49" charset="0"/>
              </a:rPr>
              <a:t>a+b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TW" dirty="0">
                <a:latin typeface="Consolas" panose="020B0609020204030204" pitchFamily="49" charset="0"/>
              </a:rPr>
              <a:t>k</a:t>
            </a:r>
            <a:r>
              <a:rPr lang="en-US" altLang="zh-TW" baseline="-25000" dirty="0">
                <a:latin typeface="Consolas" panose="020B0609020204030204" pitchFamily="49" charset="0"/>
              </a:rPr>
              <a:t>3</a:t>
            </a:r>
            <a:r>
              <a:rPr lang="en-US" altLang="zh-TW" dirty="0">
                <a:latin typeface="Consolas" panose="020B0609020204030204" pitchFamily="49" charset="0"/>
              </a:rPr>
              <a:t> = ad - ac = a(d-c)</a:t>
            </a:r>
          </a:p>
        </p:txBody>
      </p:sp>
    </p:spTree>
    <p:extLst>
      <p:ext uri="{BB962C8B-B14F-4D97-AF65-F5344CB8AC3E}">
        <p14:creationId xmlns:p14="http://schemas.microsoft.com/office/powerpoint/2010/main" val="840330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複數乘法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(ac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bd)</a:t>
            </a:r>
            <a:r>
              <a:rPr lang="ja-JP" altLang="en-US" dirty="0"/>
              <a:t>⋅</a:t>
            </a:r>
            <a:r>
              <a:rPr lang="en-US" altLang="zh-TW" dirty="0"/>
              <a:t>(</a:t>
            </a:r>
            <a:r>
              <a:rPr lang="en-US" altLang="zh-TW" dirty="0" err="1"/>
              <a:t>bc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ad)</a:t>
            </a:r>
            <a:r>
              <a:rPr lang="en-US" altLang="zh-TW" dirty="0" err="1"/>
              <a:t>i</a:t>
            </a:r>
            <a:endParaRPr lang="en-US" altLang="zh-TW" dirty="0"/>
          </a:p>
          <a:p>
            <a:pPr marL="0" indent="0">
              <a:buNone/>
            </a:pPr>
            <a:endParaRPr lang="en-US" altLang="zh-TW" u="sng" dirty="0"/>
          </a:p>
          <a:p>
            <a:pPr marL="0" indent="0">
              <a:buNone/>
            </a:pP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(k</a:t>
            </a:r>
            <a:r>
              <a:rPr lang="en-US" altLang="zh-TW" baseline="-25000" dirty="0"/>
              <a:t>1</a:t>
            </a:r>
            <a:r>
              <a:rPr lang="en-US" altLang="zh-TW" dirty="0"/>
              <a:t>-k</a:t>
            </a:r>
            <a:r>
              <a:rPr lang="en-US" altLang="zh-TW" baseline="-25000" dirty="0"/>
              <a:t>2</a:t>
            </a:r>
            <a:r>
              <a:rPr lang="en-US" altLang="zh-TW" dirty="0"/>
              <a:t>)</a:t>
            </a:r>
            <a:r>
              <a:rPr lang="ja-JP" altLang="en-US" dirty="0"/>
              <a:t>⋅</a:t>
            </a:r>
            <a:r>
              <a:rPr lang="en-US" altLang="zh-TW" dirty="0"/>
              <a:t>(k</a:t>
            </a:r>
            <a:r>
              <a:rPr lang="en-US" altLang="zh-TW" baseline="-25000" dirty="0"/>
              <a:t>1</a:t>
            </a:r>
            <a:r>
              <a:rPr lang="en-US" altLang="zh-TW" dirty="0"/>
              <a:t>+k</a:t>
            </a:r>
            <a:r>
              <a:rPr lang="en-US" altLang="zh-TW" baseline="-25000" dirty="0"/>
              <a:t>3</a:t>
            </a:r>
            <a:r>
              <a:rPr lang="en-US" altLang="zh-TW" dirty="0"/>
              <a:t>)</a:t>
            </a:r>
            <a:r>
              <a:rPr lang="en-US" altLang="zh-TW" dirty="0" err="1"/>
              <a:t>i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en-US" altLang="zh-TW" dirty="0">
                <a:latin typeface="Consolas" panose="020B0609020204030204" pitchFamily="49" charset="0"/>
              </a:rPr>
              <a:t>k</a:t>
            </a:r>
            <a:r>
              <a:rPr lang="en-US" altLang="zh-TW" baseline="-25000" dirty="0">
                <a:latin typeface="Consolas" panose="020B0609020204030204" pitchFamily="49" charset="0"/>
              </a:rPr>
              <a:t>1</a:t>
            </a:r>
            <a:r>
              <a:rPr lang="en-US" altLang="zh-TW" dirty="0">
                <a:latin typeface="Consolas" panose="020B0609020204030204" pitchFamily="49" charset="0"/>
              </a:rPr>
              <a:t> = ac + </a:t>
            </a:r>
            <a:r>
              <a:rPr lang="en-US" altLang="zh-TW" dirty="0" err="1">
                <a:latin typeface="Consolas" panose="020B0609020204030204" pitchFamily="49" charset="0"/>
              </a:rPr>
              <a:t>bc</a:t>
            </a:r>
            <a:r>
              <a:rPr lang="en-US" altLang="zh-TW" dirty="0">
                <a:latin typeface="Consolas" panose="020B0609020204030204" pitchFamily="49" charset="0"/>
              </a:rPr>
              <a:t> = c(</a:t>
            </a:r>
            <a:r>
              <a:rPr lang="en-US" altLang="zh-TW" dirty="0" err="1">
                <a:latin typeface="Consolas" panose="020B0609020204030204" pitchFamily="49" charset="0"/>
              </a:rPr>
              <a:t>a+b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TW" dirty="0">
                <a:latin typeface="Consolas" panose="020B0609020204030204" pitchFamily="49" charset="0"/>
              </a:rPr>
              <a:t>k</a:t>
            </a:r>
            <a:r>
              <a:rPr lang="en-US" altLang="zh-TW" baseline="-25000" dirty="0">
                <a:latin typeface="Consolas" panose="020B0609020204030204" pitchFamily="49" charset="0"/>
              </a:rPr>
              <a:t>2</a:t>
            </a:r>
            <a:r>
              <a:rPr lang="en-US" altLang="zh-TW" dirty="0">
                <a:latin typeface="Consolas" panose="020B0609020204030204" pitchFamily="49" charset="0"/>
              </a:rPr>
              <a:t> = </a:t>
            </a:r>
            <a:r>
              <a:rPr lang="en-US" altLang="zh-TW" dirty="0" err="1">
                <a:latin typeface="Consolas" panose="020B0609020204030204" pitchFamily="49" charset="0"/>
              </a:rPr>
              <a:t>bc</a:t>
            </a:r>
            <a:r>
              <a:rPr lang="en-US" altLang="zh-TW" dirty="0">
                <a:latin typeface="Consolas" panose="020B0609020204030204" pitchFamily="49" charset="0"/>
              </a:rPr>
              <a:t> + bd = b(</a:t>
            </a:r>
            <a:r>
              <a:rPr lang="en-US" altLang="zh-TW" dirty="0" err="1">
                <a:latin typeface="Consolas" panose="020B0609020204030204" pitchFamily="49" charset="0"/>
              </a:rPr>
              <a:t>c+d</a:t>
            </a:r>
            <a:r>
              <a:rPr lang="en-US" altLang="zh-TW" dirty="0">
                <a:latin typeface="Consolas" panose="020B0609020204030204" pitchFamily="49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TW" dirty="0">
                <a:latin typeface="Consolas" panose="020B0609020204030204" pitchFamily="49" charset="0"/>
              </a:rPr>
              <a:t>k</a:t>
            </a:r>
            <a:r>
              <a:rPr lang="en-US" altLang="zh-TW" baseline="-25000" dirty="0">
                <a:latin typeface="Consolas" panose="020B0609020204030204" pitchFamily="49" charset="0"/>
              </a:rPr>
              <a:t>3</a:t>
            </a:r>
            <a:r>
              <a:rPr lang="en-US" altLang="zh-TW" dirty="0">
                <a:latin typeface="Consolas" panose="020B0609020204030204" pitchFamily="49" charset="0"/>
              </a:rPr>
              <a:t> = ad - ac = a(d-c)</a:t>
            </a:r>
          </a:p>
          <a:p>
            <a:pPr marL="0" indent="0" algn="ctr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65375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複數乘法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(ac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bd)</a:t>
            </a:r>
            <a:r>
              <a:rPr lang="ja-JP" altLang="en-US" dirty="0"/>
              <a:t>⋅</a:t>
            </a:r>
            <a:r>
              <a:rPr lang="en-US" altLang="zh-TW" dirty="0"/>
              <a:t>(</a:t>
            </a:r>
            <a:r>
              <a:rPr lang="en-US" altLang="zh-TW" dirty="0" err="1"/>
              <a:t>bc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ad)</a:t>
            </a:r>
            <a:r>
              <a:rPr lang="en-US" altLang="zh-TW" dirty="0" err="1"/>
              <a:t>i</a:t>
            </a:r>
            <a:endParaRPr lang="en-US" altLang="zh-TW" dirty="0"/>
          </a:p>
          <a:p>
            <a:pPr marL="0" indent="0">
              <a:buNone/>
            </a:pPr>
            <a:endParaRPr lang="en-US" altLang="zh-TW" u="sng" dirty="0"/>
          </a:p>
          <a:p>
            <a:pPr marL="0" indent="0">
              <a:buNone/>
            </a:pP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(k</a:t>
            </a:r>
            <a:r>
              <a:rPr lang="en-US" altLang="zh-TW" baseline="-25000" dirty="0"/>
              <a:t>1</a:t>
            </a:r>
            <a:r>
              <a:rPr lang="en-US" altLang="zh-TW" dirty="0"/>
              <a:t>-k</a:t>
            </a:r>
            <a:r>
              <a:rPr lang="en-US" altLang="zh-TW" baseline="-25000" dirty="0"/>
              <a:t>2</a:t>
            </a:r>
            <a:r>
              <a:rPr lang="en-US" altLang="zh-TW" dirty="0"/>
              <a:t>)</a:t>
            </a:r>
            <a:r>
              <a:rPr lang="ja-JP" altLang="en-US" dirty="0"/>
              <a:t>⋅</a:t>
            </a:r>
            <a:r>
              <a:rPr lang="en-US" altLang="zh-TW" dirty="0"/>
              <a:t>(k</a:t>
            </a:r>
            <a:r>
              <a:rPr lang="en-US" altLang="zh-TW" baseline="-25000" dirty="0"/>
              <a:t>1</a:t>
            </a:r>
            <a:r>
              <a:rPr lang="en-US" altLang="zh-TW" dirty="0"/>
              <a:t>+k</a:t>
            </a:r>
            <a:r>
              <a:rPr lang="en-US" altLang="zh-TW" baseline="-25000" dirty="0"/>
              <a:t>3</a:t>
            </a:r>
            <a:r>
              <a:rPr lang="en-US" altLang="zh-TW" dirty="0"/>
              <a:t>)</a:t>
            </a:r>
            <a:r>
              <a:rPr lang="en-US" altLang="zh-TW" dirty="0" err="1"/>
              <a:t>i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總共只需要</a:t>
            </a:r>
            <a:r>
              <a:rPr lang="zh-TW" altLang="en-US" b="1" dirty="0"/>
              <a:t>三</a:t>
            </a:r>
            <a:r>
              <a:rPr lang="zh-TW" altLang="en-US" dirty="0"/>
              <a:t>次乘法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似乎變快了一點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7909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1B1D8-7B5A-4BED-AB39-CB90796B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B906D7-A118-4330-B00A-0C1FA36F7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330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Calculation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Gauss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′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s complex multiplication algorithm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dirty="0"/>
              <a:t>Karatsuba algorithm</a:t>
            </a: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Fast exponentiation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4755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Karatsuba algorithm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對於剛剛的複數乘法</a:t>
            </a:r>
            <a:endParaRPr lang="en-US" altLang="zh-TW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zh-TW" altLang="en-US" dirty="0"/>
              <a:t>似乎對於整數 </a:t>
            </a:r>
            <a:r>
              <a:rPr lang="en-US" altLang="zh-TW" dirty="0"/>
              <a:t>x, y </a:t>
            </a:r>
            <a:r>
              <a:rPr lang="zh-TW" altLang="en-US" dirty="0"/>
              <a:t>相乘有些啟示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29869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Karatsuba algorithm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對於剛剛的複數乘法</a:t>
            </a:r>
            <a:endParaRPr lang="en-US" altLang="zh-TW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zh-TW" altLang="en-US" dirty="0"/>
              <a:t>似乎對於整數 </a:t>
            </a:r>
            <a:r>
              <a:rPr lang="en-US" altLang="zh-TW" dirty="0"/>
              <a:t>x, y </a:t>
            </a:r>
            <a:r>
              <a:rPr lang="zh-TW" altLang="en-US" dirty="0"/>
              <a:t>相乘有些啟示</a:t>
            </a:r>
            <a:endParaRPr lang="en-US" altLang="zh-TW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zh-TW" altLang="en-US" dirty="0"/>
              <a:t>也就是令</a:t>
            </a:r>
            <a:endParaRPr lang="en-US" altLang="zh-TW" dirty="0"/>
          </a:p>
          <a:p>
            <a:pPr marL="0" indent="0" algn="ctr">
              <a:buNone/>
            </a:pPr>
            <a:r>
              <a:rPr lang="en-US" altLang="ja-JP" dirty="0">
                <a:latin typeface="Consolas" panose="020B0609020204030204" pitchFamily="49" charset="0"/>
              </a:rPr>
              <a:t>x = am + b</a:t>
            </a:r>
          </a:p>
          <a:p>
            <a:pPr marL="0" indent="0" algn="ctr">
              <a:buNone/>
            </a:pPr>
            <a:r>
              <a:rPr lang="en-US" altLang="ja-JP" dirty="0">
                <a:latin typeface="Consolas" panose="020B0609020204030204" pitchFamily="49" charset="0"/>
              </a:rPr>
              <a:t>y = cm + d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6D044B-12E4-45C9-9A2C-A3E194288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093" y="3147251"/>
            <a:ext cx="3566223" cy="30297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D0355EF-627C-4F4B-8188-BB959BB407B8}"/>
              </a:ext>
            </a:extLst>
          </p:cNvPr>
          <p:cNvSpPr/>
          <p:nvPr/>
        </p:nvSpPr>
        <p:spPr>
          <a:xfrm>
            <a:off x="10004154" y="3708906"/>
            <a:ext cx="1097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a + bi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05418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Karatsuba algorithm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ja-JP" dirty="0">
                <a:latin typeface="Consolas" panose="020B0609020204030204" pitchFamily="49" charset="0"/>
              </a:rPr>
              <a:t>x = am + b</a:t>
            </a:r>
          </a:p>
          <a:p>
            <a:pPr marL="0" indent="0" algn="ctr">
              <a:buNone/>
            </a:pPr>
            <a:r>
              <a:rPr lang="en-US" altLang="ja-JP" dirty="0">
                <a:latin typeface="Consolas" panose="020B0609020204030204" pitchFamily="49" charset="0"/>
              </a:rPr>
              <a:t>y = cm + d</a:t>
            </a:r>
          </a:p>
          <a:p>
            <a:pPr marL="0" indent="0" algn="ctr">
              <a:buNone/>
            </a:pPr>
            <a:endParaRPr lang="en-US" altLang="ja-JP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altLang="ja-JP" dirty="0" err="1">
                <a:latin typeface="Consolas" panose="020B0609020204030204" pitchFamily="49" charset="0"/>
              </a:rPr>
              <a:t>xy</a:t>
            </a:r>
            <a:r>
              <a:rPr lang="en-US" altLang="ja-JP" dirty="0">
                <a:latin typeface="Consolas" panose="020B0609020204030204" pitchFamily="49" charset="0"/>
              </a:rPr>
              <a:t> = acm</a:t>
            </a:r>
            <a:r>
              <a:rPr lang="en-US" altLang="ja-JP" baseline="30000" dirty="0">
                <a:latin typeface="Consolas" panose="020B0609020204030204" pitchFamily="49" charset="0"/>
              </a:rPr>
              <a:t>2 </a:t>
            </a:r>
            <a:r>
              <a:rPr lang="en-US" altLang="ja-JP" dirty="0">
                <a:latin typeface="Consolas" panose="020B0609020204030204" pitchFamily="49" charset="0"/>
              </a:rPr>
              <a:t>+ (ad </a:t>
            </a:r>
            <a:r>
              <a:rPr lang="en-US" altLang="zh-TW" dirty="0">
                <a:latin typeface="Consolas" panose="020B0609020204030204" pitchFamily="49" charset="0"/>
              </a:rPr>
              <a:t>+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bc</a:t>
            </a:r>
            <a:r>
              <a:rPr lang="en-US" altLang="zh-TW" dirty="0">
                <a:latin typeface="Consolas" panose="020B0609020204030204" pitchFamily="49" charset="0"/>
              </a:rPr>
              <a:t>)m + bd</a:t>
            </a:r>
            <a:endParaRPr lang="en-US" altLang="ja-JP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7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Number Theory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Prime Generation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Integer Factorization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35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Karatsuba algorithm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ja-JP" dirty="0" err="1">
                <a:latin typeface="Consolas" panose="020B0609020204030204" pitchFamily="49" charset="0"/>
              </a:rPr>
              <a:t>xy</a:t>
            </a:r>
            <a:r>
              <a:rPr lang="en-US" altLang="ja-JP" dirty="0">
                <a:latin typeface="Consolas" panose="020B0609020204030204" pitchFamily="49" charset="0"/>
              </a:rPr>
              <a:t> = acm</a:t>
            </a:r>
            <a:r>
              <a:rPr lang="en-US" altLang="ja-JP" baseline="30000" dirty="0">
                <a:latin typeface="Consolas" panose="020B0609020204030204" pitchFamily="49" charset="0"/>
              </a:rPr>
              <a:t>2 </a:t>
            </a:r>
            <a:r>
              <a:rPr lang="en-US" altLang="ja-JP" dirty="0">
                <a:latin typeface="Consolas" panose="020B0609020204030204" pitchFamily="49" charset="0"/>
              </a:rPr>
              <a:t>+ </a:t>
            </a:r>
            <a:r>
              <a:rPr lang="en-US" altLang="ja-JP" u="sng" dirty="0">
                <a:latin typeface="Consolas" panose="020B0609020204030204" pitchFamily="49" charset="0"/>
              </a:rPr>
              <a:t>(ad </a:t>
            </a:r>
            <a:r>
              <a:rPr lang="en-US" altLang="zh-TW" u="sng" dirty="0">
                <a:latin typeface="Consolas" panose="020B0609020204030204" pitchFamily="49" charset="0"/>
              </a:rPr>
              <a:t>+</a:t>
            </a:r>
            <a:r>
              <a:rPr lang="zh-TW" altLang="en-US" u="sng" dirty="0">
                <a:latin typeface="Consolas" panose="020B0609020204030204" pitchFamily="49" charset="0"/>
              </a:rPr>
              <a:t> </a:t>
            </a:r>
            <a:r>
              <a:rPr lang="en-US" altLang="zh-TW" u="sng" dirty="0" err="1">
                <a:latin typeface="Consolas" panose="020B0609020204030204" pitchFamily="49" charset="0"/>
              </a:rPr>
              <a:t>bc</a:t>
            </a:r>
            <a:r>
              <a:rPr lang="en-US" altLang="zh-TW" u="sng" dirty="0">
                <a:latin typeface="Consolas" panose="020B0609020204030204" pitchFamily="49" charset="0"/>
              </a:rPr>
              <a:t>)</a:t>
            </a:r>
            <a:r>
              <a:rPr lang="en-US" altLang="zh-TW" dirty="0">
                <a:latin typeface="Consolas" panose="020B0609020204030204" pitchFamily="49" charset="0"/>
              </a:rPr>
              <a:t>m + bd</a:t>
            </a:r>
            <a:endParaRPr lang="en-US" altLang="ja-JP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</a:rPr>
              <a:t>其中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(ad +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bc</a:t>
            </a:r>
            <a:r>
              <a:rPr lang="en-US" altLang="zh-TW" dirty="0">
                <a:latin typeface="Consolas" panose="020B0609020204030204" pitchFamily="49" charset="0"/>
              </a:rPr>
              <a:t>) = ad + ac + </a:t>
            </a:r>
            <a:r>
              <a:rPr lang="en-US" altLang="zh-TW" dirty="0" err="1">
                <a:latin typeface="Consolas" panose="020B0609020204030204" pitchFamily="49" charset="0"/>
              </a:rPr>
              <a:t>bc</a:t>
            </a:r>
            <a:r>
              <a:rPr lang="en-US" altLang="zh-TW" dirty="0">
                <a:latin typeface="Consolas" panose="020B0609020204030204" pitchFamily="49" charset="0"/>
              </a:rPr>
              <a:t> + bd – bd – ac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          = (a + b)(c + d) – bd - ac</a:t>
            </a:r>
          </a:p>
        </p:txBody>
      </p:sp>
    </p:spTree>
    <p:extLst>
      <p:ext uri="{BB962C8B-B14F-4D97-AF65-F5344CB8AC3E}">
        <p14:creationId xmlns:p14="http://schemas.microsoft.com/office/powerpoint/2010/main" val="1937734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Karatsuba algorithm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dirty="0" err="1">
                <a:latin typeface="Consolas" panose="020B0609020204030204" pitchFamily="49" charset="0"/>
              </a:rPr>
              <a:t>xy</a:t>
            </a:r>
            <a:r>
              <a:rPr lang="en-US" altLang="ja-JP" dirty="0">
                <a:latin typeface="Consolas" panose="020B0609020204030204" pitchFamily="49" charset="0"/>
              </a:rPr>
              <a:t> = acm</a:t>
            </a:r>
            <a:r>
              <a:rPr lang="en-US" altLang="ja-JP" baseline="30000" dirty="0">
                <a:latin typeface="Consolas" panose="020B0609020204030204" pitchFamily="49" charset="0"/>
              </a:rPr>
              <a:t>2 </a:t>
            </a:r>
            <a:r>
              <a:rPr lang="en-US" altLang="ja-JP" dirty="0">
                <a:latin typeface="Consolas" panose="020B0609020204030204" pitchFamily="49" charset="0"/>
              </a:rPr>
              <a:t>+ </a:t>
            </a:r>
            <a:r>
              <a:rPr lang="en-US" altLang="ja-JP" u="sng" dirty="0">
                <a:latin typeface="Consolas" panose="020B0609020204030204" pitchFamily="49" charset="0"/>
              </a:rPr>
              <a:t>(ad </a:t>
            </a:r>
            <a:r>
              <a:rPr lang="en-US" altLang="zh-TW" u="sng" dirty="0">
                <a:latin typeface="Consolas" panose="020B0609020204030204" pitchFamily="49" charset="0"/>
              </a:rPr>
              <a:t>+</a:t>
            </a:r>
            <a:r>
              <a:rPr lang="zh-TW" altLang="en-US" u="sng" dirty="0">
                <a:latin typeface="Consolas" panose="020B0609020204030204" pitchFamily="49" charset="0"/>
              </a:rPr>
              <a:t> </a:t>
            </a:r>
            <a:r>
              <a:rPr lang="en-US" altLang="zh-TW" u="sng" dirty="0" err="1">
                <a:latin typeface="Consolas" panose="020B0609020204030204" pitchFamily="49" charset="0"/>
              </a:rPr>
              <a:t>bc</a:t>
            </a:r>
            <a:r>
              <a:rPr lang="en-US" altLang="zh-TW" u="sng" dirty="0">
                <a:latin typeface="Consolas" panose="020B0609020204030204" pitchFamily="49" charset="0"/>
              </a:rPr>
              <a:t>)</a:t>
            </a:r>
            <a:r>
              <a:rPr lang="en-US" altLang="zh-TW" dirty="0">
                <a:latin typeface="Consolas" panose="020B0609020204030204" pitchFamily="49" charset="0"/>
              </a:rPr>
              <a:t>m + bd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(ad +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bc</a:t>
            </a:r>
            <a:r>
              <a:rPr lang="en-US" altLang="zh-TW" dirty="0">
                <a:latin typeface="Consolas" panose="020B0609020204030204" pitchFamily="49" charset="0"/>
              </a:rPr>
              <a:t>) = ad + ac + </a:t>
            </a:r>
            <a:r>
              <a:rPr lang="en-US" altLang="zh-TW" dirty="0" err="1">
                <a:latin typeface="Consolas" panose="020B0609020204030204" pitchFamily="49" charset="0"/>
              </a:rPr>
              <a:t>bc</a:t>
            </a:r>
            <a:r>
              <a:rPr lang="en-US" altLang="zh-TW" dirty="0">
                <a:latin typeface="Consolas" panose="020B0609020204030204" pitchFamily="49" charset="0"/>
              </a:rPr>
              <a:t> + bd – bd – ac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          = (a + b)(c + d) – bd – ac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z</a:t>
            </a:r>
            <a:r>
              <a:rPr lang="en-US" altLang="ja-JP" baseline="-25000" dirty="0"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 = ac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z</a:t>
            </a:r>
            <a:r>
              <a:rPr lang="en-US" altLang="ja-JP" baseline="-25000" dirty="0">
                <a:latin typeface="Consolas" panose="020B0609020204030204" pitchFamily="49" charset="0"/>
              </a:rPr>
              <a:t>2</a:t>
            </a:r>
            <a:r>
              <a:rPr lang="en-US" altLang="ja-JP" dirty="0">
                <a:latin typeface="Consolas" panose="020B0609020204030204" pitchFamily="49" charset="0"/>
              </a:rPr>
              <a:t> = bd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z</a:t>
            </a:r>
            <a:r>
              <a:rPr lang="en-US" altLang="ja-JP" baseline="-25000" dirty="0">
                <a:latin typeface="Consolas" panose="020B0609020204030204" pitchFamily="49" charset="0"/>
              </a:rPr>
              <a:t>3</a:t>
            </a:r>
            <a:r>
              <a:rPr lang="en-US" altLang="ja-JP" dirty="0">
                <a:latin typeface="Consolas" panose="020B0609020204030204" pitchFamily="49" charset="0"/>
              </a:rPr>
              <a:t> = (a + b)(c + d)</a:t>
            </a:r>
          </a:p>
        </p:txBody>
      </p:sp>
    </p:spTree>
    <p:extLst>
      <p:ext uri="{BB962C8B-B14F-4D97-AF65-F5344CB8AC3E}">
        <p14:creationId xmlns:p14="http://schemas.microsoft.com/office/powerpoint/2010/main" val="925665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Karatsuba algorithm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dirty="0" err="1">
                <a:latin typeface="Consolas" panose="020B0609020204030204" pitchFamily="49" charset="0"/>
              </a:rPr>
              <a:t>xy</a:t>
            </a:r>
            <a:r>
              <a:rPr lang="en-US" altLang="ja-JP" dirty="0">
                <a:latin typeface="Consolas" panose="020B0609020204030204" pitchFamily="49" charset="0"/>
              </a:rPr>
              <a:t> = acm</a:t>
            </a:r>
            <a:r>
              <a:rPr lang="en-US" altLang="ja-JP" baseline="30000" dirty="0">
                <a:latin typeface="Consolas" panose="020B0609020204030204" pitchFamily="49" charset="0"/>
              </a:rPr>
              <a:t>2 </a:t>
            </a:r>
            <a:r>
              <a:rPr lang="en-US" altLang="ja-JP" dirty="0">
                <a:latin typeface="Consolas" panose="020B0609020204030204" pitchFamily="49" charset="0"/>
              </a:rPr>
              <a:t>+ </a:t>
            </a:r>
            <a:r>
              <a:rPr lang="en-US" altLang="ja-JP" u="sng" dirty="0">
                <a:latin typeface="Consolas" panose="020B0609020204030204" pitchFamily="49" charset="0"/>
              </a:rPr>
              <a:t>(ad </a:t>
            </a:r>
            <a:r>
              <a:rPr lang="en-US" altLang="zh-TW" u="sng" dirty="0">
                <a:latin typeface="Consolas" panose="020B0609020204030204" pitchFamily="49" charset="0"/>
              </a:rPr>
              <a:t>+</a:t>
            </a:r>
            <a:r>
              <a:rPr lang="zh-TW" altLang="en-US" u="sng" dirty="0">
                <a:latin typeface="Consolas" panose="020B0609020204030204" pitchFamily="49" charset="0"/>
              </a:rPr>
              <a:t> </a:t>
            </a:r>
            <a:r>
              <a:rPr lang="en-US" altLang="zh-TW" u="sng" dirty="0" err="1">
                <a:latin typeface="Consolas" panose="020B0609020204030204" pitchFamily="49" charset="0"/>
              </a:rPr>
              <a:t>bc</a:t>
            </a:r>
            <a:r>
              <a:rPr lang="en-US" altLang="zh-TW" u="sng" dirty="0">
                <a:latin typeface="Consolas" panose="020B0609020204030204" pitchFamily="49" charset="0"/>
              </a:rPr>
              <a:t>)</a:t>
            </a:r>
            <a:r>
              <a:rPr lang="en-US" altLang="zh-TW" dirty="0">
                <a:latin typeface="Consolas" panose="020B0609020204030204" pitchFamily="49" charset="0"/>
              </a:rPr>
              <a:t>m + bd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</a:rPr>
              <a:t>也就是說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altLang="ja-JP" dirty="0" err="1">
                <a:latin typeface="Consolas" panose="020B0609020204030204" pitchFamily="49" charset="0"/>
              </a:rPr>
              <a:t>xy</a:t>
            </a:r>
            <a:r>
              <a:rPr lang="en-US" altLang="ja-JP" dirty="0">
                <a:latin typeface="Consolas" panose="020B0609020204030204" pitchFamily="49" charset="0"/>
              </a:rPr>
              <a:t> = z</a:t>
            </a:r>
            <a:r>
              <a:rPr lang="en-US" altLang="ja-JP" baseline="-25000" dirty="0"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m</a:t>
            </a:r>
            <a:r>
              <a:rPr lang="en-US" altLang="ja-JP" baseline="30000" dirty="0">
                <a:latin typeface="Consolas" panose="020B0609020204030204" pitchFamily="49" charset="0"/>
              </a:rPr>
              <a:t>2 </a:t>
            </a:r>
            <a:r>
              <a:rPr lang="en-US" altLang="ja-JP" dirty="0">
                <a:latin typeface="Consolas" panose="020B0609020204030204" pitchFamily="49" charset="0"/>
              </a:rPr>
              <a:t>+ (z</a:t>
            </a:r>
            <a:r>
              <a:rPr lang="en-US" altLang="ja-JP" baseline="-25000" dirty="0">
                <a:latin typeface="Consolas" panose="020B0609020204030204" pitchFamily="49" charset="0"/>
              </a:rPr>
              <a:t>3</a:t>
            </a:r>
            <a:r>
              <a:rPr lang="en-US" altLang="ja-JP" dirty="0">
                <a:latin typeface="Consolas" panose="020B0609020204030204" pitchFamily="49" charset="0"/>
              </a:rPr>
              <a:t>-z</a:t>
            </a:r>
            <a:r>
              <a:rPr lang="en-US" altLang="ja-JP" baseline="-25000" dirty="0"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-z</a:t>
            </a:r>
            <a:r>
              <a:rPr lang="en-US" altLang="ja-JP" baseline="-25000" dirty="0">
                <a:latin typeface="Consolas" panose="020B0609020204030204" pitchFamily="49" charset="0"/>
              </a:rPr>
              <a:t>2</a:t>
            </a:r>
            <a:r>
              <a:rPr lang="en-US" altLang="zh-TW" dirty="0">
                <a:latin typeface="Consolas" panose="020B0609020204030204" pitchFamily="49" charset="0"/>
              </a:rPr>
              <a:t>)m + z</a:t>
            </a:r>
            <a:r>
              <a:rPr lang="en-US" altLang="zh-TW" baseline="-25000" dirty="0">
                <a:latin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z</a:t>
            </a:r>
            <a:r>
              <a:rPr lang="en-US" altLang="ja-JP" baseline="-25000" dirty="0"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 = ac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z</a:t>
            </a:r>
            <a:r>
              <a:rPr lang="en-US" altLang="ja-JP" baseline="-25000" dirty="0">
                <a:latin typeface="Consolas" panose="020B0609020204030204" pitchFamily="49" charset="0"/>
              </a:rPr>
              <a:t>2</a:t>
            </a:r>
            <a:r>
              <a:rPr lang="en-US" altLang="ja-JP" dirty="0">
                <a:latin typeface="Consolas" panose="020B0609020204030204" pitchFamily="49" charset="0"/>
              </a:rPr>
              <a:t> = bd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z</a:t>
            </a:r>
            <a:r>
              <a:rPr lang="en-US" altLang="ja-JP" baseline="-25000" dirty="0">
                <a:latin typeface="Consolas" panose="020B0609020204030204" pitchFamily="49" charset="0"/>
              </a:rPr>
              <a:t>3</a:t>
            </a:r>
            <a:r>
              <a:rPr lang="en-US" altLang="ja-JP" dirty="0">
                <a:latin typeface="Consolas" panose="020B0609020204030204" pitchFamily="49" charset="0"/>
              </a:rPr>
              <a:t> = (a + b)(c + d)</a:t>
            </a:r>
          </a:p>
          <a:p>
            <a:pPr marL="0" indent="0" algn="ctr">
              <a:buNone/>
            </a:pPr>
            <a:endParaRPr lang="en-US" altLang="zh-TW" baseline="-25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0870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Karatsuba algorithm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dirty="0" err="1">
                <a:latin typeface="Consolas" panose="020B0609020204030204" pitchFamily="49" charset="0"/>
              </a:rPr>
              <a:t>xy</a:t>
            </a:r>
            <a:r>
              <a:rPr lang="en-US" altLang="ja-JP" dirty="0">
                <a:latin typeface="Consolas" panose="020B0609020204030204" pitchFamily="49" charset="0"/>
              </a:rPr>
              <a:t> = acm</a:t>
            </a:r>
            <a:r>
              <a:rPr lang="en-US" altLang="ja-JP" baseline="30000" dirty="0">
                <a:latin typeface="Consolas" panose="020B0609020204030204" pitchFamily="49" charset="0"/>
              </a:rPr>
              <a:t>2 </a:t>
            </a:r>
            <a:r>
              <a:rPr lang="en-US" altLang="ja-JP" dirty="0">
                <a:latin typeface="Consolas" panose="020B0609020204030204" pitchFamily="49" charset="0"/>
              </a:rPr>
              <a:t>+ </a:t>
            </a:r>
            <a:r>
              <a:rPr lang="en-US" altLang="ja-JP" u="sng" dirty="0">
                <a:latin typeface="Consolas" panose="020B0609020204030204" pitchFamily="49" charset="0"/>
              </a:rPr>
              <a:t>(ad </a:t>
            </a:r>
            <a:r>
              <a:rPr lang="en-US" altLang="zh-TW" u="sng" dirty="0">
                <a:latin typeface="Consolas" panose="020B0609020204030204" pitchFamily="49" charset="0"/>
              </a:rPr>
              <a:t>+</a:t>
            </a:r>
            <a:r>
              <a:rPr lang="zh-TW" altLang="en-US" u="sng" dirty="0">
                <a:latin typeface="Consolas" panose="020B0609020204030204" pitchFamily="49" charset="0"/>
              </a:rPr>
              <a:t> </a:t>
            </a:r>
            <a:r>
              <a:rPr lang="en-US" altLang="zh-TW" u="sng" dirty="0" err="1">
                <a:latin typeface="Consolas" panose="020B0609020204030204" pitchFamily="49" charset="0"/>
              </a:rPr>
              <a:t>bc</a:t>
            </a:r>
            <a:r>
              <a:rPr lang="en-US" altLang="zh-TW" u="sng" dirty="0">
                <a:latin typeface="Consolas" panose="020B0609020204030204" pitchFamily="49" charset="0"/>
              </a:rPr>
              <a:t>)</a:t>
            </a:r>
            <a:r>
              <a:rPr lang="en-US" altLang="zh-TW" dirty="0">
                <a:latin typeface="Consolas" panose="020B0609020204030204" pitchFamily="49" charset="0"/>
              </a:rPr>
              <a:t>m + bd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</a:rPr>
              <a:t>也就是說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altLang="ja-JP" dirty="0" err="1">
                <a:latin typeface="Consolas" panose="020B0609020204030204" pitchFamily="49" charset="0"/>
              </a:rPr>
              <a:t>xy</a:t>
            </a:r>
            <a:r>
              <a:rPr lang="en-US" altLang="ja-JP" dirty="0">
                <a:latin typeface="Consolas" panose="020B0609020204030204" pitchFamily="49" charset="0"/>
              </a:rPr>
              <a:t> = z</a:t>
            </a:r>
            <a:r>
              <a:rPr lang="en-US" altLang="ja-JP" baseline="-25000" dirty="0"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m</a:t>
            </a:r>
            <a:r>
              <a:rPr lang="en-US" altLang="ja-JP" baseline="30000" dirty="0">
                <a:latin typeface="Consolas" panose="020B0609020204030204" pitchFamily="49" charset="0"/>
              </a:rPr>
              <a:t>2 </a:t>
            </a:r>
            <a:r>
              <a:rPr lang="en-US" altLang="ja-JP" dirty="0">
                <a:latin typeface="Consolas" panose="020B0609020204030204" pitchFamily="49" charset="0"/>
              </a:rPr>
              <a:t>+ (z</a:t>
            </a:r>
            <a:r>
              <a:rPr lang="en-US" altLang="ja-JP" baseline="-25000" dirty="0">
                <a:latin typeface="Consolas" panose="020B0609020204030204" pitchFamily="49" charset="0"/>
              </a:rPr>
              <a:t>3</a:t>
            </a:r>
            <a:r>
              <a:rPr lang="en-US" altLang="ja-JP" dirty="0">
                <a:latin typeface="Consolas" panose="020B0609020204030204" pitchFamily="49" charset="0"/>
              </a:rPr>
              <a:t>-z</a:t>
            </a:r>
            <a:r>
              <a:rPr lang="en-US" altLang="ja-JP" baseline="-25000" dirty="0"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-z</a:t>
            </a:r>
            <a:r>
              <a:rPr lang="en-US" altLang="ja-JP" baseline="-25000" dirty="0">
                <a:latin typeface="Consolas" panose="020B0609020204030204" pitchFamily="49" charset="0"/>
              </a:rPr>
              <a:t>2</a:t>
            </a:r>
            <a:r>
              <a:rPr lang="en-US" altLang="zh-TW" dirty="0">
                <a:latin typeface="Consolas" panose="020B0609020204030204" pitchFamily="49" charset="0"/>
              </a:rPr>
              <a:t>)m + z</a:t>
            </a:r>
            <a:r>
              <a:rPr lang="en-US" altLang="zh-TW" baseline="-25000" dirty="0">
                <a:latin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z</a:t>
            </a:r>
            <a:r>
              <a:rPr lang="en-US" altLang="ja-JP" baseline="-25000" dirty="0"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 = ac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z</a:t>
            </a:r>
            <a:r>
              <a:rPr lang="en-US" altLang="ja-JP" baseline="-25000" dirty="0">
                <a:latin typeface="Consolas" panose="020B0609020204030204" pitchFamily="49" charset="0"/>
              </a:rPr>
              <a:t>2</a:t>
            </a:r>
            <a:r>
              <a:rPr lang="en-US" altLang="ja-JP" dirty="0">
                <a:latin typeface="Consolas" panose="020B0609020204030204" pitchFamily="49" charset="0"/>
              </a:rPr>
              <a:t> = bd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z</a:t>
            </a:r>
            <a:r>
              <a:rPr lang="en-US" altLang="ja-JP" baseline="-25000" dirty="0">
                <a:latin typeface="Consolas" panose="020B0609020204030204" pitchFamily="49" charset="0"/>
              </a:rPr>
              <a:t>3</a:t>
            </a:r>
            <a:r>
              <a:rPr lang="en-US" altLang="ja-JP" dirty="0">
                <a:latin typeface="Consolas" panose="020B0609020204030204" pitchFamily="49" charset="0"/>
              </a:rPr>
              <a:t> = (a + b)(c + d)</a:t>
            </a:r>
          </a:p>
          <a:p>
            <a:pPr marL="0" indent="0" algn="ctr">
              <a:buNone/>
            </a:pPr>
            <a:endParaRPr lang="en-US" altLang="zh-TW" baseline="-25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816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Karatsuba algorithm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dirty="0" err="1">
                <a:latin typeface="Consolas" panose="020B0609020204030204" pitchFamily="49" charset="0"/>
              </a:rPr>
              <a:t>xy</a:t>
            </a:r>
            <a:r>
              <a:rPr lang="en-US" altLang="ja-JP" dirty="0">
                <a:latin typeface="Consolas" panose="020B0609020204030204" pitchFamily="49" charset="0"/>
              </a:rPr>
              <a:t> = z</a:t>
            </a:r>
            <a:r>
              <a:rPr lang="en-US" altLang="ja-JP" baseline="-25000" dirty="0"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m</a:t>
            </a:r>
            <a:r>
              <a:rPr lang="en-US" altLang="ja-JP" baseline="30000" dirty="0">
                <a:latin typeface="Consolas" panose="020B0609020204030204" pitchFamily="49" charset="0"/>
              </a:rPr>
              <a:t>2 </a:t>
            </a:r>
            <a:r>
              <a:rPr lang="en-US" altLang="ja-JP" dirty="0">
                <a:latin typeface="Consolas" panose="020B0609020204030204" pitchFamily="49" charset="0"/>
              </a:rPr>
              <a:t>+ (z</a:t>
            </a:r>
            <a:r>
              <a:rPr lang="en-US" altLang="ja-JP" baseline="-25000" dirty="0">
                <a:latin typeface="Consolas" panose="020B0609020204030204" pitchFamily="49" charset="0"/>
              </a:rPr>
              <a:t>3</a:t>
            </a:r>
            <a:r>
              <a:rPr lang="en-US" altLang="ja-JP" dirty="0">
                <a:latin typeface="Consolas" panose="020B0609020204030204" pitchFamily="49" charset="0"/>
              </a:rPr>
              <a:t>-z</a:t>
            </a:r>
            <a:r>
              <a:rPr lang="en-US" altLang="ja-JP" baseline="-25000" dirty="0">
                <a:latin typeface="Consolas" panose="020B0609020204030204" pitchFamily="49" charset="0"/>
              </a:rPr>
              <a:t>1</a:t>
            </a:r>
            <a:r>
              <a:rPr lang="en-US" altLang="ja-JP" dirty="0">
                <a:latin typeface="Consolas" panose="020B0609020204030204" pitchFamily="49" charset="0"/>
              </a:rPr>
              <a:t>-z</a:t>
            </a:r>
            <a:r>
              <a:rPr lang="en-US" altLang="ja-JP" baseline="-25000" dirty="0">
                <a:latin typeface="Consolas" panose="020B0609020204030204" pitchFamily="49" charset="0"/>
              </a:rPr>
              <a:t>2</a:t>
            </a:r>
            <a:r>
              <a:rPr lang="en-US" altLang="zh-TW" dirty="0">
                <a:latin typeface="Consolas" panose="020B0609020204030204" pitchFamily="49" charset="0"/>
              </a:rPr>
              <a:t>)m + z</a:t>
            </a:r>
            <a:r>
              <a:rPr lang="en-US" altLang="zh-TW" baseline="-25000" dirty="0">
                <a:latin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假設數字長度為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總共只需要</a:t>
            </a:r>
            <a:r>
              <a:rPr lang="zh-TW" altLang="en-US" b="1" dirty="0"/>
              <a:t>三</a:t>
            </a:r>
            <a:r>
              <a:rPr lang="zh-TW" altLang="en-US" dirty="0"/>
              <a:t>次乘法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相較於直式乘法複雜度 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/>
              <a:t>這個算法有複雜度 </a:t>
            </a:r>
            <a:r>
              <a:rPr lang="en-US" altLang="zh-TW" dirty="0"/>
              <a:t>3</a:t>
            </a:r>
            <a:r>
              <a:rPr lang="ja-JP" altLang="en-US" dirty="0"/>
              <a:t>⋅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96965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Karatsuba algorithm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到底在幹三小</a:t>
            </a:r>
            <a:r>
              <a:rPr lang="en-US" altLang="zh-TW" dirty="0"/>
              <a:t>?</a:t>
            </a:r>
          </a:p>
        </p:txBody>
      </p:sp>
      <p:pic>
        <p:nvPicPr>
          <p:cNvPr id="1026" name="Picture 2" descr="Image result for 黑人問號">
            <a:extLst>
              <a:ext uri="{FF2B5EF4-FFF2-40B4-BE49-F238E27FC236}">
                <a16:creationId xmlns:a16="http://schemas.microsoft.com/office/drawing/2014/main" id="{1A1D1C8C-555E-4757-B6F6-6A3DADAB4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448" y="3151488"/>
            <a:ext cx="4376928" cy="30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157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對於上述演算法，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凡是遇到乘法運算，都使用同樣的演算法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EF928E-43C5-4585-B85C-33B9F2C8B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540" y="3125972"/>
            <a:ext cx="2078333" cy="3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668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對於上述演算法，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凡是遇到乘法運算，都使用同樣的演算法</a:t>
            </a:r>
            <a:endParaRPr lang="en-US" altLang="zh-TW" dirty="0"/>
          </a:p>
          <a:p>
            <a:pPr marL="0" indent="0">
              <a:buNone/>
            </a:pPr>
            <a:br>
              <a:rPr lang="zh-TW" altLang="en-US" dirty="0"/>
            </a:br>
            <a:r>
              <a:rPr lang="zh-TW" altLang="en-US" dirty="0"/>
              <a:t>並且對於數字的分割，總是分成均等的</a:t>
            </a:r>
            <a:r>
              <a:rPr lang="zh-TW" altLang="en-US" b="1" dirty="0"/>
              <a:t>兩半</a:t>
            </a:r>
            <a:endParaRPr lang="en-US" altLang="zh-TW" b="1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例如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6789 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分成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67 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和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89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6789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=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67⋅100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+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89</a:t>
            </a:r>
          </a:p>
        </p:txBody>
      </p:sp>
    </p:spTree>
    <p:extLst>
      <p:ext uri="{BB962C8B-B14F-4D97-AF65-F5344CB8AC3E}">
        <p14:creationId xmlns:p14="http://schemas.microsoft.com/office/powerpoint/2010/main" val="12652309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k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10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||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y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10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y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len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min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log10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log10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y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));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pow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10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len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/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2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auto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div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auto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d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div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y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z1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k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c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z2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k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d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z3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k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c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d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z1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z3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z1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z2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z2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ja-JP" altLang="ja-JP" dirty="0">
                <a:latin typeface="Consolas" panose="020B0609020204030204" pitchFamily="49" charset="0"/>
              </a:rPr>
              <a:t> </a:t>
            </a:r>
            <a:endParaRPr lang="ja-JP" altLang="ja-JP" sz="7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6804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時間成本 </a:t>
            </a:r>
            <a:r>
              <a:rPr lang="en-US" altLang="zh-TW" dirty="0"/>
              <a:t>T(n)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T(n) = 3</a:t>
            </a:r>
            <a:r>
              <a:rPr lang="ja-JP" altLang="en-US" dirty="0"/>
              <a:t>⋅</a:t>
            </a:r>
            <a:r>
              <a:rPr lang="en-US" altLang="ja-JP" dirty="0"/>
              <a:t>T(n/2) + </a:t>
            </a:r>
            <a:r>
              <a:rPr lang="en-US" altLang="ja-JP" dirty="0" err="1"/>
              <a:t>c</a:t>
            </a:r>
            <a:r>
              <a:rPr lang="en-US" altLang="ja-JP" baseline="-25000" dirty="0" err="1"/>
              <a:t>n</a:t>
            </a:r>
            <a:endParaRPr lang="en-US" altLang="ja-JP" baseline="-25000" dirty="0"/>
          </a:p>
          <a:p>
            <a:pPr marL="0" indent="0">
              <a:buNone/>
            </a:pPr>
            <a:r>
              <a:rPr lang="en-US" altLang="zh-TW" dirty="0"/>
              <a:t>T(1) = 1 + c</a:t>
            </a:r>
            <a:r>
              <a:rPr lang="en-US" altLang="zh-TW" baseline="-25000" dirty="0"/>
              <a:t>1</a:t>
            </a:r>
          </a:p>
          <a:p>
            <a:pPr marL="0" indent="0">
              <a:buNone/>
            </a:pPr>
            <a:endParaRPr lang="en-US" altLang="zh-TW" baseline="-25000" dirty="0"/>
          </a:p>
          <a:p>
            <a:pPr marL="0" indent="0">
              <a:buNone/>
            </a:pPr>
            <a:r>
              <a:rPr lang="zh-TW" altLang="en-US" dirty="0"/>
              <a:t>複雜度為 </a:t>
            </a:r>
            <a:r>
              <a:rPr lang="en-US" altLang="zh-TW" dirty="0"/>
              <a:t>O(3</a:t>
            </a:r>
            <a:r>
              <a:rPr lang="en-US" altLang="zh-TW" baseline="30000" dirty="0"/>
              <a:t>lgn</a:t>
            </a:r>
            <a:r>
              <a:rPr lang="en-US" altLang="zh-TW" dirty="0"/>
              <a:t>) = O(n</a:t>
            </a:r>
            <a:r>
              <a:rPr lang="en-US" altLang="zh-TW" baseline="30000" dirty="0"/>
              <a:t>lg3</a:t>
            </a:r>
            <a:r>
              <a:rPr lang="en-US" altLang="zh-TW" dirty="0"/>
              <a:t>)</a:t>
            </a:r>
          </a:p>
        </p:txBody>
      </p:sp>
      <p:pic>
        <p:nvPicPr>
          <p:cNvPr id="5" name="圖片 4" descr="一張含有 物件 的圖片&#10;&#10;自動產生的描述">
            <a:extLst>
              <a:ext uri="{FF2B5EF4-FFF2-40B4-BE49-F238E27FC236}">
                <a16:creationId xmlns:a16="http://schemas.microsoft.com/office/drawing/2014/main" id="{75B83ECC-5207-4491-B773-3B47CD6FC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202" y="3528839"/>
            <a:ext cx="3021050" cy="242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6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埃拉托斯特尼篩法 </a:t>
            </a:r>
            <a:r>
              <a:rPr kumimoji="1" lang="en-US" altLang="zh-TW" dirty="0"/>
              <a:t>Sieve of Eratosthenes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簡稱「篩法」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這是一個製作質數表的演算法。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時間複雜度 </a:t>
            </a:r>
            <a:r>
              <a:rPr kumimoji="1" lang="en-US" altLang="zh-TW" dirty="0"/>
              <a:t>O(</a:t>
            </a:r>
            <a:r>
              <a:rPr kumimoji="1" lang="en-US" altLang="zh-TW" dirty="0" err="1"/>
              <a:t>NloglogN</a:t>
            </a:r>
            <a:r>
              <a:rPr kumimoji="1"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05245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1B1D8-7B5A-4BED-AB39-CB90796B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B906D7-A118-4330-B00A-0C1FA36F7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4342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Calculation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Gauss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′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s complex multiplication algorithm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Karatsuba algorithm</a:t>
            </a:r>
          </a:p>
          <a:p>
            <a:r>
              <a:rPr lang="en-US" altLang="ja-JP" dirty="0"/>
              <a:t>Fast exponentiation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09063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160AE-7DCE-4CDD-8F80-DEFF82F1B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TW" dirty="0"/>
              <a:t>Exponentiating by Squaring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85F8AD-06A8-4164-A72B-D09696324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520"/>
            <a:ext cx="9144000" cy="1224280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快速冪以及矩陣快速冪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7842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8E4B0-3675-47EB-90D6-E57A25EC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Consolas" panose="020B0609020204030204" pitchFamily="49" charset="0"/>
              </a:rPr>
              <a:t>如何計算 </a:t>
            </a:r>
            <a:r>
              <a:rPr lang="en-US" altLang="zh-TW" sz="4000" dirty="0">
                <a:latin typeface="Consolas" panose="020B0609020204030204" pitchFamily="49" charset="0"/>
              </a:rPr>
              <a:t>3</a:t>
            </a:r>
            <a:r>
              <a:rPr lang="en-US" altLang="zh-TW" sz="4000" baseline="30000" dirty="0">
                <a:latin typeface="Consolas" panose="020B0609020204030204" pitchFamily="49" charset="0"/>
              </a:rPr>
              <a:t>987654321 </a:t>
            </a:r>
            <a:r>
              <a:rPr lang="en-US" altLang="zh-TW" sz="4000" dirty="0">
                <a:latin typeface="Consolas" panose="020B0609020204030204" pitchFamily="49" charset="0"/>
              </a:rPr>
              <a:t>% 1000007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CB979-393A-4E8B-A03D-8259BCD8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960"/>
            <a:ext cx="10515600" cy="408400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O(n)</a:t>
            </a:r>
            <a:r>
              <a:rPr lang="zh-TW" altLang="en-US" dirty="0">
                <a:latin typeface="Consolas" panose="020B0609020204030204" pitchFamily="49" charset="0"/>
              </a:rPr>
              <a:t>：反正就把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zh-TW" altLang="en-US" dirty="0">
                <a:latin typeface="Consolas" panose="020B0609020204030204" pitchFamily="49" charset="0"/>
              </a:rPr>
              <a:t> 一直乘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O(lg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n)</a:t>
            </a:r>
            <a:r>
              <a:rPr lang="zh-TW" altLang="en-US" dirty="0">
                <a:latin typeface="Consolas" panose="020B0609020204030204" pitchFamily="49" charset="0"/>
              </a:rPr>
              <a:t>：快速冪</a:t>
            </a:r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512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8E4B0-3675-47EB-90D6-E57A25EC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Consolas" panose="020B0609020204030204" pitchFamily="49" charset="0"/>
              </a:rPr>
              <a:t>快速冪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CB979-393A-4E8B-A03D-8259BCD8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960"/>
            <a:ext cx="10515600" cy="466605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觀察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en-US" altLang="zh-TW" baseline="30000" dirty="0">
                <a:latin typeface="Consolas" panose="020B0609020204030204" pitchFamily="49" charset="0"/>
              </a:rPr>
              <a:t>n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×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 3</a:t>
            </a:r>
            <a:r>
              <a:rPr lang="en-US" altLang="zh-TW" baseline="30000" dirty="0">
                <a:latin typeface="Consolas" panose="020B0609020204030204" pitchFamily="49" charset="0"/>
              </a:rPr>
              <a:t>n</a:t>
            </a:r>
            <a:r>
              <a:rPr lang="en-US" altLang="zh-TW" dirty="0">
                <a:latin typeface="Consolas" panose="020B0609020204030204" pitchFamily="49" charset="0"/>
              </a:rPr>
              <a:t> = 3</a:t>
            </a:r>
            <a:r>
              <a:rPr lang="en-US" altLang="zh-TW" baseline="30000" dirty="0">
                <a:latin typeface="Consolas" panose="020B0609020204030204" pitchFamily="49" charset="0"/>
              </a:rPr>
              <a:t>2n 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可以分解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en-US" altLang="zh-TW" baseline="30000" dirty="0">
                <a:latin typeface="Consolas" panose="020B0609020204030204" pitchFamily="49" charset="0"/>
              </a:rPr>
              <a:t>987654321</a:t>
            </a:r>
            <a:r>
              <a:rPr lang="zh-TW" altLang="en-US" baseline="30000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en-US" altLang="zh-TW" baseline="30000" dirty="0">
                <a:latin typeface="Consolas" panose="020B0609020204030204" pitchFamily="49" charset="0"/>
              </a:rPr>
              <a:t>1</a:t>
            </a:r>
            <a:r>
              <a:rPr lang="zh-TW" altLang="en-US" baseline="30000" dirty="0">
                <a:latin typeface="Consolas" panose="020B0609020204030204" pitchFamily="49" charset="0"/>
              </a:rPr>
              <a:t>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×</a:t>
            </a:r>
            <a:r>
              <a:rPr lang="en-US" altLang="zh-TW" dirty="0">
                <a:latin typeface="Consolas" panose="020B0609020204030204" pitchFamily="49" charset="0"/>
              </a:rPr>
              <a:t> 3</a:t>
            </a:r>
            <a:r>
              <a:rPr lang="en-US" altLang="zh-TW" baseline="30000" dirty="0">
                <a:latin typeface="Consolas" panose="020B0609020204030204" pitchFamily="49" charset="0"/>
              </a:rPr>
              <a:t>16</a:t>
            </a:r>
            <a:r>
              <a:rPr lang="zh-TW" altLang="en-US" baseline="30000" dirty="0">
                <a:latin typeface="Consolas" panose="020B0609020204030204" pitchFamily="49" charset="0"/>
              </a:rPr>
              <a:t>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×</a:t>
            </a:r>
            <a:r>
              <a:rPr lang="en-US" altLang="zh-TW" dirty="0">
                <a:latin typeface="Consolas" panose="020B0609020204030204" pitchFamily="49" charset="0"/>
              </a:rPr>
              <a:t> 3</a:t>
            </a:r>
            <a:r>
              <a:rPr lang="en-US" altLang="zh-TW" baseline="30000" dirty="0">
                <a:latin typeface="Consolas" panose="020B0609020204030204" pitchFamily="49" charset="0"/>
              </a:rPr>
              <a:t>32</a:t>
            </a:r>
            <a:r>
              <a:rPr lang="zh-TW" altLang="en-US" baseline="30000" dirty="0">
                <a:latin typeface="Consolas" panose="020B0609020204030204" pitchFamily="49" charset="0"/>
              </a:rPr>
              <a:t>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×</a:t>
            </a:r>
            <a:r>
              <a:rPr lang="en-US" altLang="zh-TW" dirty="0">
                <a:latin typeface="Consolas" panose="020B0609020204030204" pitchFamily="49" charset="0"/>
              </a:rPr>
              <a:t> 3</a:t>
            </a:r>
            <a:r>
              <a:rPr lang="en-US" altLang="zh-TW" baseline="30000" dirty="0">
                <a:latin typeface="Consolas" panose="020B0609020204030204" pitchFamily="49" charset="0"/>
              </a:rPr>
              <a:t>128</a:t>
            </a:r>
            <a:r>
              <a:rPr lang="zh-TW" altLang="en-US" baseline="30000" dirty="0">
                <a:latin typeface="Consolas" panose="020B0609020204030204" pitchFamily="49" charset="0"/>
              </a:rPr>
              <a:t>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×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 ……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987654321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1110101101111001101000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r>
              <a:rPr lang="en-US" altLang="zh-TW" dirty="0">
                <a:latin typeface="Consolas" panose="020B0609020204030204" pitchFamily="49" charset="0"/>
              </a:rPr>
              <a:t>000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baseline="-25000" dirty="0">
                <a:latin typeface="Consolas" panose="020B0609020204030204" pitchFamily="49" charset="0"/>
              </a:rPr>
              <a:t>(2)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抱歉很亂</a:t>
            </a:r>
            <a:endParaRPr lang="en-US" altLang="zh-TW" sz="2400" baseline="-25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1 + 16 + 32 + 128 + …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4DE9DF0-67CD-40E9-861B-C13443C010BD}"/>
              </a:ext>
            </a:extLst>
          </p:cNvPr>
          <p:cNvCxnSpPr>
            <a:cxnSpLocks/>
          </p:cNvCxnSpPr>
          <p:nvPr/>
        </p:nvCxnSpPr>
        <p:spPr>
          <a:xfrm>
            <a:off x="5788058" y="3073138"/>
            <a:ext cx="2997723" cy="2187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B74A937-7B45-422B-B745-540F7B44E355}"/>
              </a:ext>
            </a:extLst>
          </p:cNvPr>
          <p:cNvCxnSpPr>
            <a:cxnSpLocks/>
          </p:cNvCxnSpPr>
          <p:nvPr/>
        </p:nvCxnSpPr>
        <p:spPr>
          <a:xfrm>
            <a:off x="6919274" y="3073138"/>
            <a:ext cx="914400" cy="2187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88BC61E-D647-4240-9158-7A4A15B58C6E}"/>
              </a:ext>
            </a:extLst>
          </p:cNvPr>
          <p:cNvCxnSpPr>
            <a:cxnSpLocks/>
          </p:cNvCxnSpPr>
          <p:nvPr/>
        </p:nvCxnSpPr>
        <p:spPr>
          <a:xfrm flipH="1">
            <a:off x="7532016" y="3073138"/>
            <a:ext cx="584462" cy="2187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693B498-6AA4-4B9C-95D7-0405926378BC}"/>
              </a:ext>
            </a:extLst>
          </p:cNvPr>
          <p:cNvCxnSpPr>
            <a:cxnSpLocks/>
          </p:cNvCxnSpPr>
          <p:nvPr/>
        </p:nvCxnSpPr>
        <p:spPr>
          <a:xfrm flipH="1">
            <a:off x="7060676" y="3073138"/>
            <a:ext cx="2394409" cy="21870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7934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8E4B0-3675-47EB-90D6-E57A25EC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Consolas" panose="020B0609020204030204" pitchFamily="49" charset="0"/>
              </a:rPr>
              <a:t>快速冪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CB979-393A-4E8B-A03D-8259BCD8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960"/>
            <a:ext cx="10515600" cy="408400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只要 </a:t>
            </a:r>
            <a:r>
              <a:rPr lang="en-US" altLang="zh-TW" dirty="0">
                <a:latin typeface="Consolas" panose="020B0609020204030204" pitchFamily="49" charset="0"/>
              </a:rPr>
              <a:t>n</a:t>
            </a:r>
            <a:r>
              <a:rPr lang="zh-TW" altLang="en-US" dirty="0">
                <a:latin typeface="Consolas" panose="020B0609020204030204" pitchFamily="49" charset="0"/>
              </a:rPr>
              <a:t> 是 </a:t>
            </a:r>
            <a:r>
              <a:rPr lang="en-US" altLang="zh-TW" dirty="0">
                <a:latin typeface="Consolas" panose="020B0609020204030204" pitchFamily="49" charset="0"/>
              </a:rPr>
              <a:t>2</a:t>
            </a:r>
            <a:r>
              <a:rPr lang="zh-TW" altLang="en-US" dirty="0">
                <a:latin typeface="Consolas" panose="020B0609020204030204" pitchFamily="49" charset="0"/>
              </a:rPr>
              <a:t> 的冪次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en-US" altLang="zh-TW" baseline="30000" dirty="0">
                <a:latin typeface="Consolas" panose="020B0609020204030204" pitchFamily="49" charset="0"/>
              </a:rPr>
              <a:t>n</a:t>
            </a:r>
            <a:r>
              <a:rPr lang="zh-TW" altLang="en-US" baseline="30000" dirty="0">
                <a:latin typeface="Consolas" panose="020B0609020204030204" pitchFamily="49" charset="0"/>
              </a:rPr>
              <a:t> </a:t>
            </a:r>
            <a:r>
              <a:rPr lang="zh-TW" altLang="en-US" dirty="0">
                <a:latin typeface="Consolas" panose="020B0609020204030204" pitchFamily="49" charset="0"/>
              </a:rPr>
              <a:t>就能很快求出來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en-US" altLang="zh-TW" baseline="30000" dirty="0">
                <a:latin typeface="Consolas" panose="020B0609020204030204" pitchFamily="49" charset="0"/>
              </a:rPr>
              <a:t>n</a:t>
            </a:r>
            <a:r>
              <a:rPr lang="zh-TW" altLang="en-US" baseline="-25000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=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en-US" altLang="zh-TW" baseline="30000" dirty="0">
                <a:latin typeface="Consolas" panose="020B0609020204030204" pitchFamily="49" charset="0"/>
              </a:rPr>
              <a:t>n/2</a:t>
            </a:r>
            <a:r>
              <a:rPr lang="zh-TW" altLang="en-US" baseline="-25000" dirty="0">
                <a:latin typeface="Consolas" panose="020B0609020204030204" pitchFamily="49" charset="0"/>
              </a:rPr>
              <a:t>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×</a:t>
            </a: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3</a:t>
            </a:r>
            <a:r>
              <a:rPr lang="en-US" altLang="zh-TW" baseline="30000" dirty="0">
                <a:latin typeface="Consolas" panose="020B0609020204030204" pitchFamily="49" charset="0"/>
              </a:rPr>
              <a:t>n/2</a:t>
            </a:r>
          </a:p>
          <a:p>
            <a:endParaRPr lang="en-US" altLang="zh-TW" baseline="30000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763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82EDB-080C-429E-AD11-E658C1C8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</a:rPr>
              <a:t>快速冪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C9952B-F0F1-485C-97FC-84078C5D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, a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3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while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&amp;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x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// 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二進位尾數是 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x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%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1000007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en-US" altLang="zh-TW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%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1000007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457200" lvl="1" indent="0">
              <a:buNone/>
            </a:pP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&gt;&gt;=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zh-TW" altLang="zh-TW" sz="3200" dirty="0">
                <a:latin typeface="Consolas" panose="020B0609020204030204" pitchFamily="49" charset="0"/>
              </a:rPr>
              <a:t> </a:t>
            </a:r>
            <a:r>
              <a:rPr lang="en-US" altLang="zh-TW" sz="3200" dirty="0">
                <a:solidFill>
                  <a:srgbClr val="999999"/>
                </a:solidFill>
                <a:latin typeface="Consolas" panose="020B0609020204030204" pitchFamily="49" charset="0"/>
              </a:rPr>
              <a:t>// x </a:t>
            </a:r>
            <a:r>
              <a:rPr lang="zh-TW" altLang="en-US" sz="3200" dirty="0">
                <a:solidFill>
                  <a:srgbClr val="999999"/>
                </a:solidFill>
                <a:latin typeface="Consolas" panose="020B0609020204030204" pitchFamily="49" charset="0"/>
              </a:rPr>
              <a:t>就是答案</a:t>
            </a:r>
            <a:endParaRPr lang="zh-TW" altLang="zh-TW" sz="32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5759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82EDB-080C-429E-AD11-E658C1C8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</a:rPr>
              <a:t>矩陣快速冪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C9952B-F0F1-485C-97FC-84078C5D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矩陣也有類似性質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</a:rPr>
              <a:t>假設現在有個方陣 </a:t>
            </a:r>
            <a:r>
              <a:rPr lang="en-US" altLang="zh-TW" dirty="0">
                <a:latin typeface="Consolas" panose="020B0609020204030204" pitchFamily="49" charset="0"/>
              </a:rPr>
              <a:t>A</a:t>
            </a:r>
            <a:r>
              <a:rPr lang="zh-TW" altLang="en-US" dirty="0">
                <a:latin typeface="Consolas" panose="020B0609020204030204" pitchFamily="49" charset="0"/>
              </a:rPr>
              <a:t>，</a:t>
            </a:r>
            <a:r>
              <a:rPr lang="en-US" altLang="zh-TW" dirty="0">
                <a:latin typeface="Consolas" panose="020B0609020204030204" pitchFamily="49" charset="0"/>
              </a:rPr>
              <a:t>A</a:t>
            </a:r>
            <a:r>
              <a:rPr lang="en-US" altLang="zh-TW" baseline="30000" dirty="0">
                <a:latin typeface="Consolas" panose="020B0609020204030204" pitchFamily="49" charset="0"/>
              </a:rPr>
              <a:t>n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 × </a:t>
            </a:r>
            <a:r>
              <a:rPr lang="en-US" altLang="zh-TW" dirty="0">
                <a:latin typeface="Consolas" panose="020B0609020204030204" pitchFamily="49" charset="0"/>
              </a:rPr>
              <a:t>A</a:t>
            </a:r>
            <a:r>
              <a:rPr lang="en-US" altLang="zh-TW" baseline="30000" dirty="0">
                <a:latin typeface="Consolas" panose="020B0609020204030204" pitchFamily="49" charset="0"/>
              </a:rPr>
              <a:t>n </a:t>
            </a:r>
            <a:r>
              <a:rPr lang="en-US" altLang="zh-TW" dirty="0">
                <a:latin typeface="Consolas" panose="020B0609020204030204" pitchFamily="49" charset="0"/>
              </a:rPr>
              <a:t>= A</a:t>
            </a:r>
            <a:r>
              <a:rPr lang="en-US" altLang="zh-TW" baseline="30000" dirty="0">
                <a:latin typeface="Consolas" panose="020B0609020204030204" pitchFamily="49" charset="0"/>
              </a:rPr>
              <a:t>2n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對於費氏數列：</a:t>
            </a:r>
            <a:endParaRPr lang="en-US" altLang="zh-TW" dirty="0"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9BF0FC-6A3B-48C6-A6B0-0DAF4065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20041"/>
            <a:ext cx="75533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860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82EDB-080C-429E-AD11-E658C1C8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</a:rPr>
              <a:t>練習 </a:t>
            </a:r>
            <a:r>
              <a:rPr lang="en-US" altLang="zh-TW" dirty="0">
                <a:latin typeface="Consolas" panose="020B0609020204030204" pitchFamily="49" charset="0"/>
              </a:rPr>
              <a:t>Zero Judge b525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C9952B-F0F1-485C-97FC-84078C5D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  <a:hlinkClick r:id="rId2"/>
              </a:rPr>
              <a:t>b525: </a:t>
            </a:r>
            <a:r>
              <a:rPr lang="zh-TW" altLang="en-US" dirty="0">
                <a:latin typeface="Consolas" panose="020B0609020204030204" pitchFamily="49" charset="0"/>
                <a:hlinkClick r:id="rId2"/>
              </a:rPr>
              <a:t>先別管這個了，你聽過</a:t>
            </a:r>
            <a:r>
              <a:rPr lang="en-US" altLang="zh-TW" dirty="0" err="1">
                <a:latin typeface="Consolas" panose="020B0609020204030204" pitchFamily="49" charset="0"/>
                <a:hlinkClick r:id="rId2"/>
              </a:rPr>
              <a:t>turtlebee</a:t>
            </a:r>
            <a:r>
              <a:rPr lang="zh-TW" altLang="en-US" dirty="0">
                <a:latin typeface="Consolas" panose="020B0609020204030204" pitchFamily="49" charset="0"/>
                <a:hlinkClick r:id="rId2"/>
              </a:rPr>
              <a:t>嗎？</a:t>
            </a:r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4778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1B1D8-7B5A-4BED-AB39-CB90796B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B906D7-A118-4330-B00A-0C1FA36F7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53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埃拉托斯特尼篩法 </a:t>
            </a:r>
            <a:r>
              <a:rPr kumimoji="1" lang="en-US" altLang="zh-TW" dirty="0"/>
              <a:t>Sieve of Eratosthenes</a:t>
            </a:r>
            <a:endParaRPr kumimoji="1" lang="en-US" altLang="ja-JP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452065" cy="4520926"/>
          </a:xfrm>
        </p:spPr>
      </p:pic>
    </p:spTree>
    <p:extLst>
      <p:ext uri="{BB962C8B-B14F-4D97-AF65-F5344CB8AC3E}">
        <p14:creationId xmlns:p14="http://schemas.microsoft.com/office/powerpoint/2010/main" val="1501403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160AE-7DCE-4CDD-8F80-DEFF82F1B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TW" dirty="0"/>
              <a:t>Floating-Point</a:t>
            </a:r>
            <a:r>
              <a:rPr lang="zh-TW" altLang="en-US" dirty="0"/>
              <a:t> </a:t>
            </a:r>
            <a:r>
              <a:rPr lang="en-US" altLang="zh-TW" dirty="0"/>
              <a:t>Precision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85F8AD-06A8-4164-A72B-D09696324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520"/>
            <a:ext cx="9144000" cy="1224280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/>
              <a:t>浮點數誤差以及競程處理技巧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25625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8E4B0-3675-47EB-90D6-E57A25EC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Consolas" panose="020B0609020204030204" pitchFamily="49" charset="0"/>
              </a:rPr>
              <a:t>形成原因：</a:t>
            </a:r>
            <a:r>
              <a:rPr lang="en-US" altLang="zh-TW" sz="4000" dirty="0">
                <a:latin typeface="Consolas" panose="020B0609020204030204" pitchFamily="49" charset="0"/>
              </a:rPr>
              <a:t>IEEE</a:t>
            </a:r>
            <a:r>
              <a:rPr lang="zh-TW" altLang="en-US" sz="4000" dirty="0">
                <a:latin typeface="Consolas" panose="020B0609020204030204" pitchFamily="49" charset="0"/>
              </a:rPr>
              <a:t> </a:t>
            </a:r>
            <a:r>
              <a:rPr lang="en-US" altLang="zh-TW" sz="4000" dirty="0">
                <a:latin typeface="Consolas" panose="020B0609020204030204" pitchFamily="49" charset="0"/>
              </a:rPr>
              <a:t>754</a:t>
            </a:r>
            <a:r>
              <a:rPr lang="zh-TW" altLang="en-US" sz="4000" dirty="0">
                <a:latin typeface="Consolas" panose="020B0609020204030204" pitchFamily="49" charset="0"/>
              </a:rPr>
              <a:t> 的浮點數的儲存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CB979-393A-4E8B-A03D-8259BCD8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960"/>
            <a:ext cx="10515600" cy="4084003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用 </a:t>
            </a:r>
            <a:r>
              <a:rPr lang="en-US" altLang="zh-TW" dirty="0">
                <a:latin typeface="Consolas" panose="020B0609020204030204" pitchFamily="49" charset="0"/>
              </a:rPr>
              <a:t>0</a:t>
            </a:r>
            <a:r>
              <a:rPr lang="zh-TW" altLang="en-US" dirty="0">
                <a:latin typeface="Consolas" panose="020B0609020204030204" pitchFamily="49" charset="0"/>
              </a:rPr>
              <a:t> 跟 </a:t>
            </a:r>
            <a:r>
              <a:rPr lang="en-US" altLang="zh-TW" dirty="0">
                <a:latin typeface="Consolas" panose="020B0609020204030204" pitchFamily="49" charset="0"/>
              </a:rPr>
              <a:t>1 </a:t>
            </a:r>
            <a:r>
              <a:rPr lang="zh-TW" altLang="en-US" dirty="0">
                <a:latin typeface="Consolas" panose="020B0609020204030204" pitchFamily="49" charset="0"/>
              </a:rPr>
              <a:t>表示浮點數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</a:rPr>
              <a:t>表示方式</a:t>
            </a:r>
            <a:r>
              <a:rPr lang="zh-TW" altLang="en-US" sz="4000" dirty="0">
                <a:solidFill>
                  <a:srgbClr val="333333"/>
                </a:solidFill>
                <a:latin typeface="Consolas" panose="020B0609020204030204" pitchFamily="49" charset="0"/>
              </a:rPr>
              <a:t>：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1.1101010</a:t>
            </a:r>
            <a:r>
              <a:rPr lang="zh-TW" altLang="zh-TW" baseline="-25000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(2)</a:t>
            </a:r>
            <a:r>
              <a:rPr lang="zh-TW" altLang="en-US" baseline="-25000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×</a:t>
            </a: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 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2</a:t>
            </a:r>
            <a:r>
              <a:rPr lang="zh-TW" altLang="zh-TW" baseline="30000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4</a:t>
            </a:r>
            <a:r>
              <a:rPr lang="zh-TW" altLang="zh-TW" baseline="-25000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(10)</a:t>
            </a:r>
            <a:endParaRPr lang="en-US" altLang="zh-TW" baseline="-25000" dirty="0">
              <a:solidFill>
                <a:srgbClr val="333333"/>
              </a:solidFill>
              <a:latin typeface="Consolas" panose="020B0609020204030204" pitchFamily="49" charset="0"/>
              <a:ea typeface="-apple-system"/>
            </a:endParaRPr>
          </a:p>
          <a:p>
            <a:r>
              <a:rPr lang="zh-TW" altLang="en-US" dirty="0">
                <a:latin typeface="Consolas" panose="020B0609020204030204" pitchFamily="49" charset="0"/>
              </a:rPr>
              <a:t>優點：在精度內可以表達好，通常精度夠用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</a:rPr>
              <a:t>缺點：超出精度就無法表示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</a:rPr>
              <a:t>直接 </a:t>
            </a:r>
            <a:r>
              <a:rPr lang="en-US" altLang="zh-TW" dirty="0">
                <a:latin typeface="Consolas" panose="020B0609020204030204" pitchFamily="49" charset="0"/>
              </a:rPr>
              <a:t>WA</a:t>
            </a:r>
            <a:endParaRPr lang="zh-TW" altLang="zh-TW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38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8E4B0-3675-47EB-90D6-E57A25EC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onaco" panose="020B0509030404040204" pitchFamily="49" charset="0"/>
              </a:rPr>
              <a:t>舉例</a:t>
            </a:r>
            <a:endParaRPr lang="en-US" sz="4000" dirty="0">
              <a:latin typeface="Monaco" panose="020B050903040404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CB979-393A-4E8B-A03D-8259BCD8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960"/>
            <a:ext cx="10515600" cy="408400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0.69</a:t>
            </a:r>
            <a:r>
              <a:rPr lang="en-US" altLang="zh-TW" baseline="-25000" dirty="0">
                <a:latin typeface="Consolas" panose="020B0609020204030204" pitchFamily="49" charset="0"/>
              </a:rPr>
              <a:t>(double)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 ×</a:t>
            </a: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10 </a:t>
            </a:r>
            <a:r>
              <a:rPr lang="zh-TW" altLang="en-US" dirty="0">
                <a:latin typeface="Consolas" panose="020B0609020204030204" pitchFamily="49" charset="0"/>
              </a:rPr>
              <a:t>≠ </a:t>
            </a:r>
            <a:r>
              <a:rPr lang="en-US" altLang="zh-TW" dirty="0">
                <a:latin typeface="Consolas" panose="020B0609020204030204" pitchFamily="49" charset="0"/>
              </a:rPr>
              <a:t>6.9</a:t>
            </a:r>
            <a:r>
              <a:rPr lang="en-US" altLang="zh-TW" baseline="-25000" dirty="0">
                <a:latin typeface="Consolas" panose="020B0609020204030204" pitchFamily="49" charset="0"/>
              </a:rPr>
              <a:t> (double)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-apple-system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結果可能是 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6.89999……</a:t>
            </a:r>
          </a:p>
          <a:p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在 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print</a:t>
            </a: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的時候不容易出錯，但在比較大小或判斷相等時常會出問題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7719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8E4B0-3675-47EB-90D6-E57A25EC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latin typeface="Monaco" panose="020B0509030404040204" pitchFamily="49" charset="0"/>
              </a:rPr>
              <a:t>解決方法</a:t>
            </a:r>
            <a:endParaRPr lang="en-US" sz="4000" dirty="0">
              <a:latin typeface="Monaco" panose="020B050903040404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CB979-393A-4E8B-A03D-8259BCD8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960"/>
            <a:ext cx="10515600" cy="4084003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假設今天有個閾值是 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6.9</a:t>
            </a: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，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6.899999</a:t>
            </a: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這樣的表示會有問題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解決方案一：四捨五入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解決方案二：乘上 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1.000…001(</a:t>
            </a: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數量根據精度調整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</a:rPr>
              <a:t>-&gt; 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較推薦</a:t>
            </a:r>
            <a:endParaRPr lang="en-US" altLang="zh-TW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2984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8E4B0-3675-47EB-90D6-E57A25EC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73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Consolas" panose="020B0609020204030204" pitchFamily="49" charset="0"/>
              </a:rPr>
              <a:t>解決方法</a:t>
            </a:r>
            <a:r>
              <a:rPr lang="en-US" altLang="zh-TW" sz="4000" dirty="0">
                <a:latin typeface="Consolas" panose="020B0609020204030204" pitchFamily="49" charset="0"/>
              </a:rPr>
              <a:t>(</a:t>
            </a:r>
            <a:r>
              <a:rPr lang="zh-TW" altLang="en-US" sz="4000" dirty="0">
                <a:latin typeface="Consolas" panose="020B0609020204030204" pitchFamily="49" charset="0"/>
              </a:rPr>
              <a:t>比較大小</a:t>
            </a:r>
            <a:r>
              <a:rPr lang="en-US" altLang="zh-TW" sz="4000" dirty="0">
                <a:latin typeface="Consolas" panose="020B0609020204030204" pitchFamily="49" charset="0"/>
              </a:rPr>
              <a:t>)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CB979-393A-4E8B-A03D-8259BCD8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78" y="2092960"/>
            <a:ext cx="10515600" cy="4084003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0.69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10</a:t>
            </a:r>
            <a:r>
              <a:rPr lang="en-US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*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00…1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6.9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zh-TW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	do something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zh-TW" altLang="zh-TW" sz="7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627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8E4B0-3675-47EB-90D6-E57A25EC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73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Consolas" panose="020B0609020204030204" pitchFamily="49" charset="0"/>
              </a:rPr>
              <a:t>解決方法</a:t>
            </a:r>
            <a:r>
              <a:rPr lang="en-US" altLang="zh-TW" sz="4000" dirty="0">
                <a:latin typeface="Consolas" panose="020B0609020204030204" pitchFamily="49" charset="0"/>
              </a:rPr>
              <a:t>(</a:t>
            </a:r>
            <a:r>
              <a:rPr lang="zh-TW" altLang="en-US" sz="4000" dirty="0">
                <a:latin typeface="Consolas" panose="020B0609020204030204" pitchFamily="49" charset="0"/>
              </a:rPr>
              <a:t>比較相等</a:t>
            </a:r>
            <a:r>
              <a:rPr lang="en-US" altLang="zh-TW" sz="4000" dirty="0">
                <a:latin typeface="Consolas" panose="020B0609020204030204" pitchFamily="49" charset="0"/>
              </a:rPr>
              <a:t>)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CB979-393A-4E8B-A03D-8259BCD8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78" y="2092960"/>
            <a:ext cx="10515600" cy="4084003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abs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((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0.69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en-US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10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6.9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&lt;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1e-15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zh-TW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	do something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zh-TW" altLang="zh-TW" sz="7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653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160AE-7DCE-4CDD-8F80-DEFF82F1B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TW" dirty="0"/>
              <a:t>AC</a:t>
            </a:r>
            <a:r>
              <a:rPr lang="zh-TW" altLang="en-US" dirty="0"/>
              <a:t> </a:t>
            </a:r>
            <a:r>
              <a:rPr lang="en-US" altLang="zh-TW" dirty="0"/>
              <a:t>Get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85F8AD-06A8-4164-A72B-D09696324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520"/>
            <a:ext cx="9144000" cy="1224280"/>
          </a:xfrm>
        </p:spPr>
        <p:txBody>
          <a:bodyPr>
            <a:normAutofit/>
          </a:bodyPr>
          <a:lstStyle/>
          <a:p>
            <a:pPr algn="l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580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埃拉托斯特尼篩法 </a:t>
            </a:r>
            <a:r>
              <a:rPr kumimoji="1" lang="en-US" altLang="zh-TW" dirty="0"/>
              <a:t>Sieve of Eratosthenes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列出所有正整數。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從 </a:t>
            </a:r>
            <a:r>
              <a:rPr kumimoji="1" lang="en-US" altLang="zh-TW" dirty="0"/>
              <a:t>2 </a:t>
            </a:r>
            <a:r>
              <a:rPr kumimoji="1" lang="zh-TW" altLang="en-US" dirty="0"/>
              <a:t>開始，刪掉 </a:t>
            </a:r>
            <a:r>
              <a:rPr kumimoji="1" lang="en-US" altLang="zh-TW" dirty="0"/>
              <a:t>2 </a:t>
            </a:r>
            <a:r>
              <a:rPr kumimoji="1" lang="zh-TW" altLang="en-US" dirty="0"/>
              <a:t>的倍數。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找下一個未被刪掉的數字，找到 </a:t>
            </a:r>
            <a:r>
              <a:rPr kumimoji="1" lang="en-US" altLang="zh-TW" dirty="0"/>
              <a:t>3 </a:t>
            </a:r>
            <a:r>
              <a:rPr kumimoji="1" lang="zh-TW" altLang="en-US" dirty="0"/>
              <a:t>，刪掉 </a:t>
            </a:r>
            <a:r>
              <a:rPr kumimoji="1" lang="en-US" altLang="zh-TW" dirty="0"/>
              <a:t>3 </a:t>
            </a:r>
            <a:r>
              <a:rPr kumimoji="1" lang="zh-TW" altLang="en-US" dirty="0"/>
              <a:t>的倍數。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找下一個未被刪掉的數字，找到 </a:t>
            </a:r>
            <a:r>
              <a:rPr kumimoji="1" lang="en-US" altLang="zh-TW" dirty="0"/>
              <a:t>5 </a:t>
            </a:r>
            <a:r>
              <a:rPr kumimoji="1" lang="zh-TW" altLang="en-US" dirty="0"/>
              <a:t>，刪掉 </a:t>
            </a:r>
            <a:r>
              <a:rPr kumimoji="1" lang="en-US" altLang="zh-TW" dirty="0"/>
              <a:t>5 </a:t>
            </a:r>
            <a:r>
              <a:rPr kumimoji="1" lang="zh-TW" altLang="en-US" dirty="0"/>
              <a:t>的倍數。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如此不斷下去，就能刪掉所有合數，找到所有質數。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2820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埃拉托斯特尼篩法 </a:t>
            </a:r>
            <a:r>
              <a:rPr kumimoji="1" lang="en-US" altLang="zh-TW" dirty="0"/>
              <a:t>Sieve of Eratosthenes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TW" dirty="0" err="1"/>
              <a:t>bool</a:t>
            </a:r>
            <a:r>
              <a:rPr kumimoji="1" lang="en-US" altLang="zh-TW" dirty="0"/>
              <a:t> sieve[20000000];</a:t>
            </a:r>
          </a:p>
          <a:p>
            <a:pPr marL="0" indent="0">
              <a:buNone/>
            </a:pPr>
            <a:r>
              <a:rPr kumimoji="1" lang="en-US" altLang="zh-TW" dirty="0"/>
              <a:t>void </a:t>
            </a:r>
            <a:r>
              <a:rPr kumimoji="1" lang="en-US" altLang="zh-TW" dirty="0" err="1"/>
              <a:t>eratosthenes</a:t>
            </a:r>
            <a:r>
              <a:rPr kumimoji="1" lang="en-US" altLang="zh-TW" dirty="0"/>
              <a:t>() {</a:t>
            </a:r>
          </a:p>
          <a:p>
            <a:pPr marL="0" indent="0">
              <a:buNone/>
            </a:pPr>
            <a:r>
              <a:rPr kumimoji="1" lang="en-US" altLang="zh-TW" dirty="0"/>
              <a:t>  sieve[0] = sieve[1] = true; </a:t>
            </a:r>
            <a:r>
              <a:rPr lang="en-US" altLang="zh-TW" dirty="0">
                <a:solidFill>
                  <a:srgbClr val="00B050"/>
                </a:solidFill>
              </a:rPr>
              <a:t>// 0 </a:t>
            </a:r>
            <a:r>
              <a:rPr lang="zh-TW" altLang="en-US" dirty="0">
                <a:solidFill>
                  <a:srgbClr val="00B050"/>
                </a:solidFill>
              </a:rPr>
              <a:t>和 </a:t>
            </a:r>
            <a:r>
              <a:rPr lang="en-US" altLang="zh-TW" dirty="0">
                <a:solidFill>
                  <a:srgbClr val="00B050"/>
                </a:solidFill>
              </a:rPr>
              <a:t>1 </a:t>
            </a:r>
            <a:r>
              <a:rPr lang="zh-TW" altLang="en-US" dirty="0">
                <a:solidFill>
                  <a:srgbClr val="00B050"/>
                </a:solidFill>
              </a:rPr>
              <a:t>不是質數</a:t>
            </a:r>
            <a:endParaRPr kumimoji="1" lang="en-US" altLang="zh-TW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en-US" altLang="zh-TW" dirty="0"/>
              <a:t>  </a:t>
            </a:r>
            <a:r>
              <a:rPr kumimoji="1" lang="nn-NO" altLang="zh-TW" dirty="0"/>
              <a:t>for (int i = 2; i &lt; 20000000; i++) </a:t>
            </a:r>
          </a:p>
          <a:p>
            <a:pPr marL="0" indent="0">
              <a:buNone/>
            </a:pPr>
            <a:r>
              <a:rPr kumimoji="1" lang="nn-NO" altLang="zh-TW" dirty="0"/>
              <a:t>    if (!</a:t>
            </a:r>
            <a:r>
              <a:rPr kumimoji="1" lang="en-US" altLang="zh-TW" dirty="0"/>
              <a:t>sieve</a:t>
            </a:r>
            <a:r>
              <a:rPr kumimoji="1" lang="nn-NO" altLang="zh-TW" dirty="0"/>
              <a:t>[i]) </a:t>
            </a:r>
            <a:r>
              <a:rPr lang="en-US" altLang="zh-TW" dirty="0">
                <a:solidFill>
                  <a:srgbClr val="00B050"/>
                </a:solidFill>
              </a:rPr>
              <a:t>// </a:t>
            </a:r>
            <a:r>
              <a:rPr lang="zh-TW" altLang="en-US" dirty="0">
                <a:solidFill>
                  <a:srgbClr val="00B050"/>
                </a:solidFill>
              </a:rPr>
              <a:t>找下一個未被刪掉的數字</a:t>
            </a:r>
            <a:endParaRPr kumimoji="1" lang="nn-NO" altLang="zh-TW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nn-NO" altLang="zh-TW" dirty="0"/>
              <a:t>      for (int j = i + i; j &lt; 20000000; j += i)</a:t>
            </a:r>
          </a:p>
          <a:p>
            <a:pPr marL="0" indent="0">
              <a:buNone/>
            </a:pPr>
            <a:r>
              <a:rPr kumimoji="1" lang="nn-NO" altLang="zh-TW" dirty="0"/>
              <a:t>        </a:t>
            </a:r>
            <a:r>
              <a:rPr lang="en-US" altLang="zh-TW" dirty="0"/>
              <a:t>sieve[j] = true; </a:t>
            </a:r>
            <a:r>
              <a:rPr lang="en-US" altLang="zh-TW" dirty="0">
                <a:solidFill>
                  <a:srgbClr val="00B050"/>
                </a:solidFill>
              </a:rPr>
              <a:t>// </a:t>
            </a:r>
            <a:r>
              <a:rPr lang="zh-TW" altLang="en-US" dirty="0">
                <a:solidFill>
                  <a:srgbClr val="00B050"/>
                </a:solidFill>
              </a:rPr>
              <a:t>刪掉質數 </a:t>
            </a:r>
            <a:r>
              <a:rPr lang="en-US" altLang="zh-TW" dirty="0" err="1">
                <a:solidFill>
                  <a:srgbClr val="00B050"/>
                </a:solidFill>
              </a:rPr>
              <a:t>i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zh-TW" altLang="en-US" dirty="0">
                <a:solidFill>
                  <a:srgbClr val="00B050"/>
                </a:solidFill>
              </a:rPr>
              <a:t>的倍數</a:t>
            </a:r>
            <a:endParaRPr lang="en-US" altLang="zh-TW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kumimoji="1" lang="en-US" altLang="zh-TW" dirty="0"/>
              <a:t>}</a:t>
            </a:r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710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埃拉托斯特尼篩法 </a:t>
            </a:r>
            <a:r>
              <a:rPr kumimoji="1" lang="en-US" altLang="zh-TW" dirty="0"/>
              <a:t>Sieve of Eratosthenes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欲刪掉質數 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</a:t>
            </a:r>
            <a:r>
              <a:rPr kumimoji="1" lang="zh-TW" altLang="en-US" dirty="0"/>
              <a:t>的倍數之時，早已刪掉其 </a:t>
            </a:r>
            <a:r>
              <a:rPr kumimoji="1" lang="en-US" altLang="zh-TW" dirty="0"/>
              <a:t>2 </a:t>
            </a:r>
            <a:r>
              <a:rPr kumimoji="1" lang="zh-TW" altLang="en-US" dirty="0"/>
              <a:t>倍到 </a:t>
            </a:r>
            <a:r>
              <a:rPr kumimoji="1" lang="en-US" altLang="zh-TW" dirty="0"/>
              <a:t>i-1 </a:t>
            </a:r>
            <a:r>
              <a:rPr kumimoji="1" lang="zh-TW" altLang="en-US" dirty="0"/>
              <a:t>倍了，所以可以直接從 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</a:t>
            </a:r>
            <a:r>
              <a:rPr kumimoji="1" lang="zh-TW" altLang="en-US" dirty="0"/>
              <a:t>倍開始。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lang="zh-TW" altLang="en-US" dirty="0"/>
              <a:t>一個合數 </a:t>
            </a:r>
            <a:r>
              <a:rPr lang="en-US" altLang="zh-TW" dirty="0"/>
              <a:t>n </a:t>
            </a:r>
            <a:r>
              <a:rPr lang="zh-TW" altLang="en-US" dirty="0"/>
              <a:t>，必定有一個小於等於 </a:t>
            </a:r>
            <a:r>
              <a:rPr lang="en-US" altLang="zh-TW" dirty="0" err="1"/>
              <a:t>sqrt</a:t>
            </a:r>
            <a:r>
              <a:rPr lang="en-US" altLang="zh-TW" dirty="0"/>
              <a:t>(n) </a:t>
            </a:r>
            <a:r>
              <a:rPr lang="zh-TW" altLang="en-US" dirty="0"/>
              <a:t>的質因數。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所有小於等於 </a:t>
            </a:r>
            <a:r>
              <a:rPr lang="en-US" altLang="zh-TW" dirty="0" err="1"/>
              <a:t>sqrt</a:t>
            </a:r>
            <a:r>
              <a:rPr lang="en-US" altLang="zh-TW" dirty="0"/>
              <a:t>(n) </a:t>
            </a:r>
            <a:r>
              <a:rPr lang="zh-TW" altLang="en-US" dirty="0"/>
              <a:t>的質數，刪掉這些質數的倍數，就能刪掉所有合數了，剩下沒刪掉的都是質數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3970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12207</TotalTime>
  <Words>1972</Words>
  <Application>Microsoft Office PowerPoint</Application>
  <PresentationFormat>寬螢幕</PresentationFormat>
  <Paragraphs>324</Paragraphs>
  <Slides>66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66</vt:i4>
      </vt:variant>
    </vt:vector>
  </HeadingPairs>
  <TitlesOfParts>
    <vt:vector size="72" baseType="lpstr">
      <vt:lpstr>Monaco</vt:lpstr>
      <vt:lpstr>微軟正黑體</vt:lpstr>
      <vt:lpstr>Arial</vt:lpstr>
      <vt:lpstr>Calibri</vt:lpstr>
      <vt:lpstr>Consolas</vt:lpstr>
      <vt:lpstr>Office 佈景主題</vt:lpstr>
      <vt:lpstr> Advanced  Competitive Programming</vt:lpstr>
      <vt:lpstr>Number Theory</vt:lpstr>
      <vt:lpstr>Number Theory</vt:lpstr>
      <vt:lpstr>Number Theory</vt:lpstr>
      <vt:lpstr>埃拉托斯特尼篩法 Sieve of Eratosthenes</vt:lpstr>
      <vt:lpstr>埃拉托斯特尼篩法 Sieve of Eratosthenes</vt:lpstr>
      <vt:lpstr>埃拉托斯特尼篩法 Sieve of Eratosthenes</vt:lpstr>
      <vt:lpstr>埃拉托斯特尼篩法 Sieve of Eratosthenes</vt:lpstr>
      <vt:lpstr>埃拉托斯特尼篩法 Sieve of Eratosthenes</vt:lpstr>
      <vt:lpstr>埃拉托斯特尼篩法 Sieve of Eratosthenes</vt:lpstr>
      <vt:lpstr>線性時間篩法 Linear Sieve Algorithm</vt:lpstr>
      <vt:lpstr>線性時間篩法 Linear Sieve Algorithm</vt:lpstr>
      <vt:lpstr>Questions?</vt:lpstr>
      <vt:lpstr>練習</vt:lpstr>
      <vt:lpstr>Number Theory</vt:lpstr>
      <vt:lpstr>質因數分解</vt:lpstr>
      <vt:lpstr>質因數分解</vt:lpstr>
      <vt:lpstr>質因數分解</vt:lpstr>
      <vt:lpstr>質因數分解</vt:lpstr>
      <vt:lpstr>Questions?</vt:lpstr>
      <vt:lpstr>練習</vt:lpstr>
      <vt:lpstr>Calculation</vt:lpstr>
      <vt:lpstr>Calculation</vt:lpstr>
      <vt:lpstr>Calculation</vt:lpstr>
      <vt:lpstr>Calculation</vt:lpstr>
      <vt:lpstr>複數乘法</vt:lpstr>
      <vt:lpstr>複數乘法</vt:lpstr>
      <vt:lpstr>複數乘法</vt:lpstr>
      <vt:lpstr>複數乘法</vt:lpstr>
      <vt:lpstr>複數乘法</vt:lpstr>
      <vt:lpstr>複數乘法</vt:lpstr>
      <vt:lpstr>複數乘法</vt:lpstr>
      <vt:lpstr>複數乘法</vt:lpstr>
      <vt:lpstr>複數乘法</vt:lpstr>
      <vt:lpstr>Questions?</vt:lpstr>
      <vt:lpstr>Calculation</vt:lpstr>
      <vt:lpstr>Karatsuba algorithm</vt:lpstr>
      <vt:lpstr>Karatsuba algorithm</vt:lpstr>
      <vt:lpstr>Karatsuba algorithm</vt:lpstr>
      <vt:lpstr>Karatsuba algorithm</vt:lpstr>
      <vt:lpstr>Karatsuba algorithm</vt:lpstr>
      <vt:lpstr>Karatsuba algorithm</vt:lpstr>
      <vt:lpstr>Karatsuba algorithm</vt:lpstr>
      <vt:lpstr>Karatsuba algorithm</vt:lpstr>
      <vt:lpstr>Karatsuba algorithm</vt:lpstr>
      <vt:lpstr>分治法</vt:lpstr>
      <vt:lpstr>分治法</vt:lpstr>
      <vt:lpstr>分治法</vt:lpstr>
      <vt:lpstr>分治法</vt:lpstr>
      <vt:lpstr>Questions?</vt:lpstr>
      <vt:lpstr>Calculation</vt:lpstr>
      <vt:lpstr>Exponentiating by Squaring</vt:lpstr>
      <vt:lpstr>如何計算 3987654321 % 1000007</vt:lpstr>
      <vt:lpstr>快速冪</vt:lpstr>
      <vt:lpstr>快速冪</vt:lpstr>
      <vt:lpstr>快速冪</vt:lpstr>
      <vt:lpstr>矩陣快速冪</vt:lpstr>
      <vt:lpstr>練習 Zero Judge b525</vt:lpstr>
      <vt:lpstr>Questions?</vt:lpstr>
      <vt:lpstr>Floating-Point Precision</vt:lpstr>
      <vt:lpstr>形成原因：IEEE 754 的浮點數的儲存</vt:lpstr>
      <vt:lpstr>舉例</vt:lpstr>
      <vt:lpstr>解決方法</vt:lpstr>
      <vt:lpstr>解決方法(比較大小)</vt:lpstr>
      <vt:lpstr>解決方法(比較相等)</vt:lpstr>
      <vt:lpstr>AC 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奕儒 宋</dc:creator>
  <cp:lastModifiedBy>陳冠廷</cp:lastModifiedBy>
  <cp:revision>354</cp:revision>
  <dcterms:created xsi:type="dcterms:W3CDTF">2019-02-19T13:11:27Z</dcterms:created>
  <dcterms:modified xsi:type="dcterms:W3CDTF">2019-05-29T10:37:45Z</dcterms:modified>
</cp:coreProperties>
</file>