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040" r:id="rId3"/>
    <p:sldId id="947" r:id="rId4"/>
    <p:sldId id="1041" r:id="rId5"/>
    <p:sldId id="1043" r:id="rId6"/>
    <p:sldId id="1044" r:id="rId7"/>
    <p:sldId id="1021" r:id="rId8"/>
    <p:sldId id="1045" r:id="rId9"/>
    <p:sldId id="1047" r:id="rId10"/>
    <p:sldId id="1048" r:id="rId11"/>
    <p:sldId id="1046" r:id="rId12"/>
    <p:sldId id="1049" r:id="rId13"/>
    <p:sldId id="1050" r:id="rId14"/>
    <p:sldId id="1052" r:id="rId15"/>
    <p:sldId id="1051" r:id="rId16"/>
    <p:sldId id="1053" r:id="rId17"/>
    <p:sldId id="1054" r:id="rId18"/>
    <p:sldId id="1042" r:id="rId19"/>
    <p:sldId id="1055" r:id="rId20"/>
    <p:sldId id="1056" r:id="rId21"/>
    <p:sldId id="1057" r:id="rId22"/>
    <p:sldId id="1058" r:id="rId23"/>
    <p:sldId id="1059" r:id="rId24"/>
    <p:sldId id="1060" r:id="rId25"/>
    <p:sldId id="1061" r:id="rId26"/>
    <p:sldId id="1064" r:id="rId27"/>
    <p:sldId id="1063" r:id="rId28"/>
    <p:sldId id="1065" r:id="rId29"/>
    <p:sldId id="1062" r:id="rId30"/>
    <p:sldId id="1066" r:id="rId31"/>
    <p:sldId id="1082" r:id="rId32"/>
    <p:sldId id="1067" r:id="rId33"/>
    <p:sldId id="1068" r:id="rId34"/>
    <p:sldId id="1070" r:id="rId35"/>
    <p:sldId id="1071" r:id="rId36"/>
    <p:sldId id="1072" r:id="rId37"/>
    <p:sldId id="1073" r:id="rId38"/>
    <p:sldId id="1074" r:id="rId39"/>
    <p:sldId id="1075" r:id="rId40"/>
    <p:sldId id="1077" r:id="rId41"/>
    <p:sldId id="1078" r:id="rId42"/>
    <p:sldId id="1080" r:id="rId43"/>
    <p:sldId id="1081" r:id="rId44"/>
    <p:sldId id="1088" r:id="rId45"/>
    <p:sldId id="1069" r:id="rId46"/>
    <p:sldId id="1083" r:id="rId47"/>
    <p:sldId id="1084" r:id="rId48"/>
    <p:sldId id="1085" r:id="rId49"/>
    <p:sldId id="1089" r:id="rId50"/>
    <p:sldId id="276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12A"/>
    <a:srgbClr val="C3FDE7"/>
    <a:srgbClr val="24C6CA"/>
    <a:srgbClr val="146C6E"/>
    <a:srgbClr val="6CFAC4"/>
    <a:srgbClr val="C5E0B4"/>
    <a:srgbClr val="8D5186"/>
    <a:srgbClr val="4472C4"/>
    <a:srgbClr val="67E236"/>
    <a:srgbClr val="F6D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 </a:t>
            </a:r>
            <a:r>
              <a:rPr kumimoji="1" lang="en-US" altLang="zh-TW" b="1" dirty="0"/>
              <a:t>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6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10 </a:t>
            </a:r>
            <a:r>
              <a:rPr kumimoji="1" lang="zh-TW" altLang="en-US" dirty="0"/>
              <a:t>同餘 </a:t>
            </a:r>
            <a:r>
              <a:rPr kumimoji="1" lang="en-US" altLang="zh-TW" dirty="0"/>
              <a:t>4</a:t>
            </a:r>
          </a:p>
          <a:p>
            <a:pPr marL="0" indent="0">
              <a:buNone/>
            </a:pPr>
            <a:r>
              <a:rPr kumimoji="1" lang="zh-TW" altLang="en-US" dirty="0"/>
              <a:t>記為 </a:t>
            </a:r>
            <a:r>
              <a:rPr kumimoji="1" lang="en-US" altLang="zh-TW" dirty="0"/>
              <a:t>6 </a:t>
            </a:r>
            <a:r>
              <a:rPr lang="ja-JP" altLang="en-US" dirty="0"/>
              <a:t>≡ </a:t>
            </a:r>
            <a:r>
              <a:rPr lang="en-US" altLang="ja-JP" dirty="0"/>
              <a:t>10 mod 4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664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endParaRPr kumimoji="1" lang="en-US" altLang="zh-TW" dirty="0"/>
          </a:p>
          <a:p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r>
              <a:rPr kumimoji="1" lang="en-US" altLang="zh-TW" dirty="0"/>
              <a:t>c </a:t>
            </a:r>
            <a:r>
              <a:rPr lang="ja-JP" altLang="en-US" dirty="0"/>
              <a:t>≡ </a:t>
            </a:r>
            <a:r>
              <a:rPr lang="en-US" altLang="ja-JP" dirty="0"/>
              <a:t>d mod 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1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endParaRPr kumimoji="1" lang="en-US" altLang="zh-TW" dirty="0"/>
          </a:p>
          <a:p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r>
              <a:rPr kumimoji="1" lang="en-US" altLang="zh-TW" dirty="0"/>
              <a:t>c </a:t>
            </a:r>
            <a:r>
              <a:rPr lang="ja-JP" altLang="en-US" dirty="0"/>
              <a:t>≡ </a:t>
            </a:r>
            <a:r>
              <a:rPr lang="en-US" altLang="ja-JP" dirty="0"/>
              <a:t>d mod 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 err="1"/>
              <a:t>a+c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 err="1"/>
              <a:t>b+d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21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endParaRPr kumimoji="1" lang="en-US" altLang="zh-TW" dirty="0"/>
          </a:p>
          <a:p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r>
              <a:rPr kumimoji="1" lang="en-US" altLang="zh-TW" dirty="0"/>
              <a:t>c </a:t>
            </a:r>
            <a:r>
              <a:rPr lang="ja-JP" altLang="en-US" dirty="0"/>
              <a:t>≡ </a:t>
            </a:r>
            <a:r>
              <a:rPr lang="en-US" altLang="ja-JP" dirty="0"/>
              <a:t>d mod 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 err="1"/>
              <a:t>a+c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 err="1"/>
              <a:t>b+d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>
              <a:buNone/>
            </a:pPr>
            <a:r>
              <a:rPr lang="en-US" altLang="ja-JP" dirty="0" err="1"/>
              <a:t>a×c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 err="1"/>
              <a:t>b×d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32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例如</a:t>
            </a:r>
            <a:endParaRPr kumimoji="1" lang="en-US" altLang="zh-TW" dirty="0"/>
          </a:p>
          <a:p>
            <a:r>
              <a:rPr kumimoji="1" lang="en-US" altLang="zh-TW" dirty="0"/>
              <a:t>6 </a:t>
            </a:r>
            <a:r>
              <a:rPr lang="ja-JP" altLang="en-US" dirty="0"/>
              <a:t>≡ </a:t>
            </a:r>
            <a:r>
              <a:rPr lang="en-US" altLang="ja-JP" dirty="0"/>
              <a:t>10 mod 4</a:t>
            </a:r>
          </a:p>
          <a:p>
            <a:r>
              <a:rPr kumimoji="1" lang="en-US" altLang="zh-TW" dirty="0"/>
              <a:t>5 </a:t>
            </a:r>
            <a:r>
              <a:rPr lang="ja-JP" altLang="en-US" dirty="0"/>
              <a:t>≡ </a:t>
            </a:r>
            <a:r>
              <a:rPr lang="en-US" altLang="ja-JP" dirty="0"/>
              <a:t>21 mod 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/>
              <a:t>6+5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ja-JP" dirty="0"/>
              <a:t>+21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876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同餘運算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例如</a:t>
            </a:r>
            <a:endParaRPr kumimoji="1" lang="en-US" altLang="zh-TW" dirty="0"/>
          </a:p>
          <a:p>
            <a:r>
              <a:rPr kumimoji="1" lang="en-US" altLang="zh-TW" dirty="0"/>
              <a:t>6 </a:t>
            </a:r>
            <a:r>
              <a:rPr lang="ja-JP" altLang="en-US" dirty="0"/>
              <a:t>≡ </a:t>
            </a:r>
            <a:r>
              <a:rPr lang="en-US" altLang="ja-JP" dirty="0"/>
              <a:t>10 mod 4</a:t>
            </a:r>
          </a:p>
          <a:p>
            <a:r>
              <a:rPr kumimoji="1" lang="en-US" altLang="zh-TW" dirty="0"/>
              <a:t>5 </a:t>
            </a:r>
            <a:r>
              <a:rPr lang="ja-JP" altLang="en-US" dirty="0"/>
              <a:t>≡ </a:t>
            </a:r>
            <a:r>
              <a:rPr lang="en-US" altLang="ja-JP" dirty="0"/>
              <a:t>21 mod 4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有</a:t>
            </a:r>
            <a:endParaRPr lang="en-US" altLang="zh-TW" dirty="0"/>
          </a:p>
          <a:p>
            <a:pPr marL="0" indent="0">
              <a:buNone/>
            </a:pPr>
            <a:r>
              <a:rPr lang="en-US" altLang="ja-JP" dirty="0"/>
              <a:t>6+5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ja-JP" dirty="0"/>
              <a:t>+21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6×5</a:t>
            </a:r>
            <a:r>
              <a:rPr lang="zh-TW" altLang="en-US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en-US" altLang="ja-JP" dirty="0"/>
              <a:t>×21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19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歐拉定理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a, n </a:t>
            </a:r>
            <a:r>
              <a:rPr kumimoji="1" lang="zh-TW" altLang="en-US" dirty="0"/>
              <a:t>互質 則</a:t>
            </a:r>
            <a:endParaRPr kumimoji="1"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a</a:t>
            </a:r>
            <a:r>
              <a:rPr lang="el-GR" altLang="ja-JP" baseline="30000" dirty="0"/>
              <a:t>ϕ(</a:t>
            </a:r>
            <a:r>
              <a:rPr lang="en-US" altLang="ja-JP" baseline="30000" dirty="0"/>
              <a:t>n)</a:t>
            </a:r>
            <a:r>
              <a:rPr lang="zh-TW" altLang="en-US" baseline="30000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/>
              <a:t>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ja-JP" dirty="0"/>
              <a:t>n</a:t>
            </a:r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l-GR" altLang="ja-JP" dirty="0"/>
              <a:t>ϕ(</a:t>
            </a:r>
            <a:r>
              <a:rPr lang="en-US" altLang="ja-JP" dirty="0"/>
              <a:t>n)</a:t>
            </a:r>
            <a:r>
              <a:rPr lang="zh-TW" altLang="en-US" dirty="0"/>
              <a:t> 表示與 </a:t>
            </a:r>
            <a:r>
              <a:rPr lang="en-US" altLang="zh-TW" dirty="0"/>
              <a:t>n </a:t>
            </a:r>
            <a:r>
              <a:rPr lang="zh-TW" altLang="en-US" b="1" dirty="0"/>
              <a:t>互質</a:t>
            </a:r>
            <a:r>
              <a:rPr lang="zh-TW" altLang="en-US" dirty="0"/>
              <a:t>且</a:t>
            </a:r>
            <a:r>
              <a:rPr lang="zh-TW" altLang="en-US" b="1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的</a:t>
            </a:r>
            <a:r>
              <a:rPr lang="zh-TW" altLang="en-US" b="1" dirty="0"/>
              <a:t>正</a:t>
            </a:r>
            <a:r>
              <a:rPr lang="zh-TW" altLang="en-US" dirty="0"/>
              <a:t>整數的</a:t>
            </a:r>
            <a:r>
              <a:rPr lang="zh-TW" altLang="en-US" b="1" dirty="0">
                <a:solidFill>
                  <a:srgbClr val="F2A12A"/>
                </a:solidFill>
              </a:rPr>
              <a:t>個數</a:t>
            </a:r>
            <a:endParaRPr lang="en-US" altLang="zh-TW" b="1" dirty="0">
              <a:solidFill>
                <a:srgbClr val="F2A12A"/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1,</a:t>
            </a:r>
            <a:r>
              <a:rPr kumimoji="1" lang="zh-TW" altLang="en-US" dirty="0"/>
              <a:t> </a:t>
            </a:r>
            <a:r>
              <a:rPr kumimoji="1" lang="en-US" altLang="zh-TW" dirty="0"/>
              <a:t>5 </a:t>
            </a:r>
            <a:r>
              <a:rPr kumimoji="1" lang="zh-TW" altLang="en-US" dirty="0"/>
              <a:t>和 </a:t>
            </a:r>
            <a:r>
              <a:rPr kumimoji="1" lang="en-US" altLang="zh-TW" dirty="0"/>
              <a:t>6 </a:t>
            </a:r>
            <a:r>
              <a:rPr kumimoji="1" lang="zh-TW" altLang="en-US" dirty="0"/>
              <a:t>互質， </a:t>
            </a:r>
            <a:r>
              <a:rPr kumimoji="1" lang="en-US" altLang="zh-TW" dirty="0"/>
              <a:t>ϕ(6)=2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36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費馬小定理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p </a:t>
            </a:r>
            <a:r>
              <a:rPr kumimoji="1" lang="zh-TW" altLang="en-US" dirty="0"/>
              <a:t>互質，且 </a:t>
            </a:r>
            <a:r>
              <a:rPr kumimoji="1" lang="en-US" altLang="zh-TW" dirty="0"/>
              <a:t>p </a:t>
            </a:r>
            <a:r>
              <a:rPr kumimoji="1" lang="zh-TW" altLang="en-US" dirty="0"/>
              <a:t>為質數 則</a:t>
            </a:r>
            <a:endParaRPr kumimoji="1"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a</a:t>
            </a:r>
            <a:r>
              <a:rPr lang="en-US" altLang="ja-JP" baseline="30000" dirty="0"/>
              <a:t>p-1</a:t>
            </a:r>
            <a:r>
              <a:rPr lang="zh-TW" altLang="en-US" baseline="30000" dirty="0"/>
              <a:t> </a:t>
            </a:r>
            <a:r>
              <a:rPr lang="en-US" altLang="ja-JP" dirty="0"/>
              <a:t>≡</a:t>
            </a:r>
            <a:r>
              <a:rPr lang="zh-TW" altLang="en-US" dirty="0"/>
              <a:t> </a:t>
            </a:r>
            <a:r>
              <a:rPr lang="en-US" altLang="ja-JP" dirty="0"/>
              <a:t>1</a:t>
            </a:r>
            <a:r>
              <a:rPr lang="zh-TW" altLang="en-US" dirty="0"/>
              <a:t> </a:t>
            </a:r>
            <a:r>
              <a:rPr lang="en-US" altLang="ja-JP" dirty="0"/>
              <a:t>mod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867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Modular arithmetic</a:t>
            </a:r>
            <a:endParaRPr kumimoji="1" lang="en-US" altLang="ja-JP" dirty="0"/>
          </a:p>
          <a:p>
            <a:r>
              <a:rPr kumimoji="1" lang="en-US" altLang="ja-JP" dirty="0"/>
              <a:t>Greatest Common Divisor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03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最大公因數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整數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</a:t>
            </a:r>
            <a:r>
              <a:rPr kumimoji="1" lang="zh-TW" altLang="en-US" dirty="0"/>
              <a:t>，它倆各自有自己的因數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取</a:t>
            </a:r>
            <a:r>
              <a:rPr kumimoji="1" lang="zh-TW" altLang="en-US" b="1" dirty="0"/>
              <a:t>相同的因數</a:t>
            </a:r>
            <a:r>
              <a:rPr kumimoji="1" lang="zh-TW" altLang="en-US" dirty="0"/>
              <a:t>中</a:t>
            </a:r>
            <a:r>
              <a:rPr kumimoji="1" lang="zh-TW" altLang="en-US" b="1" dirty="0"/>
              <a:t>最大</a:t>
            </a:r>
            <a:r>
              <a:rPr kumimoji="1" lang="zh-TW" altLang="en-US" dirty="0"/>
              <a:t>的數，即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626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(b,</a:t>
            </a:r>
            <a:r>
              <a:rPr kumimoji="1" lang="zh-TW" altLang="en-US" dirty="0"/>
              <a:t> </a:t>
            </a:r>
            <a:r>
              <a:rPr kumimoji="1" lang="en-US" altLang="zh-TW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03515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(b,</a:t>
            </a:r>
            <a:r>
              <a:rPr kumimoji="1" lang="zh-TW" altLang="en-US" dirty="0"/>
              <a:t> </a:t>
            </a:r>
            <a:r>
              <a:rPr kumimoji="1" lang="en-US" altLang="zh-TW" dirty="0"/>
              <a:t>a)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0)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|a|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312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(b,</a:t>
            </a:r>
            <a:r>
              <a:rPr kumimoji="1" lang="zh-TW" altLang="en-US" dirty="0"/>
              <a:t> </a:t>
            </a:r>
            <a:r>
              <a:rPr kumimoji="1" lang="en-US" altLang="zh-TW" dirty="0"/>
              <a:t>a)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0)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|a|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743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性質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b)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(b,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a)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0)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|a|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其中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 </a:t>
            </a:r>
            <a:r>
              <a:rPr kumimoji="1" lang="zh-TW" altLang="en-US" dirty="0"/>
              <a:t>表示 </a:t>
            </a:r>
            <a:r>
              <a:rPr kumimoji="1" lang="en-US" altLang="zh-TW" dirty="0"/>
              <a:t>b </a:t>
            </a:r>
            <a:r>
              <a:rPr kumimoji="1" lang="zh-TW" altLang="en-US" dirty="0"/>
              <a:t>除以 </a:t>
            </a:r>
            <a:r>
              <a:rPr kumimoji="1" lang="en-US" altLang="zh-TW" dirty="0"/>
              <a:t>a </a:t>
            </a:r>
            <a:r>
              <a:rPr kumimoji="1" lang="zh-TW" altLang="en-US" dirty="0"/>
              <a:t>的</a:t>
            </a:r>
            <a:r>
              <a:rPr kumimoji="1" lang="zh-TW" altLang="en-US" b="1" dirty="0"/>
              <a:t>餘數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5536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找出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54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找出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 b)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/>
              <a:t>GCD</a:t>
            </a:r>
            <a:r>
              <a:rPr kumimoji="1" lang="zh-TW" altLang="en-US" dirty="0"/>
              <a:t> 的性質，有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 b) = g(b, a) = g(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259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pic>
        <p:nvPicPr>
          <p:cNvPr id="9218" name="Picture 2" descr="https://i.imgur.com/HtQU22S.gif">
            <a:extLst>
              <a:ext uri="{FF2B5EF4-FFF2-40B4-BE49-F238E27FC236}">
                <a16:creationId xmlns:a16="http://schemas.microsoft.com/office/drawing/2014/main" id="{E666A94B-49FD-46A1-82E0-C3226E7E6DE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4" y="2438400"/>
            <a:ext cx="10158812" cy="31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8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找出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 b)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/>
              <a:t>GCD</a:t>
            </a:r>
            <a:r>
              <a:rPr kumimoji="1" lang="zh-TW" altLang="en-US" dirty="0"/>
              <a:t> 的性質，有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 b) = g(b, a) = g(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688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找出 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</a:rPr>
              <a:t>gcd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(a, b)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的值 </a:t>
            </a:r>
            <a:r>
              <a:rPr kumimoji="1" lang="en-US" altLang="zh-TW" baseline="-25000" dirty="0">
                <a:solidFill>
                  <a:schemeClr val="bg1">
                    <a:lumMod val="75000"/>
                  </a:schemeClr>
                </a:solidFill>
              </a:rPr>
              <a:t>(normal form)</a:t>
            </a: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/>
              <a:t>GCD</a:t>
            </a:r>
            <a:r>
              <a:rPr kumimoji="1" lang="zh-TW" altLang="en-US" dirty="0"/>
              <a:t> 的性質，有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(a, b) = g(b, a) = g(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留意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 </a:t>
            </a:r>
            <a:r>
              <a:rPr kumimoji="1" lang="zh-TW" altLang="en-US" dirty="0"/>
              <a:t>只有當 </a:t>
            </a:r>
            <a:r>
              <a:rPr kumimoji="1" lang="en-US" altLang="zh-TW" dirty="0"/>
              <a:t>b </a:t>
            </a:r>
            <a:r>
              <a:rPr lang="ja-JP" altLang="en-US" dirty="0"/>
              <a:t>≥ </a:t>
            </a:r>
            <a:r>
              <a:rPr lang="en-US" altLang="ja-JP" dirty="0"/>
              <a:t>a </a:t>
            </a:r>
            <a:r>
              <a:rPr lang="zh-TW" altLang="en-US" dirty="0"/>
              <a:t>時才有變化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409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), </a:t>
            </a:r>
            <a:r>
              <a:rPr kumimoji="1" lang="zh-TW" altLang="en-US" dirty="0"/>
              <a:t>設 </a:t>
            </a:r>
            <a:r>
              <a:rPr kumimoji="1" lang="en-US" altLang="zh-TW" dirty="0"/>
              <a:t>b</a:t>
            </a:r>
            <a:r>
              <a:rPr kumimoji="1" lang="en-US" altLang="zh-TW" baseline="-25000" dirty="0"/>
              <a:t>1 </a:t>
            </a:r>
            <a:r>
              <a:rPr kumimoji="1" lang="en-US" altLang="zh-TW" dirty="0"/>
              <a:t>= b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0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), </a:t>
            </a:r>
            <a:r>
              <a:rPr kumimoji="1" lang="zh-TW" altLang="en-US" dirty="0"/>
              <a:t>設 </a:t>
            </a:r>
            <a:r>
              <a:rPr kumimoji="1" lang="en-US" altLang="zh-TW" dirty="0"/>
              <a:t>a</a:t>
            </a:r>
            <a:r>
              <a:rPr kumimoji="1" lang="en-US" altLang="zh-TW" baseline="-25000" dirty="0"/>
              <a:t>1 </a:t>
            </a:r>
            <a:r>
              <a:rPr kumimoji="1" lang="en-US" altLang="zh-TW" dirty="0"/>
              <a:t>= 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%b</a:t>
            </a:r>
            <a:r>
              <a:rPr kumimoji="1" lang="en-US" altLang="zh-TW" baseline="-25000" dirty="0"/>
              <a:t>1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), </a:t>
            </a:r>
            <a:r>
              <a:rPr kumimoji="1" lang="zh-TW" altLang="en-US" dirty="0"/>
              <a:t>設 </a:t>
            </a:r>
            <a:r>
              <a:rPr kumimoji="1" lang="en-US" altLang="zh-TW" dirty="0"/>
              <a:t>b</a:t>
            </a:r>
            <a:r>
              <a:rPr kumimoji="1" lang="en-US" altLang="zh-TW" baseline="-25000" dirty="0"/>
              <a:t>2 </a:t>
            </a:r>
            <a:r>
              <a:rPr kumimoji="1" lang="en-US" altLang="zh-TW" dirty="0"/>
              <a:t>= b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%a</a:t>
            </a:r>
            <a:r>
              <a:rPr kumimoji="1" lang="en-US" altLang="zh-TW" baseline="-25000" dirty="0"/>
              <a:t>1</a:t>
            </a:r>
          </a:p>
          <a:p>
            <a:pPr marL="0" indent="0">
              <a:buNone/>
            </a:pPr>
            <a:r>
              <a:rPr kumimoji="1" lang="en-US" altLang="zh-TW" baseline="-25000" dirty="0"/>
              <a:t>	:</a:t>
            </a:r>
          </a:p>
          <a:p>
            <a:pPr marL="0" indent="0">
              <a:buNone/>
            </a:pPr>
            <a:r>
              <a:rPr kumimoji="1" lang="en-US" altLang="zh-TW" baseline="-25000" dirty="0"/>
              <a:t>	.</a:t>
            </a:r>
            <a:r>
              <a:rPr kumimoji="1" lang="en-US" altLang="zh-TW" dirty="0"/>
              <a:t> </a:t>
            </a:r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b="1" dirty="0"/>
              <a:t>0</a:t>
            </a:r>
            <a:r>
              <a:rPr kumimoji="1" lang="en-US" altLang="zh-TW" dirty="0"/>
              <a:t>, b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) = |b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135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Modular arithmetic</a:t>
            </a:r>
          </a:p>
          <a:p>
            <a:r>
              <a:rPr kumimoji="1" lang="en-US" altLang="ja-JP" dirty="0"/>
              <a:t>Greatest Common Divisor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4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 </a:t>
            </a:r>
            <a:r>
              <a:rPr kumimoji="1" lang="en-US" altLang="zh-TW" dirty="0"/>
              <a:t>(</a:t>
            </a:r>
            <a:r>
              <a:rPr kumimoji="1" lang="zh-TW" altLang="en-US" dirty="0"/>
              <a:t>例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(15, 42)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(42%15, 15), 12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42%15</a:t>
            </a:r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(12, 15)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(15%12, 12), 03 = 15%12</a:t>
            </a:r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(03, 12)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(12%03, 03), 00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= 12%03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b="1" dirty="0"/>
              <a:t>0</a:t>
            </a:r>
            <a:r>
              <a:rPr kumimoji="1" lang="en-US" altLang="zh-TW" dirty="0"/>
              <a:t>, 3) = 3</a:t>
            </a:r>
          </a:p>
        </p:txBody>
      </p:sp>
    </p:spTree>
    <p:extLst>
      <p:ext uri="{BB962C8B-B14F-4D97-AF65-F5344CB8AC3E}">
        <p14:creationId xmlns:p14="http://schemas.microsoft.com/office/powerpoint/2010/main" val="185555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輾轉相除法 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sz="44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sz="4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?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sz="4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sz="44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:</a:t>
            </a:r>
            <a:r>
              <a:rPr lang="ja-JP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sz="44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sz="44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sz="4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126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貝祖定理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對於所有整數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</a:t>
            </a:r>
            <a:r>
              <a:rPr kumimoji="1" lang="zh-TW" altLang="en-US" dirty="0"/>
              <a:t>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存在整數 </a:t>
            </a:r>
            <a:r>
              <a:rPr kumimoji="1" lang="en-US" altLang="zh-TW" dirty="0"/>
              <a:t>x,</a:t>
            </a:r>
            <a:r>
              <a:rPr kumimoji="1" lang="zh-TW" altLang="en-US" dirty="0"/>
              <a:t> </a:t>
            </a:r>
            <a:r>
              <a:rPr kumimoji="1" lang="en-US" altLang="zh-TW" dirty="0"/>
              <a:t>y </a:t>
            </a:r>
            <a:r>
              <a:rPr kumimoji="1" lang="ja-JP" altLang="en-US" dirty="0"/>
              <a:t>使得 </a:t>
            </a:r>
            <a:r>
              <a:rPr kumimoji="1" lang="en-US" altLang="zh-TW" dirty="0" err="1"/>
              <a:t>ax+by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79811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擴展</a:t>
            </a:r>
            <a:r>
              <a:rPr kumimoji="1" lang="zh-TW" altLang="en-US" dirty="0"/>
              <a:t>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找到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同時，找出 </a:t>
            </a:r>
            <a:r>
              <a:rPr kumimoji="1" lang="en-US" altLang="zh-TW" dirty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84785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找到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</a:t>
            </a:r>
            <a:r>
              <a:rPr kumimoji="1" lang="zh-TW" altLang="en-US" dirty="0"/>
              <a:t>同時，找出 </a:t>
            </a:r>
            <a:r>
              <a:rPr kumimoji="1" lang="en-US" altLang="zh-TW" dirty="0"/>
              <a:t>x, y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b="1" dirty="0"/>
              <a:t>為了簡潔，令 </a:t>
            </a:r>
            <a:r>
              <a:rPr kumimoji="1" lang="en-US" altLang="zh-TW" b="1" dirty="0"/>
              <a:t>g = </a:t>
            </a:r>
            <a:r>
              <a:rPr kumimoji="1" lang="en-US" altLang="zh-TW" b="1" dirty="0" err="1"/>
              <a:t>gcd</a:t>
            </a:r>
            <a:r>
              <a:rPr kumimoji="1" lang="en-US" altLang="zh-TW" b="1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659786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75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的時候，根據貝祖定理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b="1" dirty="0"/>
              <a:t>0</a:t>
            </a:r>
            <a:r>
              <a:rPr kumimoji="1" lang="en-US" altLang="zh-TW" dirty="0"/>
              <a:t>⋅x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b="1" dirty="0" err="1"/>
              <a:t>g</a:t>
            </a:r>
            <a:r>
              <a:rPr kumimoji="1" lang="en-US" altLang="zh-TW" dirty="0" err="1"/>
              <a:t>⋅y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8530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的時候，根據貝祖定理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b="1" dirty="0"/>
              <a:t>0</a:t>
            </a:r>
            <a:r>
              <a:rPr kumimoji="1" lang="en-US" altLang="zh-TW" dirty="0"/>
              <a:t>⋅x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b="1" dirty="0" err="1"/>
              <a:t>g</a:t>
            </a:r>
            <a:r>
              <a:rPr kumimoji="1" lang="en-US" altLang="zh-TW" dirty="0" err="1"/>
              <a:t>⋅y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g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明顯有 </a:t>
            </a:r>
            <a:r>
              <a:rPr kumimoji="1" lang="en-US" altLang="zh-TW" dirty="0"/>
              <a:t>x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為任意整數，</a:t>
            </a:r>
            <a:r>
              <a:rPr kumimoji="1" lang="en-US" altLang="zh-TW" dirty="0"/>
              <a:t> y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1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別搞混符號，這裡 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x, y 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不是原問題要求的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!!!)</a:t>
            </a:r>
          </a:p>
        </p:txBody>
      </p:sp>
    </p:spTree>
    <p:extLst>
      <p:ext uri="{BB962C8B-B14F-4D97-AF65-F5344CB8AC3E}">
        <p14:creationId xmlns:p14="http://schemas.microsoft.com/office/powerpoint/2010/main" val="1438700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b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</a:b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85000"/>
                  </a:schemeClr>
                </a:solidFill>
              </a:rPr>
              <a:t>這裡 </a:t>
            </a: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a, b </a:t>
            </a:r>
            <a:r>
              <a:rPr kumimoji="1" lang="zh-TW" altLang="en-US" dirty="0">
                <a:solidFill>
                  <a:schemeClr val="bg1">
                    <a:lumMod val="85000"/>
                  </a:schemeClr>
                </a:solidFill>
              </a:rPr>
              <a:t>不是原問題的</a:t>
            </a: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!!</a:t>
            </a:r>
            <a:r>
              <a:rPr kumimoji="1" lang="zh-TW" altLang="en-US" dirty="0">
                <a:solidFill>
                  <a:schemeClr val="bg1">
                    <a:lumMod val="85000"/>
                  </a:schemeClr>
                </a:solidFill>
              </a:rPr>
              <a:t> 而是過程中的</a:t>
            </a: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r>
              <a:rPr kumimoji="1" lang="en-US" altLang="zh-TW" dirty="0"/>
              <a:t>g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根據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GCD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性質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44966C13-1677-4141-A3D0-ECE3FC6823E7}"/>
              </a:ext>
            </a:extLst>
          </p:cNvPr>
          <p:cNvSpPr/>
          <p:nvPr/>
        </p:nvSpPr>
        <p:spPr>
          <a:xfrm>
            <a:off x="987056" y="2996352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60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考慮輾轉相除法，對</a:t>
            </a:r>
            <a:r>
              <a:rPr kumimoji="1" lang="zh-TW" altLang="en-US" b="1" dirty="0"/>
              <a:t>過程中</a:t>
            </a:r>
            <a:r>
              <a:rPr kumimoji="1" lang="zh-TW" altLang="en-US" dirty="0"/>
              <a:t>任意 </a:t>
            </a:r>
            <a:r>
              <a:rPr kumimoji="1" lang="en-US" altLang="zh-TW" dirty="0"/>
              <a:t>a, b </a:t>
            </a:r>
            <a:r>
              <a:rPr kumimoji="1" lang="zh-TW" altLang="en-US" dirty="0"/>
              <a:t>有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kumimoji="1" lang="en-US" altLang="zh-TW" dirty="0"/>
              <a:t>g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(a, b) = </a:t>
            </a:r>
            <a:r>
              <a:rPr kumimoji="1" lang="en-US" altLang="zh-TW" dirty="0" err="1"/>
              <a:t>gcd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, a)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g = (</a:t>
            </a:r>
            <a:r>
              <a:rPr kumimoji="1" lang="en-US" altLang="zh-TW" dirty="0" err="1"/>
              <a:t>b%a</a:t>
            </a:r>
            <a:r>
              <a:rPr kumimoji="1" lang="en-US" altLang="zh-TW" dirty="0"/>
              <a:t>) x + a y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貝祖定理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DA12D17D-FF25-488C-8D1F-0AAFC122442E}"/>
              </a:ext>
            </a:extLst>
          </p:cNvPr>
          <p:cNvSpPr/>
          <p:nvPr/>
        </p:nvSpPr>
        <p:spPr>
          <a:xfrm>
            <a:off x="923261" y="4250994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6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Modular arithmetic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Greatest Common Divisor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TW" altLang="en-US" dirty="0"/>
                  <a:t>考慮輾轉相除法，對</a:t>
                </a:r>
                <a:r>
                  <a:rPr kumimoji="1" lang="zh-TW" altLang="en-US" b="1" dirty="0"/>
                  <a:t>過程中</a:t>
                </a:r>
                <a:r>
                  <a:rPr kumimoji="1" lang="zh-TW" altLang="en-US" dirty="0"/>
                  <a:t>任意 </a:t>
                </a:r>
                <a:r>
                  <a:rPr kumimoji="1" lang="en-US" altLang="zh-TW" dirty="0"/>
                  <a:t>a, b </a:t>
                </a:r>
                <a:r>
                  <a:rPr kumimoji="1" lang="zh-TW" altLang="en-US" dirty="0"/>
                  <a:t>有</a:t>
                </a:r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(</a:t>
                </a:r>
                <a:r>
                  <a:rPr kumimoji="1" lang="en-US" altLang="zh-TW" dirty="0" err="1"/>
                  <a:t>b%a</a:t>
                </a:r>
                <a:r>
                  <a:rPr kumimoji="1" lang="en-US" altLang="zh-TW" dirty="0"/>
                  <a:t>) x + a y</a:t>
                </a:r>
                <a:br>
                  <a:rPr kumimoji="1" lang="en-US" altLang="zh-TW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(b −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⋅</m:t>
                    </m:r>
                  </m:oMath>
                </a14:m>
                <a:r>
                  <a:rPr kumimoji="1" lang="en-US" altLang="zh-TW" dirty="0"/>
                  <a:t>a) x + a y</a:t>
                </a:r>
              </a:p>
              <a:p>
                <a:pPr marL="0" indent="0" algn="ctr">
                  <a:buNone/>
                </a:pPr>
                <a:r>
                  <a:rPr kumimoji="1" lang="en-US" altLang="zh-TW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kumimoji="1" lang="en-US" altLang="zh-TW" dirty="0" err="1">
                    <a:solidFill>
                      <a:schemeClr val="bg1">
                        <a:lumMod val="75000"/>
                      </a:schemeClr>
                    </a:solidFill>
                  </a:rPr>
                  <a:t>b%a</a:t>
                </a:r>
                <a:r>
                  <a:rPr kumimoji="1" lang="en-US" altLang="zh-TW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kumimoji="1" lang="zh-TW" altLang="en-US" dirty="0">
                    <a:solidFill>
                      <a:schemeClr val="bg1">
                        <a:lumMod val="75000"/>
                      </a:schemeClr>
                    </a:solidFill>
                  </a:rPr>
                  <a:t>的定義</a:t>
                </a:r>
                <a:r>
                  <a:rPr kumimoji="1" lang="en-US" altLang="zh-TW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>
            <a:extLst>
              <a:ext uri="{FF2B5EF4-FFF2-40B4-BE49-F238E27FC236}">
                <a16:creationId xmlns:a16="http://schemas.microsoft.com/office/drawing/2014/main" id="{57A1FB8D-1680-45E7-8D18-3CE5D86F54CB}"/>
              </a:ext>
            </a:extLst>
          </p:cNvPr>
          <p:cNvSpPr/>
          <p:nvPr/>
        </p:nvSpPr>
        <p:spPr>
          <a:xfrm>
            <a:off x="923261" y="4378590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25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TW" altLang="en-US" dirty="0"/>
                  <a:t>考慮輾轉相除法，對</a:t>
                </a:r>
                <a:r>
                  <a:rPr kumimoji="1" lang="zh-TW" altLang="en-US" b="1" dirty="0"/>
                  <a:t>過程中</a:t>
                </a:r>
                <a:r>
                  <a:rPr kumimoji="1" lang="zh-TW" altLang="en-US" dirty="0"/>
                  <a:t>任意 </a:t>
                </a:r>
                <a:r>
                  <a:rPr kumimoji="1" lang="en-US" altLang="zh-TW" dirty="0"/>
                  <a:t>a, b </a:t>
                </a:r>
                <a:r>
                  <a:rPr kumimoji="1" lang="zh-TW" altLang="en-US" dirty="0"/>
                  <a:t>有</a:t>
                </a:r>
                <a:endParaRPr kumimoji="1" lang="en-US" altLang="zh-TW" dirty="0"/>
              </a:p>
              <a:p>
                <a:pPr marL="0" indent="0" algn="ctr">
                  <a:buNone/>
                </a:pPr>
                <a:endParaRPr kumimoji="1"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(b −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⋅</m:t>
                    </m:r>
                  </m:oMath>
                </a14:m>
                <a:r>
                  <a:rPr kumimoji="1" lang="en-US" altLang="zh-TW" dirty="0"/>
                  <a:t>a) x + a y</a:t>
                </a:r>
                <a:endParaRPr kumimoji="1"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b x + a (y −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⋅</m:t>
                    </m:r>
                  </m:oMath>
                </a14:m>
                <a:r>
                  <a:rPr kumimoji="1" lang="en-US" altLang="zh-TW" dirty="0"/>
                  <a:t>x)</a:t>
                </a:r>
              </a:p>
              <a:p>
                <a:pPr marL="0" indent="0" algn="ctr">
                  <a:buNone/>
                </a:pPr>
                <a:r>
                  <a:rPr kumimoji="1" lang="en-US" altLang="zh-TW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kumimoji="1" lang="zh-TW" altLang="en-US" dirty="0">
                    <a:solidFill>
                      <a:schemeClr val="bg1">
                        <a:lumMod val="75000"/>
                      </a:schemeClr>
                    </a:solidFill>
                  </a:rPr>
                  <a:t>乘開、移個項</a:t>
                </a:r>
                <a:r>
                  <a:rPr kumimoji="1" lang="en-US" altLang="zh-TW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b="-1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>
            <a:extLst>
              <a:ext uri="{FF2B5EF4-FFF2-40B4-BE49-F238E27FC236}">
                <a16:creationId xmlns:a16="http://schemas.microsoft.com/office/drawing/2014/main" id="{EE860C0E-4F9A-4E3B-A3C5-27513C92E311}"/>
              </a:ext>
            </a:extLst>
          </p:cNvPr>
          <p:cNvSpPr/>
          <p:nvPr/>
        </p:nvSpPr>
        <p:spPr>
          <a:xfrm>
            <a:off x="923261" y="4740098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98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zh-TW" altLang="en-US" dirty="0"/>
                  <a:t>考慮輾轉相除法，對</a:t>
                </a:r>
                <a:r>
                  <a:rPr kumimoji="1" lang="zh-TW" altLang="en-US" b="1" dirty="0"/>
                  <a:t>過程中</a:t>
                </a:r>
                <a:r>
                  <a:rPr kumimoji="1" lang="zh-TW" altLang="en-US" dirty="0"/>
                  <a:t>任意 </a:t>
                </a:r>
                <a:r>
                  <a:rPr kumimoji="1" lang="en-US" altLang="zh-TW" dirty="0"/>
                  <a:t>a, b </a:t>
                </a:r>
                <a:r>
                  <a:rPr kumimoji="1" lang="zh-TW" altLang="en-US" dirty="0"/>
                  <a:t>有</a:t>
                </a:r>
                <a:endParaRPr kumimoji="1"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b x + a (y −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⋅</m:t>
                    </m:r>
                  </m:oMath>
                </a14:m>
                <a:r>
                  <a:rPr kumimoji="1" lang="en-US" altLang="zh-TW" dirty="0"/>
                  <a:t>x)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zh-TW" altLang="en-US" dirty="0"/>
                  <a:t>令 </a:t>
                </a:r>
                <a14:m>
                  <m:oMath xmlns:m="http://schemas.openxmlformats.org/officeDocument/2006/math">
                    <m:r>
                      <a:rPr kumimoji="1"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 =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i="1" dirty="0"/>
                                    <m:t>-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kumimoji="1"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dirty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dirty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⋅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) </m:t>
                                  </m:r>
                                </m:e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 =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4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>
            <a:extLst>
              <a:ext uri="{FF2B5EF4-FFF2-40B4-BE49-F238E27FC236}">
                <a16:creationId xmlns:a16="http://schemas.microsoft.com/office/drawing/2014/main" id="{CDEE074E-BC8C-4309-9565-C49CBADD0CCC}"/>
              </a:ext>
            </a:extLst>
          </p:cNvPr>
          <p:cNvSpPr/>
          <p:nvPr/>
        </p:nvSpPr>
        <p:spPr>
          <a:xfrm>
            <a:off x="923261" y="4740098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615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TW" altLang="en-US" dirty="0"/>
                  <a:t>考慮輾轉相除法，對</a:t>
                </a:r>
                <a:r>
                  <a:rPr kumimoji="1" lang="zh-TW" altLang="en-US" b="1" dirty="0"/>
                  <a:t>過程中</a:t>
                </a:r>
                <a:r>
                  <a:rPr kumimoji="1" lang="zh-TW" altLang="en-US" dirty="0"/>
                  <a:t>任意 </a:t>
                </a:r>
                <a:r>
                  <a:rPr kumimoji="1" lang="en-US" altLang="zh-TW" dirty="0"/>
                  <a:t>a, b </a:t>
                </a:r>
                <a:r>
                  <a:rPr kumimoji="1" lang="zh-TW" altLang="en-US" dirty="0"/>
                  <a:t>有</a:t>
                </a:r>
                <a:endParaRPr kumimoji="1"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b x + a (y −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TW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TW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i="0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n-US" altLang="zh-TW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kumimoji="1" lang="en-US" altLang="zh-TW" dirty="0"/>
                      <m:t>⋅</m:t>
                    </m:r>
                  </m:oMath>
                </a14:m>
                <a:r>
                  <a:rPr kumimoji="1" lang="en-US" altLang="zh-TW" dirty="0"/>
                  <a:t>x)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a </a:t>
                </a:r>
                <a:r>
                  <a:rPr kumimoji="1" lang="zh-TW" altLang="en-US" dirty="0"/>
                  <a:t>與 </a:t>
                </a:r>
                <a:r>
                  <a:rPr kumimoji="1" lang="en-US" altLang="zh-TW" dirty="0"/>
                  <a:t>b </a:t>
                </a:r>
                <a:r>
                  <a:rPr kumimoji="1" lang="zh-TW" altLang="en-US" dirty="0"/>
                  <a:t>的貝祖等式</a:t>
                </a: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a </a:t>
                </a:r>
                <a:r>
                  <a:rPr kumimoji="1" lang="en-US" altLang="zh-TW" dirty="0" err="1"/>
                  <a:t>x</a:t>
                </a:r>
                <a:r>
                  <a:rPr kumimoji="1" lang="en-US" altLang="zh-TW" baseline="-25000" dirty="0" err="1"/>
                  <a:t>t</a:t>
                </a:r>
                <a:r>
                  <a:rPr kumimoji="1" lang="en-US" altLang="zh-TW" dirty="0"/>
                  <a:t> + b </a:t>
                </a:r>
                <a:r>
                  <a:rPr kumimoji="1" lang="en-US" altLang="zh-TW" dirty="0" err="1"/>
                  <a:t>y</a:t>
                </a:r>
                <a:r>
                  <a:rPr kumimoji="1" lang="en-US" altLang="zh-TW" baseline="-25000" dirty="0" err="1"/>
                  <a:t>t</a:t>
                </a:r>
                <a:endParaRPr kumimoji="1" lang="en-US" altLang="zh-TW" dirty="0"/>
              </a:p>
              <a:p>
                <a:pPr marL="0" indent="0" algn="ctr">
                  <a:buNone/>
                </a:pPr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>
            <a:extLst>
              <a:ext uri="{FF2B5EF4-FFF2-40B4-BE49-F238E27FC236}">
                <a16:creationId xmlns:a16="http://schemas.microsoft.com/office/drawing/2014/main" id="{24BB1DA2-43F2-4378-94D2-11609700ED75}"/>
              </a:ext>
            </a:extLst>
          </p:cNvPr>
          <p:cNvSpPr/>
          <p:nvPr/>
        </p:nvSpPr>
        <p:spPr>
          <a:xfrm>
            <a:off x="923261" y="5282364"/>
            <a:ext cx="1830572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293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TW" altLang="en-US" dirty="0"/>
                  <a:t>考慮輾轉相除法，對</a:t>
                </a:r>
                <a:r>
                  <a:rPr kumimoji="1" lang="zh-TW" altLang="en-US" b="1" dirty="0"/>
                  <a:t>過程中</a:t>
                </a:r>
                <a:r>
                  <a:rPr kumimoji="1" lang="zh-TW" altLang="en-US" dirty="0"/>
                  <a:t>任意 </a:t>
                </a:r>
                <a:r>
                  <a:rPr kumimoji="1" lang="en-US" altLang="zh-TW" dirty="0"/>
                  <a:t>a, b </a:t>
                </a:r>
                <a:r>
                  <a:rPr kumimoji="1" lang="zh-TW" altLang="en-US" dirty="0"/>
                  <a:t>有</a:t>
                </a:r>
                <a:endParaRPr kumimoji="1"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a </a:t>
                </a:r>
                <a:r>
                  <a:rPr kumimoji="1" lang="en-US" altLang="zh-TW" dirty="0" err="1"/>
                  <a:t>x</a:t>
                </a:r>
                <a:r>
                  <a:rPr kumimoji="1" lang="en-US" altLang="zh-TW" baseline="-25000" dirty="0" err="1"/>
                  <a:t>t</a:t>
                </a:r>
                <a:r>
                  <a:rPr kumimoji="1" lang="en-US" altLang="zh-TW" dirty="0"/>
                  <a:t> + b </a:t>
                </a:r>
                <a:r>
                  <a:rPr kumimoji="1" lang="en-US" altLang="zh-TW" dirty="0" err="1"/>
                  <a:t>y</a:t>
                </a:r>
                <a:r>
                  <a:rPr kumimoji="1" lang="en-US" altLang="zh-TW" baseline="-25000" dirty="0" err="1"/>
                  <a:t>t</a:t>
                </a:r>
                <a:r>
                  <a:rPr kumimoji="1" lang="zh-TW" altLang="en-US" baseline="-25000" dirty="0"/>
                  <a:t> </a:t>
                </a:r>
                <a14:m>
                  <m:oMath xmlns:m="http://schemas.openxmlformats.org/officeDocument/2006/math">
                    <m:r>
                      <a:rPr kumimoji="1" lang="zh-TW" alt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TW" altLang="en-US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 =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i="1" dirty="0"/>
                                    <m:t>-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kumimoji="1"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dirty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dirty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⋅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) </m:t>
                                  </m:r>
                                </m:e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 =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>
            <a:extLst>
              <a:ext uri="{FF2B5EF4-FFF2-40B4-BE49-F238E27FC236}">
                <a16:creationId xmlns:a16="http://schemas.microsoft.com/office/drawing/2014/main" id="{1956C4A3-7FD5-4E36-8D06-3A5A0106683D}"/>
              </a:ext>
            </a:extLst>
          </p:cNvPr>
          <p:cNvSpPr/>
          <p:nvPr/>
        </p:nvSpPr>
        <p:spPr>
          <a:xfrm>
            <a:off x="923261" y="3666214"/>
            <a:ext cx="1426534" cy="53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726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6923-0443-47B1-94AC-B2FC2BB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7E5A4-9F76-46F2-A23B-09CE06B9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x 為任意整數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70809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更新</a:t>
            </a:r>
            <a:r>
              <a:rPr lang="zh-TW" altLang="en-US" dirty="0">
                <a:solidFill>
                  <a:srgbClr val="70809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08090"/>
                </a:solidFill>
                <a:latin typeface="Consolas" panose="020B0609020204030204" pitchFamily="49" charset="0"/>
              </a:rPr>
              <a:t>x, y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0222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6923-0443-47B1-94AC-B2FC2BB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7E5A4-9F76-46F2-A23B-09CE06B9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6639B9-F7A6-4CD7-A29E-E0BE8C071C92}"/>
              </a:ext>
            </a:extLst>
          </p:cNvPr>
          <p:cNvSpPr/>
          <p:nvPr/>
        </p:nvSpPr>
        <p:spPr>
          <a:xfrm>
            <a:off x="1095153" y="2307265"/>
            <a:ext cx="3721395" cy="14672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589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TW" altLang="en-US" dirty="0"/>
              <a:t>考慮輾轉相除法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找到</a:t>
            </a:r>
            <a:r>
              <a:rPr kumimoji="1" lang="en-US" altLang="zh-TW" dirty="0"/>
              <a:t> g</a:t>
            </a:r>
            <a:r>
              <a:rPr kumimoji="1" lang="zh-TW" altLang="en-US" dirty="0"/>
              <a:t> 的時候，根據貝祖定理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b="1" dirty="0"/>
              <a:t>0</a:t>
            </a:r>
            <a:r>
              <a:rPr kumimoji="1" lang="en-US" altLang="zh-TW" dirty="0"/>
              <a:t>⋅x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b="1" dirty="0" err="1"/>
              <a:t>g</a:t>
            </a:r>
            <a:r>
              <a:rPr kumimoji="1" lang="en-US" altLang="zh-TW" dirty="0" err="1"/>
              <a:t>⋅y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/>
              <a:t>g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明顯有 </a:t>
            </a:r>
            <a:r>
              <a:rPr kumimoji="1" lang="en-US" altLang="zh-TW" dirty="0"/>
              <a:t>x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為任意整數，</a:t>
            </a:r>
            <a:r>
              <a:rPr kumimoji="1" lang="en-US" altLang="zh-TW" dirty="0"/>
              <a:t> y</a:t>
            </a:r>
            <a:r>
              <a:rPr kumimoji="1" lang="en-US" altLang="zh-TW" baseline="-25000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1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</a:b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別搞混符號，這裡 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x, y 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不是原問題要求的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!!!)</a:t>
            </a:r>
          </a:p>
        </p:txBody>
      </p:sp>
    </p:spTree>
    <p:extLst>
      <p:ext uri="{BB962C8B-B14F-4D97-AF65-F5344CB8AC3E}">
        <p14:creationId xmlns:p14="http://schemas.microsoft.com/office/powerpoint/2010/main" val="3005384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6923-0443-47B1-94AC-B2FC2BB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r>
              <a:rPr kumimoji="1" lang="en-US" altLang="zh-TW" dirty="0"/>
              <a:t>(</a:t>
            </a:r>
            <a:r>
              <a:rPr kumimoji="1" lang="zh-TW" altLang="en-US" dirty="0"/>
              <a:t>實作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7E5A4-9F76-46F2-A23B-09CE06B9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gcd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g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59BAD6-B711-4397-955A-3C0721100497}"/>
              </a:ext>
            </a:extLst>
          </p:cNvPr>
          <p:cNvSpPr/>
          <p:nvPr/>
        </p:nvSpPr>
        <p:spPr>
          <a:xfrm>
            <a:off x="1010093" y="4348717"/>
            <a:ext cx="6230679" cy="914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995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擴展歐幾里得演算法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TW" altLang="en-US" dirty="0"/>
                  <a:t>考慮輾轉相除法，對</a:t>
                </a:r>
                <a:r>
                  <a:rPr kumimoji="1" lang="zh-TW" altLang="en-US" b="1" dirty="0"/>
                  <a:t>過程中</a:t>
                </a:r>
                <a:r>
                  <a:rPr kumimoji="1" lang="zh-TW" altLang="en-US" dirty="0"/>
                  <a:t>任意 </a:t>
                </a:r>
                <a:r>
                  <a:rPr kumimoji="1" lang="en-US" altLang="zh-TW" dirty="0"/>
                  <a:t>a, b </a:t>
                </a:r>
                <a:r>
                  <a:rPr kumimoji="1" lang="zh-TW" altLang="en-US" dirty="0"/>
                  <a:t>有</a:t>
                </a:r>
                <a:endParaRPr kumimoji="1" lang="en-US" altLang="zh-TW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pPr marL="0" indent="0" algn="ctr">
                  <a:buNone/>
                </a:pPr>
                <a:r>
                  <a:rPr kumimoji="1" lang="en-US" altLang="zh-TW" dirty="0"/>
                  <a:t>g = a </a:t>
                </a:r>
                <a:r>
                  <a:rPr kumimoji="1" lang="en-US" altLang="zh-TW" dirty="0" err="1"/>
                  <a:t>x</a:t>
                </a:r>
                <a:r>
                  <a:rPr kumimoji="1" lang="en-US" altLang="zh-TW" baseline="-25000" dirty="0" err="1"/>
                  <a:t>t</a:t>
                </a:r>
                <a:r>
                  <a:rPr kumimoji="1" lang="en-US" altLang="zh-TW" dirty="0"/>
                  <a:t> + b </a:t>
                </a:r>
                <a:r>
                  <a:rPr kumimoji="1" lang="en-US" altLang="zh-TW" dirty="0" err="1"/>
                  <a:t>y</a:t>
                </a:r>
                <a:r>
                  <a:rPr kumimoji="1" lang="en-US" altLang="zh-TW" baseline="-25000" dirty="0" err="1"/>
                  <a:t>t</a:t>
                </a:r>
                <a:r>
                  <a:rPr kumimoji="1" lang="zh-TW" altLang="en-US" baseline="-25000" dirty="0"/>
                  <a:t> </a:t>
                </a:r>
                <a14:m>
                  <m:oMath xmlns:m="http://schemas.openxmlformats.org/officeDocument/2006/math">
                    <m:r>
                      <a:rPr kumimoji="1" lang="zh-TW" alt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TW" altLang="en-US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TW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 =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i="1" dirty="0"/>
                                    <m:t>-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kumimoji="1"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dirty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TW" dirty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⋅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) </m:t>
                                  </m:r>
                                </m:e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baseline="-25000" dirty="0"/>
                                    <m:t> = 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kumimoji="1" lang="en-US" altLang="zh-TW" dirty="0"/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171F7E-4F6B-4DDA-87B8-0779F10F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55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餘數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對於整數</a:t>
            </a:r>
            <a:r>
              <a:rPr kumimoji="1" lang="en-US" altLang="zh-TW" dirty="0"/>
              <a:t> a</a:t>
            </a:r>
          </a:p>
          <a:p>
            <a:pPr marL="0" indent="0">
              <a:buNone/>
            </a:pPr>
            <a:r>
              <a:rPr kumimoji="1" lang="zh-TW" altLang="en-US" dirty="0"/>
              <a:t>除以整數 </a:t>
            </a:r>
            <a:r>
              <a:rPr kumimoji="1" lang="en-US" altLang="zh-TW" dirty="0"/>
              <a:t>b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除不盡的部分就是餘數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052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餘數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對於整數</a:t>
            </a:r>
            <a:r>
              <a:rPr kumimoji="1" lang="en-US" altLang="zh-TW" dirty="0"/>
              <a:t> a</a:t>
            </a:r>
          </a:p>
          <a:p>
            <a:pPr marL="0" indent="0">
              <a:buNone/>
            </a:pPr>
            <a:r>
              <a:rPr kumimoji="1" lang="zh-TW" altLang="en-US" dirty="0"/>
              <a:t>除以整數 </a:t>
            </a:r>
            <a:r>
              <a:rPr kumimoji="1" lang="en-US" altLang="zh-TW" dirty="0"/>
              <a:t>b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除不盡的部分就是餘數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6 / 4 = 1 … </a:t>
            </a:r>
            <a:r>
              <a:rPr kumimoji="1" lang="en-US" altLang="zh-TW" b="1" dirty="0"/>
              <a:t>2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6 = 1 * 4 + 2</a:t>
            </a:r>
          </a:p>
        </p:txBody>
      </p:sp>
    </p:spTree>
    <p:extLst>
      <p:ext uri="{BB962C8B-B14F-4D97-AF65-F5344CB8AC3E}">
        <p14:creationId xmlns:p14="http://schemas.microsoft.com/office/powerpoint/2010/main" val="10990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</a:t>
            </a:r>
            <a:endParaRPr kumimoji="1" lang="en-US" altLang="zh-TW" b="1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9907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 </a:t>
            </a:r>
            <a:r>
              <a:rPr kumimoji="1" lang="en-US" altLang="zh-TW" b="1" dirty="0"/>
              <a:t>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例如 </a:t>
            </a:r>
            <a:r>
              <a:rPr kumimoji="1" lang="en-US" altLang="zh-TW" dirty="0"/>
              <a:t>6 </a:t>
            </a:r>
            <a:r>
              <a:rPr kumimoji="1" lang="zh-TW" altLang="en-US" dirty="0"/>
              <a:t>與  </a:t>
            </a:r>
            <a:r>
              <a:rPr kumimoji="1" lang="en-US" altLang="zh-TW" dirty="0"/>
              <a:t>10 </a:t>
            </a:r>
            <a:r>
              <a:rPr kumimoji="1" lang="zh-TW" altLang="en-US" dirty="0"/>
              <a:t>除以 </a:t>
            </a:r>
            <a:r>
              <a:rPr kumimoji="1" lang="en-US" altLang="zh-TW" dirty="0"/>
              <a:t>4 </a:t>
            </a:r>
            <a:r>
              <a:rPr kumimoji="1" lang="zh-TW" altLang="en-US" dirty="0"/>
              <a:t>都餘 </a:t>
            </a:r>
            <a:r>
              <a:rPr kumimoji="1" lang="en-US" altLang="zh-TW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07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同餘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某些整數除以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他們的餘數相同 就稱為</a:t>
            </a:r>
            <a:r>
              <a:rPr kumimoji="1" lang="zh-TW" altLang="en-US" b="1" dirty="0"/>
              <a:t>同餘 </a:t>
            </a:r>
            <a:r>
              <a:rPr kumimoji="1" lang="en-US" altLang="zh-TW" b="1" dirty="0"/>
              <a:t>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a </a:t>
            </a:r>
            <a:r>
              <a:rPr kumimoji="1" lang="zh-TW" altLang="en-US" dirty="0"/>
              <a:t>與 </a:t>
            </a:r>
            <a:r>
              <a:rPr kumimoji="1" lang="en-US" altLang="zh-TW" dirty="0"/>
              <a:t>b </a:t>
            </a:r>
            <a:r>
              <a:rPr kumimoji="1" lang="zh-TW" altLang="en-US" dirty="0"/>
              <a:t>同餘 </a:t>
            </a:r>
            <a:r>
              <a:rPr kumimoji="1" lang="en-US" altLang="zh-TW" dirty="0"/>
              <a:t>n</a:t>
            </a:r>
          </a:p>
          <a:p>
            <a:pPr marL="0" indent="0">
              <a:buNone/>
            </a:pPr>
            <a:r>
              <a:rPr kumimoji="1" lang="zh-TW" altLang="en-US" dirty="0"/>
              <a:t>記為 </a:t>
            </a:r>
            <a:r>
              <a:rPr kumimoji="1" lang="en-US" altLang="zh-TW" dirty="0"/>
              <a:t>a </a:t>
            </a:r>
            <a:r>
              <a:rPr lang="ja-JP" altLang="en-US" dirty="0"/>
              <a:t>≡ </a:t>
            </a:r>
            <a:r>
              <a:rPr lang="en-US" altLang="ja-JP" dirty="0"/>
              <a:t>b mod n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106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11464</TotalTime>
  <Words>1269</Words>
  <Application>Microsoft Office PowerPoint</Application>
  <PresentationFormat>寬螢幕</PresentationFormat>
  <Paragraphs>239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Microsoft JhengHei</vt:lpstr>
      <vt:lpstr>Arial</vt:lpstr>
      <vt:lpstr>Calibri</vt:lpstr>
      <vt:lpstr>Cambria Math</vt:lpstr>
      <vt:lpstr>Consolas</vt:lpstr>
      <vt:lpstr>Office 佈景主題</vt:lpstr>
      <vt:lpstr> Advanced  Competitive Programming</vt:lpstr>
      <vt:lpstr>Number Theory</vt:lpstr>
      <vt:lpstr>Outline</vt:lpstr>
      <vt:lpstr>Outline</vt:lpstr>
      <vt:lpstr>餘數</vt:lpstr>
      <vt:lpstr>餘數</vt:lpstr>
      <vt:lpstr>同餘</vt:lpstr>
      <vt:lpstr>同餘</vt:lpstr>
      <vt:lpstr>同餘</vt:lpstr>
      <vt:lpstr>同餘</vt:lpstr>
      <vt:lpstr>同餘運算</vt:lpstr>
      <vt:lpstr>同餘運算</vt:lpstr>
      <vt:lpstr>同餘運算</vt:lpstr>
      <vt:lpstr>同餘運算</vt:lpstr>
      <vt:lpstr>同餘運算</vt:lpstr>
      <vt:lpstr>歐拉定理</vt:lpstr>
      <vt:lpstr>費馬小定理</vt:lpstr>
      <vt:lpstr>Outline</vt:lpstr>
      <vt:lpstr>最大公因數</vt:lpstr>
      <vt:lpstr>性質</vt:lpstr>
      <vt:lpstr>性質</vt:lpstr>
      <vt:lpstr>性質</vt:lpstr>
      <vt:lpstr>性質</vt:lpstr>
      <vt:lpstr>輾轉相除法</vt:lpstr>
      <vt:lpstr>輾轉相除法</vt:lpstr>
      <vt:lpstr>輾轉相除法</vt:lpstr>
      <vt:lpstr>輾轉相除法</vt:lpstr>
      <vt:lpstr>輾轉相除法</vt:lpstr>
      <vt:lpstr>輾轉相除法</vt:lpstr>
      <vt:lpstr>輾轉相除法 (例)</vt:lpstr>
      <vt:lpstr>輾轉相除法 (實作)</vt:lpstr>
      <vt:lpstr>貝祖定理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</vt:lpstr>
      <vt:lpstr>擴展歐幾里得演算法(實作)</vt:lpstr>
      <vt:lpstr>擴展歐幾里得演算法(實作)</vt:lpstr>
      <vt:lpstr>擴展歐幾里得演算法</vt:lpstr>
      <vt:lpstr>擴展歐幾里得演算法(實作)</vt:lpstr>
      <vt:lpstr>擴展歐幾里得演算法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332</cp:revision>
  <dcterms:created xsi:type="dcterms:W3CDTF">2019-02-19T13:11:27Z</dcterms:created>
  <dcterms:modified xsi:type="dcterms:W3CDTF">2019-05-23T11:52:20Z</dcterms:modified>
</cp:coreProperties>
</file>