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2"/>
  </p:notesMasterIdLst>
  <p:handoutMasterIdLst>
    <p:handoutMasterId r:id="rId113"/>
  </p:handoutMasterIdLst>
  <p:sldIdLst>
    <p:sldId id="256" r:id="rId2"/>
    <p:sldId id="361" r:id="rId3"/>
    <p:sldId id="362" r:id="rId4"/>
    <p:sldId id="380" r:id="rId5"/>
    <p:sldId id="391" r:id="rId6"/>
    <p:sldId id="437" r:id="rId7"/>
    <p:sldId id="438" r:id="rId8"/>
    <p:sldId id="439" r:id="rId9"/>
    <p:sldId id="440" r:id="rId10"/>
    <p:sldId id="379" r:id="rId11"/>
    <p:sldId id="441" r:id="rId12"/>
    <p:sldId id="442" r:id="rId13"/>
    <p:sldId id="443" r:id="rId14"/>
    <p:sldId id="392" r:id="rId15"/>
    <p:sldId id="394" r:id="rId16"/>
    <p:sldId id="393" r:id="rId17"/>
    <p:sldId id="416" r:id="rId18"/>
    <p:sldId id="395" r:id="rId19"/>
    <p:sldId id="396" r:id="rId20"/>
    <p:sldId id="403" r:id="rId21"/>
    <p:sldId id="397" r:id="rId22"/>
    <p:sldId id="404" r:id="rId23"/>
    <p:sldId id="402" r:id="rId24"/>
    <p:sldId id="405" r:id="rId25"/>
    <p:sldId id="398" r:id="rId26"/>
    <p:sldId id="444" r:id="rId27"/>
    <p:sldId id="399" r:id="rId28"/>
    <p:sldId id="445" r:id="rId29"/>
    <p:sldId id="400" r:id="rId30"/>
    <p:sldId id="446" r:id="rId31"/>
    <p:sldId id="401" r:id="rId32"/>
    <p:sldId id="447" r:id="rId33"/>
    <p:sldId id="406" r:id="rId34"/>
    <p:sldId id="407" r:id="rId35"/>
    <p:sldId id="448" r:id="rId36"/>
    <p:sldId id="408" r:id="rId37"/>
    <p:sldId id="409" r:id="rId38"/>
    <p:sldId id="410" r:id="rId39"/>
    <p:sldId id="411" r:id="rId40"/>
    <p:sldId id="412" r:id="rId41"/>
    <p:sldId id="450" r:id="rId42"/>
    <p:sldId id="449" r:id="rId43"/>
    <p:sldId id="452" r:id="rId44"/>
    <p:sldId id="451" r:id="rId45"/>
    <p:sldId id="453" r:id="rId46"/>
    <p:sldId id="413" r:id="rId47"/>
    <p:sldId id="414" r:id="rId48"/>
    <p:sldId id="418" r:id="rId49"/>
    <p:sldId id="417" r:id="rId50"/>
    <p:sldId id="415" r:id="rId51"/>
    <p:sldId id="454" r:id="rId52"/>
    <p:sldId id="419" r:id="rId53"/>
    <p:sldId id="455" r:id="rId54"/>
    <p:sldId id="456" r:id="rId55"/>
    <p:sldId id="457" r:id="rId56"/>
    <p:sldId id="458" r:id="rId57"/>
    <p:sldId id="459" r:id="rId58"/>
    <p:sldId id="460" r:id="rId59"/>
    <p:sldId id="461" r:id="rId60"/>
    <p:sldId id="462" r:id="rId61"/>
    <p:sldId id="463" r:id="rId62"/>
    <p:sldId id="464" r:id="rId63"/>
    <p:sldId id="465" r:id="rId64"/>
    <p:sldId id="466" r:id="rId65"/>
    <p:sldId id="467" r:id="rId66"/>
    <p:sldId id="468" r:id="rId67"/>
    <p:sldId id="424" r:id="rId68"/>
    <p:sldId id="469" r:id="rId69"/>
    <p:sldId id="470" r:id="rId70"/>
    <p:sldId id="425" r:id="rId71"/>
    <p:sldId id="471" r:id="rId72"/>
    <p:sldId id="472" r:id="rId73"/>
    <p:sldId id="427" r:id="rId74"/>
    <p:sldId id="428" r:id="rId75"/>
    <p:sldId id="433" r:id="rId76"/>
    <p:sldId id="434" r:id="rId77"/>
    <p:sldId id="430" r:id="rId78"/>
    <p:sldId id="473" r:id="rId79"/>
    <p:sldId id="476" r:id="rId80"/>
    <p:sldId id="474" r:id="rId81"/>
    <p:sldId id="475" r:id="rId82"/>
    <p:sldId id="378" r:id="rId83"/>
    <p:sldId id="478" r:id="rId84"/>
    <p:sldId id="479" r:id="rId85"/>
    <p:sldId id="383" r:id="rId86"/>
    <p:sldId id="384" r:id="rId87"/>
    <p:sldId id="386" r:id="rId88"/>
    <p:sldId id="497" r:id="rId89"/>
    <p:sldId id="496" r:id="rId90"/>
    <p:sldId id="387" r:id="rId91"/>
    <p:sldId id="385" r:id="rId92"/>
    <p:sldId id="480" r:id="rId93"/>
    <p:sldId id="388" r:id="rId94"/>
    <p:sldId id="481" r:id="rId95"/>
    <p:sldId id="482" r:id="rId96"/>
    <p:sldId id="389" r:id="rId97"/>
    <p:sldId id="483" r:id="rId98"/>
    <p:sldId id="484" r:id="rId99"/>
    <p:sldId id="485" r:id="rId100"/>
    <p:sldId id="486" r:id="rId101"/>
    <p:sldId id="487" r:id="rId102"/>
    <p:sldId id="390" r:id="rId103"/>
    <p:sldId id="382" r:id="rId104"/>
    <p:sldId id="381" r:id="rId105"/>
    <p:sldId id="488" r:id="rId106"/>
    <p:sldId id="489" r:id="rId107"/>
    <p:sldId id="490" r:id="rId108"/>
    <p:sldId id="491" r:id="rId109"/>
    <p:sldId id="492" r:id="rId110"/>
    <p:sldId id="493" r:id="rId111"/>
  </p:sldIdLst>
  <p:sldSz cx="12192000" cy="6858000"/>
  <p:notesSz cx="6858000" cy="9144000"/>
  <p:embeddedFontLst>
    <p:embeddedFont>
      <p:font typeface="微軟正黑體" panose="020B0604030504040204" pitchFamily="34" charset="-120"/>
      <p:regular r:id="rId114"/>
      <p:bold r:id="rId115"/>
    </p:embeddedFont>
    <p:embeddedFont>
      <p:font typeface="Calibri" panose="020F0502020204030204" pitchFamily="34" charset="0"/>
      <p:regular r:id="rId116"/>
      <p:bold r:id="rId117"/>
      <p:italic r:id="rId118"/>
      <p:boldItalic r:id="rId119"/>
    </p:embeddedFont>
    <p:embeddedFont>
      <p:font typeface="Consolas" panose="020B0609020204030204" pitchFamily="49" charset="0"/>
      <p:regular r:id="rId120"/>
      <p:bold r:id="rId121"/>
      <p:italic r:id="rId122"/>
      <p:boldItalic r:id="rId123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4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10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handoutMaster" Target="handoutMasters/handoutMaster1.xml"/><Relationship Id="rId118" Type="http://schemas.openxmlformats.org/officeDocument/2006/relationships/font" Target="fonts/font5.fntdata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font" Target="fonts/font3.fntdata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font" Target="fonts/font1.fntdata"/><Relationship Id="rId119" Type="http://schemas.openxmlformats.org/officeDocument/2006/relationships/font" Target="fonts/font6.fntdata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7.fntdata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font" Target="fonts/font2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4/17/2019</a:t>
            </a:fld>
            <a:endParaRPr 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Dp</a:t>
            </a:r>
            <a:r>
              <a:rPr lang="en-US" altLang="zh-TW" dirty="0"/>
              <a:t> </a:t>
            </a:r>
            <a:r>
              <a:rPr lang="zh-TW" altLang="en-US" dirty="0"/>
              <a:t>是程式競賽中最為重要也最難學習的一種分類，很多時候這種問題沒有一套公式解法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19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注意有些題型轉成背包問題後可能不適用這個做法，如硬幣問題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3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63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42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注意有些題型轉成背包問題後可能不適用這個做法，如硬幣問題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77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25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34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3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4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3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S[</a:t>
            </a:r>
            <a:r>
              <a:rPr lang="en-US" altLang="zh-TW" dirty="0" err="1"/>
              <a:t>i</a:t>
            </a:r>
            <a:r>
              <a:rPr lang="en-US" altLang="zh-TW" dirty="0"/>
              <a:t>] </a:t>
            </a:r>
            <a:r>
              <a:rPr lang="zh-TW" altLang="en-US" dirty="0"/>
              <a:t>即是將主問題和子問題關聯起來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3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4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要和子問題關聯起來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70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透過一次一次的將新的物品加入其中，我們可以不斷更新 </a:t>
            </a:r>
            <a:r>
              <a:rPr lang="en-US" altLang="zh-TW" dirty="0"/>
              <a:t>S[</a:t>
            </a:r>
            <a:r>
              <a:rPr lang="en-US" altLang="zh-TW" dirty="0" err="1"/>
              <a:t>i</a:t>
            </a:r>
            <a:r>
              <a:rPr lang="en-US" altLang="zh-TW" dirty="0"/>
              <a:t>] </a:t>
            </a:r>
            <a:r>
              <a:rPr lang="zh-TW" altLang="en-US" dirty="0"/>
              <a:t>成為到目前為止的最佳解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42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開始疊積木 每次去看扣掉物品體積大小的那個背包，他的最佳解是多少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9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0732C2F-983F-4884-9153-3D889E25B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219031"/>
            <a:ext cx="3887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 i="1" dirty="0">
                <a:solidFill>
                  <a:srgbClr val="898989"/>
                </a:solidFill>
                <a:latin typeface="微軟正黑體" panose="020B0604030504040204" pitchFamily="34" charset="-120"/>
              </a:rPr>
              <a:t>Competitive  Programming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748ED93B-D013-498F-9761-B9D2E292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27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AD78CA-FF7F-424B-BEE4-5FCF96CC4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427417" y="6330120"/>
            <a:ext cx="764583" cy="3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6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cp.ccns.io/problem/a009" TargetMode="Externa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poj.org/problem?id=2063" TargetMode="External"/><Relationship Id="rId2" Type="http://schemas.openxmlformats.org/officeDocument/2006/relationships/hyperlink" Target="https://uva.onlinejudge.org/external/109/1098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uva.onlinejudge.org/external/108/10819.pdf" TargetMode="External"/><Relationship Id="rId2" Type="http://schemas.openxmlformats.org/officeDocument/2006/relationships/hyperlink" Target="https://uva.onlinejudge.org/external/6/624.pdf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to DP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C0BC4C-9C60-45F3-BC24-33BCD50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動態規劃 </a:t>
            </a:r>
            <a:r>
              <a:rPr lang="en-US" altLang="zh-TW" dirty="0"/>
              <a:t>= </a:t>
            </a:r>
            <a:r>
              <a:rPr lang="zh-TW" altLang="en-US" dirty="0"/>
              <a:t>分治 </a:t>
            </a:r>
            <a:r>
              <a:rPr lang="en-US" altLang="zh-TW" dirty="0"/>
              <a:t>+</a:t>
            </a:r>
            <a:r>
              <a:rPr lang="zh-TW" altLang="en-US" dirty="0"/>
              <a:t> 記憶化</a:t>
            </a:r>
            <a:endParaRPr lang="en-US" altLang="zh-TW" dirty="0"/>
          </a:p>
          <a:p>
            <a:r>
              <a:rPr lang="zh-TW" altLang="en-US" dirty="0"/>
              <a:t>三個重要性質</a:t>
            </a:r>
            <a:endParaRPr lang="en-US" altLang="zh-TW" dirty="0"/>
          </a:p>
          <a:p>
            <a:pPr lvl="1"/>
            <a:r>
              <a:rPr lang="zh-TW" altLang="en-US" dirty="0"/>
              <a:t>最優子結構</a:t>
            </a:r>
            <a:endParaRPr lang="en-US" altLang="zh-TW" dirty="0"/>
          </a:p>
          <a:p>
            <a:pPr lvl="1"/>
            <a:r>
              <a:rPr lang="zh-TW" altLang="en-US" dirty="0"/>
              <a:t>重複子問題</a:t>
            </a:r>
            <a:endParaRPr lang="en-US" altLang="zh-TW" dirty="0"/>
          </a:p>
          <a:p>
            <a:pPr lvl="1"/>
            <a:r>
              <a:rPr lang="zh-TW" altLang="en-US" dirty="0"/>
              <a:t>後無效性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28432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72" y="1122363"/>
            <a:ext cx="9854214" cy="2387600"/>
          </a:xfrm>
        </p:spPr>
        <p:txBody>
          <a:bodyPr>
            <a:normAutofit/>
          </a:bodyPr>
          <a:lstStyle/>
          <a:p>
            <a:r>
              <a:rPr lang="zh-TW" altLang="en-US" dirty="0"/>
              <a:t>我們已經可以找出</a:t>
            </a:r>
            <a:r>
              <a:rPr lang="en-US" altLang="zh-TW" dirty="0"/>
              <a:t>LIS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長度</a:t>
            </a:r>
            <a:r>
              <a:rPr lang="zh-TW" altLang="en-US" dirty="0"/>
              <a:t>了！</a:t>
            </a:r>
            <a:endParaRPr lang="en-US" altLang="zh-TW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至於往前回溯找出任意一組 </a:t>
            </a:r>
            <a:r>
              <a:rPr lang="en-US" altLang="zh-TW" dirty="0"/>
              <a:t>LIS</a:t>
            </a:r>
            <a:r>
              <a:rPr lang="zh-TW" altLang="en-US" dirty="0"/>
              <a:t> 那就是各位想一想的啦！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Hint! </a:t>
            </a:r>
            <a:r>
              <a:rPr lang="zh-TW" altLang="en-US" dirty="0">
                <a:solidFill>
                  <a:srgbClr val="FF0000"/>
                </a:solidFill>
              </a:rPr>
              <a:t>整理「現在」要做紀錄。</a:t>
            </a:r>
          </a:p>
        </p:txBody>
      </p:sp>
    </p:spTree>
    <p:extLst>
      <p:ext uri="{BB962C8B-B14F-4D97-AF65-F5344CB8AC3E}">
        <p14:creationId xmlns:p14="http://schemas.microsoft.com/office/powerpoint/2010/main" val="326844342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72" y="1122363"/>
            <a:ext cx="9854214" cy="2387600"/>
          </a:xfrm>
        </p:spPr>
        <p:txBody>
          <a:bodyPr>
            <a:normAutofit/>
          </a:bodyPr>
          <a:lstStyle/>
          <a:p>
            <a:r>
              <a:rPr lang="zh-TW" altLang="en-US" dirty="0"/>
              <a:t>練習時間 </a:t>
            </a:r>
            <a:r>
              <a:rPr lang="en-US" altLang="zh-TW" dirty="0"/>
              <a:t>a009 All the Way North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https://judge.cp.ccns.io/problem/a009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322265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05E12-6E26-41CF-889D-83362B17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片段程式碼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96E9FF-C61F-44B1-B495-12B8A5DFC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545"/>
            <a:ext cx="10515600" cy="3531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for(int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= 0;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&lt; n;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++) {    </a:t>
            </a:r>
          </a:p>
          <a:p>
            <a:pPr marL="0" indent="0">
              <a:buNone/>
            </a:pPr>
            <a:r>
              <a:rPr lang="en-US" altLang="zh-TW" sz="2800" dirty="0"/>
              <a:t>        int j = </a:t>
            </a:r>
            <a:r>
              <a:rPr lang="en-US" altLang="zh-TW" sz="2800" dirty="0" err="1"/>
              <a:t>lower_bound</a:t>
            </a:r>
            <a:r>
              <a:rPr lang="en-US" altLang="zh-TW" sz="2800" dirty="0"/>
              <a:t>(</a:t>
            </a:r>
            <a:r>
              <a:rPr lang="en-US" altLang="zh-TW" sz="2800" dirty="0" err="1"/>
              <a:t>v.begin</a:t>
            </a:r>
            <a:r>
              <a:rPr lang="en-US" altLang="zh-TW" sz="2800" dirty="0"/>
              <a:t>(), </a:t>
            </a:r>
            <a:r>
              <a:rPr lang="en-US" altLang="zh-TW" sz="2800" dirty="0" err="1"/>
              <a:t>v.end</a:t>
            </a:r>
            <a:r>
              <a:rPr lang="en-US" altLang="zh-TW" sz="2800" dirty="0"/>
              <a:t>(), a[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]) - </a:t>
            </a:r>
            <a:r>
              <a:rPr lang="en-US" altLang="zh-TW" sz="2800" dirty="0" err="1"/>
              <a:t>v.begin</a:t>
            </a:r>
            <a:r>
              <a:rPr lang="en-US" altLang="zh-TW" sz="2800" dirty="0"/>
              <a:t>();             </a:t>
            </a:r>
          </a:p>
          <a:p>
            <a:pPr marL="0" indent="0">
              <a:buNone/>
            </a:pPr>
            <a:r>
              <a:rPr lang="en-US" altLang="zh-TW" sz="2800" dirty="0"/>
              <a:t>        if(j == </a:t>
            </a:r>
            <a:r>
              <a:rPr lang="en-US" altLang="zh-TW" sz="2800" dirty="0" err="1"/>
              <a:t>v.size</a:t>
            </a:r>
            <a:r>
              <a:rPr lang="en-US" altLang="zh-TW" sz="2800" dirty="0"/>
              <a:t>()) </a:t>
            </a:r>
            <a:r>
              <a:rPr lang="en-US" altLang="zh-TW" sz="2800" dirty="0" err="1"/>
              <a:t>v.push_back</a:t>
            </a:r>
            <a:r>
              <a:rPr lang="en-US" altLang="zh-TW" sz="2800" dirty="0"/>
              <a:t>(a[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]);                                         </a:t>
            </a:r>
          </a:p>
          <a:p>
            <a:pPr marL="0" indent="0">
              <a:buNone/>
            </a:pPr>
            <a:r>
              <a:rPr lang="en-US" altLang="zh-TW" sz="2800" dirty="0"/>
              <a:t>        else v[j] = a[</a:t>
            </a:r>
            <a:r>
              <a:rPr lang="en-US" altLang="zh-TW" sz="2800" dirty="0" err="1"/>
              <a:t>i</a:t>
            </a:r>
            <a:r>
              <a:rPr lang="en-US" altLang="zh-TW" sz="2800" dirty="0"/>
              <a:t>]; </a:t>
            </a:r>
          </a:p>
          <a:p>
            <a:pPr marL="0" indent="0">
              <a:buNone/>
            </a:pPr>
            <a:r>
              <a:rPr lang="en-US" altLang="zh-TW" sz="2800" dirty="0"/>
              <a:t>    }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35046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73" y="1122363"/>
            <a:ext cx="9345227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L</a:t>
            </a:r>
            <a:r>
              <a:rPr lang="en-US" altLang="zh-TW" dirty="0"/>
              <a:t>ongest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ommon 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ubsequence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0720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58ED1-54F1-4608-A30E-DFDF1BE0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定義問題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B5396-0645-48F9-B408-A4820391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在兩個序列</a:t>
            </a:r>
            <a:r>
              <a:rPr lang="en-US" altLang="zh-TW" dirty="0"/>
              <a:t>(A, B)</a:t>
            </a:r>
            <a:r>
              <a:rPr lang="zh-TW" altLang="en-US" dirty="0"/>
              <a:t>中</a:t>
            </a:r>
            <a:endParaRPr lang="en-US" altLang="zh-TW" dirty="0"/>
          </a:p>
          <a:p>
            <a:r>
              <a:rPr lang="zh-TW" altLang="en-US" dirty="0"/>
              <a:t>找到一個共同子序列</a:t>
            </a:r>
            <a:endParaRPr lang="en-US" altLang="zh-TW" dirty="0"/>
          </a:p>
          <a:p>
            <a:pPr lvl="1"/>
            <a:r>
              <a:rPr lang="zh-TW" altLang="en-US" dirty="0"/>
              <a:t>並且使子序列的長度儘可能地大。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37428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21EB7-6914-42BE-AD53-AE725F52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補充說明 </a:t>
            </a:r>
            <a:r>
              <a:rPr lang="en-US" altLang="zh-TW" dirty="0"/>
              <a:t>-</a:t>
            </a:r>
            <a:r>
              <a:rPr lang="zh-TW" altLang="en-US" dirty="0"/>
              <a:t>子序列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F0030E-2E92-4B82-97B7-15E2C653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原序列：</a:t>
            </a:r>
            <a:endParaRPr lang="en-US" altLang="zh-TW" dirty="0"/>
          </a:p>
          <a:p>
            <a:pPr lvl="1"/>
            <a:r>
              <a:rPr lang="en-US" altLang="zh-TW" dirty="0"/>
              <a:t>0, 8, 4, 12, 2, 10, 6, 14, 1, 9, 5, 13, 3, 11, 7, 15</a:t>
            </a:r>
          </a:p>
          <a:p>
            <a:r>
              <a:rPr lang="zh-TW" altLang="en-US" dirty="0"/>
              <a:t>子序列：</a:t>
            </a:r>
            <a:endParaRPr lang="en-US" altLang="zh-TW" dirty="0"/>
          </a:p>
          <a:p>
            <a:pPr lvl="1"/>
            <a:r>
              <a:rPr lang="zh-TW" altLang="en-US" dirty="0"/>
              <a:t>元素前後順序性不更動</a:t>
            </a:r>
            <a:endParaRPr lang="en-US" altLang="zh-TW" dirty="0"/>
          </a:p>
          <a:p>
            <a:pPr lvl="1"/>
            <a:r>
              <a:rPr lang="zh-TW" altLang="en-US" dirty="0"/>
              <a:t>可不連續元素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Ex:</a:t>
            </a:r>
          </a:p>
          <a:p>
            <a:pPr marL="457200" lvl="1" indent="0">
              <a:buNone/>
            </a:pPr>
            <a:r>
              <a:rPr lang="zh-TW" altLang="en-US" dirty="0"/>
              <a:t> </a:t>
            </a:r>
            <a:r>
              <a:rPr lang="en-US" altLang="zh-TW" dirty="0"/>
              <a:t>	0, 6, 14, 15</a:t>
            </a:r>
          </a:p>
          <a:p>
            <a:pPr marL="457200" lvl="1" indent="0">
              <a:buNone/>
            </a:pPr>
            <a:r>
              <a:rPr lang="en-US" altLang="zh-TW" dirty="0"/>
              <a:t>	8, 4, 12, 11, 7, 15</a:t>
            </a:r>
          </a:p>
        </p:txBody>
      </p:sp>
    </p:spTree>
    <p:extLst>
      <p:ext uri="{BB962C8B-B14F-4D97-AF65-F5344CB8AC3E}">
        <p14:creationId xmlns:p14="http://schemas.microsoft.com/office/powerpoint/2010/main" val="2225166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F84D8-9CD7-42DA-AB46-D7A9A912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補充說明 </a:t>
            </a:r>
            <a:r>
              <a:rPr lang="en-US" altLang="zh-TW" dirty="0"/>
              <a:t>–</a:t>
            </a:r>
            <a:r>
              <a:rPr lang="zh-TW" altLang="en-US" dirty="0"/>
              <a:t> 共同子序列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D9E374-6D02-4205-A272-D365C8FF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原序列：</a:t>
            </a:r>
            <a:endParaRPr lang="en-US" altLang="zh-TW" dirty="0"/>
          </a:p>
          <a:p>
            <a:pPr lvl="1"/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ATCG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C</a:t>
            </a:r>
            <a:r>
              <a:rPr lang="en-US" altLang="zh-TW" dirty="0">
                <a:solidFill>
                  <a:srgbClr val="FF0000"/>
                </a:solidFill>
              </a:rPr>
              <a:t>TC</a:t>
            </a:r>
          </a:p>
          <a:p>
            <a:pPr lvl="1"/>
            <a:r>
              <a:rPr lang="en-US" altLang="zh-TW" dirty="0"/>
              <a:t>B:</a:t>
            </a:r>
            <a:r>
              <a:rPr lang="zh-TW" altLang="en-US" dirty="0"/>
              <a:t> </a:t>
            </a:r>
            <a:r>
              <a:rPr lang="en-US" altLang="zh-TW" dirty="0"/>
              <a:t>TCG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A</a:t>
            </a:r>
            <a:r>
              <a:rPr lang="en-US" altLang="zh-TW" dirty="0">
                <a:solidFill>
                  <a:srgbClr val="FF0000"/>
                </a:solidFill>
              </a:rPr>
              <a:t>TC</a:t>
            </a:r>
            <a:r>
              <a:rPr lang="en-US" altLang="zh-TW" dirty="0"/>
              <a:t>A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共同子序列</a:t>
            </a:r>
            <a:endParaRPr lang="en-US" altLang="zh-TW" dirty="0"/>
          </a:p>
          <a:p>
            <a:pPr lvl="1"/>
            <a:r>
              <a:rPr lang="zh-TW" altLang="en-US" dirty="0"/>
              <a:t>合法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CTC</a:t>
            </a:r>
          </a:p>
          <a:p>
            <a:pPr lvl="1"/>
            <a:r>
              <a:rPr lang="zh-TW" altLang="en-US" dirty="0"/>
              <a:t>不合法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TCA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不是</a:t>
            </a:r>
            <a:r>
              <a:rPr lang="en-US" altLang="zh-TW" dirty="0"/>
              <a:t>A</a:t>
            </a:r>
            <a:r>
              <a:rPr lang="zh-TW" altLang="en-US" dirty="0"/>
              <a:t>的子序列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04526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F6340-3584-4397-B9C9-8BD9FB52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LCS</a:t>
            </a:r>
            <a:r>
              <a:rPr lang="zh-TW" altLang="en-US" dirty="0"/>
              <a:t> 要素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458476-4712-4242-8DC0-1C8B91A96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2414725"/>
            <a:ext cx="10515600" cy="3753359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切割小問題</a:t>
            </a:r>
            <a:r>
              <a:rPr lang="en-US" altLang="zh-TW" dirty="0"/>
              <a:t>(</a:t>
            </a:r>
            <a:r>
              <a:rPr lang="zh-TW" altLang="en-US" dirty="0"/>
              <a:t>記錄過去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序列</a:t>
            </a:r>
            <a:r>
              <a:rPr lang="en-US" altLang="zh-TW" dirty="0"/>
              <a:t>A</a:t>
            </a:r>
            <a:r>
              <a:rPr lang="zh-TW" altLang="en-US" dirty="0"/>
              <a:t>的前</a:t>
            </a:r>
            <a:r>
              <a:rPr lang="en-US" altLang="zh-TW" dirty="0" err="1"/>
              <a:t>i</a:t>
            </a:r>
            <a:r>
              <a:rPr lang="zh-TW" altLang="en-US" dirty="0"/>
              <a:t>個元素與序列</a:t>
            </a:r>
            <a:r>
              <a:rPr lang="en-US" altLang="zh-TW" dirty="0"/>
              <a:t>B</a:t>
            </a:r>
            <a:r>
              <a:rPr lang="zh-TW" altLang="en-US" dirty="0"/>
              <a:t>的前</a:t>
            </a:r>
            <a:r>
              <a:rPr lang="en-US" altLang="zh-TW" dirty="0"/>
              <a:t>j</a:t>
            </a:r>
            <a:r>
              <a:rPr lang="zh-TW" altLang="en-US" dirty="0"/>
              <a:t>個元素的 </a:t>
            </a:r>
            <a:r>
              <a:rPr lang="en-US" altLang="zh-TW" dirty="0"/>
              <a:t>LCS </a:t>
            </a:r>
            <a:r>
              <a:rPr lang="zh-TW" altLang="en-US" dirty="0"/>
              <a:t>長度。</a:t>
            </a:r>
            <a:endParaRPr lang="en-US" altLang="zh-TW" dirty="0"/>
          </a:p>
          <a:p>
            <a:r>
              <a:rPr lang="zh-TW" altLang="en-US" dirty="0"/>
              <a:t>轉換狀態</a:t>
            </a:r>
            <a:r>
              <a:rPr lang="en-US" altLang="zh-TW" dirty="0"/>
              <a:t>(</a:t>
            </a:r>
            <a:r>
              <a:rPr lang="zh-TW" altLang="en-US" dirty="0"/>
              <a:t>處理現在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在已知</a:t>
            </a:r>
            <a:r>
              <a:rPr lang="zh-TW" altLang="en-US" sz="2400" dirty="0"/>
              <a:t>「序列</a:t>
            </a:r>
            <a:r>
              <a:rPr lang="en-US" altLang="zh-TW" sz="2400" dirty="0"/>
              <a:t>A</a:t>
            </a:r>
            <a:r>
              <a:rPr lang="zh-TW" altLang="en-US" sz="2400" dirty="0"/>
              <a:t>的前</a:t>
            </a:r>
            <a:r>
              <a:rPr lang="en-US" altLang="zh-TW" sz="2400" dirty="0" err="1"/>
              <a:t>i</a:t>
            </a:r>
            <a:r>
              <a:rPr lang="zh-TW" altLang="en-US" sz="2400" dirty="0"/>
              <a:t>個元素與序列</a:t>
            </a:r>
            <a:r>
              <a:rPr lang="en-US" altLang="zh-TW" sz="2400" dirty="0"/>
              <a:t>B</a:t>
            </a:r>
            <a:r>
              <a:rPr lang="zh-TW" altLang="en-US" sz="2400" dirty="0"/>
              <a:t>的前</a:t>
            </a:r>
            <a:r>
              <a:rPr lang="en-US" altLang="zh-TW" sz="2400" dirty="0"/>
              <a:t>j</a:t>
            </a:r>
            <a:r>
              <a:rPr lang="zh-TW" altLang="en-US" sz="2400" dirty="0"/>
              <a:t>個元素的 </a:t>
            </a:r>
            <a:r>
              <a:rPr lang="en-US" altLang="zh-TW" sz="2400" dirty="0"/>
              <a:t>LCS </a:t>
            </a:r>
            <a:r>
              <a:rPr lang="zh-TW" altLang="en-US" sz="2400" dirty="0"/>
              <a:t>長度」</a:t>
            </a:r>
            <a:r>
              <a:rPr lang="zh-TW" altLang="en-US" dirty="0"/>
              <a:t>的時候</a:t>
            </a:r>
            <a:endParaRPr lang="en-US" altLang="zh-TW" dirty="0"/>
          </a:p>
          <a:p>
            <a:pPr lvl="1"/>
            <a:r>
              <a:rPr lang="zh-TW" altLang="en-US" dirty="0"/>
              <a:t>在已知</a:t>
            </a:r>
            <a:r>
              <a:rPr lang="zh-TW" altLang="en-US" sz="2400" dirty="0"/>
              <a:t>「序列</a:t>
            </a:r>
            <a:r>
              <a:rPr lang="en-US" altLang="zh-TW" sz="2400" dirty="0"/>
              <a:t>A</a:t>
            </a:r>
            <a:r>
              <a:rPr lang="zh-TW" altLang="en-US" sz="2400" dirty="0"/>
              <a:t>的前</a:t>
            </a:r>
            <a:r>
              <a:rPr lang="en-US" altLang="zh-TW" sz="2400" dirty="0"/>
              <a:t>i+1</a:t>
            </a:r>
            <a:r>
              <a:rPr lang="zh-TW" altLang="en-US" sz="2400" dirty="0"/>
              <a:t>個元素與序列</a:t>
            </a:r>
            <a:r>
              <a:rPr lang="en-US" altLang="zh-TW" sz="2400" dirty="0"/>
              <a:t>B</a:t>
            </a:r>
            <a:r>
              <a:rPr lang="zh-TW" altLang="en-US" sz="2400" dirty="0"/>
              <a:t>的前</a:t>
            </a:r>
            <a:r>
              <a:rPr lang="en-US" altLang="zh-TW" sz="2400" dirty="0"/>
              <a:t>j</a:t>
            </a:r>
            <a:r>
              <a:rPr lang="zh-TW" altLang="en-US" sz="2400" dirty="0"/>
              <a:t>個元素的 </a:t>
            </a:r>
            <a:r>
              <a:rPr lang="en-US" altLang="zh-TW" sz="2400" dirty="0"/>
              <a:t>LCS </a:t>
            </a:r>
            <a:r>
              <a:rPr lang="zh-TW" altLang="en-US" sz="2400" dirty="0"/>
              <a:t>長度」</a:t>
            </a:r>
            <a:r>
              <a:rPr lang="zh-TW" altLang="en-US" dirty="0"/>
              <a:t>的時候</a:t>
            </a:r>
            <a:endParaRPr lang="en-US" altLang="zh-TW" dirty="0"/>
          </a:p>
          <a:p>
            <a:pPr lvl="1"/>
            <a:r>
              <a:rPr lang="zh-TW" altLang="en-US" dirty="0"/>
              <a:t>在已知</a:t>
            </a:r>
            <a:r>
              <a:rPr lang="zh-TW" altLang="en-US" sz="2400" dirty="0"/>
              <a:t>「序列</a:t>
            </a:r>
            <a:r>
              <a:rPr lang="en-US" altLang="zh-TW" sz="2400" dirty="0"/>
              <a:t>A</a:t>
            </a:r>
            <a:r>
              <a:rPr lang="zh-TW" altLang="en-US" sz="2400" dirty="0"/>
              <a:t>的前</a:t>
            </a:r>
            <a:r>
              <a:rPr lang="en-US" altLang="zh-TW" sz="2400" dirty="0" err="1"/>
              <a:t>i</a:t>
            </a:r>
            <a:r>
              <a:rPr lang="zh-TW" altLang="en-US" sz="2400" dirty="0"/>
              <a:t>個元素與序列</a:t>
            </a:r>
            <a:r>
              <a:rPr lang="en-US" altLang="zh-TW" sz="2400" dirty="0"/>
              <a:t>B</a:t>
            </a:r>
            <a:r>
              <a:rPr lang="zh-TW" altLang="en-US" sz="2400" dirty="0"/>
              <a:t>的前</a:t>
            </a:r>
            <a:r>
              <a:rPr lang="en-US" altLang="zh-TW" sz="2400" dirty="0"/>
              <a:t>j+1</a:t>
            </a:r>
            <a:r>
              <a:rPr lang="zh-TW" altLang="en-US" sz="2400" dirty="0"/>
              <a:t>個元素的 </a:t>
            </a:r>
            <a:r>
              <a:rPr lang="en-US" altLang="zh-TW" sz="2400" dirty="0"/>
              <a:t>LCS </a:t>
            </a:r>
            <a:r>
              <a:rPr lang="zh-TW" altLang="en-US" sz="2400" dirty="0"/>
              <a:t>長度」</a:t>
            </a:r>
            <a:r>
              <a:rPr lang="zh-TW" altLang="en-US" dirty="0"/>
              <a:t>的時候</a:t>
            </a:r>
            <a:endParaRPr lang="en-US" altLang="zh-TW" dirty="0"/>
          </a:p>
          <a:p>
            <a:pPr lvl="1"/>
            <a:r>
              <a:rPr lang="zh-TW" altLang="en-US" dirty="0"/>
              <a:t>計算</a:t>
            </a:r>
            <a:r>
              <a:rPr lang="zh-TW" altLang="en-US" sz="2400" dirty="0"/>
              <a:t>「序列</a:t>
            </a:r>
            <a:r>
              <a:rPr lang="en-US" altLang="zh-TW" sz="2400" dirty="0"/>
              <a:t>A</a:t>
            </a:r>
            <a:r>
              <a:rPr lang="zh-TW" altLang="en-US" sz="2400" dirty="0"/>
              <a:t>的前</a:t>
            </a:r>
            <a:r>
              <a:rPr lang="en-US" altLang="zh-TW" sz="2400" dirty="0"/>
              <a:t>i+1</a:t>
            </a:r>
            <a:r>
              <a:rPr lang="zh-TW" altLang="en-US" sz="2400" dirty="0"/>
              <a:t>個元素與序列</a:t>
            </a:r>
            <a:r>
              <a:rPr lang="en-US" altLang="zh-TW" sz="2400" dirty="0"/>
              <a:t>B</a:t>
            </a:r>
            <a:r>
              <a:rPr lang="zh-TW" altLang="en-US" sz="2400" dirty="0"/>
              <a:t>的前</a:t>
            </a:r>
            <a:r>
              <a:rPr lang="en-US" altLang="zh-TW" sz="2400" dirty="0"/>
              <a:t>j+1</a:t>
            </a:r>
            <a:r>
              <a:rPr lang="zh-TW" altLang="en-US" sz="2400" dirty="0"/>
              <a:t>個元素的 </a:t>
            </a:r>
            <a:r>
              <a:rPr lang="en-US" altLang="zh-TW" sz="2400" dirty="0"/>
              <a:t>LCS </a:t>
            </a:r>
            <a:r>
              <a:rPr lang="zh-TW" altLang="en-US" sz="2400" dirty="0"/>
              <a:t>長度」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D1A4E6-E985-441C-BF84-231EF28F14E6}"/>
              </a:ext>
            </a:extLst>
          </p:cNvPr>
          <p:cNvSpPr txBox="1"/>
          <p:nvPr/>
        </p:nvSpPr>
        <p:spPr>
          <a:xfrm>
            <a:off x="8380520" y="566241"/>
            <a:ext cx="297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其實思路上與 </a:t>
            </a:r>
            <a:r>
              <a:rPr lang="en-US" altLang="zh-TW" dirty="0"/>
              <a:t>LIS</a:t>
            </a:r>
            <a:r>
              <a:rPr lang="zh-TW" altLang="en-US" dirty="0"/>
              <a:t> 差不多，只是這裡就直接使用術語，而不是 「過去、現在」。</a:t>
            </a:r>
          </a:p>
        </p:txBody>
      </p:sp>
    </p:spTree>
    <p:extLst>
      <p:ext uri="{BB962C8B-B14F-4D97-AF65-F5344CB8AC3E}">
        <p14:creationId xmlns:p14="http://schemas.microsoft.com/office/powerpoint/2010/main" val="17690888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D5A82-488F-4BC2-AFCC-FE12793C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狀態轉換示意圖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FA11FC-A45E-4B25-A0EF-DFB8759F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 descr="https://i.imgur.com/zrD9t3m.png">
            <a:extLst>
              <a:ext uri="{FF2B5EF4-FFF2-40B4-BE49-F238E27FC236}">
                <a16:creationId xmlns:a16="http://schemas.microsoft.com/office/drawing/2014/main" id="{2F0676D2-3AE7-4CDD-AD67-9FE9D464A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75" y="2427410"/>
            <a:ext cx="6270250" cy="314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ABC076B-31A6-4FC6-A3A8-9032E190677C}"/>
              </a:ext>
            </a:extLst>
          </p:cNvPr>
          <p:cNvSpPr/>
          <p:nvPr/>
        </p:nvSpPr>
        <p:spPr>
          <a:xfrm>
            <a:off x="4350058" y="3204839"/>
            <a:ext cx="1402500" cy="3921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E1363C-9031-4AA3-8532-E33E28D4994A}"/>
              </a:ext>
            </a:extLst>
          </p:cNvPr>
          <p:cNvSpPr/>
          <p:nvPr/>
        </p:nvSpPr>
        <p:spPr>
          <a:xfrm>
            <a:off x="4350058" y="3204839"/>
            <a:ext cx="2103750" cy="11989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AEC65A-3BD5-44F2-8B7F-EF56E04E4AA5}"/>
              </a:ext>
            </a:extLst>
          </p:cNvPr>
          <p:cNvSpPr/>
          <p:nvPr/>
        </p:nvSpPr>
        <p:spPr>
          <a:xfrm>
            <a:off x="4350058" y="3204840"/>
            <a:ext cx="3492408" cy="15869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7372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D5A82-488F-4BC2-AFCC-FE12793C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回溯示意圖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FA11FC-A45E-4B25-A0EF-DFB8759F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90E708-A589-4EFA-81BA-E712036D74C9}"/>
              </a:ext>
            </a:extLst>
          </p:cNvPr>
          <p:cNvSpPr/>
          <p:nvPr/>
        </p:nvSpPr>
        <p:spPr>
          <a:xfrm>
            <a:off x="5752730" y="3613213"/>
            <a:ext cx="3478395" cy="1961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7DFAC59-DD5D-46CF-BE95-B1045D219306}"/>
              </a:ext>
            </a:extLst>
          </p:cNvPr>
          <p:cNvGrpSpPr/>
          <p:nvPr/>
        </p:nvGrpSpPr>
        <p:grpSpPr>
          <a:xfrm>
            <a:off x="2960875" y="2427410"/>
            <a:ext cx="6270250" cy="3147768"/>
            <a:chOff x="2960875" y="2427410"/>
            <a:chExt cx="6270250" cy="3147768"/>
          </a:xfrm>
        </p:grpSpPr>
        <p:pic>
          <p:nvPicPr>
            <p:cNvPr id="3074" name="Picture 2" descr="https://i.imgur.com/zrD9t3m.png">
              <a:extLst>
                <a:ext uri="{FF2B5EF4-FFF2-40B4-BE49-F238E27FC236}">
                  <a16:creationId xmlns:a16="http://schemas.microsoft.com/office/drawing/2014/main" id="{2F0676D2-3AE7-4CDD-AD67-9FE9D464AC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0875" y="2427410"/>
              <a:ext cx="6270250" cy="3147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FCA7C3-327F-4551-B3F8-BA45527AF3D9}"/>
                </a:ext>
              </a:extLst>
            </p:cNvPr>
            <p:cNvSpPr/>
            <p:nvPr/>
          </p:nvSpPr>
          <p:spPr>
            <a:xfrm>
              <a:off x="7812350" y="4767309"/>
              <a:ext cx="1418775" cy="80786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A2F422-2EFC-467F-97EC-14B4C565D013}"/>
                </a:ext>
              </a:extLst>
            </p:cNvPr>
            <p:cNvSpPr/>
            <p:nvPr/>
          </p:nvSpPr>
          <p:spPr>
            <a:xfrm>
              <a:off x="6471822" y="4376691"/>
              <a:ext cx="2759303" cy="119848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1541003-B47E-458E-A073-76D93A308EB1}"/>
                </a:ext>
              </a:extLst>
            </p:cNvPr>
            <p:cNvSpPr/>
            <p:nvPr/>
          </p:nvSpPr>
          <p:spPr>
            <a:xfrm>
              <a:off x="4341182" y="3204839"/>
              <a:ext cx="4889943" cy="237033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8CD4E37F-52EC-4394-B353-0C718246AC50}"/>
              </a:ext>
            </a:extLst>
          </p:cNvPr>
          <p:cNvSpPr/>
          <p:nvPr/>
        </p:nvSpPr>
        <p:spPr>
          <a:xfrm>
            <a:off x="5752730" y="3613213"/>
            <a:ext cx="3478395" cy="19619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38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最優子結構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C0BC4C-9C60-45F3-BC24-33BCD50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問題的最優解，是子問題最優解的合併解。</a:t>
            </a:r>
            <a:br>
              <a:rPr lang="en-US" altLang="zh-TW" dirty="0"/>
            </a:br>
            <a:r>
              <a:rPr lang="zh-TW" altLang="en-US" dirty="0"/>
              <a:t>其子問題也具有同樣的特性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728894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72" y="1122363"/>
            <a:ext cx="9854214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Question?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7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重複子問題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C0BC4C-9C60-45F3-BC24-33BCD50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有很多子問題可歸為同樣的問題</a:t>
            </a:r>
            <a:endParaRPr lang="en-US" altLang="zh-TW" dirty="0"/>
          </a:p>
          <a:p>
            <a:r>
              <a:rPr lang="en-US" altLang="zh-TW" dirty="0"/>
              <a:t>-&gt; </a:t>
            </a:r>
            <a:r>
              <a:rPr lang="zh-TW" altLang="en-US" dirty="0"/>
              <a:t>引入記憶化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964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後無效性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C0BC4C-9C60-45F3-BC24-33BCD50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確定的子問題解，並不會受到其他決策影響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1577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372F7-C210-49BD-8B2F-82C3FF29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Knapsack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30B266-B957-4582-9D62-D83375F2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背包問題</a:t>
            </a:r>
            <a:r>
              <a:rPr lang="ja-JP" altLang="en-US" dirty="0"/>
              <a:t>：</a:t>
            </a:r>
            <a:br>
              <a:rPr lang="en-US" altLang="zh-TW" dirty="0"/>
            </a:br>
            <a:r>
              <a:rPr lang="zh-TW" altLang="en-US" dirty="0"/>
              <a:t>給定一個固定大小的背包，</a:t>
            </a:r>
            <a:br>
              <a:rPr lang="en-US" altLang="zh-TW" dirty="0"/>
            </a:br>
            <a:r>
              <a:rPr lang="zh-TW" altLang="en-US" dirty="0"/>
              <a:t>以及各種不同大小和價值的物品，</a:t>
            </a:r>
            <a:br>
              <a:rPr lang="en-US" altLang="zh-TW" dirty="0"/>
            </a:br>
            <a:r>
              <a:rPr lang="zh-TW" altLang="en-US" dirty="0"/>
              <a:t>問如何放置物品使得背包中總價值最大</a:t>
            </a:r>
          </a:p>
        </p:txBody>
      </p:sp>
    </p:spTree>
    <p:extLst>
      <p:ext uri="{BB962C8B-B14F-4D97-AF65-F5344CB8AC3E}">
        <p14:creationId xmlns:p14="http://schemas.microsoft.com/office/powerpoint/2010/main" val="414747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372F7-C210-49BD-8B2F-82C3FF29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Knapsack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30B266-B957-4582-9D62-D83375F2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聽起來很貪心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來看個例子</a:t>
            </a:r>
            <a:endParaRPr lang="en-US" altLang="zh-TW" dirty="0"/>
          </a:p>
          <a:p>
            <a:r>
              <a:rPr lang="zh-TW" altLang="en-US" dirty="0"/>
              <a:t>假設背包容量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043BEF-7DF5-4940-A17A-3AA12B7CF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24144"/>
              </p:ext>
            </p:extLst>
          </p:nvPr>
        </p:nvGraphicFramePr>
        <p:xfrm>
          <a:off x="5992427" y="1902533"/>
          <a:ext cx="4416146" cy="4197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8073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2208073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69958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699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699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699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699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6995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172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372F7-C210-49BD-8B2F-82C3FF29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Knapsack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30B266-B957-4582-9D62-D83375F2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經典背包問題</a:t>
            </a:r>
            <a:endParaRPr lang="en-US" altLang="zh-TW" dirty="0"/>
          </a:p>
          <a:p>
            <a:pPr lvl="1"/>
            <a:r>
              <a:rPr lang="zh-TW" altLang="en-US" dirty="0"/>
              <a:t>無限背包</a:t>
            </a:r>
          </a:p>
          <a:p>
            <a:pPr lvl="1"/>
            <a:r>
              <a:rPr lang="en-US" altLang="zh-TW" dirty="0"/>
              <a:t>01 </a:t>
            </a:r>
            <a:r>
              <a:rPr lang="zh-TW" altLang="en-US" dirty="0"/>
              <a:t>背包</a:t>
            </a:r>
          </a:p>
          <a:p>
            <a:pPr lvl="1"/>
            <a:r>
              <a:rPr lang="zh-TW" altLang="en-US" dirty="0"/>
              <a:t>多重背包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5047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372F7-C210-49BD-8B2F-82C3FF29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Knapsack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30B266-B957-4582-9D62-D83375F2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經典背包問題</a:t>
            </a:r>
            <a:endParaRPr lang="en-US" altLang="zh-TW" dirty="0"/>
          </a:p>
          <a:p>
            <a:pPr lvl="1"/>
            <a:r>
              <a:rPr lang="zh-TW" altLang="en-US" dirty="0"/>
              <a:t>疊積木</a:t>
            </a:r>
          </a:p>
          <a:p>
            <a:pPr lvl="1"/>
            <a:r>
              <a:rPr lang="zh-TW" altLang="en-US" dirty="0"/>
              <a:t>疊積木</a:t>
            </a:r>
          </a:p>
          <a:p>
            <a:pPr lvl="1"/>
            <a:r>
              <a:rPr lang="zh-TW" altLang="en-US" dirty="0"/>
              <a:t>疊積木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157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53231"/>
              </p:ext>
            </p:extLst>
          </p:nvPr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86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</a:t>
            </a:r>
            <a:r>
              <a:rPr lang="zh-TW" altLang="en-US" dirty="0"/>
              <a:t> 時，問題的最佳解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P[</a:t>
            </a:r>
            <a:r>
              <a:rPr lang="en-US" altLang="zh-TW" dirty="0" err="1"/>
              <a:t>i</a:t>
            </a:r>
            <a:r>
              <a:rPr lang="en-US" altLang="zh-TW" dirty="0"/>
              <a:t>] : </a:t>
            </a:r>
            <a:r>
              <a:rPr lang="zh-TW" altLang="en-US" dirty="0"/>
              <a:t>第 </a:t>
            </a:r>
            <a:r>
              <a:rPr lang="en-US" altLang="zh-TW" dirty="0" err="1"/>
              <a:t>i</a:t>
            </a:r>
            <a:r>
              <a:rPr lang="zh-TW" altLang="en-US" dirty="0"/>
              <a:t> 個物品的價值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V[</a:t>
            </a:r>
            <a:r>
              <a:rPr lang="en-US" altLang="zh-TW" dirty="0" err="1"/>
              <a:t>i</a:t>
            </a:r>
            <a:r>
              <a:rPr lang="en-US" altLang="zh-TW" dirty="0"/>
              <a:t>] : </a:t>
            </a:r>
            <a:r>
              <a:rPr lang="zh-TW" altLang="en-US" dirty="0"/>
              <a:t>第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個物品的體積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34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Dynamic Programming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26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</a:t>
            </a:r>
            <a:r>
              <a:rPr lang="zh-TW" altLang="en-US" dirty="0"/>
              <a:t> 時，問題的最佳解</a:t>
            </a: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00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</a:t>
            </a:r>
            <a:r>
              <a:rPr lang="zh-TW" altLang="en-US" dirty="0"/>
              <a:t> 時，問題的最佳解</a:t>
            </a:r>
            <a:endParaRPr lang="en-US" altLang="zh-TW" dirty="0"/>
          </a:p>
          <a:p>
            <a:r>
              <a:rPr lang="zh-TW" altLang="en-US" dirty="0"/>
              <a:t>初始化為 </a:t>
            </a:r>
            <a:r>
              <a:rPr lang="en-US" altLang="zh-TW" dirty="0"/>
              <a:t>0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79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</a:t>
            </a:r>
            <a:r>
              <a:rPr lang="zh-TW" altLang="en-US" dirty="0"/>
              <a:t> 時，問題的最佳解</a:t>
            </a:r>
            <a:endParaRPr lang="en-US" altLang="zh-TW" dirty="0"/>
          </a:p>
          <a:p>
            <a:r>
              <a:rPr lang="en-US" altLang="zh-TW" dirty="0"/>
              <a:t>S[n] = ?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C711FE00-2B94-4171-ABD5-9A63C7C89FD9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79A892-B37F-49A9-8D8A-2D8879890CE2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EC9422-F3FC-4AC0-B9B2-77EFD935FC09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A56130D-9BCC-4508-A2A7-D211E4419039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BB90492-F275-4258-A3E6-F84282B1E833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A60CDF-FB8F-48C6-8640-84B4420F84AF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4710405-FEBE-4B36-9861-ACD4B86F76C3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2061E3-DCA8-4EA6-9AD6-4E32EF65C7B4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B641FE2-65FB-4EDA-B733-F01C572F5079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526B85-5858-4860-9640-5CC700513D0F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30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</a:t>
            </a:r>
            <a:r>
              <a:rPr lang="zh-TW" altLang="en-US" dirty="0"/>
              <a:t> 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 ?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DD47BA13-98A5-4B95-BBDF-C9BD8743F50A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17E18B-BCB3-465A-89FC-95E9B1EC5214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E8ED8C-C54F-4AA7-8F8F-A5404E22AAF1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C198916-341C-4CC3-BC14-A75FF675DF1A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9F638F0-F8BB-463F-AA9B-47E84DD1086B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BF24E46-CCF8-4DC1-BC02-F3DF4FB95ED0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10CAC47-7A54-4EEE-AFEA-F6DF48B214D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99CA56F-4BAD-41D8-BE8C-52788C4F358E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6379E85-3EC3-4FA0-B052-0E61E6627E79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99BF069-200F-4317-B947-0D3B42857BCF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42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</a:t>
            </a:r>
            <a:r>
              <a:rPr lang="zh-TW" altLang="en-US" dirty="0"/>
              <a:t> 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max(S[n], 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2056F043-FCDA-4EBC-9422-B1B7830A1655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1BB65C-E60D-4576-BA83-2B62C754F38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48313E-13ED-44D8-BC99-2F64412BEF94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E55278D-6965-422C-BE06-98927960890B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382B8F1-1906-497F-9D64-97071D0B3754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9E713D8-2007-490C-BB98-4F1F7784DFB5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21C7AE7-7ED7-493C-9F22-1A515BB2F3CA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964EBB0-A36C-4659-8B6A-CB6154043990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327A103-D54C-400D-9CBA-3FB62D526C91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0BF7A7-4BDD-4DF1-A711-52D872D4CDEC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45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</a:t>
            </a:r>
            <a:r>
              <a:rPr lang="zh-TW" altLang="en-US" dirty="0"/>
              <a:t> 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max(S[n], 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365760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弧形下彎 6">
            <a:extLst>
              <a:ext uri="{FF2B5EF4-FFF2-40B4-BE49-F238E27FC236}">
                <a16:creationId xmlns:a16="http://schemas.microsoft.com/office/drawing/2014/main" id="{8282F8A3-2DE8-4D4C-9F08-C279ABD4FC16}"/>
              </a:ext>
            </a:extLst>
          </p:cNvPr>
          <p:cNvSpPr/>
          <p:nvPr/>
        </p:nvSpPr>
        <p:spPr>
          <a:xfrm flipH="1" flipV="1">
            <a:off x="1057319" y="5916532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0FE1AAA-4CFC-4572-AC11-C2882F8EB4E1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945CEE-7E9D-4415-8197-6BD13EFD1ADA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4A6DC7-47A6-434F-A347-E4FF48459DC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0B9628C-93A4-4B84-8307-200A89E3085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40DFD3-769B-4BE3-80A4-28A84AF59E1D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5C262E-CD21-4AC7-9BAD-57ADEAD300F5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C234C1-FD6B-4D53-BA99-8932BADF2CE3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3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</a:t>
            </a:r>
            <a:r>
              <a:rPr lang="zh-TW" altLang="en-US" dirty="0"/>
              <a:t> 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max(S[n], 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365760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弧形下彎 6">
            <a:extLst>
              <a:ext uri="{FF2B5EF4-FFF2-40B4-BE49-F238E27FC236}">
                <a16:creationId xmlns:a16="http://schemas.microsoft.com/office/drawing/2014/main" id="{8282F8A3-2DE8-4D4C-9F08-C279ABD4FC16}"/>
              </a:ext>
            </a:extLst>
          </p:cNvPr>
          <p:cNvSpPr/>
          <p:nvPr/>
        </p:nvSpPr>
        <p:spPr>
          <a:xfrm flipH="1" flipV="1">
            <a:off x="1737934" y="5947441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922A20-6517-4C54-81BF-DBC77F3E42F6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C553E5-9BC7-4D2A-A23E-50DE82FCE712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0BFE06-12DC-4643-A7B3-AFE4775D120A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4FEEE7-C7FD-4DDB-B512-7148FB116C25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4C71F8E-E70C-485B-A4C7-345D328CE3AE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FBD7D-ED0A-452C-9B54-E9FF3FF93372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45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max(S[n], 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365760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10AC0616-0E68-4C1C-BB6E-5E023B5CC271}"/>
              </a:ext>
            </a:extLst>
          </p:cNvPr>
          <p:cNvSpPr/>
          <p:nvPr/>
        </p:nvSpPr>
        <p:spPr>
          <a:xfrm flipH="1" flipV="1">
            <a:off x="2389336" y="5916532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2AF30A-E7F5-4078-8B0C-2EA66B78F9C6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74BB6A-E70A-41A9-8EDA-B784F916B4F5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D70E37-3B1E-4F70-B48B-44CF6C264FCD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D6B375-F09D-46AD-8B13-E78F52242B77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F43AE64-6799-4CE9-AD37-F0F7B92BC47E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43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max(S[n], 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365760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10AC0616-0E68-4C1C-BB6E-5E023B5CC271}"/>
              </a:ext>
            </a:extLst>
          </p:cNvPr>
          <p:cNvSpPr/>
          <p:nvPr/>
        </p:nvSpPr>
        <p:spPr>
          <a:xfrm flipH="1" flipV="1">
            <a:off x="3037041" y="5916532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2AF30A-E7F5-4078-8B0C-2EA66B78F9C6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74BB6A-E70A-41A9-8EDA-B784F916B4F5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D70E37-3B1E-4F70-B48B-44CF6C264FCD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D6B375-F09D-46AD-8B13-E78F52242B77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F43AE64-6799-4CE9-AD37-F0F7B92BC47E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40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max(S[n], 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365760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B0F14F17-6485-4132-AAE3-CFFACE796FA7}"/>
              </a:ext>
            </a:extLst>
          </p:cNvPr>
          <p:cNvSpPr/>
          <p:nvPr/>
        </p:nvSpPr>
        <p:spPr>
          <a:xfrm flipH="1" flipV="1">
            <a:off x="3689058" y="5928594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4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39EB59-6FDA-492E-AE51-0E692103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 to DP</a:t>
            </a:r>
          </a:p>
          <a:p>
            <a:r>
              <a:rPr lang="en-US" altLang="zh-TW" dirty="0"/>
              <a:t>Knapsack problem</a:t>
            </a:r>
          </a:p>
          <a:p>
            <a:r>
              <a:rPr lang="en-US" altLang="zh-TW" dirty="0"/>
              <a:t>Longest Increase Subsequence (LIS)</a:t>
            </a:r>
          </a:p>
          <a:p>
            <a:r>
              <a:rPr lang="en-US" altLang="zh-TW" dirty="0"/>
              <a:t>Longest Common Subsequence (LCS)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22485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max(S[n], 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365760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B0F14F17-6485-4132-AAE3-CFFACE796FA7}"/>
              </a:ext>
            </a:extLst>
          </p:cNvPr>
          <p:cNvSpPr/>
          <p:nvPr/>
        </p:nvSpPr>
        <p:spPr>
          <a:xfrm flipH="1" flipV="1">
            <a:off x="4313708" y="5924292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31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max(S[n], 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365760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9FD84BB5-068C-40D4-9B47-FE4AF1E4B7F7}"/>
              </a:ext>
            </a:extLst>
          </p:cNvPr>
          <p:cNvSpPr/>
          <p:nvPr/>
        </p:nvSpPr>
        <p:spPr>
          <a:xfrm flipH="1" flipV="1">
            <a:off x="4965726" y="5928594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69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max(S[n], 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365760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9FD84BB5-068C-40D4-9B47-FE4AF1E4B7F7}"/>
              </a:ext>
            </a:extLst>
          </p:cNvPr>
          <p:cNvSpPr/>
          <p:nvPr/>
        </p:nvSpPr>
        <p:spPr>
          <a:xfrm flipH="1" flipV="1">
            <a:off x="5642125" y="5928594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89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max(S[n], 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 dirty="0">
                <a:solidFill>
                  <a:schemeClr val="tx1"/>
                </a:solidFill>
              </a:rPr>
              <a:t>10</a:t>
            </a:r>
            <a:br>
              <a:rPr lang="en-US" altLang="zh-TW" sz="2800" dirty="0">
                <a:solidFill>
                  <a:schemeClr val="tx1"/>
                </a:solidFill>
              </a:rPr>
            </a:br>
            <a:r>
              <a:rPr lang="en-US" altLang="zh-TW" sz="2800" dirty="0">
                <a:solidFill>
                  <a:schemeClr val="tx1"/>
                </a:solidFill>
              </a:rPr>
              <a:t>80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114861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ADB94A69-B37F-44B4-9E80-BE32C322D7CF}"/>
              </a:ext>
            </a:extLst>
          </p:cNvPr>
          <p:cNvSpPr/>
          <p:nvPr/>
        </p:nvSpPr>
        <p:spPr>
          <a:xfrm flipH="1" flipV="1">
            <a:off x="1116186" y="5928594"/>
            <a:ext cx="2061952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06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max(S[n], 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114861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6F567871-FD2A-413C-9FFA-DEBA2A1B6A56}"/>
              </a:ext>
            </a:extLst>
          </p:cNvPr>
          <p:cNvSpPr/>
          <p:nvPr/>
        </p:nvSpPr>
        <p:spPr>
          <a:xfrm flipH="1" flipV="1">
            <a:off x="1769435" y="5943437"/>
            <a:ext cx="2061952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15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max(S[n], 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90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90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114861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6F567871-FD2A-413C-9FFA-DEBA2A1B6A56}"/>
              </a:ext>
            </a:extLst>
          </p:cNvPr>
          <p:cNvSpPr/>
          <p:nvPr/>
        </p:nvSpPr>
        <p:spPr>
          <a:xfrm flipH="1" flipV="1">
            <a:off x="2427612" y="5928594"/>
            <a:ext cx="2061952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00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90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 dirty="0">
                <a:solidFill>
                  <a:schemeClr val="tx1"/>
                </a:solidFill>
              </a:rPr>
              <a:t>30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160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114861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50D06386-2DFD-4069-B8B8-B80982EBC746}"/>
              </a:ext>
            </a:extLst>
          </p:cNvPr>
          <p:cNvSpPr/>
          <p:nvPr/>
        </p:nvSpPr>
        <p:spPr>
          <a:xfrm flipH="1" flipV="1">
            <a:off x="3023598" y="5928107"/>
            <a:ext cx="2061952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61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90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160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30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100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114861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819B9B41-11E4-4F82-97A3-8EB2A8675A4F}"/>
              </a:ext>
            </a:extLst>
          </p:cNvPr>
          <p:cNvSpPr/>
          <p:nvPr/>
        </p:nvSpPr>
        <p:spPr>
          <a:xfrm flipH="1" flipV="1">
            <a:off x="3729182" y="5916635"/>
            <a:ext cx="2061952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201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90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160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100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 dirty="0">
                <a:solidFill>
                  <a:schemeClr val="tx1"/>
                </a:solidFill>
              </a:rPr>
              <a:t>40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170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114861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819B9B41-11E4-4F82-97A3-8EB2A8675A4F}"/>
              </a:ext>
            </a:extLst>
          </p:cNvPr>
          <p:cNvSpPr/>
          <p:nvPr/>
        </p:nvSpPr>
        <p:spPr>
          <a:xfrm flipH="1" flipV="1">
            <a:off x="4375039" y="5928594"/>
            <a:ext cx="2061952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166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90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160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100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170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 dirty="0">
                <a:solidFill>
                  <a:schemeClr val="tx1"/>
                </a:solidFill>
              </a:rPr>
              <a:t>40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240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114861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819B9B41-11E4-4F82-97A3-8EB2A8675A4F}"/>
              </a:ext>
            </a:extLst>
          </p:cNvPr>
          <p:cNvSpPr/>
          <p:nvPr/>
        </p:nvSpPr>
        <p:spPr>
          <a:xfrm flipH="1" flipV="1">
            <a:off x="4979649" y="5928107"/>
            <a:ext cx="2061952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DP ?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06B42E-3B28-4FFC-A3DF-42FAB0A34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DP</a:t>
            </a:r>
            <a:r>
              <a:rPr lang="zh-TW" altLang="en-US" sz="2000" dirty="0"/>
              <a:t> 是啥能吃嗎</a:t>
            </a:r>
            <a:r>
              <a:rPr lang="en-US" altLang="zh-TW" sz="2000" dirty="0"/>
              <a:t>?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2498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110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90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160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100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170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240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576409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A9553A-7967-427A-B9A2-1A95DF105C89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箭號: 弧形下彎 21">
            <a:extLst>
              <a:ext uri="{FF2B5EF4-FFF2-40B4-BE49-F238E27FC236}">
                <a16:creationId xmlns:a16="http://schemas.microsoft.com/office/drawing/2014/main" id="{29C84327-4988-4722-8A75-FFF8EBBEA930}"/>
              </a:ext>
            </a:extLst>
          </p:cNvPr>
          <p:cNvSpPr/>
          <p:nvPr/>
        </p:nvSpPr>
        <p:spPr>
          <a:xfrm flipH="1" flipV="1">
            <a:off x="1113868" y="5943436"/>
            <a:ext cx="2740501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22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110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strike="sngStrike" dirty="0">
                <a:solidFill>
                  <a:schemeClr val="tx1"/>
                </a:solidFill>
              </a:rPr>
              <a:t>90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110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160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100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170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240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576409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A9553A-7967-427A-B9A2-1A95DF105C89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箭號: 弧形下彎 21">
            <a:extLst>
              <a:ext uri="{FF2B5EF4-FFF2-40B4-BE49-F238E27FC236}">
                <a16:creationId xmlns:a16="http://schemas.microsoft.com/office/drawing/2014/main" id="{29C84327-4988-4722-8A75-FFF8EBBEA930}"/>
              </a:ext>
            </a:extLst>
          </p:cNvPr>
          <p:cNvSpPr/>
          <p:nvPr/>
        </p:nvSpPr>
        <p:spPr>
          <a:xfrm flipH="1" flipV="1">
            <a:off x="1768822" y="5928594"/>
            <a:ext cx="2740501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57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110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110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160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100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170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240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576409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A9553A-7967-427A-B9A2-1A95DF105C89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箭號: 弧形下彎 16">
            <a:extLst>
              <a:ext uri="{FF2B5EF4-FFF2-40B4-BE49-F238E27FC236}">
                <a16:creationId xmlns:a16="http://schemas.microsoft.com/office/drawing/2014/main" id="{20070A24-DB76-41B6-9D14-FF07ED526605}"/>
              </a:ext>
            </a:extLst>
          </p:cNvPr>
          <p:cNvSpPr/>
          <p:nvPr/>
        </p:nvSpPr>
        <p:spPr>
          <a:xfrm flipH="1" flipV="1">
            <a:off x="2427748" y="5928594"/>
            <a:ext cx="2740501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57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110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110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160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 dirty="0">
                <a:solidFill>
                  <a:schemeClr val="tx1"/>
                </a:solidFill>
              </a:rPr>
              <a:t>100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190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170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240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576409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A9553A-7967-427A-B9A2-1A95DF105C89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箭號: 弧形下彎 16">
            <a:extLst>
              <a:ext uri="{FF2B5EF4-FFF2-40B4-BE49-F238E27FC236}">
                <a16:creationId xmlns:a16="http://schemas.microsoft.com/office/drawing/2014/main" id="{20070A24-DB76-41B6-9D14-FF07ED526605}"/>
              </a:ext>
            </a:extLst>
          </p:cNvPr>
          <p:cNvSpPr/>
          <p:nvPr/>
        </p:nvSpPr>
        <p:spPr>
          <a:xfrm flipH="1" flipV="1">
            <a:off x="3056615" y="5928107"/>
            <a:ext cx="2740501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32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110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110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160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190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 dirty="0">
                <a:solidFill>
                  <a:schemeClr val="tx1"/>
                </a:solidFill>
              </a:rPr>
              <a:t>170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220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240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576409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A9553A-7967-427A-B9A2-1A95DF105C89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箭號: 弧形下彎 16">
            <a:extLst>
              <a:ext uri="{FF2B5EF4-FFF2-40B4-BE49-F238E27FC236}">
                <a16:creationId xmlns:a16="http://schemas.microsoft.com/office/drawing/2014/main" id="{44D0464B-D06F-4242-A6DD-9DC13ADF0873}"/>
              </a:ext>
            </a:extLst>
          </p:cNvPr>
          <p:cNvSpPr/>
          <p:nvPr/>
        </p:nvSpPr>
        <p:spPr>
          <a:xfrm flipH="1" flipV="1">
            <a:off x="3705399" y="5928594"/>
            <a:ext cx="2740501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40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110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110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160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190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220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240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4576409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A9553A-7967-427A-B9A2-1A95DF105C89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箭號: 弧形下彎 16">
            <a:extLst>
              <a:ext uri="{FF2B5EF4-FFF2-40B4-BE49-F238E27FC236}">
                <a16:creationId xmlns:a16="http://schemas.microsoft.com/office/drawing/2014/main" id="{9908C35A-83C0-463B-9D92-9C3FA53CEA79}"/>
              </a:ext>
            </a:extLst>
          </p:cNvPr>
          <p:cNvSpPr/>
          <p:nvPr/>
        </p:nvSpPr>
        <p:spPr>
          <a:xfrm flipH="1" flipV="1">
            <a:off x="4392141" y="5928594"/>
            <a:ext cx="2740501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3837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110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160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190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230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260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5039396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7814558-FDFC-442B-9F59-7C120BE87313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46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物品，其個數是無限多個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110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200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210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230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280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10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FCF14-B2CB-48CC-A45C-E930DD88F71B}"/>
              </a:ext>
            </a:extLst>
          </p:cNvPr>
          <p:cNvSpPr/>
          <p:nvPr/>
        </p:nvSpPr>
        <p:spPr>
          <a:xfrm>
            <a:off x="8788893" y="548159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3F8E85-A233-4C2B-9861-F142F595DB0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33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86B02D72-150E-45B6-9F75-11323893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541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C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]]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zh-TW" altLang="zh-TW" sz="7200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3862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22DA7-59A1-4582-9C25-D7D83F4C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無限背包問題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3626B-C8E6-4AD1-AA3E-DFF60ED5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UVa</a:t>
            </a:r>
            <a:r>
              <a:rPr lang="en-US" altLang="zh-TW" dirty="0">
                <a:hlinkClick r:id="rId2"/>
              </a:rPr>
              <a:t> OJ 10980 Lowest Price in Town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POJ</a:t>
            </a:r>
            <a:r>
              <a:rPr lang="zh-TW" altLang="en-US" dirty="0">
                <a:hlinkClick r:id="rId3"/>
              </a:rPr>
              <a:t> </a:t>
            </a:r>
            <a:r>
              <a:rPr lang="en-US" altLang="zh-TW" dirty="0">
                <a:hlinkClick r:id="rId3"/>
              </a:rPr>
              <a:t>2063 </a:t>
            </a:r>
            <a:r>
              <a:rPr lang="en-US" altLang="ja-JP" dirty="0">
                <a:hlinkClick r:id="rId3"/>
              </a:rPr>
              <a:t>Investment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059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22C07-F185-4B69-9F26-F1C4ADCC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to DP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6E8E2-898E-41DD-B02B-FEDC07FD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計算費伯納契數列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4718C8B-36DF-4A35-8FF7-A0341B887CF3}"/>
              </a:ext>
            </a:extLst>
          </p:cNvPr>
          <p:cNvSpPr/>
          <p:nvPr/>
        </p:nvSpPr>
        <p:spPr>
          <a:xfrm>
            <a:off x="7257327" y="900435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4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998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A4C19-7FF0-432F-BB42-B06CD305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 </a:t>
            </a:r>
            <a:r>
              <a:rPr lang="zh-TW" altLang="en-US" dirty="0"/>
              <a:t>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AF7949-7B65-4DEA-B4E6-F66A1446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</a:t>
            </a:r>
            <a:r>
              <a:rPr lang="zh-TW" altLang="en-US" b="1" dirty="0"/>
              <a:t>一個</a:t>
            </a:r>
            <a:endParaRPr lang="en-US" altLang="zh-TW" b="1" dirty="0"/>
          </a:p>
          <a:p>
            <a:r>
              <a:rPr lang="zh-TW" altLang="en-US" dirty="0"/>
              <a:t>做法和無限背包相似，差在順序</a:t>
            </a:r>
            <a:endParaRPr lang="en-US" altLang="zh-TW" dirty="0"/>
          </a:p>
          <a:p>
            <a:r>
              <a:rPr lang="zh-TW" altLang="en-US" dirty="0"/>
              <a:t>策略是由後向前更新</a:t>
            </a:r>
          </a:p>
        </p:txBody>
      </p:sp>
    </p:spTree>
    <p:extLst>
      <p:ext uri="{BB962C8B-B14F-4D97-AF65-F5344CB8AC3E}">
        <p14:creationId xmlns:p14="http://schemas.microsoft.com/office/powerpoint/2010/main" val="2329401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06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5634765" y="5943437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3663942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437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4986559" y="5928210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3663942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435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4334542" y="5936251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3663942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8071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3630126" y="5928107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3663942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85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3038272" y="5928107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3663942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0590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2378491" y="5916532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3663942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1527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1737934" y="5928594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3663942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1350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1085917" y="5928210"/>
            <a:ext cx="148155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3663942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19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22C07-F185-4B69-9F26-F1C4ADCC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to DP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6E8E2-898E-41DD-B02B-FEDC07FD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計算費伯納契數列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EA0C176-FAF5-4807-ACCE-04F61C788296}"/>
              </a:ext>
            </a:extLst>
          </p:cNvPr>
          <p:cNvSpPr/>
          <p:nvPr/>
        </p:nvSpPr>
        <p:spPr>
          <a:xfrm>
            <a:off x="7257327" y="900435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4D8B370-83CD-4AD0-9068-3DEF5D98A1E8}"/>
              </a:ext>
            </a:extLst>
          </p:cNvPr>
          <p:cNvSpPr/>
          <p:nvPr/>
        </p:nvSpPr>
        <p:spPr>
          <a:xfrm>
            <a:off x="8658345" y="2021220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EEB926-76F5-4168-BED8-8D042F5757E1}"/>
              </a:ext>
            </a:extLst>
          </p:cNvPr>
          <p:cNvSpPr/>
          <p:nvPr/>
        </p:nvSpPr>
        <p:spPr>
          <a:xfrm>
            <a:off x="5962891" y="2021220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7F2C081-EC70-4444-B534-7D1DF384730D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6715246" y="1661164"/>
            <a:ext cx="762441" cy="360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386122D-1685-426A-87F9-6344B6228652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8541676" y="1661164"/>
            <a:ext cx="869024" cy="3600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502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B12EE724-E79E-405E-A464-E8399F05CED3}"/>
              </a:ext>
            </a:extLst>
          </p:cNvPr>
          <p:cNvSpPr/>
          <p:nvPr/>
        </p:nvSpPr>
        <p:spPr>
          <a:xfrm flipH="1" flipV="1">
            <a:off x="5063043" y="5937637"/>
            <a:ext cx="2036433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CBCDAF-FC77-4246-A49D-A092E280BF38}"/>
              </a:ext>
            </a:extLst>
          </p:cNvPr>
          <p:cNvSpPr/>
          <p:nvPr/>
        </p:nvSpPr>
        <p:spPr>
          <a:xfrm>
            <a:off x="8788893" y="411535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2364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B12EE724-E79E-405E-A464-E8399F05CED3}"/>
              </a:ext>
            </a:extLst>
          </p:cNvPr>
          <p:cNvSpPr/>
          <p:nvPr/>
        </p:nvSpPr>
        <p:spPr>
          <a:xfrm flipH="1" flipV="1">
            <a:off x="4431069" y="5928594"/>
            <a:ext cx="2036433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CBCDAF-FC77-4246-A49D-A092E280BF38}"/>
              </a:ext>
            </a:extLst>
          </p:cNvPr>
          <p:cNvSpPr/>
          <p:nvPr/>
        </p:nvSpPr>
        <p:spPr>
          <a:xfrm>
            <a:off x="8788893" y="411535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2515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B12EE724-E79E-405E-A464-E8399F05CED3}"/>
              </a:ext>
            </a:extLst>
          </p:cNvPr>
          <p:cNvSpPr/>
          <p:nvPr/>
        </p:nvSpPr>
        <p:spPr>
          <a:xfrm flipH="1" flipV="1">
            <a:off x="3795330" y="5933372"/>
            <a:ext cx="2036433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CBCDAF-FC77-4246-A49D-A092E280BF38}"/>
              </a:ext>
            </a:extLst>
          </p:cNvPr>
          <p:cNvSpPr/>
          <p:nvPr/>
        </p:nvSpPr>
        <p:spPr>
          <a:xfrm>
            <a:off x="8788893" y="411535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2101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B12EE724-E79E-405E-A464-E8399F05CED3}"/>
              </a:ext>
            </a:extLst>
          </p:cNvPr>
          <p:cNvSpPr/>
          <p:nvPr/>
        </p:nvSpPr>
        <p:spPr>
          <a:xfrm flipH="1" flipV="1">
            <a:off x="3145777" y="5928594"/>
            <a:ext cx="2036433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CBCDAF-FC77-4246-A49D-A092E280BF38}"/>
              </a:ext>
            </a:extLst>
          </p:cNvPr>
          <p:cNvSpPr/>
          <p:nvPr/>
        </p:nvSpPr>
        <p:spPr>
          <a:xfrm>
            <a:off x="8788893" y="411535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3414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B12EE724-E79E-405E-A464-E8399F05CED3}"/>
              </a:ext>
            </a:extLst>
          </p:cNvPr>
          <p:cNvSpPr/>
          <p:nvPr/>
        </p:nvSpPr>
        <p:spPr>
          <a:xfrm flipH="1" flipV="1">
            <a:off x="2478714" y="5928594"/>
            <a:ext cx="2036433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CBCDAF-FC77-4246-A49D-A092E280BF38}"/>
              </a:ext>
            </a:extLst>
          </p:cNvPr>
          <p:cNvSpPr/>
          <p:nvPr/>
        </p:nvSpPr>
        <p:spPr>
          <a:xfrm>
            <a:off x="8788893" y="411535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9454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B12EE724-E79E-405E-A464-E8399F05CED3}"/>
              </a:ext>
            </a:extLst>
          </p:cNvPr>
          <p:cNvSpPr/>
          <p:nvPr/>
        </p:nvSpPr>
        <p:spPr>
          <a:xfrm flipH="1" flipV="1">
            <a:off x="1845439" y="5928594"/>
            <a:ext cx="2036433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CBCDAF-FC77-4246-A49D-A092E280BF38}"/>
              </a:ext>
            </a:extLst>
          </p:cNvPr>
          <p:cNvSpPr/>
          <p:nvPr/>
        </p:nvSpPr>
        <p:spPr>
          <a:xfrm>
            <a:off x="8788893" y="411535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2463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箭號: 弧形下彎 20">
            <a:extLst>
              <a:ext uri="{FF2B5EF4-FFF2-40B4-BE49-F238E27FC236}">
                <a16:creationId xmlns:a16="http://schemas.microsoft.com/office/drawing/2014/main" id="{B12EE724-E79E-405E-A464-E8399F05CED3}"/>
              </a:ext>
            </a:extLst>
          </p:cNvPr>
          <p:cNvSpPr/>
          <p:nvPr/>
        </p:nvSpPr>
        <p:spPr>
          <a:xfrm flipH="1" flipV="1">
            <a:off x="1181847" y="5939785"/>
            <a:ext cx="2036433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CBCDAF-FC77-4246-A49D-A092E280BF38}"/>
              </a:ext>
            </a:extLst>
          </p:cNvPr>
          <p:cNvSpPr/>
          <p:nvPr/>
        </p:nvSpPr>
        <p:spPr>
          <a:xfrm>
            <a:off x="8788893" y="4115350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928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44883"/>
              </p:ext>
            </p:extLst>
          </p:nvPr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4367515" y="5916532"/>
            <a:ext cx="273301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4589424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9331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3773647" y="5928594"/>
            <a:ext cx="273301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4589424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8825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3064097" y="5928210"/>
            <a:ext cx="273301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4589424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15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22C07-F185-4B69-9F26-F1C4ADCC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to DP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6E8E2-898E-41DD-B02B-FEDC07FD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計算費伯納契數列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EA0C176-FAF5-4807-ACCE-04F61C788296}"/>
              </a:ext>
            </a:extLst>
          </p:cNvPr>
          <p:cNvSpPr/>
          <p:nvPr/>
        </p:nvSpPr>
        <p:spPr>
          <a:xfrm>
            <a:off x="7257327" y="900435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4D8B370-83CD-4AD0-9068-3DEF5D98A1E8}"/>
              </a:ext>
            </a:extLst>
          </p:cNvPr>
          <p:cNvSpPr/>
          <p:nvPr/>
        </p:nvSpPr>
        <p:spPr>
          <a:xfrm>
            <a:off x="8658345" y="2021220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EEB926-76F5-4168-BED8-8D042F5757E1}"/>
              </a:ext>
            </a:extLst>
          </p:cNvPr>
          <p:cNvSpPr/>
          <p:nvPr/>
        </p:nvSpPr>
        <p:spPr>
          <a:xfrm>
            <a:off x="5962891" y="2021220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7F2C081-EC70-4444-B534-7D1DF384730D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6715246" y="1661164"/>
            <a:ext cx="762441" cy="360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386122D-1685-426A-87F9-6344B6228652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8541676" y="1661164"/>
            <a:ext cx="869024" cy="3600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81849CF4-301B-4563-B60B-61194346757F}"/>
              </a:ext>
            </a:extLst>
          </p:cNvPr>
          <p:cNvSpPr/>
          <p:nvPr/>
        </p:nvSpPr>
        <p:spPr>
          <a:xfrm>
            <a:off x="4737904" y="3207841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8F1B05E-5E44-4AF6-A4E9-84B4C0FBDDB1}"/>
              </a:ext>
            </a:extLst>
          </p:cNvPr>
          <p:cNvSpPr/>
          <p:nvPr/>
        </p:nvSpPr>
        <p:spPr>
          <a:xfrm>
            <a:off x="7153636" y="3207841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99DA884-172B-4CA8-8A1A-9F928810D57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5490259" y="2781949"/>
            <a:ext cx="692992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F441EF3-A56E-443E-9347-877783ED95F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247240" y="2781949"/>
            <a:ext cx="658751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741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2382482" y="5943437"/>
            <a:ext cx="273301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4589424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7762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 dirty="0">
                <a:solidFill>
                  <a:schemeClr val="tx1">
                    <a:lumMod val="95000"/>
                    <a:lumOff val="5000"/>
                  </a:schemeClr>
                </a:solidFill>
              </a:rPr>
              <a:t>90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110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1763606" y="5945793"/>
            <a:ext cx="273301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4589424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7830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trike="sngStrike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110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4A3E20DE-9C17-4965-B1B2-3CCD24718250}"/>
              </a:ext>
            </a:extLst>
          </p:cNvPr>
          <p:cNvSpPr/>
          <p:nvPr/>
        </p:nvSpPr>
        <p:spPr>
          <a:xfrm flipH="1" flipV="1">
            <a:off x="1114284" y="5928594"/>
            <a:ext cx="2733019" cy="52086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4589424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2016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260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5050969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843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物品，至多拿一個</a:t>
            </a:r>
            <a:endParaRPr lang="en-US" altLang="zh-TW" dirty="0"/>
          </a:p>
          <a:p>
            <a:r>
              <a:rPr lang="zh-TW" altLang="en-US" dirty="0"/>
              <a:t>定義 </a:t>
            </a:r>
            <a:r>
              <a:rPr lang="en-US" altLang="zh-TW" dirty="0"/>
              <a:t>S[n] : </a:t>
            </a:r>
            <a:r>
              <a:rPr lang="zh-TW" altLang="en-US" dirty="0"/>
              <a:t>當背包的容量只有 </a:t>
            </a:r>
            <a:r>
              <a:rPr lang="en-US" altLang="zh-TW" dirty="0"/>
              <a:t>n </a:t>
            </a:r>
            <a:r>
              <a:rPr lang="zh-TW" altLang="en-US" dirty="0"/>
              <a:t>時，問題的最佳解</a:t>
            </a:r>
            <a:endParaRPr lang="en-US" altLang="zh-TW" dirty="0"/>
          </a:p>
          <a:p>
            <a:r>
              <a:rPr lang="en-US" altLang="zh-TW" dirty="0"/>
              <a:t>S[n] =</a:t>
            </a:r>
            <a:r>
              <a:rPr lang="zh-TW" altLang="en-US" dirty="0"/>
              <a:t> </a:t>
            </a:r>
            <a:r>
              <a:rPr lang="en-US" altLang="zh-TW" dirty="0"/>
              <a:t>max(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S[n], </a:t>
            </a:r>
            <a:r>
              <a:rPr lang="en-US" altLang="zh-TW" dirty="0"/>
              <a:t>S[n-V[</a:t>
            </a:r>
            <a:r>
              <a:rPr lang="en-US" altLang="zh-TW" dirty="0" err="1"/>
              <a:t>i</a:t>
            </a:r>
            <a:r>
              <a:rPr lang="en-US" altLang="zh-TW" dirty="0"/>
              <a:t>]] + P[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557194-E438-44AC-8C40-52087F753FF2}"/>
              </a:ext>
            </a:extLst>
          </p:cNvPr>
          <p:cNvGraphicFramePr>
            <a:graphicFrameLocks noGrp="1"/>
          </p:cNvGraphicFramePr>
          <p:nvPr/>
        </p:nvGraphicFramePr>
        <p:xfrm>
          <a:off x="8788893" y="3223836"/>
          <a:ext cx="2898064" cy="2731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32">
                  <a:extLst>
                    <a:ext uri="{9D8B030D-6E8A-4147-A177-3AD203B41FA5}">
                      <a16:colId xmlns:a16="http://schemas.microsoft.com/office/drawing/2014/main" val="2010084030"/>
                    </a:ext>
                  </a:extLst>
                </a:gridCol>
                <a:gridCol w="1449032">
                  <a:extLst>
                    <a:ext uri="{9D8B030D-6E8A-4147-A177-3AD203B41FA5}">
                      <a16:colId xmlns:a16="http://schemas.microsoft.com/office/drawing/2014/main" val="3401364622"/>
                    </a:ext>
                  </a:extLst>
                </a:gridCol>
              </a:tblGrid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價值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體積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508373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82816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50062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55131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588"/>
                  </a:ext>
                </a:extLst>
              </a:tr>
              <a:tr h="4451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6679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FEC061-C8D8-43BA-AD8F-9FF024CA1E64}"/>
              </a:ext>
            </a:extLst>
          </p:cNvPr>
          <p:cNvSpPr/>
          <p:nvPr/>
        </p:nvSpPr>
        <p:spPr>
          <a:xfrm>
            <a:off x="2800411" y="4001294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7FDBEF-E2A2-478F-B33F-0464C43388B8}"/>
              </a:ext>
            </a:extLst>
          </p:cNvPr>
          <p:cNvSpPr/>
          <p:nvPr/>
        </p:nvSpPr>
        <p:spPr>
          <a:xfrm>
            <a:off x="3452428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8F8405-C21A-44F5-B682-737E5CF4DF4C}"/>
              </a:ext>
            </a:extLst>
          </p:cNvPr>
          <p:cNvSpPr/>
          <p:nvPr/>
        </p:nvSpPr>
        <p:spPr>
          <a:xfrm>
            <a:off x="4104445" y="400001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FC1D50-DC87-4003-984D-1B0E55BA4503}"/>
              </a:ext>
            </a:extLst>
          </p:cNvPr>
          <p:cNvSpPr/>
          <p:nvPr/>
        </p:nvSpPr>
        <p:spPr>
          <a:xfrm>
            <a:off x="4758926" y="400149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D72050-C1C3-483B-8B3C-0425D1C85996}"/>
              </a:ext>
            </a:extLst>
          </p:cNvPr>
          <p:cNvSpPr/>
          <p:nvPr/>
        </p:nvSpPr>
        <p:spPr>
          <a:xfrm>
            <a:off x="5408479" y="4001931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D49910-9677-4CEE-A30C-20B0E85AD3F8}"/>
              </a:ext>
            </a:extLst>
          </p:cNvPr>
          <p:cNvSpPr/>
          <p:nvPr/>
        </p:nvSpPr>
        <p:spPr>
          <a:xfrm>
            <a:off x="6060496" y="4002136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6315AB-E163-4FBE-8281-3ECB7E01F874}"/>
              </a:ext>
            </a:extLst>
          </p:cNvPr>
          <p:cNvSpPr/>
          <p:nvPr/>
        </p:nvSpPr>
        <p:spPr>
          <a:xfrm>
            <a:off x="6714977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280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10E63E-7511-48F2-9C80-AAF03BB23146}"/>
              </a:ext>
            </a:extLst>
          </p:cNvPr>
          <p:cNvSpPr/>
          <p:nvPr/>
        </p:nvSpPr>
        <p:spPr>
          <a:xfrm>
            <a:off x="848056" y="4001089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2943DA-2C06-4704-9D93-D2E314CD7776}"/>
              </a:ext>
            </a:extLst>
          </p:cNvPr>
          <p:cNvSpPr/>
          <p:nvPr/>
        </p:nvSpPr>
        <p:spPr>
          <a:xfrm>
            <a:off x="1500073" y="3999605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D92979-C938-40A3-9C14-FFBA0F24E5DE}"/>
              </a:ext>
            </a:extLst>
          </p:cNvPr>
          <p:cNvSpPr/>
          <p:nvPr/>
        </p:nvSpPr>
        <p:spPr>
          <a:xfrm>
            <a:off x="2152090" y="3999810"/>
            <a:ext cx="653249" cy="19289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8D4CC-3019-41F7-9458-959D7518440E}"/>
              </a:ext>
            </a:extLst>
          </p:cNvPr>
          <p:cNvSpPr/>
          <p:nvPr/>
        </p:nvSpPr>
        <p:spPr>
          <a:xfrm>
            <a:off x="8788893" y="5513956"/>
            <a:ext cx="2898064" cy="4514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4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r>
              <a:rPr lang="zh-TW" altLang="en-US" dirty="0"/>
              <a:t> 背包問題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86B02D72-150E-45B6-9F75-11323893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541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C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j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&gt;=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--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j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]]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zh-TW" altLang="zh-TW" sz="3200" dirty="0">
                <a:latin typeface="Consolas" panose="020B0609020204030204" pitchFamily="49" charset="0"/>
              </a:rPr>
              <a:t> </a:t>
            </a:r>
            <a:endParaRPr lang="zh-TW" altLang="zh-TW" sz="7200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47750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22DA7-59A1-4582-9C25-D7D83F4C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 </a:t>
            </a:r>
            <a:r>
              <a:rPr lang="zh-TW" altLang="en-US" dirty="0"/>
              <a:t>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3626B-C8E6-4AD1-AA3E-DFF60ED5E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 err="1">
                <a:hlinkClick r:id="rId2"/>
              </a:rPr>
              <a:t>UVa</a:t>
            </a:r>
            <a:r>
              <a:rPr lang="en-US" altLang="zh-TW" u="sng" dirty="0">
                <a:hlinkClick r:id="rId2"/>
              </a:rPr>
              <a:t> OJ 624 CD</a:t>
            </a:r>
            <a:endParaRPr lang="en-US" altLang="zh-TW" u="sng" dirty="0"/>
          </a:p>
          <a:p>
            <a:r>
              <a:rPr lang="en-US" altLang="zh-TW" dirty="0" err="1">
                <a:hlinkClick r:id="rId3"/>
              </a:rPr>
              <a:t>UVa</a:t>
            </a:r>
            <a:r>
              <a:rPr lang="en-US" altLang="zh-TW" dirty="0">
                <a:hlinkClick r:id="rId3"/>
              </a:rPr>
              <a:t> OJ 10819 Trouble of 13-Dots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2573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</a:t>
            </a:r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有限</a:t>
            </a:r>
            <a:r>
              <a:rPr lang="zh-TW" altLang="en-US" dirty="0"/>
              <a:t>多個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827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</a:t>
            </a:r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有限</a:t>
            </a:r>
            <a:r>
              <a:rPr lang="zh-TW" altLang="en-US" dirty="0"/>
              <a:t>多個</a:t>
            </a:r>
            <a:endParaRPr lang="en-US" altLang="zh-TW" dirty="0"/>
          </a:p>
          <a:p>
            <a:r>
              <a:rPr lang="zh-TW" altLang="en-US" dirty="0"/>
              <a:t>對該種物品，我們可以選擇 </a:t>
            </a:r>
            <a:r>
              <a:rPr lang="en-US" altLang="zh-TW" dirty="0"/>
              <a:t>1, 2, 3, 4, …, n</a:t>
            </a:r>
            <a:r>
              <a:rPr lang="zh-TW" altLang="en-US" dirty="0"/>
              <a:t> 個</a:t>
            </a:r>
          </a:p>
        </p:txBody>
      </p:sp>
    </p:spTree>
    <p:extLst>
      <p:ext uri="{BB962C8B-B14F-4D97-AF65-F5344CB8AC3E}">
        <p14:creationId xmlns:p14="http://schemas.microsoft.com/office/powerpoint/2010/main" val="13557347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對於每一</a:t>
            </a:r>
            <a:r>
              <a:rPr lang="zh-TW" altLang="en-US" b="1" dirty="0"/>
              <a:t>種</a:t>
            </a:r>
            <a:r>
              <a:rPr lang="zh-TW" altLang="en-US" dirty="0"/>
              <a:t>物品，其個數是</a:t>
            </a:r>
            <a:r>
              <a:rPr lang="zh-TW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有限</a:t>
            </a:r>
            <a:r>
              <a:rPr lang="zh-TW" altLang="en-US" dirty="0"/>
              <a:t>多個</a:t>
            </a:r>
            <a:endParaRPr lang="en-US" altLang="zh-TW" dirty="0"/>
          </a:p>
          <a:p>
            <a:r>
              <a:rPr lang="zh-TW" altLang="en-US" dirty="0"/>
              <a:t>轉為 </a:t>
            </a:r>
            <a:r>
              <a:rPr lang="en-US" altLang="zh-TW" dirty="0"/>
              <a:t>01</a:t>
            </a:r>
            <a:r>
              <a:rPr lang="zh-TW" altLang="en-US" dirty="0"/>
              <a:t> 背包問題</a:t>
            </a:r>
            <a:endParaRPr lang="en-US" altLang="zh-TW" dirty="0"/>
          </a:p>
          <a:p>
            <a:r>
              <a:rPr lang="zh-TW" altLang="en-US" dirty="0"/>
              <a:t>若第 </a:t>
            </a:r>
            <a:r>
              <a:rPr lang="en-US" altLang="zh-TW" dirty="0"/>
              <a:t>i</a:t>
            </a:r>
            <a:r>
              <a:rPr lang="zh-TW" altLang="en-US" dirty="0"/>
              <a:t> 種物品可選 </a:t>
            </a:r>
            <a:r>
              <a:rPr lang="en-US" altLang="zh-TW" dirty="0"/>
              <a:t>n</a:t>
            </a:r>
            <a:r>
              <a:rPr lang="zh-TW" altLang="en-US" dirty="0"/>
              <a:t> 個，則換成 </a:t>
            </a:r>
            <a:r>
              <a:rPr lang="en-US" altLang="zh-TW" dirty="0"/>
              <a:t>n </a:t>
            </a:r>
            <a:r>
              <a:rPr lang="zh-TW" altLang="en-US" dirty="0"/>
              <a:t>個第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種物品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789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22C07-F185-4B69-9F26-F1C4ADCC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to DP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6E8E2-898E-41DD-B02B-FEDC07FD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計算費伯納契數列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EA0C176-FAF5-4807-ACCE-04F61C788296}"/>
              </a:ext>
            </a:extLst>
          </p:cNvPr>
          <p:cNvSpPr/>
          <p:nvPr/>
        </p:nvSpPr>
        <p:spPr>
          <a:xfrm>
            <a:off x="7257327" y="900435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4D8B370-83CD-4AD0-9068-3DEF5D98A1E8}"/>
              </a:ext>
            </a:extLst>
          </p:cNvPr>
          <p:cNvSpPr/>
          <p:nvPr/>
        </p:nvSpPr>
        <p:spPr>
          <a:xfrm>
            <a:off x="8658345" y="2021220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EEB926-76F5-4168-BED8-8D042F5757E1}"/>
              </a:ext>
            </a:extLst>
          </p:cNvPr>
          <p:cNvSpPr/>
          <p:nvPr/>
        </p:nvSpPr>
        <p:spPr>
          <a:xfrm>
            <a:off x="5962891" y="2021220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7F2C081-EC70-4444-B534-7D1DF384730D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6715246" y="1661164"/>
            <a:ext cx="762441" cy="360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386122D-1685-426A-87F9-6344B6228652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8541676" y="1661164"/>
            <a:ext cx="869024" cy="3600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81849CF4-301B-4563-B60B-61194346757F}"/>
              </a:ext>
            </a:extLst>
          </p:cNvPr>
          <p:cNvSpPr/>
          <p:nvPr/>
        </p:nvSpPr>
        <p:spPr>
          <a:xfrm>
            <a:off x="4737904" y="3207841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8F1B05E-5E44-4AF6-A4E9-84B4C0FBDDB1}"/>
              </a:ext>
            </a:extLst>
          </p:cNvPr>
          <p:cNvSpPr/>
          <p:nvPr/>
        </p:nvSpPr>
        <p:spPr>
          <a:xfrm>
            <a:off x="7153636" y="3207841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99DA884-172B-4CA8-8A1A-9F928810D57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5490259" y="2781949"/>
            <a:ext cx="692992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F441EF3-A56E-443E-9347-877783ED95F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247240" y="2781949"/>
            <a:ext cx="658751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E77F4160-9A6F-4524-BC77-09645AD58D26}"/>
              </a:ext>
            </a:extLst>
          </p:cNvPr>
          <p:cNvSpPr/>
          <p:nvPr/>
        </p:nvSpPr>
        <p:spPr>
          <a:xfrm>
            <a:off x="3478192" y="4394462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D7A67DC-FB9A-4909-BFF1-3677708F2DA2}"/>
              </a:ext>
            </a:extLst>
          </p:cNvPr>
          <p:cNvSpPr/>
          <p:nvPr/>
        </p:nvSpPr>
        <p:spPr>
          <a:xfrm>
            <a:off x="5838243" y="4394462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98D6AF0-C413-44DD-895B-027189B0C6B6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230547" y="3968570"/>
            <a:ext cx="727717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7BEB85B-39F6-41DA-A28A-085C3BBA4B38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6022253" y="3968570"/>
            <a:ext cx="568345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93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2A4DC-6ED5-4EE3-95D4-9FC77F79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CD9DFF-4F8F-45C3-8991-1447F626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 </a:t>
            </a:r>
            <a:r>
              <a:rPr lang="en-US" altLang="zh-TW" dirty="0"/>
              <a:t>binary </a:t>
            </a:r>
            <a:r>
              <a:rPr lang="zh-TW" altLang="en-US" dirty="0"/>
              <a:t>技巧優化</a:t>
            </a:r>
            <a:endParaRPr lang="en-US" altLang="zh-TW" dirty="0"/>
          </a:p>
          <a:p>
            <a:r>
              <a:rPr lang="zh-TW" altLang="en-US" dirty="0"/>
              <a:t>若第 </a:t>
            </a:r>
            <a:r>
              <a:rPr lang="en-US" altLang="zh-TW" dirty="0" err="1"/>
              <a:t>i</a:t>
            </a:r>
            <a:r>
              <a:rPr lang="zh-TW" altLang="en-US" dirty="0"/>
              <a:t> 種物品可選 </a:t>
            </a:r>
            <a:r>
              <a:rPr lang="en-US" altLang="zh-TW" dirty="0"/>
              <a:t>n</a:t>
            </a:r>
            <a:r>
              <a:rPr lang="zh-TW" altLang="en-US" dirty="0"/>
              <a:t> 個，則將其換為多件物品，</a:t>
            </a:r>
            <a:br>
              <a:rPr lang="en-US" altLang="zh-TW" dirty="0"/>
            </a:br>
            <a:r>
              <a:rPr lang="zh-TW" altLang="en-US" dirty="0"/>
              <a:t>物品的大小與價值皆為 </a:t>
            </a:r>
            <a:r>
              <a:rPr lang="en-US" altLang="zh-TW" dirty="0"/>
              <a:t>r</a:t>
            </a:r>
            <a:r>
              <a:rPr lang="zh-TW" altLang="en-US" dirty="0"/>
              <a:t> 倍的原物品大小與價值</a:t>
            </a:r>
            <a:endParaRPr lang="en-US" altLang="zh-TW" dirty="0"/>
          </a:p>
          <a:p>
            <a:r>
              <a:rPr lang="en-US" altLang="zh-TW" dirty="0"/>
              <a:t>r = {</a:t>
            </a:r>
            <a:r>
              <a:rPr lang="zh-TW" altLang="en-US" dirty="0"/>
              <a:t> </a:t>
            </a:r>
            <a:r>
              <a:rPr lang="en-US" altLang="zh-TW" dirty="0"/>
              <a:t>1,</a:t>
            </a:r>
            <a:r>
              <a:rPr lang="zh-TW" altLang="en-US" dirty="0"/>
              <a:t> </a:t>
            </a:r>
            <a:r>
              <a:rPr lang="en-US" altLang="zh-TW" dirty="0"/>
              <a:t>2, 4, …, 2</a:t>
            </a:r>
            <a:r>
              <a:rPr lang="en-US" altLang="zh-TW" baseline="30000" dirty="0"/>
              <a:t>k-1</a:t>
            </a:r>
            <a:r>
              <a:rPr lang="en-US" altLang="zh-TW" dirty="0"/>
              <a:t>, n - (2</a:t>
            </a:r>
            <a:r>
              <a:rPr lang="en-US" altLang="zh-TW" baseline="30000" dirty="0"/>
              <a:t>k </a:t>
            </a:r>
            <a:r>
              <a:rPr lang="en-US" altLang="zh-TW" dirty="0"/>
              <a:t>-1) } , </a:t>
            </a:r>
            <a:br>
              <a:rPr lang="en-US" altLang="zh-TW" dirty="0"/>
            </a:br>
            <a:r>
              <a:rPr lang="en-US" altLang="zh-TW" dirty="0"/>
              <a:t>k </a:t>
            </a:r>
            <a:r>
              <a:rPr lang="zh-TW" altLang="en-US" dirty="0"/>
              <a:t>為滿足 </a:t>
            </a:r>
            <a:r>
              <a:rPr lang="en-US" altLang="zh-TW" dirty="0"/>
              <a:t>n - (2</a:t>
            </a:r>
            <a:r>
              <a:rPr lang="en-US" altLang="zh-TW" baseline="30000" dirty="0"/>
              <a:t>k </a:t>
            </a:r>
            <a:r>
              <a:rPr lang="en-US" altLang="zh-TW" dirty="0"/>
              <a:t>-1) &gt;</a:t>
            </a:r>
            <a:r>
              <a:rPr lang="zh-TW" altLang="en-US" dirty="0"/>
              <a:t> </a:t>
            </a:r>
            <a:r>
              <a:rPr lang="en-US" altLang="zh-TW" dirty="0"/>
              <a:t>0 </a:t>
            </a:r>
            <a:r>
              <a:rPr lang="zh-TW" altLang="en-US" dirty="0"/>
              <a:t>的最大整數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68571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071E0-3DFC-42C8-8A08-87EF895D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多重背包問題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6FDC1B-DC98-4D97-84D2-DD7B4C39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舉個例子，當物品可選 </a:t>
            </a:r>
            <a:r>
              <a:rPr lang="en-US" altLang="zh-TW" dirty="0"/>
              <a:t>13 </a:t>
            </a:r>
            <a:r>
              <a:rPr lang="zh-TW" altLang="en-US" dirty="0"/>
              <a:t>個</a:t>
            </a:r>
            <a:endParaRPr lang="en-US" altLang="zh-TW" dirty="0"/>
          </a:p>
          <a:p>
            <a:r>
              <a:rPr lang="zh-TW" altLang="en-US" dirty="0"/>
              <a:t>則 </a:t>
            </a:r>
            <a:r>
              <a:rPr lang="en-US" altLang="zh-TW" dirty="0"/>
              <a:t>k = 3, r = { 1, 2, 4, 6 }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=&gt;</a:t>
            </a:r>
            <a:r>
              <a:rPr lang="zh-TW" altLang="en-US" dirty="0"/>
              <a:t>造出 </a:t>
            </a:r>
            <a:r>
              <a:rPr lang="en-US" altLang="zh-TW" dirty="0"/>
              <a:t>4</a:t>
            </a:r>
            <a:r>
              <a:rPr lang="zh-TW" altLang="en-US" dirty="0"/>
              <a:t> 件物品，個別包含 </a:t>
            </a:r>
            <a:r>
              <a:rPr lang="en-US" altLang="zh-TW" dirty="0"/>
              <a:t>1, 2, 4, 6</a:t>
            </a:r>
            <a:r>
              <a:rPr lang="zh-TW" altLang="en-US" dirty="0"/>
              <a:t> 個原物品</a:t>
            </a:r>
          </a:p>
        </p:txBody>
      </p:sp>
    </p:spTree>
    <p:extLst>
      <p:ext uri="{BB962C8B-B14F-4D97-AF65-F5344CB8AC3E}">
        <p14:creationId xmlns:p14="http://schemas.microsoft.com/office/powerpoint/2010/main" val="26950774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560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DP </a:t>
            </a:r>
            <a:r>
              <a:rPr lang="zh-TW" altLang="en-US" dirty="0"/>
              <a:t>經典問題 </a:t>
            </a:r>
            <a:r>
              <a:rPr lang="en-US" altLang="zh-TW" dirty="0"/>
              <a:t>LIS</a:t>
            </a:r>
            <a:r>
              <a:rPr lang="zh-TW" altLang="en-US" dirty="0"/>
              <a:t> </a:t>
            </a:r>
            <a:r>
              <a:rPr lang="en-US" altLang="zh-TW" dirty="0"/>
              <a:t>and LCS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4524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72" y="1122363"/>
            <a:ext cx="9854214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</a:t>
            </a:r>
            <a:r>
              <a:rPr lang="en-US" altLang="zh-TW" dirty="0"/>
              <a:t>ongest 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en-US" altLang="zh-TW" dirty="0"/>
              <a:t>ncreasing 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ubsequence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1265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93AFD-CF94-4FAA-815E-D3C209CB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定義問題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425029-7560-43A6-AA94-CDFB08878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8811"/>
            <a:ext cx="10515600" cy="3478151"/>
          </a:xfrm>
        </p:spPr>
        <p:txBody>
          <a:bodyPr/>
          <a:lstStyle/>
          <a:p>
            <a:r>
              <a:rPr lang="zh-TW" altLang="en-US" dirty="0"/>
              <a:t>在一數值序列中</a:t>
            </a:r>
            <a:endParaRPr lang="en-US" altLang="zh-TW" dirty="0"/>
          </a:p>
          <a:p>
            <a:r>
              <a:rPr lang="zh-TW" altLang="en-US" dirty="0"/>
              <a:t>找到一個子序列</a:t>
            </a:r>
            <a:endParaRPr lang="en-US" altLang="zh-TW" dirty="0"/>
          </a:p>
          <a:p>
            <a:pPr lvl="1"/>
            <a:r>
              <a:rPr lang="zh-TW" altLang="en-US" dirty="0"/>
              <a:t>使得子序列元素的數值依次遞增</a:t>
            </a:r>
            <a:endParaRPr lang="en-US" altLang="zh-TW" dirty="0"/>
          </a:p>
          <a:p>
            <a:pPr lvl="1"/>
            <a:r>
              <a:rPr lang="zh-TW" altLang="en-US" dirty="0"/>
              <a:t>並且使子序列的長度儘可能地大。</a:t>
            </a:r>
          </a:p>
        </p:txBody>
      </p:sp>
    </p:spTree>
    <p:extLst>
      <p:ext uri="{BB962C8B-B14F-4D97-AF65-F5344CB8AC3E}">
        <p14:creationId xmlns:p14="http://schemas.microsoft.com/office/powerpoint/2010/main" val="7679613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21EB7-6914-42BE-AD53-AE725F52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補充說明 </a:t>
            </a:r>
            <a:r>
              <a:rPr lang="en-US" altLang="zh-TW" dirty="0"/>
              <a:t>-</a:t>
            </a:r>
            <a:r>
              <a:rPr lang="zh-TW" altLang="en-US" dirty="0"/>
              <a:t>子序列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F0030E-2E92-4B82-97B7-15E2C653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原序列：</a:t>
            </a:r>
            <a:endParaRPr lang="en-US" altLang="zh-TW" dirty="0"/>
          </a:p>
          <a:p>
            <a:pPr lvl="1"/>
            <a:r>
              <a:rPr lang="en-US" altLang="zh-TW" dirty="0"/>
              <a:t>0, 8, 4, 12, 2, 10, 6, 14, 1, 9, 5, 13, 3, 11, 7, 15</a:t>
            </a:r>
          </a:p>
          <a:p>
            <a:r>
              <a:rPr lang="zh-TW" altLang="en-US" dirty="0"/>
              <a:t>子序列：</a:t>
            </a:r>
            <a:endParaRPr lang="en-US" altLang="zh-TW" dirty="0"/>
          </a:p>
          <a:p>
            <a:pPr lvl="1"/>
            <a:r>
              <a:rPr lang="zh-TW" altLang="en-US" dirty="0"/>
              <a:t>元素前後順序性不更動</a:t>
            </a:r>
            <a:endParaRPr lang="en-US" altLang="zh-TW" dirty="0"/>
          </a:p>
          <a:p>
            <a:pPr lvl="1"/>
            <a:r>
              <a:rPr lang="zh-TW" altLang="en-US" dirty="0"/>
              <a:t>可不連續元素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Ex:</a:t>
            </a:r>
          </a:p>
          <a:p>
            <a:pPr marL="457200" lvl="1" indent="0">
              <a:buNone/>
            </a:pPr>
            <a:r>
              <a:rPr lang="zh-TW" altLang="en-US" dirty="0"/>
              <a:t> </a:t>
            </a:r>
            <a:r>
              <a:rPr lang="en-US" altLang="zh-TW" dirty="0"/>
              <a:t>	0, 6, 14, 15</a:t>
            </a:r>
          </a:p>
          <a:p>
            <a:pPr marL="457200" lvl="1" indent="0">
              <a:buNone/>
            </a:pPr>
            <a:r>
              <a:rPr lang="en-US" altLang="zh-TW" dirty="0"/>
              <a:t>	8, 4, 12, 11, 7, 15</a:t>
            </a:r>
          </a:p>
        </p:txBody>
      </p:sp>
    </p:spTree>
    <p:extLst>
      <p:ext uri="{BB962C8B-B14F-4D97-AF65-F5344CB8AC3E}">
        <p14:creationId xmlns:p14="http://schemas.microsoft.com/office/powerpoint/2010/main" val="31472206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21EB7-6914-42BE-AD53-AE725F52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補充說明 </a:t>
            </a:r>
            <a:r>
              <a:rPr lang="en-US" altLang="zh-TW" dirty="0"/>
              <a:t>–</a:t>
            </a:r>
            <a:r>
              <a:rPr lang="zh-TW" altLang="en-US" dirty="0"/>
              <a:t>遞增子序列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F0030E-2E92-4B82-97B7-15E2C653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原序列：</a:t>
            </a:r>
            <a:endParaRPr lang="en-US" altLang="zh-TW" dirty="0"/>
          </a:p>
          <a:p>
            <a:pPr lvl="1"/>
            <a:r>
              <a:rPr lang="en-US" altLang="zh-TW" dirty="0"/>
              <a:t>0, 8, 4, 12, 2, 10, 6, 14, 1, 9, 5, 13, 3, 11, 7, 15</a:t>
            </a:r>
          </a:p>
          <a:p>
            <a:r>
              <a:rPr lang="zh-TW" altLang="en-US" dirty="0"/>
              <a:t>遞增子序列：</a:t>
            </a:r>
            <a:endParaRPr lang="en-US" altLang="zh-TW" dirty="0"/>
          </a:p>
          <a:p>
            <a:pPr lvl="1"/>
            <a:r>
              <a:rPr lang="zh-TW" altLang="en-US" dirty="0"/>
              <a:t>元素的數值依次遞增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Ex:</a:t>
            </a:r>
          </a:p>
          <a:p>
            <a:pPr marL="457200" lvl="1" indent="0">
              <a:buNone/>
            </a:pPr>
            <a:r>
              <a:rPr lang="zh-TW" altLang="en-US" dirty="0"/>
              <a:t> </a:t>
            </a:r>
            <a:r>
              <a:rPr lang="en-US" altLang="zh-TW" dirty="0"/>
              <a:t>	</a:t>
            </a:r>
            <a:r>
              <a:rPr lang="zh-TW" altLang="en-US" dirty="0"/>
              <a:t>合法 </a:t>
            </a:r>
            <a:r>
              <a:rPr lang="en-US" altLang="zh-TW" dirty="0"/>
              <a:t>0, 6, 14, 15</a:t>
            </a:r>
            <a:r>
              <a:rPr lang="zh-TW" altLang="en-US" dirty="0"/>
              <a:t> </a:t>
            </a:r>
            <a:r>
              <a:rPr lang="en-US" altLang="zh-TW" dirty="0"/>
              <a:t>	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不合法 </a:t>
            </a:r>
            <a:r>
              <a:rPr lang="en-US" altLang="zh-TW" dirty="0"/>
              <a:t>8, 4, 12, 11, 7, 15</a:t>
            </a:r>
            <a:r>
              <a:rPr lang="zh-TW" altLang="en-US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雖然是子序列 但是沒有遞增</a:t>
            </a:r>
            <a:r>
              <a:rPr lang="en-US" altLang="zh-TW" sz="2400" dirty="0"/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373649-33EE-40A0-9C42-551D925ACE36}"/>
              </a:ext>
            </a:extLst>
          </p:cNvPr>
          <p:cNvSpPr txBox="1"/>
          <p:nvPr/>
        </p:nvSpPr>
        <p:spPr>
          <a:xfrm>
            <a:off x="6365289" y="4172505"/>
            <a:ext cx="389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Note: </a:t>
            </a:r>
            <a:r>
              <a:rPr lang="zh-TW" altLang="en-US" dirty="0"/>
              <a:t>我們先從嚴格遞增討論起。</a:t>
            </a:r>
          </a:p>
        </p:txBody>
      </p:sp>
    </p:spTree>
    <p:extLst>
      <p:ext uri="{BB962C8B-B14F-4D97-AF65-F5344CB8AC3E}">
        <p14:creationId xmlns:p14="http://schemas.microsoft.com/office/powerpoint/2010/main" val="41453230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21EB7-6914-42BE-AD53-AE725F52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補充說明 </a:t>
            </a:r>
            <a:r>
              <a:rPr lang="en-US" altLang="zh-TW" dirty="0"/>
              <a:t>–</a:t>
            </a:r>
            <a:r>
              <a:rPr lang="zh-TW" altLang="en-US" dirty="0"/>
              <a:t>最長遞增子序列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F0030E-2E92-4B82-97B7-15E2C653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原序列：</a:t>
            </a:r>
            <a:endParaRPr lang="en-US" altLang="zh-TW" dirty="0"/>
          </a:p>
          <a:p>
            <a:pPr lvl="1"/>
            <a:r>
              <a:rPr lang="en-US" altLang="zh-TW" dirty="0"/>
              <a:t>0, 8, 4, 12, 2, 10, 6, 14, 1, 9, 5, 13, 3, 11, 7, 15</a:t>
            </a:r>
          </a:p>
          <a:p>
            <a:r>
              <a:rPr lang="zh-TW" altLang="en-US" dirty="0"/>
              <a:t>最長遞增子序列</a:t>
            </a:r>
            <a:endParaRPr lang="en-US" altLang="zh-TW" dirty="0"/>
          </a:p>
          <a:p>
            <a:pPr lvl="1"/>
            <a:r>
              <a:rPr lang="zh-TW" altLang="en-US" i="1" dirty="0"/>
              <a:t>有沒有人要回答</a:t>
            </a:r>
            <a:endParaRPr lang="en-US" altLang="zh-TW" i="1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660107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72" y="1122363"/>
            <a:ext cx="9854214" cy="2387600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對每個元素分析找出 </a:t>
            </a:r>
            <a:r>
              <a:rPr kumimoji="1" lang="en-US" altLang="zh-TW" dirty="0"/>
              <a:t>LIS</a:t>
            </a:r>
            <a:endParaRPr lang="en-US" altLang="zh-TW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Longest Increasing Subsequence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351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22C07-F185-4B69-9F26-F1C4ADCC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 to DP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6E8E2-898E-41DD-B02B-FEDC07FD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計算費伯納契數列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EA0C176-FAF5-4807-ACCE-04F61C788296}"/>
              </a:ext>
            </a:extLst>
          </p:cNvPr>
          <p:cNvSpPr/>
          <p:nvPr/>
        </p:nvSpPr>
        <p:spPr>
          <a:xfrm>
            <a:off x="7257327" y="900435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4D8B370-83CD-4AD0-9068-3DEF5D98A1E8}"/>
              </a:ext>
            </a:extLst>
          </p:cNvPr>
          <p:cNvSpPr/>
          <p:nvPr/>
        </p:nvSpPr>
        <p:spPr>
          <a:xfrm>
            <a:off x="8658345" y="2021220"/>
            <a:ext cx="1504709" cy="891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7EEB926-76F5-4168-BED8-8D042F5757E1}"/>
              </a:ext>
            </a:extLst>
          </p:cNvPr>
          <p:cNvSpPr/>
          <p:nvPr/>
        </p:nvSpPr>
        <p:spPr>
          <a:xfrm>
            <a:off x="5962891" y="2021220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7F2C081-EC70-4444-B534-7D1DF384730D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6715246" y="1661164"/>
            <a:ext cx="762441" cy="360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386122D-1685-426A-87F9-6344B6228652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8541676" y="1661164"/>
            <a:ext cx="869024" cy="36005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81849CF4-301B-4563-B60B-61194346757F}"/>
              </a:ext>
            </a:extLst>
          </p:cNvPr>
          <p:cNvSpPr/>
          <p:nvPr/>
        </p:nvSpPr>
        <p:spPr>
          <a:xfrm>
            <a:off x="4737904" y="3207841"/>
            <a:ext cx="1504709" cy="8912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8F1B05E-5E44-4AF6-A4E9-84B4C0FBDDB1}"/>
              </a:ext>
            </a:extLst>
          </p:cNvPr>
          <p:cNvSpPr/>
          <p:nvPr/>
        </p:nvSpPr>
        <p:spPr>
          <a:xfrm>
            <a:off x="7153636" y="3207841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99DA884-172B-4CA8-8A1A-9F928810D573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5490259" y="2781949"/>
            <a:ext cx="692992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F441EF3-A56E-443E-9347-877783ED95F1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247240" y="2781949"/>
            <a:ext cx="658751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E77F4160-9A6F-4524-BC77-09645AD58D26}"/>
              </a:ext>
            </a:extLst>
          </p:cNvPr>
          <p:cNvSpPr/>
          <p:nvPr/>
        </p:nvSpPr>
        <p:spPr>
          <a:xfrm>
            <a:off x="3478192" y="4394462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D7A67DC-FB9A-4909-BFF1-3677708F2DA2}"/>
              </a:ext>
            </a:extLst>
          </p:cNvPr>
          <p:cNvSpPr/>
          <p:nvPr/>
        </p:nvSpPr>
        <p:spPr>
          <a:xfrm>
            <a:off x="5838243" y="4394462"/>
            <a:ext cx="1504709" cy="891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98D6AF0-C413-44DD-895B-027189B0C6B6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4230547" y="3968570"/>
            <a:ext cx="727717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7BEB85B-39F6-41DA-A28A-085C3BBA4B38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6022253" y="3968570"/>
            <a:ext cx="568345" cy="425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462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F6340-3584-4397-B9C9-8BD9FB52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</a:t>
            </a:r>
            <a:r>
              <a:rPr lang="zh-TW" altLang="en-US" dirty="0"/>
              <a:t> 要素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458476-4712-4242-8DC0-1C8B91A96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r>
              <a:rPr lang="zh-TW" altLang="en-US" dirty="0"/>
              <a:t>時間軸</a:t>
            </a:r>
            <a:endParaRPr lang="en-US" altLang="zh-TW" dirty="0"/>
          </a:p>
          <a:p>
            <a:pPr lvl="1"/>
            <a:r>
              <a:rPr lang="zh-TW" altLang="en-US" dirty="0"/>
              <a:t>對過去紀錄 </a:t>
            </a:r>
            <a:endParaRPr lang="en-US" altLang="zh-TW" dirty="0"/>
          </a:p>
          <a:p>
            <a:pPr lvl="1"/>
            <a:r>
              <a:rPr lang="zh-TW" altLang="en-US" dirty="0"/>
              <a:t>對現在進行整理</a:t>
            </a:r>
            <a:endParaRPr lang="en-US" altLang="zh-TW" dirty="0"/>
          </a:p>
          <a:p>
            <a:pPr lvl="1"/>
            <a:r>
              <a:rPr lang="zh-TW" altLang="en-US" dirty="0"/>
              <a:t>對未來充分準備</a:t>
            </a:r>
          </a:p>
        </p:txBody>
      </p:sp>
    </p:spTree>
    <p:extLst>
      <p:ext uri="{BB962C8B-B14F-4D97-AF65-F5344CB8AC3E}">
        <p14:creationId xmlns:p14="http://schemas.microsoft.com/office/powerpoint/2010/main" val="24269292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43776-B75A-45D4-86B7-018A364E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AB74D-9BB5-4AB6-8A40-5E0C6A217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 = 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8, 4, 12, 2, 10, 6, 14, 1, 9, 5, 13, 3, 11, 7, 15</a:t>
            </a:r>
          </a:p>
          <a:p>
            <a:endParaRPr lang="en-US" altLang="zh-TW" dirty="0"/>
          </a:p>
          <a:p>
            <a:r>
              <a:rPr lang="en-US" altLang="zh-TW" dirty="0"/>
              <a:t>T =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r>
              <a:rPr lang="en-US" altLang="zh-TW" dirty="0"/>
              <a:t>0, 8, 4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altLang="zh-TW" dirty="0">
                <a:solidFill>
                  <a:srgbClr val="FF0000"/>
                </a:solidFill>
              </a:rPr>
              <a:t>12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2, 10, 6, 14, 1, 9, 5, 13, 3, 11, 7, 15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直到 </a:t>
            </a:r>
            <a:r>
              <a:rPr lang="en-US" altLang="zh-TW" dirty="0"/>
              <a:t>T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16 </a:t>
            </a:r>
            <a:r>
              <a:rPr lang="zh-TW" altLang="en-US" dirty="0"/>
              <a:t>結束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Note: </a:t>
            </a:r>
            <a:r>
              <a:rPr lang="zh-TW" altLang="en-US" dirty="0"/>
              <a:t>過去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rgbClr val="FF0000"/>
                </a:solidFill>
              </a:rPr>
              <a:t>現在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未來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8114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72" y="1122363"/>
            <a:ext cx="9854214" cy="2387600"/>
          </a:xfrm>
        </p:spPr>
        <p:txBody>
          <a:bodyPr>
            <a:normAutofit/>
          </a:bodyPr>
          <a:lstStyle/>
          <a:p>
            <a:r>
              <a:rPr lang="zh-TW" altLang="en-US" dirty="0"/>
              <a:t>如何記錄過去？</a:t>
            </a:r>
            <a:endParaRPr lang="en-US" altLang="zh-TW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1405"/>
            <a:ext cx="9144000" cy="1655762"/>
          </a:xfrm>
        </p:spPr>
        <p:txBody>
          <a:bodyPr/>
          <a:lstStyle/>
          <a:p>
            <a:r>
              <a:rPr lang="zh-TW" altLang="en-US" dirty="0"/>
              <a:t>思考一個問題： 至少要大於 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 </a:t>
            </a:r>
            <a:r>
              <a:rPr lang="zh-TW" altLang="en-US" dirty="0"/>
              <a:t>才可以接在 </a:t>
            </a:r>
            <a:r>
              <a:rPr lang="en-US" altLang="zh-TW" dirty="0">
                <a:solidFill>
                  <a:srgbClr val="FF0000"/>
                </a:solidFill>
              </a:rPr>
              <a:t>k</a:t>
            </a:r>
            <a:r>
              <a:rPr lang="en-US" altLang="zh-TW" dirty="0"/>
              <a:t> </a:t>
            </a:r>
            <a:r>
              <a:rPr lang="zh-TW" altLang="en-US" dirty="0"/>
              <a:t>個數字之後。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5F5EE5-0328-4CE7-A18E-8A5F30FD147F}"/>
              </a:ext>
            </a:extLst>
          </p:cNvPr>
          <p:cNvSpPr/>
          <p:nvPr/>
        </p:nvSpPr>
        <p:spPr>
          <a:xfrm>
            <a:off x="2073350" y="4474848"/>
            <a:ext cx="7017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0, 8, 4, [</a:t>
            </a:r>
            <a:r>
              <a:rPr lang="en-US" altLang="zh-TW" sz="2800" dirty="0">
                <a:solidFill>
                  <a:srgbClr val="FF0000"/>
                </a:solidFill>
              </a:rPr>
              <a:t>Now</a:t>
            </a:r>
            <a:r>
              <a:rPr lang="en-US" altLang="zh-TW" sz="2800" dirty="0"/>
              <a:t>]</a:t>
            </a:r>
          </a:p>
          <a:p>
            <a:r>
              <a:rPr lang="zh-TW" altLang="en-US" sz="2800" dirty="0"/>
              <a:t>對於 一個數字 比 </a:t>
            </a:r>
            <a:r>
              <a:rPr lang="en-US" altLang="zh-TW" sz="2800" dirty="0"/>
              <a:t>x=4 </a:t>
            </a:r>
            <a:r>
              <a:rPr lang="zh-TW" altLang="en-US" sz="2800" dirty="0"/>
              <a:t>大 </a:t>
            </a:r>
            <a:endParaRPr lang="en-US" altLang="zh-TW" sz="2800" dirty="0"/>
          </a:p>
          <a:p>
            <a:r>
              <a:rPr lang="zh-TW" altLang="en-US" sz="2800" dirty="0"/>
              <a:t>就可以接在 </a:t>
            </a:r>
            <a:r>
              <a:rPr lang="en-US" altLang="zh-TW" sz="2800" dirty="0"/>
              <a:t>k=2</a:t>
            </a:r>
            <a:r>
              <a:rPr lang="zh-TW" altLang="en-US" sz="2800" dirty="0"/>
              <a:t>個數字之後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2536047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E39BE-DF34-4573-A67C-2F5EA3B9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Anime 1 </a:t>
            </a:r>
            <a:endParaRPr lang="zh-TW" altLang="en-US" dirty="0"/>
          </a:p>
        </p:txBody>
      </p:sp>
      <p:pic>
        <p:nvPicPr>
          <p:cNvPr id="4" name="錄製_2019_04_17_14_11_16_533">
            <a:hlinkClick r:id="" action="ppaction://media"/>
            <a:extLst>
              <a:ext uri="{FF2B5EF4-FFF2-40B4-BE49-F238E27FC236}">
                <a16:creationId xmlns:a16="http://schemas.microsoft.com/office/drawing/2014/main" id="{920D849C-A2AE-4ABF-8C3C-E3E9D8B0179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0534" y="2707689"/>
            <a:ext cx="11730932" cy="2585622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2BA8FA6-2431-47AB-A23E-66454538CC2E}"/>
              </a:ext>
            </a:extLst>
          </p:cNvPr>
          <p:cNvSpPr txBox="1"/>
          <p:nvPr/>
        </p:nvSpPr>
        <p:spPr>
          <a:xfrm>
            <a:off x="8397535" y="1044357"/>
            <a:ext cx="318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影片網址：</a:t>
            </a:r>
            <a:r>
              <a:rPr lang="en-US" altLang="zh-TW" dirty="0"/>
              <a:t>https://youtu.be/1V881saODNs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874A82-DD2B-4065-BBF2-AD547F002937}"/>
              </a:ext>
            </a:extLst>
          </p:cNvPr>
          <p:cNvSpPr/>
          <p:nvPr/>
        </p:nvSpPr>
        <p:spPr>
          <a:xfrm>
            <a:off x="3115056" y="2185254"/>
            <a:ext cx="5961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思考一個問題： 至少要大於 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 </a:t>
            </a:r>
            <a:r>
              <a:rPr lang="zh-TW" altLang="en-US" dirty="0"/>
              <a:t>才可以接在 </a:t>
            </a:r>
            <a:r>
              <a:rPr lang="en-US" altLang="zh-TW" dirty="0">
                <a:solidFill>
                  <a:srgbClr val="FF0000"/>
                </a:solidFill>
              </a:rPr>
              <a:t>k</a:t>
            </a:r>
            <a:r>
              <a:rPr lang="en-US" altLang="zh-TW" dirty="0"/>
              <a:t> </a:t>
            </a:r>
            <a:r>
              <a:rPr lang="zh-TW" altLang="en-US" dirty="0"/>
              <a:t>個數字之後。</a:t>
            </a:r>
          </a:p>
        </p:txBody>
      </p:sp>
    </p:spTree>
    <p:extLst>
      <p:ext uri="{BB962C8B-B14F-4D97-AF65-F5344CB8AC3E}">
        <p14:creationId xmlns:p14="http://schemas.microsoft.com/office/powerpoint/2010/main" val="306139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2251E-D781-4E1F-8D0D-70B6B998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動畫說明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A17BA4-203F-43F6-B44D-61027E560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第一行 </a:t>
            </a:r>
            <a:r>
              <a:rPr lang="en-US" altLang="zh-TW" dirty="0"/>
              <a:t>[x] </a:t>
            </a:r>
            <a:r>
              <a:rPr lang="zh-TW" altLang="en-US" dirty="0"/>
              <a:t>代表現在正在處理的數字。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 在 </a:t>
            </a:r>
            <a:r>
              <a:rPr lang="en-US" altLang="zh-TW" dirty="0"/>
              <a:t>After </a:t>
            </a:r>
            <a:r>
              <a:rPr lang="zh-TW" altLang="en-US" dirty="0"/>
              <a:t>裡面 </a:t>
            </a:r>
            <a:r>
              <a:rPr lang="en-US" altLang="zh-TW" dirty="0"/>
              <a:t>[4]:25 </a:t>
            </a:r>
            <a:r>
              <a:rPr lang="zh-TW" altLang="en-US" dirty="0"/>
              <a:t>的意思是：</a:t>
            </a:r>
            <a:endParaRPr lang="en-US" altLang="zh-TW" dirty="0"/>
          </a:p>
          <a:p>
            <a:pPr lvl="1"/>
            <a:r>
              <a:rPr lang="zh-TW" altLang="en-US" dirty="0"/>
              <a:t>對於未來至少要大於</a:t>
            </a:r>
            <a:r>
              <a:rPr lang="en-US" altLang="zh-TW" dirty="0"/>
              <a:t>25 </a:t>
            </a:r>
            <a:r>
              <a:rPr lang="zh-TW" altLang="en-US" dirty="0"/>
              <a:t>才可以接再</a:t>
            </a:r>
            <a:r>
              <a:rPr lang="en-US" altLang="zh-TW" dirty="0"/>
              <a:t>4</a:t>
            </a:r>
            <a:r>
              <a:rPr lang="zh-TW" altLang="en-US" dirty="0"/>
              <a:t>個數字之後。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952112-00C5-430D-9034-AB6A3EA64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" t="11291" r="5219" b="33579"/>
          <a:stretch/>
        </p:blipFill>
        <p:spPr>
          <a:xfrm>
            <a:off x="1340527" y="2569683"/>
            <a:ext cx="6791419" cy="2011196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9687E52B-1A84-4F30-878D-0A1C73CF63A0}"/>
              </a:ext>
            </a:extLst>
          </p:cNvPr>
          <p:cNvSpPr/>
          <p:nvPr/>
        </p:nvSpPr>
        <p:spPr>
          <a:xfrm>
            <a:off x="5434613" y="3861786"/>
            <a:ext cx="1188129" cy="47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8456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72" y="1122363"/>
            <a:ext cx="9854214" cy="2387600"/>
          </a:xfrm>
        </p:spPr>
        <p:txBody>
          <a:bodyPr>
            <a:normAutofit/>
          </a:bodyPr>
          <a:lstStyle/>
          <a:p>
            <a:r>
              <a:rPr lang="zh-TW" altLang="en-US" dirty="0"/>
              <a:t>如何整理現在？</a:t>
            </a:r>
            <a:endParaRPr lang="en-US" altLang="zh-TW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同樣可以讓未來接續在 </a:t>
            </a:r>
            <a:r>
              <a:rPr lang="en-US" altLang="zh-TW" dirty="0">
                <a:solidFill>
                  <a:srgbClr val="FF0000"/>
                </a:solidFill>
              </a:rPr>
              <a:t>k</a:t>
            </a:r>
            <a:r>
              <a:rPr lang="en-US" altLang="zh-TW" dirty="0"/>
              <a:t> </a:t>
            </a:r>
            <a:r>
              <a:rPr lang="zh-TW" altLang="en-US" dirty="0"/>
              <a:t>個數字之後，那麼越小越優</a:t>
            </a:r>
          </a:p>
        </p:txBody>
      </p:sp>
    </p:spTree>
    <p:extLst>
      <p:ext uri="{BB962C8B-B14F-4D97-AF65-F5344CB8AC3E}">
        <p14:creationId xmlns:p14="http://schemas.microsoft.com/office/powerpoint/2010/main" val="2225668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49D3D-F1A6-497A-8A6F-CC724633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50AF14-95FD-4545-AA6E-B5172837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2233"/>
            <a:ext cx="10515600" cy="3484730"/>
          </a:xfrm>
        </p:spPr>
        <p:txBody>
          <a:bodyPr>
            <a:normAutofit/>
          </a:bodyPr>
          <a:lstStyle/>
          <a:p>
            <a:r>
              <a:rPr lang="zh-TW" altLang="en-US" dirty="0"/>
              <a:t>在處理 「現在」</a:t>
            </a:r>
            <a:r>
              <a:rPr lang="en-US" altLang="zh-TW" dirty="0"/>
              <a:t> </a:t>
            </a:r>
            <a:r>
              <a:rPr lang="zh-TW" altLang="en-US" dirty="0"/>
              <a:t>之前</a:t>
            </a:r>
            <a:endParaRPr lang="en-US" altLang="zh-TW" dirty="0"/>
          </a:p>
          <a:p>
            <a:pPr lvl="1"/>
            <a:r>
              <a:rPr lang="zh-TW" altLang="en-US" dirty="0"/>
              <a:t>「未來」至少需要大於 </a:t>
            </a:r>
            <a:r>
              <a:rPr lang="en-US" altLang="zh-TW" dirty="0"/>
              <a:t>29</a:t>
            </a:r>
            <a:r>
              <a:rPr lang="zh-TW" altLang="en-US" dirty="0"/>
              <a:t> 才可以接續在</a:t>
            </a:r>
            <a:r>
              <a:rPr lang="en-US" altLang="zh-TW" dirty="0"/>
              <a:t>4</a:t>
            </a:r>
            <a:r>
              <a:rPr lang="zh-TW" altLang="en-US" dirty="0"/>
              <a:t>個數字之後。</a:t>
            </a:r>
            <a:endParaRPr lang="en-US" altLang="zh-TW" dirty="0"/>
          </a:p>
          <a:p>
            <a:pPr lvl="1"/>
            <a:r>
              <a:rPr lang="en-US" altLang="zh-TW" dirty="0"/>
              <a:t>Ex: 6 15 19 29 [</a:t>
            </a:r>
            <a:r>
              <a:rPr lang="zh-TW" altLang="en-US" dirty="0"/>
              <a:t>未來</a:t>
            </a:r>
            <a:r>
              <a:rPr lang="en-US" altLang="zh-TW" dirty="0"/>
              <a:t>]</a:t>
            </a:r>
          </a:p>
          <a:p>
            <a:r>
              <a:rPr lang="zh-TW" altLang="en-US" dirty="0"/>
              <a:t>在處理 「現在」</a:t>
            </a:r>
            <a:r>
              <a:rPr lang="en-US" altLang="zh-TW" dirty="0"/>
              <a:t> </a:t>
            </a:r>
            <a:r>
              <a:rPr lang="zh-TW" altLang="en-US" dirty="0"/>
              <a:t>之後</a:t>
            </a:r>
            <a:endParaRPr lang="en-US" altLang="zh-TW" dirty="0"/>
          </a:p>
          <a:p>
            <a:pPr lvl="1"/>
            <a:r>
              <a:rPr lang="zh-TW" altLang="en-US" dirty="0"/>
              <a:t>「未來」至少需要大於 </a:t>
            </a:r>
            <a:r>
              <a:rPr lang="en-US" altLang="zh-TW" dirty="0"/>
              <a:t>25</a:t>
            </a:r>
            <a:r>
              <a:rPr lang="zh-TW" altLang="en-US" dirty="0"/>
              <a:t> 就可以接續在</a:t>
            </a:r>
            <a:r>
              <a:rPr lang="en-US" altLang="zh-TW" dirty="0"/>
              <a:t>4</a:t>
            </a:r>
            <a:r>
              <a:rPr lang="zh-TW" altLang="en-US" dirty="0"/>
              <a:t>個數字之後。</a:t>
            </a:r>
            <a:endParaRPr lang="en-US" altLang="zh-TW" dirty="0"/>
          </a:p>
          <a:p>
            <a:pPr lvl="1"/>
            <a:r>
              <a:rPr lang="en-US" altLang="zh-TW" dirty="0"/>
              <a:t>Ex: 6 15 19 25 [</a:t>
            </a:r>
            <a:r>
              <a:rPr lang="zh-TW" altLang="en-US" dirty="0"/>
              <a:t>未來</a:t>
            </a:r>
            <a:r>
              <a:rPr lang="en-US" altLang="zh-TW" dirty="0"/>
              <a:t>]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0A04A1-8D88-4538-B7B7-F61A9FAF6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9" t="11291" r="5219" b="33579"/>
          <a:stretch/>
        </p:blipFill>
        <p:spPr>
          <a:xfrm>
            <a:off x="5592932" y="763857"/>
            <a:ext cx="6267635" cy="18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249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E39BE-DF34-4573-A67C-2F5EA3B9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Anime 2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BA8FA6-2431-47AB-A23E-66454538CC2E}"/>
              </a:ext>
            </a:extLst>
          </p:cNvPr>
          <p:cNvSpPr txBox="1"/>
          <p:nvPr/>
        </p:nvSpPr>
        <p:spPr>
          <a:xfrm>
            <a:off x="8397535" y="1044357"/>
            <a:ext cx="318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影片網址：</a:t>
            </a:r>
            <a:r>
              <a:rPr lang="en-US" altLang="zh-TW" dirty="0"/>
              <a:t>https://youtu.be/RsG37c3z4ds</a:t>
            </a:r>
            <a:endParaRPr lang="zh-TW" altLang="en-US" dirty="0"/>
          </a:p>
        </p:txBody>
      </p:sp>
      <p:pic>
        <p:nvPicPr>
          <p:cNvPr id="7" name="錄製_2019_04_17_14_18_07_862">
            <a:hlinkClick r:id="" action="ppaction://media"/>
            <a:extLst>
              <a:ext uri="{FF2B5EF4-FFF2-40B4-BE49-F238E27FC236}">
                <a16:creationId xmlns:a16="http://schemas.microsoft.com/office/drawing/2014/main" id="{821AB068-973B-420E-A30E-A0E53D66682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6330" y="2715579"/>
            <a:ext cx="11659340" cy="2569842"/>
          </a:xfrm>
        </p:spPr>
      </p:pic>
    </p:spTree>
    <p:extLst>
      <p:ext uri="{BB962C8B-B14F-4D97-AF65-F5344CB8AC3E}">
        <p14:creationId xmlns:p14="http://schemas.microsoft.com/office/powerpoint/2010/main" val="98312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87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72" y="1122363"/>
            <a:ext cx="9854214" cy="2387600"/>
          </a:xfrm>
        </p:spPr>
        <p:txBody>
          <a:bodyPr>
            <a:normAutofit/>
          </a:bodyPr>
          <a:lstStyle/>
          <a:p>
            <a:r>
              <a:rPr lang="zh-TW" altLang="en-US" dirty="0"/>
              <a:t>如何對未來充滿希望？</a:t>
            </a:r>
            <a:endParaRPr lang="en-US" altLang="zh-TW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確定未來是未來：</a:t>
            </a:r>
            <a:r>
              <a:rPr lang="zh-TW" altLang="en-US" dirty="0">
                <a:solidFill>
                  <a:srgbClr val="FF0000"/>
                </a:solidFill>
              </a:rPr>
              <a:t>未來</a:t>
            </a:r>
            <a:r>
              <a:rPr lang="zh-TW" altLang="en-US" dirty="0"/>
              <a:t>是不能夠影響現在與過去</a:t>
            </a:r>
            <a:endParaRPr lang="en-US" altLang="zh-TW" dirty="0"/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72078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39673-44DD-4DCE-98FE-39D6E944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AC1463-773F-4361-B76F-16703B07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想想看？</a:t>
            </a:r>
            <a:endParaRPr lang="en-US" altLang="zh-TW" dirty="0"/>
          </a:p>
          <a:p>
            <a:r>
              <a:rPr lang="zh-TW" altLang="en-US" dirty="0"/>
              <a:t>整理過去的時候需不需要未來的資料？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4CA151-833E-4A3C-9690-B3D747157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9" t="11291" r="5219" b="33579"/>
          <a:stretch/>
        </p:blipFill>
        <p:spPr>
          <a:xfrm>
            <a:off x="2695852" y="3526575"/>
            <a:ext cx="6800295" cy="201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4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7673</TotalTime>
  <Words>5531</Words>
  <Application>Microsoft Office PowerPoint</Application>
  <PresentationFormat>寬螢幕</PresentationFormat>
  <Paragraphs>1670</Paragraphs>
  <Slides>110</Slides>
  <Notes>17</Notes>
  <HiddenSlides>0</HiddenSlides>
  <MMClips>2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110</vt:i4>
      </vt:variant>
    </vt:vector>
  </HeadingPairs>
  <TitlesOfParts>
    <vt:vector size="115" baseType="lpstr">
      <vt:lpstr>微軟正黑體</vt:lpstr>
      <vt:lpstr>Calibri</vt:lpstr>
      <vt:lpstr>Arial</vt:lpstr>
      <vt:lpstr>Consolas</vt:lpstr>
      <vt:lpstr>Office 佈景主題</vt:lpstr>
      <vt:lpstr> Advanced  Competitive Programming</vt:lpstr>
      <vt:lpstr> Dynamic Programming</vt:lpstr>
      <vt:lpstr>Outline</vt:lpstr>
      <vt:lpstr>What is DP ?</vt:lpstr>
      <vt:lpstr>Intro to DP</vt:lpstr>
      <vt:lpstr>Intro to DP</vt:lpstr>
      <vt:lpstr>Intro to DP</vt:lpstr>
      <vt:lpstr>Intro to DP</vt:lpstr>
      <vt:lpstr>Intro to DP</vt:lpstr>
      <vt:lpstr>Intro to DP</vt:lpstr>
      <vt:lpstr>最優子結構</vt:lpstr>
      <vt:lpstr>重複子問題</vt:lpstr>
      <vt:lpstr>後無效性</vt:lpstr>
      <vt:lpstr>Knapsack problem</vt:lpstr>
      <vt:lpstr>Knapsack problem</vt:lpstr>
      <vt:lpstr>Knapsack problem</vt:lpstr>
      <vt:lpstr>Knapsack problem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無限背包問題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01 背包問題</vt:lpstr>
      <vt:lpstr>多重背包問題</vt:lpstr>
      <vt:lpstr>多重背包問題</vt:lpstr>
      <vt:lpstr>多重背包問題</vt:lpstr>
      <vt:lpstr>多重背包問題</vt:lpstr>
      <vt:lpstr>多重背包問題</vt:lpstr>
      <vt:lpstr>Questions?</vt:lpstr>
      <vt:lpstr> DP 經典問題 LIS and LCS</vt:lpstr>
      <vt:lpstr>Longest Increasing Subsequence</vt:lpstr>
      <vt:lpstr>定義問題</vt:lpstr>
      <vt:lpstr>補充說明 -子序列</vt:lpstr>
      <vt:lpstr>補充說明 –遞增子序列</vt:lpstr>
      <vt:lpstr>補充說明 –最長遞增子序列</vt:lpstr>
      <vt:lpstr>對每個元素分析找出 LIS</vt:lpstr>
      <vt:lpstr>LIS 要素</vt:lpstr>
      <vt:lpstr>時間軸</vt:lpstr>
      <vt:lpstr>如何記錄過去？</vt:lpstr>
      <vt:lpstr>Anime 1 </vt:lpstr>
      <vt:lpstr>動畫說明</vt:lpstr>
      <vt:lpstr>如何整理現在？</vt:lpstr>
      <vt:lpstr>說明</vt:lpstr>
      <vt:lpstr>Anime 2 </vt:lpstr>
      <vt:lpstr>如何對未來充滿希望？</vt:lpstr>
      <vt:lpstr>說明</vt:lpstr>
      <vt:lpstr>我們已經可以找出LIS的長度了！</vt:lpstr>
      <vt:lpstr>練習時間 a009 All the Way North</vt:lpstr>
      <vt:lpstr>片段程式碼</vt:lpstr>
      <vt:lpstr>Longest Common Subsequence</vt:lpstr>
      <vt:lpstr>定義問題</vt:lpstr>
      <vt:lpstr>補充說明 -子序列</vt:lpstr>
      <vt:lpstr>補充說明 – 共同子序列</vt:lpstr>
      <vt:lpstr>LCS 要素</vt:lpstr>
      <vt:lpstr>狀態轉換示意圖</vt:lpstr>
      <vt:lpstr>回溯示意圖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bilibibi Sou</cp:lastModifiedBy>
  <cp:revision>190</cp:revision>
  <dcterms:created xsi:type="dcterms:W3CDTF">2019-02-19T13:11:27Z</dcterms:created>
  <dcterms:modified xsi:type="dcterms:W3CDTF">2019-04-17T02:22:34Z</dcterms:modified>
</cp:coreProperties>
</file>