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8"/>
  </p:notesMasterIdLst>
  <p:handoutMasterIdLst>
    <p:handoutMasterId r:id="rId119"/>
  </p:handoutMasterIdLst>
  <p:sldIdLst>
    <p:sldId id="256" r:id="rId2"/>
    <p:sldId id="361" r:id="rId3"/>
    <p:sldId id="289" r:id="rId4"/>
    <p:sldId id="264" r:id="rId5"/>
    <p:sldId id="262" r:id="rId6"/>
    <p:sldId id="291" r:id="rId7"/>
    <p:sldId id="265" r:id="rId8"/>
    <p:sldId id="362" r:id="rId9"/>
    <p:sldId id="292" r:id="rId10"/>
    <p:sldId id="363" r:id="rId11"/>
    <p:sldId id="267" r:id="rId12"/>
    <p:sldId id="268" r:id="rId13"/>
    <p:sldId id="293" r:id="rId14"/>
    <p:sldId id="294" r:id="rId15"/>
    <p:sldId id="295" r:id="rId16"/>
    <p:sldId id="364" r:id="rId17"/>
    <p:sldId id="296" r:id="rId18"/>
    <p:sldId id="297" r:id="rId19"/>
    <p:sldId id="298" r:id="rId20"/>
    <p:sldId id="299" r:id="rId21"/>
    <p:sldId id="365" r:id="rId22"/>
    <p:sldId id="366" r:id="rId23"/>
    <p:sldId id="269" r:id="rId24"/>
    <p:sldId id="300" r:id="rId25"/>
    <p:sldId id="367" r:id="rId26"/>
    <p:sldId id="368" r:id="rId27"/>
    <p:sldId id="257" r:id="rId28"/>
    <p:sldId id="258" r:id="rId29"/>
    <p:sldId id="280" r:id="rId30"/>
    <p:sldId id="281" r:id="rId31"/>
    <p:sldId id="282" r:id="rId32"/>
    <p:sldId id="369" r:id="rId33"/>
    <p:sldId id="370" r:id="rId34"/>
    <p:sldId id="371" r:id="rId35"/>
    <p:sldId id="279" r:id="rId36"/>
    <p:sldId id="259" r:id="rId37"/>
    <p:sldId id="260" r:id="rId38"/>
    <p:sldId id="261" r:id="rId39"/>
    <p:sldId id="263" r:id="rId40"/>
    <p:sldId id="372" r:id="rId41"/>
    <p:sldId id="373" r:id="rId42"/>
    <p:sldId id="270" r:id="rId43"/>
    <p:sldId id="374" r:id="rId44"/>
    <p:sldId id="375" r:id="rId45"/>
    <p:sldId id="376" r:id="rId46"/>
    <p:sldId id="377" r:id="rId47"/>
    <p:sldId id="378" r:id="rId48"/>
    <p:sldId id="379" r:id="rId49"/>
    <p:sldId id="380" r:id="rId50"/>
    <p:sldId id="381" r:id="rId51"/>
    <p:sldId id="278" r:id="rId52"/>
    <p:sldId id="360" r:id="rId53"/>
    <p:sldId id="277" r:id="rId54"/>
    <p:sldId id="307" r:id="rId55"/>
    <p:sldId id="382" r:id="rId56"/>
    <p:sldId id="308" r:id="rId57"/>
    <p:sldId id="383" r:id="rId58"/>
    <p:sldId id="309" r:id="rId59"/>
    <p:sldId id="384" r:id="rId60"/>
    <p:sldId id="310" r:id="rId61"/>
    <p:sldId id="385" r:id="rId62"/>
    <p:sldId id="386" r:id="rId63"/>
    <p:sldId id="274" r:id="rId64"/>
    <p:sldId id="271" r:id="rId65"/>
    <p:sldId id="275" r:id="rId66"/>
    <p:sldId id="311" r:id="rId67"/>
    <p:sldId id="286" r:id="rId68"/>
    <p:sldId id="288" r:id="rId69"/>
    <p:sldId id="312" r:id="rId70"/>
    <p:sldId id="287" r:id="rId71"/>
    <p:sldId id="283" r:id="rId72"/>
    <p:sldId id="387" r:id="rId73"/>
    <p:sldId id="314" r:id="rId74"/>
    <p:sldId id="285" r:id="rId75"/>
    <p:sldId id="359" r:id="rId76"/>
    <p:sldId id="290" r:id="rId77"/>
    <p:sldId id="316" r:id="rId78"/>
    <p:sldId id="317" r:id="rId79"/>
    <p:sldId id="319" r:id="rId80"/>
    <p:sldId id="321" r:id="rId81"/>
    <p:sldId id="322" r:id="rId82"/>
    <p:sldId id="323" r:id="rId83"/>
    <p:sldId id="324" r:id="rId84"/>
    <p:sldId id="325" r:id="rId85"/>
    <p:sldId id="330" r:id="rId86"/>
    <p:sldId id="336" r:id="rId87"/>
    <p:sldId id="331" r:id="rId88"/>
    <p:sldId id="329" r:id="rId89"/>
    <p:sldId id="332" r:id="rId90"/>
    <p:sldId id="334" r:id="rId91"/>
    <p:sldId id="341" r:id="rId92"/>
    <p:sldId id="353" r:id="rId93"/>
    <p:sldId id="354" r:id="rId94"/>
    <p:sldId id="355" r:id="rId95"/>
    <p:sldId id="356" r:id="rId96"/>
    <p:sldId id="342" r:id="rId97"/>
    <p:sldId id="344" r:id="rId98"/>
    <p:sldId id="343" r:id="rId99"/>
    <p:sldId id="345" r:id="rId100"/>
    <p:sldId id="347" r:id="rId101"/>
    <p:sldId id="346" r:id="rId102"/>
    <p:sldId id="348" r:id="rId103"/>
    <p:sldId id="349" r:id="rId104"/>
    <p:sldId id="350" r:id="rId105"/>
    <p:sldId id="351" r:id="rId106"/>
    <p:sldId id="352" r:id="rId107"/>
    <p:sldId id="301" r:id="rId108"/>
    <p:sldId id="302" r:id="rId109"/>
    <p:sldId id="303" r:id="rId110"/>
    <p:sldId id="304" r:id="rId111"/>
    <p:sldId id="357" r:id="rId112"/>
    <p:sldId id="358" r:id="rId113"/>
    <p:sldId id="284" r:id="rId114"/>
    <p:sldId id="305" r:id="rId115"/>
    <p:sldId id="306" r:id="rId116"/>
    <p:sldId id="276" r:id="rId1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8D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301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CC384F3-3354-49B5-9FB2-5003CE021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3928598-C951-4F12-A1C2-5D2E26CADF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E4C83-8F64-4E29-91B9-0017BF1F34A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145B1CF-C6B2-4C46-84FD-6EAF541AAE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82A90D-28E7-43DA-B33D-CB116BFB22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437D4-F5B2-4068-998F-6C4F47041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A45D3-9EDB-4B35-90F9-382768275B83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C78C7-0E09-422F-A949-E582D1091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06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想要在掌握高階技能，必定要先從熟練基礎工具，無論是實作或是發想時的實驗都會大量地使用。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4472F-7942-4448-B1F3-864347C8CA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50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改進。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4472F-7942-4448-B1F3-864347C8CA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4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有沒有人有想法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4472F-7942-4448-B1F3-864347C8CA3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85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有沒有</a:t>
            </a:r>
            <a:r>
              <a:rPr lang="en-US" altLang="zh-TW" dirty="0"/>
              <a:t>==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4472F-7942-4448-B1F3-864347C8CA3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06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解釋 </a:t>
            </a:r>
            <a:r>
              <a:rPr lang="en-US" altLang="zh-TW" dirty="0"/>
              <a:t>(</a:t>
            </a:r>
            <a:r>
              <a:rPr lang="en-US" altLang="zh-TW" dirty="0" err="1"/>
              <a:t>lgN</a:t>
            </a:r>
            <a:r>
              <a:rPr lang="en-US" altLang="zh-TW" dirty="0"/>
              <a:t>)*N </a:t>
            </a:r>
            <a:r>
              <a:rPr lang="zh-TW" altLang="en-US" dirty="0"/>
              <a:t>的式子由來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C78C7-0E09-422F-A949-E582D1091C4B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17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解釋 </a:t>
            </a:r>
            <a:r>
              <a:rPr lang="en-US" altLang="zh-TW" dirty="0"/>
              <a:t>(</a:t>
            </a:r>
            <a:r>
              <a:rPr lang="en-US" altLang="zh-TW" dirty="0" err="1"/>
              <a:t>lgN</a:t>
            </a:r>
            <a:r>
              <a:rPr lang="en-US" altLang="zh-TW" dirty="0"/>
              <a:t>)*N </a:t>
            </a:r>
            <a:r>
              <a:rPr lang="zh-TW" altLang="en-US" dirty="0"/>
              <a:t>的式子由來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C78C7-0E09-422F-A949-E582D1091C4B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46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解釋 </a:t>
            </a:r>
            <a:r>
              <a:rPr lang="en-US" altLang="zh-TW" dirty="0"/>
              <a:t>(</a:t>
            </a:r>
            <a:r>
              <a:rPr lang="en-US" altLang="zh-TW" dirty="0" err="1"/>
              <a:t>lgN</a:t>
            </a:r>
            <a:r>
              <a:rPr lang="en-US" altLang="zh-TW" dirty="0"/>
              <a:t>)*N </a:t>
            </a:r>
            <a:r>
              <a:rPr lang="zh-TW" altLang="en-US" dirty="0"/>
              <a:t>的式子由來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C78C7-0E09-422F-A949-E582D1091C4B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80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解釋 </a:t>
            </a:r>
            <a:r>
              <a:rPr lang="en-US" altLang="zh-TW" dirty="0"/>
              <a:t>(</a:t>
            </a:r>
            <a:r>
              <a:rPr lang="en-US" altLang="zh-TW" dirty="0" err="1"/>
              <a:t>lgN</a:t>
            </a:r>
            <a:r>
              <a:rPr lang="en-US" altLang="zh-TW" dirty="0"/>
              <a:t>)*N </a:t>
            </a:r>
            <a:r>
              <a:rPr lang="zh-TW" altLang="en-US" dirty="0"/>
              <a:t>的式子由來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C78C7-0E09-422F-A949-E582D1091C4B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76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B87A6-8B3D-429B-8F2E-01782DCE3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dirty="0"/>
              <a:t>按一下以編輯母片標題樣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343A09-1A04-4028-BA2C-C98585BB7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D317D1-BFF9-4421-A46A-93FC5ED6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A6C6B8C-DB2D-4316-B006-C8D85BD4E233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524000" y="3521471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CCE8AA4-522C-4EB1-971E-3931AF6412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" t="30952" b="29893"/>
          <a:stretch/>
        </p:blipFill>
        <p:spPr>
          <a:xfrm>
            <a:off x="11427417" y="6303891"/>
            <a:ext cx="764583" cy="3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B75D2C-D79B-43F2-8C38-AC276A70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A1B8C0-29C1-4EB8-B015-A6E7B2E06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029988-6E18-4481-99ED-516887D5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4C9D97-6ACC-4A89-82FF-9ED0B649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6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0159CE7-D887-49D7-A385-8DE2DF901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BDE4A0-B5DB-4B83-80F5-7E073656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417E0E-0028-4513-AB03-C3667ABC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413E9A-5871-4DD7-96FB-FFF0873F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36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BE7398-53F8-49BB-AC5C-189C6FCE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045342-229F-4A39-8D5B-C051DB4C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 marL="685800" indent="-228600">
              <a:buFont typeface="微軟正黑體" panose="020B0604030504040204" pitchFamily="34" charset="-120"/>
              <a:buChar char="-"/>
              <a:defRPr sz="3200"/>
            </a:lvl2pPr>
            <a:lvl3pPr>
              <a:defRPr sz="2800"/>
            </a:lvl3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CCCD90-A681-452A-8E20-8F7F5C54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017F5B8-D67F-4132-BF01-5C79E30809A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8200" y="1554163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894075FE-947A-43ED-8BEF-29EB0E8CC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</p:spTree>
    <p:extLst>
      <p:ext uri="{BB962C8B-B14F-4D97-AF65-F5344CB8AC3E}">
        <p14:creationId xmlns:p14="http://schemas.microsoft.com/office/powerpoint/2010/main" val="322871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1AC43-379A-4259-8495-8AE2D147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BF5005-F1A6-4448-8478-D0D324970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0931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5ECC15-34DF-49D7-B640-F5254FD9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052BD61-1DDD-49FB-AF6D-A64EA0DAD50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1850" y="4535686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F74A7EF0-4D44-4D66-AFC5-5711BEE25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</p:spTree>
    <p:extLst>
      <p:ext uri="{BB962C8B-B14F-4D97-AF65-F5344CB8AC3E}">
        <p14:creationId xmlns:p14="http://schemas.microsoft.com/office/powerpoint/2010/main" val="425695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AD6593-D730-4F0D-8131-F82FECF6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6AD425-FFA0-4BD7-9DAA-0A9699090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29B846-C36F-4AB5-B5C3-AFF6A5A19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F2B959-45F3-4686-9109-D81DECB6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AED642-5723-4100-8F51-3A020591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98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5E793-29ED-4F52-8A72-F47E0654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EB8252-259F-4702-A60F-FB8BD4A04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F04AAC-3D99-4A4B-BC65-01A81021B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07FF9DA-9D67-4067-8DF6-B0A00982E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29792DE-A5D1-4AD8-8033-F27876EB9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41D40-06BC-46CE-B3FB-26960C41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C9F49EF-88AE-4240-911E-E64FE211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99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C912B-D046-40C5-8994-8F4825C8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021ADCC-A8BF-4305-8FCB-E42883AD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C983390-D983-469F-92B3-0FB55135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A311577-74CC-480B-BC62-3C7DE0291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A413EF-8CBB-4E3A-A1B3-BC0D71D2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32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8D31A-6860-4327-ADC2-879E175BA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D8AA78-38D4-4408-82E4-84667E93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C90444-56BB-4C3D-8867-E248858E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742781-B003-47CA-BA87-A593115E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E34C80-5C1A-4EC1-9AA9-D3A5937A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02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CA8CB9-C3FC-44F6-A59F-696AC9C6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D57401B-88D5-4358-B70C-00482349D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65C8D1-9846-4761-A31E-007DC878B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8AE608-E16B-4519-899F-45220F09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A7A2DF-B5CC-4B17-BC44-6957DE2D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73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00597546-5ED0-4282-9109-BD9734F625D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B28E0D-89FB-4A92-BBFE-EDFCD8BC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552B89-BA26-4DDE-A8CA-805DB272C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571A9B-7025-4626-B816-04D8C6C70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30732C2F-983F-4884-9153-3D889E25B9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5288" y="6219031"/>
            <a:ext cx="38877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pPr eaLnBrk="1" hangingPunct="1">
              <a:defRPr/>
            </a:pPr>
            <a:r>
              <a:rPr kumimoji="0" lang="en-US" altLang="zh-TW" sz="1200" b="1" i="1" dirty="0">
                <a:solidFill>
                  <a:srgbClr val="898989"/>
                </a:solidFill>
                <a:latin typeface="微軟正黑體" panose="020B0604030504040204" pitchFamily="34" charset="-120"/>
              </a:rPr>
              <a:t>Competitive  Programming</a:t>
            </a:r>
            <a:endParaRPr lang="en-US" altLang="zh-TW" sz="1200" dirty="0">
              <a:latin typeface="微軟正黑體" panose="020B0604030504040204" pitchFamily="34" charset="-120"/>
            </a:endParaRPr>
          </a:p>
        </p:txBody>
      </p:sp>
      <p:sp>
        <p:nvSpPr>
          <p:cNvPr id="9" name="日期版面配置區 3">
            <a:extLst>
              <a:ext uri="{FF2B5EF4-FFF2-40B4-BE49-F238E27FC236}">
                <a16:creationId xmlns:a16="http://schemas.microsoft.com/office/drawing/2014/main" id="{748ED93B-D013-498F-9761-B9D2E292E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5288" y="6448425"/>
            <a:ext cx="2376487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b="1" i="1" dirty="0">
                <a:solidFill>
                  <a:srgbClr val="898989"/>
                </a:solidFill>
              </a:rPr>
              <a:t>2019</a:t>
            </a:r>
            <a:r>
              <a:rPr lang="zh-TW" altLang="en-US" b="1" i="1" dirty="0">
                <a:solidFill>
                  <a:srgbClr val="898989"/>
                </a:solidFill>
              </a:rPr>
              <a:t>年</a:t>
            </a:r>
            <a:r>
              <a:rPr lang="en-US" altLang="zh-TW" b="1" i="1" dirty="0">
                <a:solidFill>
                  <a:srgbClr val="898989"/>
                </a:solidFill>
              </a:rPr>
              <a:t>2</a:t>
            </a:r>
            <a:r>
              <a:rPr lang="zh-TW" altLang="en-US" b="1" i="1" dirty="0">
                <a:solidFill>
                  <a:srgbClr val="898989"/>
                </a:solidFill>
              </a:rPr>
              <a:t>月</a:t>
            </a:r>
            <a:r>
              <a:rPr lang="en-US" altLang="zh-TW" b="1" i="1" dirty="0">
                <a:solidFill>
                  <a:srgbClr val="898989"/>
                </a:solidFill>
              </a:rPr>
              <a:t>27</a:t>
            </a:r>
            <a:r>
              <a:rPr lang="zh-TW" altLang="en-US" b="1" i="1" dirty="0">
                <a:solidFill>
                  <a:srgbClr val="898989"/>
                </a:solidFill>
              </a:rPr>
              <a:t>日星期三</a:t>
            </a:r>
            <a:endParaRPr lang="en-US" altLang="zh-TW" b="1" i="1" dirty="0">
              <a:solidFill>
                <a:srgbClr val="898989"/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CA2AC4-AFC6-49B8-B44E-114093D0F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  <p:sp>
        <p:nvSpPr>
          <p:cNvPr id="13" name="投影片編號版面配置區 5">
            <a:extLst>
              <a:ext uri="{FF2B5EF4-FFF2-40B4-BE49-F238E27FC236}">
                <a16:creationId xmlns:a16="http://schemas.microsoft.com/office/drawing/2014/main" id="{FF26AE15-66AD-407A-9775-87F968DC142D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Made by </a:t>
            </a:r>
            <a:r>
              <a:rPr lang="zh-TW" altLang="en-US"/>
              <a:t>培訓團隊群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155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TW" altLang="en-US" sz="36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32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28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18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1800" kern="1200" dirty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AB24A-E99E-49D8-84E2-C381A7BF5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5657"/>
            <a:ext cx="8614788" cy="2253343"/>
          </a:xfrm>
        </p:spPr>
        <p:txBody>
          <a:bodyPr>
            <a:normAutofit/>
          </a:bodyPr>
          <a:lstStyle/>
          <a:p>
            <a:br>
              <a:rPr lang="en-US" altLang="zh-TW" sz="4400" dirty="0"/>
            </a:br>
            <a:r>
              <a:rPr lang="en-US" altLang="zh-TW" sz="4400" dirty="0"/>
              <a:t>Advanced </a:t>
            </a:r>
            <a:br>
              <a:rPr lang="en-US" altLang="zh-TW" sz="4400" dirty="0"/>
            </a:br>
            <a:r>
              <a:rPr lang="en-US" altLang="zh-TW" sz="4400" dirty="0"/>
              <a:t>Competitive Programming</a:t>
            </a:r>
            <a:endParaRPr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36DEF2-AAE6-4D15-BCF8-A5DCB1235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21209"/>
          </a:xfrm>
        </p:spPr>
        <p:txBody>
          <a:bodyPr>
            <a:normAutofit fontScale="92500" lnSpcReduction="20000"/>
          </a:bodyPr>
          <a:lstStyle/>
          <a:p>
            <a:endParaRPr lang="en-US" altLang="zh-TW" dirty="0"/>
          </a:p>
          <a:p>
            <a:r>
              <a:rPr lang="zh-TW" altLang="en-US" dirty="0"/>
              <a:t>國立成功大學</a:t>
            </a:r>
            <a:r>
              <a:rPr lang="en-US" altLang="zh-TW" dirty="0"/>
              <a:t>ACM-ICPC</a:t>
            </a:r>
            <a:r>
              <a:rPr lang="zh-TW" altLang="en-US" dirty="0"/>
              <a:t>程式競賽培訓隊</a:t>
            </a:r>
          </a:p>
          <a:p>
            <a:r>
              <a:rPr lang="en-US" altLang="zh-TW" dirty="0"/>
              <a:t>nckuacm@imslab.org</a:t>
            </a:r>
          </a:p>
          <a:p>
            <a:endParaRPr lang="en-US" altLang="zh-TW" dirty="0"/>
          </a:p>
          <a:p>
            <a:r>
              <a:rPr lang="en-US" altLang="zh-TW" dirty="0"/>
              <a:t>Department of Computer Science and Information Engineering</a:t>
            </a:r>
          </a:p>
          <a:p>
            <a:r>
              <a:rPr lang="en-US" altLang="zh-TW" dirty="0"/>
              <a:t>National Cheng Kung University</a:t>
            </a:r>
          </a:p>
          <a:p>
            <a:r>
              <a:rPr lang="en-US" altLang="zh-TW" dirty="0"/>
              <a:t>Tainan, Taiwan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1351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781391-C8BA-427E-94CB-2DCFC41C1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vector&lt;</a:t>
            </a:r>
            <a:r>
              <a:rPr lang="en-US" altLang="zh-TW" dirty="0" err="1">
                <a:latin typeface="Consolas" panose="020B0609020204030204" pitchFamily="49" charset="0"/>
              </a:rPr>
              <a:t>any_type</a:t>
            </a:r>
            <a:r>
              <a:rPr lang="en-US" altLang="zh-TW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590202-3258-40C0-BFEB-2A3D66CDC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6479"/>
            <a:ext cx="10515600" cy="3860483"/>
          </a:xfrm>
        </p:spPr>
        <p:txBody>
          <a:bodyPr>
            <a:normAutofit/>
          </a:bodyPr>
          <a:lstStyle/>
          <a:p>
            <a:pPr lvl="1"/>
            <a:endParaRPr lang="en-US" altLang="zh-TW" dirty="0"/>
          </a:p>
          <a:p>
            <a:r>
              <a:rPr lang="en-US" altLang="zh-TW" sz="2400" dirty="0">
                <a:latin typeface="Consolas" panose="020B0609020204030204" pitchFamily="49" charset="0"/>
              </a:rPr>
              <a:t>vector</a:t>
            </a:r>
            <a:r>
              <a:rPr lang="zh-TW" altLang="en-US" sz="2400" dirty="0"/>
              <a:t> 擁有很多方便的自帶函數可以使用，可以加快不少開發速度</a:t>
            </a:r>
            <a:endParaRPr lang="en-US" altLang="zh-TW" sz="2400" dirty="0"/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vector::operator[]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vector::size()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vector::resize()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vector::assign()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vector::</a:t>
            </a:r>
            <a:r>
              <a:rPr lang="en-US" altLang="zh-TW" sz="2000" dirty="0" err="1">
                <a:latin typeface="Consolas" panose="020B0609020204030204" pitchFamily="49" charset="0"/>
              </a:rPr>
              <a:t>push_back</a:t>
            </a:r>
            <a:r>
              <a:rPr lang="en-US" altLang="zh-TW" sz="2000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說明文件： </a:t>
            </a:r>
            <a:r>
              <a:rPr lang="en-US" altLang="zh-TW" sz="2000" dirty="0">
                <a:latin typeface="Consolas" panose="020B0609020204030204" pitchFamily="49" charset="0"/>
              </a:rPr>
              <a:t>www.cplusplus.com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061277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</a:t>
            </a:r>
            <a:r>
              <a:rPr lang="en-US" altLang="zh-TW" dirty="0"/>
              <a:t>R=[a(3), a(4), a(5)] 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64772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</a:t>
            </a:r>
            <a:r>
              <a:rPr lang="en-US" altLang="zh-TW" dirty="0"/>
              <a:t>R=[a(3),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                     P […, a(2), a(3),…]</a:t>
            </a: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86D6AFB-DDCF-46B5-9F8D-FC4EFD521DAE}"/>
              </a:ext>
            </a:extLst>
          </p:cNvPr>
          <p:cNvCxnSpPr>
            <a:cxnSpLocks/>
          </p:cNvCxnSpPr>
          <p:nvPr/>
        </p:nvCxnSpPr>
        <p:spPr>
          <a:xfrm>
            <a:off x="5805380" y="2615522"/>
            <a:ext cx="0" cy="13822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33813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</a:t>
            </a:r>
            <a:r>
              <a:rPr lang="en-US" altLang="zh-TW" dirty="0"/>
              <a:t>R=[a(3),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                </a:t>
            </a:r>
            <a:r>
              <a:rPr lang="en-US" altLang="zh-TW" dirty="0" err="1"/>
              <a:t>maxSum</a:t>
            </a:r>
            <a:r>
              <a:rPr lang="en-US" altLang="zh-TW" dirty="0"/>
              <a:t> […, a(2), a(3),…]</a:t>
            </a: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86D6AFB-DDCF-46B5-9F8D-FC4EFD521DAE}"/>
              </a:ext>
            </a:extLst>
          </p:cNvPr>
          <p:cNvCxnSpPr>
            <a:cxnSpLocks/>
          </p:cNvCxnSpPr>
          <p:nvPr/>
        </p:nvCxnSpPr>
        <p:spPr>
          <a:xfrm>
            <a:off x="5805380" y="2615522"/>
            <a:ext cx="0" cy="13822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35577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</a:t>
            </a:r>
            <a:r>
              <a:rPr lang="en-US" altLang="zh-TW" dirty="0"/>
              <a:t>R=[a(3),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          M=</a:t>
            </a:r>
            <a:r>
              <a:rPr lang="en-US" altLang="zh-TW" dirty="0" err="1"/>
              <a:t>maxSum</a:t>
            </a:r>
            <a:r>
              <a:rPr lang="en-US" altLang="zh-TW" dirty="0"/>
              <a:t> […, a(2), a(3),…]</a:t>
            </a: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86D6AFB-DDCF-46B5-9F8D-FC4EFD521DAE}"/>
              </a:ext>
            </a:extLst>
          </p:cNvPr>
          <p:cNvCxnSpPr>
            <a:cxnSpLocks/>
          </p:cNvCxnSpPr>
          <p:nvPr/>
        </p:nvCxnSpPr>
        <p:spPr>
          <a:xfrm>
            <a:off x="5805380" y="2615522"/>
            <a:ext cx="0" cy="13822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4394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合併問題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回傳解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                 Return max(L, M, R)</a:t>
            </a:r>
            <a:br>
              <a:rPr lang="en-US" altLang="zh-TW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307068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原問題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</a:t>
            </a:r>
            <a:r>
              <a:rPr lang="en-US" altLang="zh-TW" dirty="0"/>
              <a:t>P [a(1), a(2), a(3), a(4), a(5)]</a:t>
            </a:r>
          </a:p>
          <a:p>
            <a:pPr marL="0" indent="0" algn="ctr">
              <a:buNone/>
            </a:pPr>
            <a:br>
              <a:rPr lang="en-US" altLang="zh-TW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3549323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原問題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               </a:t>
            </a:r>
            <a:r>
              <a:rPr lang="en-US" altLang="zh-TW" dirty="0"/>
              <a:t>G=P [a(1), a(2), a(3), a(4), a(5)]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得到原問題的解了</a:t>
            </a:r>
            <a:endParaRPr lang="en-US" altLang="zh-TW" dirty="0"/>
          </a:p>
          <a:p>
            <a:pPr marL="0" indent="0" algn="ctr">
              <a:buNone/>
            </a:pPr>
            <a:br>
              <a:rPr lang="en-US" altLang="zh-TW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9636473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假設原問題大小為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N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考慮實際時間花費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8534820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時間花費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原問題時間花費為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T(N)</a:t>
            </a:r>
          </a:p>
          <a:p>
            <a:pPr marL="0" indent="0">
              <a:buNone/>
            </a:pPr>
            <a:r>
              <a:rPr lang="zh-TW" altLang="en-US" dirty="0"/>
              <a:t>分割問題後為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T(N/2) + T(N/2)</a:t>
            </a:r>
          </a:p>
          <a:p>
            <a:pPr marL="0" indent="0">
              <a:buNone/>
            </a:pPr>
            <a:r>
              <a:rPr lang="en-US" altLang="zh-TW" dirty="0" err="1"/>
              <a:t>maxSum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N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8815699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時間花費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合併問題得 </a:t>
            </a:r>
            <a:r>
              <a:rPr lang="en-US" altLang="zh-TW" dirty="0"/>
              <a:t>T(N) = 2*T(N/2) + N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並且最小子問題 </a:t>
            </a:r>
            <a:r>
              <a:rPr lang="en-US" altLang="zh-TW" dirty="0"/>
              <a:t>T(1) = 1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73576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4EFCE2-506A-4B7C-B00F-EA2B41EA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C plus </a:t>
            </a:r>
            <a:r>
              <a:rPr lang="en-US" altLang="zh-TW" sz="4800" dirty="0" err="1"/>
              <a:t>plus</a:t>
            </a:r>
            <a:r>
              <a:rPr lang="en-US" altLang="zh-TW" sz="4800" dirty="0"/>
              <a:t> </a:t>
            </a:r>
            <a:r>
              <a:rPr lang="zh-TW" altLang="en-US" sz="4800" dirty="0"/>
              <a:t>說明文件簡介</a:t>
            </a:r>
            <a:endParaRPr 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1ECDF9-2EB7-4576-B779-F06A746AF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22320"/>
            <a:ext cx="10515600" cy="2854642"/>
          </a:xfrm>
        </p:spPr>
        <p:txBody>
          <a:bodyPr/>
          <a:lstStyle/>
          <a:p>
            <a:r>
              <a:rPr lang="zh-TW" altLang="en-US" sz="2400" dirty="0"/>
              <a:t>以 </a:t>
            </a:r>
            <a:r>
              <a:rPr lang="en-US" altLang="zh-TW" sz="2400" dirty="0">
                <a:latin typeface="Consolas" panose="020B0609020204030204" pitchFamily="49" charset="0"/>
              </a:rPr>
              <a:t>vector::</a:t>
            </a:r>
            <a:r>
              <a:rPr lang="en-US" altLang="zh-TW" sz="2400" dirty="0" err="1">
                <a:latin typeface="Consolas" panose="020B0609020204030204" pitchFamily="49" charset="0"/>
              </a:rPr>
              <a:t>push_back</a:t>
            </a:r>
            <a:r>
              <a:rPr lang="en-US" altLang="zh-TW" sz="2400" dirty="0">
                <a:latin typeface="Consolas" panose="020B0609020204030204" pitchFamily="49" charset="0"/>
              </a:rPr>
              <a:t>()</a:t>
            </a:r>
            <a:r>
              <a:rPr lang="zh-TW" altLang="en-US" sz="2400" dirty="0"/>
              <a:t>為例</a:t>
            </a:r>
            <a:endParaRPr lang="en-US" sz="2400" dirty="0"/>
          </a:p>
          <a:p>
            <a:pPr lvl="1"/>
            <a:r>
              <a:rPr lang="zh-TW" altLang="en-US" sz="2000" dirty="0"/>
              <a:t>如果覺得文件量太大，可以先專注在定義、範例、複雜度，三個地方。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87535884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時間花費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3200" dirty="0"/>
              <a:t>T(N)</a:t>
            </a:r>
          </a:p>
          <a:p>
            <a:pPr marL="0" indent="0">
              <a:buNone/>
            </a:pPr>
            <a:r>
              <a:rPr lang="en-US" altLang="zh-TW" sz="3000" dirty="0">
                <a:solidFill>
                  <a:srgbClr val="002060"/>
                </a:solidFill>
              </a:rPr>
              <a:t>= 2</a:t>
            </a:r>
            <a:r>
              <a:rPr lang="en-US" altLang="zh-TW" sz="3000" baseline="30000" dirty="0">
                <a:solidFill>
                  <a:srgbClr val="002060"/>
                </a:solidFill>
              </a:rPr>
              <a:t>1</a:t>
            </a:r>
            <a:r>
              <a:rPr lang="zh-TW" altLang="en-US" sz="3000" dirty="0">
                <a:solidFill>
                  <a:srgbClr val="002060"/>
                </a:solidFill>
              </a:rPr>
              <a:t> </a:t>
            </a:r>
            <a:r>
              <a:rPr lang="en-US" altLang="zh-TW" sz="3000" dirty="0">
                <a:solidFill>
                  <a:srgbClr val="002060"/>
                </a:solidFill>
              </a:rPr>
              <a:t>* T(N/2</a:t>
            </a:r>
            <a:r>
              <a:rPr lang="en-US" altLang="zh-TW" sz="3000" baseline="30000" dirty="0">
                <a:solidFill>
                  <a:srgbClr val="002060"/>
                </a:solidFill>
              </a:rPr>
              <a:t>1</a:t>
            </a:r>
            <a:r>
              <a:rPr lang="en-US" altLang="zh-TW" sz="3000" dirty="0">
                <a:solidFill>
                  <a:srgbClr val="002060"/>
                </a:solidFill>
              </a:rPr>
              <a:t>) +</a:t>
            </a:r>
            <a:r>
              <a:rPr lang="zh-TW" altLang="en-US" sz="3000" dirty="0">
                <a:solidFill>
                  <a:srgbClr val="002060"/>
                </a:solidFill>
              </a:rPr>
              <a:t> </a:t>
            </a:r>
            <a:r>
              <a:rPr lang="en-US" altLang="zh-TW" sz="3000" dirty="0">
                <a:solidFill>
                  <a:srgbClr val="002060"/>
                </a:solidFill>
              </a:rPr>
              <a:t>1 * N</a:t>
            </a:r>
            <a:r>
              <a:rPr lang="zh-TW" altLang="en-US" sz="3000" dirty="0"/>
              <a:t> </a:t>
            </a:r>
            <a:r>
              <a:rPr lang="en-US" altLang="zh-TW" sz="3000" dirty="0">
                <a:solidFill>
                  <a:srgbClr val="C00000"/>
                </a:solidFill>
              </a:rPr>
              <a:t>= 2</a:t>
            </a:r>
            <a:r>
              <a:rPr lang="en-US" altLang="zh-TW" sz="3000" baseline="30000" dirty="0">
                <a:solidFill>
                  <a:srgbClr val="C00000"/>
                </a:solidFill>
              </a:rPr>
              <a:t>1 </a:t>
            </a:r>
            <a:r>
              <a:rPr lang="en-US" altLang="zh-TW" sz="3000" dirty="0">
                <a:solidFill>
                  <a:srgbClr val="C00000"/>
                </a:solidFill>
              </a:rPr>
              <a:t>* (</a:t>
            </a:r>
            <a:r>
              <a:rPr lang="zh-TW" altLang="en-US" sz="3000" dirty="0">
                <a:solidFill>
                  <a:srgbClr val="C00000"/>
                </a:solidFill>
              </a:rPr>
              <a:t> </a:t>
            </a:r>
            <a:r>
              <a:rPr lang="en-US" altLang="zh-TW" sz="3000" dirty="0">
                <a:solidFill>
                  <a:srgbClr val="C00000"/>
                </a:solidFill>
              </a:rPr>
              <a:t>2 * T(N/2</a:t>
            </a:r>
            <a:r>
              <a:rPr lang="en-US" altLang="zh-TW" sz="3000" baseline="30000" dirty="0">
                <a:solidFill>
                  <a:srgbClr val="C00000"/>
                </a:solidFill>
              </a:rPr>
              <a:t>2</a:t>
            </a:r>
            <a:r>
              <a:rPr lang="en-US" altLang="zh-TW" sz="3000" dirty="0">
                <a:solidFill>
                  <a:srgbClr val="C00000"/>
                </a:solidFill>
              </a:rPr>
              <a:t>) + N/2</a:t>
            </a:r>
            <a:r>
              <a:rPr lang="en-US" altLang="zh-TW" sz="3000" baseline="30000" dirty="0">
                <a:solidFill>
                  <a:srgbClr val="C00000"/>
                </a:solidFill>
              </a:rPr>
              <a:t>1</a:t>
            </a:r>
            <a:r>
              <a:rPr lang="zh-TW" altLang="en-US" sz="3000" dirty="0">
                <a:solidFill>
                  <a:srgbClr val="C00000"/>
                </a:solidFill>
              </a:rPr>
              <a:t> </a:t>
            </a:r>
            <a:r>
              <a:rPr lang="en-US" altLang="zh-TW" sz="3000" dirty="0">
                <a:solidFill>
                  <a:srgbClr val="C00000"/>
                </a:solidFill>
              </a:rPr>
              <a:t>) +</a:t>
            </a:r>
            <a:r>
              <a:rPr lang="zh-TW" altLang="en-US" sz="3000" dirty="0">
                <a:solidFill>
                  <a:srgbClr val="C00000"/>
                </a:solidFill>
              </a:rPr>
              <a:t> </a:t>
            </a:r>
            <a:r>
              <a:rPr lang="en-US" altLang="zh-TW" sz="3000" dirty="0">
                <a:solidFill>
                  <a:srgbClr val="C00000"/>
                </a:solidFill>
              </a:rPr>
              <a:t>1 *</a:t>
            </a:r>
            <a:r>
              <a:rPr lang="zh-TW" altLang="en-US" sz="3000" dirty="0">
                <a:solidFill>
                  <a:srgbClr val="C00000"/>
                </a:solidFill>
              </a:rPr>
              <a:t> </a:t>
            </a:r>
            <a:r>
              <a:rPr lang="en-US" altLang="zh-TW" sz="3000" dirty="0">
                <a:solidFill>
                  <a:srgbClr val="C00000"/>
                </a:solidFill>
              </a:rPr>
              <a:t>N</a:t>
            </a:r>
          </a:p>
          <a:p>
            <a:pPr marL="0" indent="0">
              <a:buNone/>
            </a:pPr>
            <a:r>
              <a:rPr lang="en-US" altLang="zh-TW" sz="3000" dirty="0">
                <a:solidFill>
                  <a:srgbClr val="002060"/>
                </a:solidFill>
              </a:rPr>
              <a:t>= 2</a:t>
            </a:r>
            <a:r>
              <a:rPr lang="en-US" altLang="zh-TW" sz="3000" baseline="30000" dirty="0">
                <a:solidFill>
                  <a:srgbClr val="002060"/>
                </a:solidFill>
              </a:rPr>
              <a:t>2</a:t>
            </a:r>
            <a:r>
              <a:rPr lang="en-US" altLang="zh-TW" sz="3000" dirty="0">
                <a:solidFill>
                  <a:srgbClr val="002060"/>
                </a:solidFill>
              </a:rPr>
              <a:t> * T(N/2</a:t>
            </a:r>
            <a:r>
              <a:rPr lang="en-US" altLang="zh-TW" sz="3000" baseline="30000" dirty="0">
                <a:solidFill>
                  <a:srgbClr val="002060"/>
                </a:solidFill>
              </a:rPr>
              <a:t>2</a:t>
            </a:r>
            <a:r>
              <a:rPr lang="en-US" altLang="zh-TW" sz="3000" dirty="0">
                <a:solidFill>
                  <a:srgbClr val="002060"/>
                </a:solidFill>
              </a:rPr>
              <a:t>) + 2 * N</a:t>
            </a:r>
            <a:r>
              <a:rPr lang="zh-TW" altLang="en-US" sz="3000" dirty="0">
                <a:solidFill>
                  <a:srgbClr val="002060"/>
                </a:solidFill>
              </a:rPr>
              <a:t> </a:t>
            </a:r>
            <a:r>
              <a:rPr lang="en-US" altLang="zh-TW" sz="3000" dirty="0">
                <a:solidFill>
                  <a:srgbClr val="C00000"/>
                </a:solidFill>
              </a:rPr>
              <a:t>=</a:t>
            </a:r>
            <a:r>
              <a:rPr lang="zh-TW" altLang="en-US" sz="3000" dirty="0">
                <a:solidFill>
                  <a:srgbClr val="C00000"/>
                </a:solidFill>
              </a:rPr>
              <a:t> </a:t>
            </a:r>
            <a:r>
              <a:rPr lang="en-US" altLang="zh-TW" sz="3000" dirty="0">
                <a:solidFill>
                  <a:srgbClr val="C00000"/>
                </a:solidFill>
              </a:rPr>
              <a:t>2</a:t>
            </a:r>
            <a:r>
              <a:rPr lang="en-US" altLang="zh-TW" sz="3000" baseline="30000" dirty="0">
                <a:solidFill>
                  <a:srgbClr val="C00000"/>
                </a:solidFill>
              </a:rPr>
              <a:t>2 </a:t>
            </a:r>
            <a:r>
              <a:rPr lang="en-US" altLang="zh-TW" sz="3000" dirty="0">
                <a:solidFill>
                  <a:srgbClr val="C00000"/>
                </a:solidFill>
              </a:rPr>
              <a:t>* ( 2 * T(N/2</a:t>
            </a:r>
            <a:r>
              <a:rPr lang="en-US" altLang="zh-TW" sz="3000" baseline="30000" dirty="0">
                <a:solidFill>
                  <a:srgbClr val="C00000"/>
                </a:solidFill>
              </a:rPr>
              <a:t>3</a:t>
            </a:r>
            <a:r>
              <a:rPr lang="en-US" altLang="zh-TW" sz="3000" dirty="0">
                <a:solidFill>
                  <a:srgbClr val="C00000"/>
                </a:solidFill>
              </a:rPr>
              <a:t>) + N/2</a:t>
            </a:r>
            <a:r>
              <a:rPr lang="en-US" altLang="zh-TW" sz="3000" baseline="30000" dirty="0">
                <a:solidFill>
                  <a:srgbClr val="C00000"/>
                </a:solidFill>
              </a:rPr>
              <a:t>2</a:t>
            </a:r>
            <a:r>
              <a:rPr lang="en-US" altLang="zh-TW" sz="3000" dirty="0">
                <a:solidFill>
                  <a:srgbClr val="C00000"/>
                </a:solidFill>
              </a:rPr>
              <a:t> ) + 2 * N</a:t>
            </a:r>
          </a:p>
          <a:p>
            <a:pPr marL="0" indent="0">
              <a:buNone/>
            </a:pPr>
            <a:r>
              <a:rPr lang="en-US" altLang="zh-TW" sz="3000" dirty="0">
                <a:solidFill>
                  <a:srgbClr val="002060"/>
                </a:solidFill>
              </a:rPr>
              <a:t>= 2</a:t>
            </a:r>
            <a:r>
              <a:rPr lang="en-US" altLang="zh-TW" sz="3000" baseline="30000" dirty="0">
                <a:solidFill>
                  <a:srgbClr val="002060"/>
                </a:solidFill>
              </a:rPr>
              <a:t>3</a:t>
            </a:r>
            <a:r>
              <a:rPr lang="en-US" altLang="zh-TW" sz="3000" dirty="0">
                <a:solidFill>
                  <a:srgbClr val="002060"/>
                </a:solidFill>
              </a:rPr>
              <a:t> * T(N/2</a:t>
            </a:r>
            <a:r>
              <a:rPr lang="en-US" altLang="zh-TW" sz="3000" baseline="30000" dirty="0">
                <a:solidFill>
                  <a:srgbClr val="002060"/>
                </a:solidFill>
              </a:rPr>
              <a:t>3</a:t>
            </a:r>
            <a:r>
              <a:rPr lang="en-US" altLang="zh-TW" sz="3000" dirty="0">
                <a:solidFill>
                  <a:srgbClr val="002060"/>
                </a:solidFill>
              </a:rPr>
              <a:t>) + 3 * N </a:t>
            </a:r>
            <a:r>
              <a:rPr lang="en-US" altLang="zh-TW" sz="3000" dirty="0">
                <a:solidFill>
                  <a:srgbClr val="C00000"/>
                </a:solidFill>
              </a:rPr>
              <a:t>= 2</a:t>
            </a:r>
            <a:r>
              <a:rPr lang="en-US" altLang="zh-TW" sz="3000" baseline="30000" dirty="0">
                <a:solidFill>
                  <a:srgbClr val="C00000"/>
                </a:solidFill>
              </a:rPr>
              <a:t>3 </a:t>
            </a:r>
            <a:r>
              <a:rPr lang="en-US" altLang="zh-TW" sz="3000" dirty="0">
                <a:solidFill>
                  <a:srgbClr val="C00000"/>
                </a:solidFill>
              </a:rPr>
              <a:t>* ( 2 * T(N/2</a:t>
            </a:r>
            <a:r>
              <a:rPr lang="en-US" altLang="zh-TW" sz="3000" baseline="30000" dirty="0">
                <a:solidFill>
                  <a:srgbClr val="C00000"/>
                </a:solidFill>
              </a:rPr>
              <a:t>4</a:t>
            </a:r>
            <a:r>
              <a:rPr lang="en-US" altLang="zh-TW" sz="3000" dirty="0">
                <a:solidFill>
                  <a:srgbClr val="C00000"/>
                </a:solidFill>
              </a:rPr>
              <a:t>) + N/2</a:t>
            </a:r>
            <a:r>
              <a:rPr lang="en-US" altLang="zh-TW" sz="3000" baseline="30000" dirty="0">
                <a:solidFill>
                  <a:srgbClr val="C00000"/>
                </a:solidFill>
              </a:rPr>
              <a:t>3</a:t>
            </a:r>
            <a:r>
              <a:rPr lang="en-US" altLang="zh-TW" sz="3000" dirty="0">
                <a:solidFill>
                  <a:srgbClr val="C00000"/>
                </a:solidFill>
              </a:rPr>
              <a:t> ) + 3 * N </a:t>
            </a:r>
          </a:p>
          <a:p>
            <a:pPr marL="0" indent="0">
              <a:buNone/>
            </a:pPr>
            <a:r>
              <a:rPr lang="zh-TW" altLang="en-US" sz="3000" dirty="0"/>
              <a:t>         </a:t>
            </a:r>
            <a:r>
              <a:rPr lang="en-US" altLang="zh-TW" sz="3000" dirty="0"/>
              <a:t>… </a:t>
            </a:r>
          </a:p>
          <a:p>
            <a:pPr marL="0" indent="0">
              <a:buNone/>
            </a:pPr>
            <a:r>
              <a:rPr lang="en-US" altLang="zh-TW" sz="3000" dirty="0"/>
              <a:t>=</a:t>
            </a:r>
            <a:r>
              <a:rPr lang="zh-TW" altLang="en-US" sz="3000" dirty="0"/>
              <a:t> </a:t>
            </a:r>
            <a:r>
              <a:rPr lang="en-US" altLang="zh-TW" sz="3000" dirty="0">
                <a:solidFill>
                  <a:srgbClr val="002060"/>
                </a:solidFill>
              </a:rPr>
              <a:t>2</a:t>
            </a:r>
            <a:r>
              <a:rPr lang="en-US" altLang="zh-TW" sz="3000" baseline="30000" dirty="0">
                <a:solidFill>
                  <a:srgbClr val="002060"/>
                </a:solidFill>
              </a:rPr>
              <a:t>?</a:t>
            </a:r>
            <a:r>
              <a:rPr lang="zh-TW" altLang="en-US" sz="3000" baseline="30000" dirty="0">
                <a:solidFill>
                  <a:srgbClr val="002060"/>
                </a:solidFill>
              </a:rPr>
              <a:t> </a:t>
            </a:r>
            <a:r>
              <a:rPr lang="zh-TW" altLang="en-US" sz="3000" dirty="0">
                <a:solidFill>
                  <a:srgbClr val="002060"/>
                </a:solidFill>
              </a:rPr>
              <a:t>* </a:t>
            </a:r>
            <a:r>
              <a:rPr lang="en-US" altLang="zh-TW" sz="3000" dirty="0">
                <a:solidFill>
                  <a:srgbClr val="002060"/>
                </a:solidFill>
              </a:rPr>
              <a:t>T(1) + ?</a:t>
            </a:r>
            <a:r>
              <a:rPr lang="zh-TW" altLang="en-US" sz="3000" dirty="0">
                <a:solidFill>
                  <a:srgbClr val="002060"/>
                </a:solidFill>
              </a:rPr>
              <a:t> </a:t>
            </a:r>
            <a:r>
              <a:rPr lang="en-US" altLang="zh-TW" sz="3000" dirty="0">
                <a:solidFill>
                  <a:srgbClr val="002060"/>
                </a:solidFill>
              </a:rPr>
              <a:t>* N</a:t>
            </a:r>
          </a:p>
          <a:p>
            <a:pPr marL="0" indent="0">
              <a:buNone/>
            </a:pPr>
            <a:r>
              <a:rPr lang="zh-TW" altLang="en-US" sz="3000" dirty="0"/>
              <a:t>想想看“問號”為多少？</a:t>
            </a:r>
            <a:endParaRPr lang="en-US" altLang="zh-TW" sz="3000" dirty="0"/>
          </a:p>
        </p:txBody>
      </p:sp>
    </p:spTree>
    <p:extLst>
      <p:ext uri="{BB962C8B-B14F-4D97-AF65-F5344CB8AC3E}">
        <p14:creationId xmlns:p14="http://schemas.microsoft.com/office/powerpoint/2010/main" val="49062409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/>
              <a:t>T(N) </a:t>
            </a:r>
            <a:r>
              <a:rPr lang="en-US" altLang="zh-TW" sz="3200" dirty="0">
                <a:solidFill>
                  <a:srgbClr val="002060"/>
                </a:solidFill>
              </a:rPr>
              <a:t>= 2</a:t>
            </a:r>
            <a:r>
              <a:rPr lang="en-US" altLang="zh-TW" sz="3200" baseline="30000" dirty="0">
                <a:solidFill>
                  <a:srgbClr val="002060"/>
                </a:solidFill>
              </a:rPr>
              <a:t>lgN</a:t>
            </a:r>
            <a:r>
              <a:rPr lang="zh-TW" altLang="en-US" sz="3200" baseline="30000" dirty="0">
                <a:solidFill>
                  <a:srgbClr val="002060"/>
                </a:solidFill>
              </a:rPr>
              <a:t> </a:t>
            </a:r>
            <a:r>
              <a:rPr lang="zh-TW" altLang="en-US" sz="3200" dirty="0">
                <a:solidFill>
                  <a:srgbClr val="002060"/>
                </a:solidFill>
              </a:rPr>
              <a:t>* </a:t>
            </a:r>
            <a:r>
              <a:rPr lang="en-US" altLang="zh-TW" sz="3200" dirty="0">
                <a:solidFill>
                  <a:srgbClr val="002060"/>
                </a:solidFill>
              </a:rPr>
              <a:t>T(1) + (</a:t>
            </a:r>
            <a:r>
              <a:rPr lang="en-US" altLang="zh-TW" sz="3200" dirty="0" err="1">
                <a:solidFill>
                  <a:srgbClr val="002060"/>
                </a:solidFill>
              </a:rPr>
              <a:t>lgN</a:t>
            </a:r>
            <a:r>
              <a:rPr lang="en-US" altLang="zh-TW" sz="3200" dirty="0">
                <a:solidFill>
                  <a:srgbClr val="002060"/>
                </a:solidFill>
              </a:rPr>
              <a:t>) * N</a:t>
            </a:r>
          </a:p>
          <a:p>
            <a:pPr marL="0" indent="0">
              <a:buNone/>
            </a:pPr>
            <a:r>
              <a:rPr lang="en-US" altLang="en-US" sz="3200" dirty="0"/>
              <a:t>∧</a:t>
            </a:r>
            <a:r>
              <a:rPr lang="zh-TW" altLang="en-US" sz="3200" dirty="0"/>
              <a:t> </a:t>
            </a:r>
            <a:r>
              <a:rPr lang="en-US" altLang="zh-TW" dirty="0"/>
              <a:t>T(1) = </a:t>
            </a:r>
            <a:r>
              <a:rPr lang="en-US" altLang="zh-TW" dirty="0">
                <a:solidFill>
                  <a:srgbClr val="002060"/>
                </a:solidFill>
              </a:rPr>
              <a:t>1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endParaRPr lang="en-US" altLang="zh-TW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⇒</a:t>
            </a:r>
            <a:r>
              <a:rPr lang="zh-TW" altLang="en-US" dirty="0"/>
              <a:t> </a:t>
            </a:r>
            <a:r>
              <a:rPr lang="en-US" altLang="zh-TW" dirty="0"/>
              <a:t>T(N) = 2</a:t>
            </a:r>
            <a:r>
              <a:rPr lang="en-US" altLang="zh-TW" baseline="30000" dirty="0"/>
              <a:t>lgN</a:t>
            </a:r>
            <a:r>
              <a:rPr lang="zh-TW" altLang="en-US" baseline="30000" dirty="0"/>
              <a:t> 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 err="1"/>
              <a:t>NlgN</a:t>
            </a:r>
            <a:endParaRPr lang="en-US" altLang="zh-TW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⇒</a:t>
            </a:r>
            <a:r>
              <a:rPr lang="zh-TW" altLang="en-US" dirty="0"/>
              <a:t> </a:t>
            </a:r>
            <a:r>
              <a:rPr lang="en-US" altLang="zh-TW" dirty="0"/>
              <a:t>T(N)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O(</a:t>
            </a:r>
            <a:r>
              <a:rPr lang="en-US" altLang="zh-TW" dirty="0" err="1"/>
              <a:t>NlgN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5255442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演算法的設計思維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zh-TW" altLang="en-US" dirty="0"/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枚舉</a:t>
            </a:r>
            <a:endParaRPr lang="en-US" altLang="zh-TW" sz="4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動態規劃</a:t>
            </a:r>
            <a:endParaRPr lang="en-US" altLang="zh-TW" sz="4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分治法</a:t>
            </a:r>
            <a:endParaRPr lang="en-US" altLang="zh-TW" sz="4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TW" altLang="en-US" sz="4400" dirty="0"/>
              <a:t>貪心法</a:t>
            </a:r>
          </a:p>
        </p:txBody>
      </p:sp>
    </p:spTree>
    <p:extLst>
      <p:ext uri="{BB962C8B-B14F-4D97-AF65-F5344CB8AC3E}">
        <p14:creationId xmlns:p14="http://schemas.microsoft.com/office/powerpoint/2010/main" val="123340315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貪心法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每次做一個在當下</a:t>
            </a:r>
            <a:r>
              <a:rPr lang="zh-TW" altLang="en-US" dirty="0">
                <a:solidFill>
                  <a:schemeClr val="accent2"/>
                </a:solidFill>
              </a:rPr>
              <a:t>看起來最佳的決策</a:t>
            </a:r>
            <a:endParaRPr lang="en-US" altLang="zh-TW" dirty="0">
              <a:solidFill>
                <a:schemeClr val="accent2"/>
              </a:solidFill>
            </a:endParaRPr>
          </a:p>
          <a:p>
            <a:r>
              <a:rPr lang="zh-TW" altLang="en-US" dirty="0"/>
              <a:t>進而漸漸求出全局最佳解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貪心法是動態規劃的特例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398666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貪心法</a:t>
            </a:r>
            <a:r>
              <a:rPr lang="en-US" altLang="zh-TW" dirty="0"/>
              <a:t>:</a:t>
            </a:r>
            <a:r>
              <a:rPr lang="zh-TW" altLang="en-US" dirty="0"/>
              <a:t> 最大連續和問題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best = A[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sum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sum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max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A[R]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sum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A[R]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best =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max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best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sum);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r>
              <a:rPr lang="en-US" altLang="en-US" dirty="0">
                <a:latin typeface="Consolas" panose="020B0609020204030204" pitchFamily="49" charset="0"/>
              </a:rPr>
              <a:t> </a:t>
            </a:r>
            <a:endParaRPr lang="en-US" altLang="en-US" sz="7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/>
              <a:t>複雜度為 </a:t>
            </a:r>
            <a:r>
              <a:rPr lang="en-US" altLang="zh-TW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43761846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更優的複雜度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枚舉、動態規劃、分治法、貪心法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這些思考方式能讓我們想出怎樣設計演算法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但可不能只滿足於此，要不斷的思考是否還存在別的演算法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9385574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1B1D8-7B5A-4BED-AB39-CB90796B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Questions?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B906D7-A118-4330-B00A-0C1FA36F7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761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4EFCE2-506A-4B7C-B00F-EA2B41EA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 plus </a:t>
            </a:r>
            <a:r>
              <a:rPr lang="en-US" altLang="zh-TW" dirty="0" err="1"/>
              <a:t>plus</a:t>
            </a:r>
            <a:r>
              <a:rPr lang="en-US" altLang="zh-TW" dirty="0"/>
              <a:t> </a:t>
            </a:r>
            <a:r>
              <a:rPr lang="zh-TW" altLang="en-US" dirty="0"/>
              <a:t>說明文件簡介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CAC56E7-2D90-43FA-9BED-810932E7A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2329656"/>
            <a:ext cx="7086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00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4EFCE2-506A-4B7C-B00F-EA2B41EA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 plus </a:t>
            </a:r>
            <a:r>
              <a:rPr lang="en-US" altLang="zh-TW" dirty="0" err="1"/>
              <a:t>plus</a:t>
            </a:r>
            <a:r>
              <a:rPr lang="en-US" altLang="zh-TW" dirty="0"/>
              <a:t> </a:t>
            </a:r>
            <a:r>
              <a:rPr lang="zh-TW" altLang="en-US" dirty="0"/>
              <a:t>說明文件簡介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02A9653-0802-4CF9-A0D3-3A04F3A59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2422525"/>
            <a:ext cx="60579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05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4EFCE2-506A-4B7C-B00F-EA2B41EA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 plus </a:t>
            </a:r>
            <a:r>
              <a:rPr lang="en-US" altLang="zh-TW" dirty="0" err="1"/>
              <a:t>plus</a:t>
            </a:r>
            <a:r>
              <a:rPr lang="en-US" altLang="zh-TW" dirty="0"/>
              <a:t> </a:t>
            </a:r>
            <a:r>
              <a:rPr lang="zh-TW" altLang="en-US" dirty="0"/>
              <a:t>說明文件簡介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9971D6B-0FDE-4551-BE02-D21C3A830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3" r="1"/>
          <a:stretch/>
        </p:blipFill>
        <p:spPr>
          <a:xfrm>
            <a:off x="3220720" y="3340735"/>
            <a:ext cx="5823267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49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B12105-30D6-40A7-B871-470B1B45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string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D60A98-92B1-41E2-8D4A-694492B84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vector&lt;</a:t>
            </a:r>
            <a:r>
              <a:rPr lang="en-US" altLang="zh-TW" sz="2400" dirty="0" err="1">
                <a:latin typeface="Consolas" panose="020B0609020204030204" pitchFamily="49" charset="0"/>
              </a:rPr>
              <a:t>any_type</a:t>
            </a:r>
            <a:r>
              <a:rPr lang="en-US" altLang="zh-TW" sz="2400" dirty="0">
                <a:latin typeface="Consolas" panose="020B0609020204030204" pitchFamily="49" charset="0"/>
              </a:rPr>
              <a:t>&gt; </a:t>
            </a:r>
            <a:r>
              <a:rPr lang="zh-TW" altLang="en-US" sz="2400" dirty="0">
                <a:latin typeface="Consolas" panose="020B0609020204030204" pitchFamily="49" charset="0"/>
              </a:rPr>
              <a:t>擁有的自帶函數 </a:t>
            </a:r>
            <a:r>
              <a:rPr lang="en-US" altLang="zh-TW" sz="2400" dirty="0">
                <a:latin typeface="Consolas" panose="020B0609020204030204" pitchFamily="49" charset="0"/>
              </a:rPr>
              <a:t>string</a:t>
            </a:r>
            <a:r>
              <a:rPr lang="zh-TW" altLang="en-US" sz="2400" dirty="0">
                <a:latin typeface="Consolas" panose="020B0609020204030204" pitchFamily="49" charset="0"/>
              </a:rPr>
              <a:t> 也有，如：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string::</a:t>
            </a:r>
            <a:r>
              <a:rPr lang="en-US" altLang="zh-TW" sz="2000" dirty="0" err="1">
                <a:latin typeface="Consolas" panose="020B0609020204030204" pitchFamily="49" charset="0"/>
              </a:rPr>
              <a:t>push_back</a:t>
            </a:r>
            <a:r>
              <a:rPr lang="en-US" altLang="zh-TW" sz="2000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string::assign()</a:t>
            </a:r>
          </a:p>
          <a:p>
            <a:pPr lvl="1"/>
            <a:endParaRPr lang="en-US" altLang="zh-TW" sz="2000" dirty="0">
              <a:latin typeface="Consolas" panose="020B0609020204030204" pitchFamily="49" charset="0"/>
            </a:endParaRPr>
          </a:p>
          <a:p>
            <a:r>
              <a:rPr lang="zh-TW" altLang="en-US" sz="2400" dirty="0">
                <a:latin typeface="Consolas" panose="020B0609020204030204" pitchFamily="49" charset="0"/>
              </a:rPr>
              <a:t>還有很多針對字串的自帶函數，如：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string::</a:t>
            </a:r>
            <a:r>
              <a:rPr lang="en-US" altLang="zh-TW" sz="2000" dirty="0" err="1">
                <a:latin typeface="Consolas" panose="020B0609020204030204" pitchFamily="49" charset="0"/>
              </a:rPr>
              <a:t>substr</a:t>
            </a:r>
            <a:r>
              <a:rPr lang="en-US" altLang="zh-TW" sz="2000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string::operator+=</a:t>
            </a:r>
          </a:p>
          <a:p>
            <a:pPr lvl="1"/>
            <a:endParaRPr lang="en-US" altLang="zh-TW" sz="2000" dirty="0">
              <a:latin typeface="Consolas" panose="020B0609020204030204" pitchFamily="49" charset="0"/>
            </a:endParaRPr>
          </a:p>
          <a:p>
            <a:r>
              <a:rPr lang="zh-TW" altLang="en-US" sz="2400" dirty="0">
                <a:latin typeface="Consolas" panose="020B0609020204030204" pitchFamily="49" charset="0"/>
              </a:rPr>
              <a:t>也可以把 </a:t>
            </a:r>
            <a:r>
              <a:rPr lang="en-US" altLang="zh-TW" sz="2400" dirty="0">
                <a:latin typeface="Consolas" panose="020B0609020204030204" pitchFamily="49" charset="0"/>
              </a:rPr>
              <a:t>string</a:t>
            </a:r>
            <a:r>
              <a:rPr lang="zh-TW" altLang="en-US" sz="2400" dirty="0">
                <a:latin typeface="Consolas" panose="020B0609020204030204" pitchFamily="49" charset="0"/>
              </a:rPr>
              <a:t> 轉型態成 </a:t>
            </a:r>
            <a:r>
              <a:rPr lang="en-US" altLang="zh-TW" sz="2400" dirty="0">
                <a:latin typeface="Consolas" panose="020B0609020204030204" pitchFamily="49" charset="0"/>
              </a:rPr>
              <a:t>char[]</a:t>
            </a:r>
            <a:r>
              <a:rPr lang="zh-TW" altLang="en-US" sz="2400" dirty="0">
                <a:latin typeface="Consolas" panose="020B0609020204030204" pitchFamily="49" charset="0"/>
              </a:rPr>
              <a:t> 的字串型態：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string::</a:t>
            </a:r>
            <a:r>
              <a:rPr lang="en-US" altLang="zh-TW" sz="2000" dirty="0" err="1">
                <a:latin typeface="Consolas" panose="020B0609020204030204" pitchFamily="49" charset="0"/>
              </a:rPr>
              <a:t>c_str</a:t>
            </a:r>
            <a:r>
              <a:rPr lang="en-US" altLang="zh-TW" sz="2000" dirty="0">
                <a:latin typeface="Consolas" panose="020B0609020204030204" pitchFamily="49" charset="0"/>
              </a:rPr>
              <a:t>()</a:t>
            </a:r>
          </a:p>
          <a:p>
            <a:pPr lvl="1"/>
            <a:endParaRPr lang="en-US" altLang="zh-TW" sz="2000" dirty="0">
              <a:latin typeface="Consolas" panose="020B0609020204030204" pitchFamily="49" charset="0"/>
            </a:endParaRPr>
          </a:p>
          <a:p>
            <a:pPr lvl="1"/>
            <a:endParaRPr lang="zh-TW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798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ACB997-9B7B-4743-B534-6B9FC756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latin typeface="Consolas" panose="020B0609020204030204" pitchFamily="49" charset="0"/>
              </a:rPr>
              <a:t>string </a:t>
            </a:r>
            <a:r>
              <a:rPr lang="zh-TW" altLang="en-US" sz="4800" dirty="0">
                <a:latin typeface="Consolas" panose="020B0609020204030204" pitchFamily="49" charset="0"/>
              </a:rPr>
              <a:t>字典序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CC6118-D53A-420B-90B3-D98DE8161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41040"/>
            <a:ext cx="10515600" cy="293592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簡單理解</a:t>
            </a:r>
          </a:p>
          <a:p>
            <a:pPr lvl="1"/>
            <a:r>
              <a:rPr lang="zh-TW" altLang="en-US" sz="2000" dirty="0"/>
              <a:t>設想一本英語字典里的單詞，哪個在前哪個在後？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735541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B12105-30D6-40A7-B871-470B1B457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STL</a:t>
            </a:r>
            <a:r>
              <a:rPr lang="zh-TW" altLang="en-US" dirty="0">
                <a:latin typeface="Consolas" panose="020B0609020204030204" pitchFamily="49" charset="0"/>
              </a:rPr>
              <a:t> 可以套在 </a:t>
            </a:r>
            <a:r>
              <a:rPr lang="en-US" altLang="zh-TW" dirty="0">
                <a:latin typeface="Consolas" panose="020B0609020204030204" pitchFamily="49" charset="0"/>
              </a:rPr>
              <a:t>STL</a:t>
            </a:r>
            <a:r>
              <a:rPr lang="zh-TW" altLang="en-US" dirty="0">
                <a:latin typeface="Consolas" panose="020B0609020204030204" pitchFamily="49" charset="0"/>
              </a:rPr>
              <a:t> 裡面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D60A98-92B1-41E2-8D4A-694492B8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vector&lt;</a:t>
            </a:r>
            <a:r>
              <a:rPr lang="en-US" altLang="zh-TW" sz="2400" dirty="0" err="1">
                <a:latin typeface="Consolas" panose="020B0609020204030204" pitchFamily="49" charset="0"/>
              </a:rPr>
              <a:t>any_type</a:t>
            </a:r>
            <a:r>
              <a:rPr lang="en-US" altLang="zh-TW" sz="2400" dirty="0">
                <a:latin typeface="Consolas" panose="020B0609020204030204" pitchFamily="49" charset="0"/>
              </a:rPr>
              <a:t>&gt;</a:t>
            </a:r>
            <a:r>
              <a:rPr lang="zh-TW" altLang="en-US" sz="2400" dirty="0">
                <a:latin typeface="Consolas" panose="020B0609020204030204" pitchFamily="49" charset="0"/>
              </a:rPr>
              <a:t>，的範例：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r>
              <a:rPr lang="en-US" altLang="zh-TW" sz="2400" dirty="0">
                <a:latin typeface="Consolas" panose="020B0609020204030204" pitchFamily="49" charset="0"/>
              </a:rPr>
              <a:t>vector&lt;int&gt;</a:t>
            </a:r>
            <a:r>
              <a:rPr lang="zh-TW" altLang="en-US" sz="2400" dirty="0">
                <a:latin typeface="Consolas" panose="020B0609020204030204" pitchFamily="49" charset="0"/>
              </a:rPr>
              <a:t>：整數</a:t>
            </a:r>
            <a:r>
              <a:rPr lang="en-US" altLang="zh-TW" sz="2400" dirty="0">
                <a:latin typeface="Consolas" panose="020B0609020204030204" pitchFamily="49" charset="0"/>
              </a:rPr>
              <a:t>vector</a:t>
            </a:r>
          </a:p>
          <a:p>
            <a:pPr lvl="1"/>
            <a:r>
              <a:rPr lang="en-US" altLang="zh-TW" sz="2400" dirty="0">
                <a:latin typeface="Consolas" panose="020B0609020204030204" pitchFamily="49" charset="0"/>
              </a:rPr>
              <a:t>vector&lt;long </a:t>
            </a:r>
            <a:r>
              <a:rPr lang="en-US" altLang="zh-TW" sz="2400" dirty="0" err="1">
                <a:latin typeface="Consolas" panose="020B0609020204030204" pitchFamily="49" charset="0"/>
              </a:rPr>
              <a:t>long</a:t>
            </a:r>
            <a:r>
              <a:rPr lang="en-US" altLang="zh-TW" sz="2400" dirty="0">
                <a:latin typeface="Consolas" panose="020B0609020204030204" pitchFamily="49" charset="0"/>
              </a:rPr>
              <a:t> int&gt;</a:t>
            </a:r>
            <a:r>
              <a:rPr lang="zh-TW" altLang="en-US" sz="2400" dirty="0">
                <a:latin typeface="Consolas" panose="020B0609020204030204" pitchFamily="49" charset="0"/>
              </a:rPr>
              <a:t>：長整數</a:t>
            </a:r>
            <a:r>
              <a:rPr lang="en-US" altLang="zh-TW" sz="2400" dirty="0">
                <a:latin typeface="Consolas" panose="020B0609020204030204" pitchFamily="49" charset="0"/>
              </a:rPr>
              <a:t>vector</a:t>
            </a:r>
          </a:p>
          <a:p>
            <a:pPr lvl="1"/>
            <a:r>
              <a:rPr lang="en-US" altLang="zh-TW" sz="2400" dirty="0">
                <a:latin typeface="Consolas" panose="020B0609020204030204" pitchFamily="49" charset="0"/>
              </a:rPr>
              <a:t>vector&lt; vector&lt;int&gt; &gt;</a:t>
            </a:r>
            <a:r>
              <a:rPr lang="zh-TW" altLang="en-US" sz="2400" dirty="0">
                <a:latin typeface="Consolas" panose="020B0609020204030204" pitchFamily="49" charset="0"/>
              </a:rPr>
              <a:t>：整數</a:t>
            </a:r>
            <a:r>
              <a:rPr lang="en-US" altLang="zh-TW" sz="2400" dirty="0">
                <a:latin typeface="Consolas" panose="020B0609020204030204" pitchFamily="49" charset="0"/>
              </a:rPr>
              <a:t>vector</a:t>
            </a:r>
            <a:r>
              <a:rPr lang="zh-TW" altLang="en-US" sz="2400" dirty="0">
                <a:latin typeface="Consolas" panose="020B0609020204030204" pitchFamily="49" charset="0"/>
              </a:rPr>
              <a:t>的</a:t>
            </a:r>
            <a:r>
              <a:rPr lang="en-US" altLang="zh-TW" sz="2400" dirty="0">
                <a:latin typeface="Consolas" panose="020B0609020204030204" pitchFamily="49" charset="0"/>
              </a:rPr>
              <a:t>vector</a:t>
            </a:r>
          </a:p>
          <a:p>
            <a:pPr lvl="1"/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endParaRPr lang="zh-TW" altLang="en-US" sz="2400" dirty="0"/>
          </a:p>
        </p:txBody>
      </p:sp>
      <p:pic>
        <p:nvPicPr>
          <p:cNvPr id="1026" name="Picture 2" descr="ãä¿ç¾æ¯å¨å¨ãçåçæå°çµæ">
            <a:extLst>
              <a:ext uri="{FF2B5EF4-FFF2-40B4-BE49-F238E27FC236}">
                <a16:creationId xmlns:a16="http://schemas.microsoft.com/office/drawing/2014/main" id="{175F4CB9-D6A9-4889-BA6F-6028C6805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720" y="3875249"/>
            <a:ext cx="39624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ãé·æ¢åãçåçæå°çµæ">
            <a:extLst>
              <a:ext uri="{FF2B5EF4-FFF2-40B4-BE49-F238E27FC236}">
                <a16:creationId xmlns:a16="http://schemas.microsoft.com/office/drawing/2014/main" id="{D02EC561-036A-4C9F-9FE2-73BBD4AB9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1" r="16377"/>
          <a:stretch/>
        </p:blipFill>
        <p:spPr bwMode="auto">
          <a:xfrm rot="5400000">
            <a:off x="2022316" y="3255074"/>
            <a:ext cx="2413318" cy="312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590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B12105-30D6-40A7-B871-470B1B45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自學清單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D60A98-92B1-41E2-8D4A-694492B8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481"/>
            <a:ext cx="10515600" cy="4368482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pair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first, second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sort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set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insert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set::iterator </a:t>
            </a:r>
            <a:r>
              <a:rPr lang="zh-TW" altLang="en-US" sz="2000" dirty="0">
                <a:latin typeface="Consolas" panose="020B0609020204030204" pitchFamily="49" charset="0"/>
              </a:rPr>
              <a:t>的 </a:t>
            </a:r>
            <a:r>
              <a:rPr lang="en-US" altLang="zh-TW" sz="2000" dirty="0">
                <a:latin typeface="Consolas" panose="020B0609020204030204" pitchFamily="49" charset="0"/>
              </a:rPr>
              <a:t>operator++ </a:t>
            </a:r>
            <a:r>
              <a:rPr lang="zh-TW" altLang="en-US" sz="2000" dirty="0">
                <a:latin typeface="Consolas" panose="020B0609020204030204" pitchFamily="49" charset="0"/>
              </a:rPr>
              <a:t>的時間複雜度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把整個 </a:t>
            </a:r>
            <a:r>
              <a:rPr lang="en-US" altLang="zh-TW" sz="2000" dirty="0">
                <a:latin typeface="Consolas" panose="020B0609020204030204" pitchFamily="49" charset="0"/>
              </a:rPr>
              <a:t>set </a:t>
            </a:r>
            <a:r>
              <a:rPr lang="zh-TW" altLang="en-US" sz="2000" dirty="0">
                <a:latin typeface="Consolas" panose="020B0609020204030204" pitchFamily="49" charset="0"/>
              </a:rPr>
              <a:t>依序顯示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map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map::operator[]</a:t>
            </a:r>
            <a:r>
              <a:rPr lang="zh-TW" altLang="en-US" sz="2000" dirty="0">
                <a:latin typeface="Consolas" panose="020B0609020204030204" pitchFamily="49" charset="0"/>
              </a:rPr>
              <a:t> 的時間複雜度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iterator </a:t>
            </a:r>
            <a:r>
              <a:rPr lang="zh-TW" altLang="en-US" sz="2000" dirty="0">
                <a:latin typeface="Consolas" panose="020B0609020204030204" pitchFamily="49" charset="0"/>
              </a:rPr>
              <a:t>的 </a:t>
            </a:r>
            <a:r>
              <a:rPr lang="en-US" altLang="zh-TW" sz="2000" dirty="0">
                <a:latin typeface="Consolas" panose="020B0609020204030204" pitchFamily="49" charset="0"/>
              </a:rPr>
              <a:t>operator++ </a:t>
            </a:r>
            <a:r>
              <a:rPr lang="zh-TW" altLang="en-US" sz="2000" dirty="0">
                <a:latin typeface="Consolas" panose="020B0609020204030204" pitchFamily="49" charset="0"/>
              </a:rPr>
              <a:t>的時間複雜度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把整個 </a:t>
            </a:r>
            <a:r>
              <a:rPr lang="en-US" altLang="zh-TW" sz="2000" dirty="0">
                <a:latin typeface="Consolas" panose="020B0609020204030204" pitchFamily="49" charset="0"/>
              </a:rPr>
              <a:t>map </a:t>
            </a:r>
            <a:r>
              <a:rPr lang="zh-TW" altLang="en-US" sz="2000" dirty="0">
                <a:latin typeface="Consolas" panose="020B0609020204030204" pitchFamily="49" charset="0"/>
              </a:rPr>
              <a:t>依序顯示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lvl="1"/>
            <a:endParaRPr lang="en-US" altLang="zh-TW" sz="2000" dirty="0">
              <a:latin typeface="Consolas" panose="020B0609020204030204" pitchFamily="49" charset="0"/>
            </a:endParaRPr>
          </a:p>
          <a:p>
            <a:pPr lvl="1"/>
            <a:endParaRPr lang="en-US" altLang="zh-TW" sz="2000" dirty="0">
              <a:latin typeface="Consolas" panose="020B0609020204030204" pitchFamily="49" charset="0"/>
            </a:endParaRPr>
          </a:p>
          <a:p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815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94C4F4-38E2-4108-B4D0-4E897528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sort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7C692E-38D5-4CBF-B76C-60F47F6F3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05200"/>
            <a:ext cx="10515600" cy="267176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將一堆元素由</a:t>
            </a:r>
            <a:r>
              <a:rPr lang="en-US" altLang="zh-TW" sz="2400" dirty="0"/>
              <a:t>"</a:t>
            </a:r>
            <a:r>
              <a:rPr lang="zh-TW" altLang="en-US" sz="2400" dirty="0"/>
              <a:t>給定規則</a:t>
            </a:r>
            <a:r>
              <a:rPr lang="en-US" altLang="zh-TW" sz="2400" dirty="0"/>
              <a:t>"</a:t>
            </a:r>
            <a:r>
              <a:rPr lang="zh-TW" altLang="en-US" sz="2400" dirty="0"/>
              <a:t>排成一順序</a:t>
            </a:r>
            <a:endParaRPr lang="en-US" altLang="zh-TW" sz="2400" dirty="0"/>
          </a:p>
          <a:p>
            <a:r>
              <a:rPr lang="zh-TW" altLang="en-US" sz="2400" dirty="0"/>
              <a:t>對於</a:t>
            </a:r>
            <a:r>
              <a:rPr lang="zh-TW" altLang="en-US" sz="2400" i="1" dirty="0"/>
              <a:t>整數 </a:t>
            </a:r>
            <a:r>
              <a:rPr lang="zh-TW" altLang="en-US" sz="2400" dirty="0"/>
              <a:t>預設是定義 </a:t>
            </a:r>
            <a:r>
              <a:rPr lang="zh-TW" altLang="en-US" sz="2400" i="1" dirty="0"/>
              <a:t>是否小於 </a:t>
            </a:r>
            <a:r>
              <a:rPr lang="zh-TW" altLang="en-US" sz="2400" dirty="0"/>
              <a:t>的規則</a:t>
            </a:r>
            <a:endParaRPr lang="en-US" altLang="zh-TW" sz="2400" dirty="0"/>
          </a:p>
          <a:p>
            <a:r>
              <a:rPr lang="zh-TW" altLang="en-US" sz="2400" dirty="0"/>
              <a:t>對於</a:t>
            </a:r>
            <a:r>
              <a:rPr lang="zh-TW" altLang="en-US" sz="2400" i="1" dirty="0"/>
              <a:t>字串 </a:t>
            </a:r>
            <a:r>
              <a:rPr lang="zh-TW" altLang="en-US" sz="2400" dirty="0"/>
              <a:t>預設是定義 </a:t>
            </a:r>
            <a:r>
              <a:rPr lang="zh-TW" altLang="en-US" sz="2400" i="1" dirty="0"/>
              <a:t>是否字典序小於  </a:t>
            </a:r>
            <a:r>
              <a:rPr lang="zh-TW" altLang="en-US" sz="2400" dirty="0"/>
              <a:t>的規則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360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160AE-7DCE-4CDD-8F80-DEFF82F1B8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Week 2 </a:t>
            </a:r>
            <a:br>
              <a:rPr lang="en-US" altLang="zh-TW" dirty="0"/>
            </a:br>
            <a:r>
              <a:rPr lang="en-US" altLang="zh-TW" dirty="0"/>
              <a:t>Basic Programing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85F8AD-06A8-4164-A72B-D09696324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3520"/>
            <a:ext cx="9144000" cy="1224280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/>
              <a:t>STL</a:t>
            </a:r>
            <a:r>
              <a:rPr lang="zh-TW" altLang="en-US" dirty="0"/>
              <a:t> 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Coding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小知識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2263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94C4F4-38E2-4108-B4D0-4E897528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sort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7C692E-38D5-4CBF-B76C-60F47F6F3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58160"/>
            <a:ext cx="10515600" cy="3118802"/>
          </a:xfrm>
        </p:spPr>
        <p:txBody>
          <a:bodyPr>
            <a:normAutofit/>
          </a:bodyPr>
          <a:lstStyle/>
          <a:p>
            <a:endParaRPr lang="zh-TW" altLang="en-US" sz="2400" dirty="0"/>
          </a:p>
          <a:p>
            <a:r>
              <a:rPr lang="en-US" altLang="zh-TW" sz="2400" dirty="0"/>
              <a:t>5, 6, 9, 8, 2 </a:t>
            </a:r>
            <a:r>
              <a:rPr lang="zh-TW" altLang="en-US" sz="2400" dirty="0"/>
              <a:t>這五個元素由小到大排為 </a:t>
            </a:r>
            <a:r>
              <a:rPr lang="en-US" altLang="zh-TW" sz="2400" dirty="0"/>
              <a:t>2, 5, 6, 8, 9</a:t>
            </a:r>
          </a:p>
          <a:p>
            <a:r>
              <a:rPr lang="en-US" altLang="zh-TW" sz="2400" dirty="0"/>
              <a:t>a, </a:t>
            </a:r>
            <a:r>
              <a:rPr lang="en-US" altLang="zh-TW" sz="2400" dirty="0" err="1"/>
              <a:t>bc</a:t>
            </a:r>
            <a:r>
              <a:rPr lang="en-US" altLang="zh-TW" sz="2400" dirty="0"/>
              <a:t>, ay, aa </a:t>
            </a:r>
            <a:r>
              <a:rPr lang="zh-TW" altLang="en-US" sz="2400" dirty="0"/>
              <a:t>這四個元素由字典順序排為 </a:t>
            </a:r>
            <a:r>
              <a:rPr lang="en-US" altLang="zh-TW" sz="2400" dirty="0"/>
              <a:t>a, aa, ay, </a:t>
            </a:r>
            <a:r>
              <a:rPr lang="en-US" altLang="zh-TW" sz="2400" dirty="0" err="1"/>
              <a:t>bc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86645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ACB997-9B7B-4743-B534-6B9FC756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>
                <a:latin typeface="Consolas" panose="020B0609020204030204" pitchFamily="49" charset="0"/>
              </a:rPr>
              <a:t>回顧字典序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CC6118-D53A-420B-90B3-D98DE8161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74796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簡單理解</a:t>
            </a:r>
          </a:p>
          <a:p>
            <a:pPr lvl="1"/>
            <a:r>
              <a:rPr lang="zh-TW" altLang="en-US" sz="2000" dirty="0"/>
              <a:t>設想一本英語字典里的單詞，哪個在前哪個在後？</a:t>
            </a:r>
            <a:endParaRPr lang="en-US" altLang="zh-TW" sz="2000" dirty="0"/>
          </a:p>
          <a:p>
            <a:pPr lvl="1"/>
            <a:endParaRPr lang="en-US" altLang="zh-TW" sz="2000" dirty="0"/>
          </a:p>
          <a:p>
            <a:r>
              <a:rPr lang="en-US" altLang="zh-TW" sz="2400" dirty="0">
                <a:latin typeface="Consolas" panose="020B0609020204030204" pitchFamily="49" charset="0"/>
              </a:rPr>
              <a:t>bool operator&lt;  (</a:t>
            </a:r>
            <a:r>
              <a:rPr lang="en-US" altLang="zh-TW" sz="2400" dirty="0" err="1">
                <a:latin typeface="Consolas" panose="020B0609020204030204" pitchFamily="49" charset="0"/>
              </a:rPr>
              <a:t>cont</a:t>
            </a:r>
            <a:r>
              <a:rPr lang="en-US" altLang="zh-TW" sz="2400" dirty="0">
                <a:latin typeface="Consolas" panose="020B0609020204030204" pitchFamily="49" charset="0"/>
              </a:rPr>
              <a:t> string&amp; </a:t>
            </a:r>
            <a:r>
              <a:rPr lang="en-US" altLang="zh-TW" sz="2400" dirty="0" err="1">
                <a:latin typeface="Consolas" panose="020B0609020204030204" pitchFamily="49" charset="0"/>
              </a:rPr>
              <a:t>lhs</a:t>
            </a:r>
            <a:r>
              <a:rPr lang="en-US" altLang="zh-TW" sz="2400" dirty="0">
                <a:latin typeface="Consolas" panose="020B0609020204030204" pitchFamily="49" charset="0"/>
              </a:rPr>
              <a:t>, const string&amp; </a:t>
            </a:r>
            <a:r>
              <a:rPr lang="en-US" altLang="zh-TW" sz="2400" dirty="0" err="1">
                <a:latin typeface="Consolas" panose="020B0609020204030204" pitchFamily="49" charset="0"/>
              </a:rPr>
              <a:t>rhs</a:t>
            </a:r>
            <a:r>
              <a:rPr lang="en-US" altLang="zh-TW" sz="2400" dirty="0">
                <a:latin typeface="Consolas" panose="020B0609020204030204" pitchFamily="49" charset="0"/>
              </a:rPr>
              <a:t>);</a:t>
            </a:r>
            <a:endParaRPr lang="zh-TW" altLang="en-US" sz="2400" dirty="0">
              <a:latin typeface="Consolas" panose="020B0609020204030204" pitchFamily="49" charset="0"/>
            </a:endParaRPr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447921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ACB997-9B7B-4743-B534-6B9FC756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latin typeface="Consolas" panose="020B0609020204030204" pitchFamily="49" charset="0"/>
              </a:rPr>
              <a:t>string </a:t>
            </a:r>
            <a:r>
              <a:rPr lang="zh-TW" altLang="en-US" sz="4800" dirty="0">
                <a:latin typeface="Consolas" panose="020B0609020204030204" pitchFamily="49" charset="0"/>
              </a:rPr>
              <a:t>字典序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AEB3E65-92BF-4D2E-AC35-C443F327A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8639"/>
            <a:ext cx="7771476" cy="456184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CACD083-00B9-4E56-A46B-9974D1EA25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8" t="11071" r="7523" b="16071"/>
          <a:stretch/>
        </p:blipFill>
        <p:spPr>
          <a:xfrm>
            <a:off x="5049520" y="2103120"/>
            <a:ext cx="3413760" cy="10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04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4EFCE2-506A-4B7C-B00F-EA2B41EA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vector sort </a:t>
            </a:r>
            <a:r>
              <a:rPr lang="zh-TW" altLang="en-US" sz="4800" dirty="0"/>
              <a:t>使用練習</a:t>
            </a:r>
            <a:endParaRPr 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1ECDF9-2EB7-4576-B779-F06A746AF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1359"/>
            <a:ext cx="10515600" cy="418560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請各位打開 </a:t>
            </a:r>
            <a:r>
              <a:rPr lang="en-US" altLang="zh-TW" sz="2400" dirty="0"/>
              <a:t>judge.cp.ccns.io</a:t>
            </a:r>
          </a:p>
          <a:p>
            <a:pPr lvl="1"/>
            <a:r>
              <a:rPr lang="zh-TW" altLang="en-US" sz="2000" dirty="0"/>
              <a:t>特別感謝 </a:t>
            </a:r>
            <a:r>
              <a:rPr lang="en-US" altLang="zh-TW" sz="2000" dirty="0" err="1"/>
              <a:t>ccns</a:t>
            </a:r>
            <a:r>
              <a:rPr lang="zh-TW" altLang="en-US" sz="2000" dirty="0"/>
              <a:t> 的網管大大鼎力相助</a:t>
            </a:r>
            <a:endParaRPr lang="en-US" altLang="zh-TW" sz="2000" dirty="0"/>
          </a:p>
          <a:p>
            <a:r>
              <a:rPr lang="zh-TW" altLang="en-US" sz="2400" dirty="0"/>
              <a:t>練習題目 </a:t>
            </a:r>
            <a:r>
              <a:rPr lang="en-US" altLang="zh-TW" sz="2400" dirty="0"/>
              <a:t>a002</a:t>
            </a:r>
          </a:p>
          <a:p>
            <a:r>
              <a:rPr lang="zh-TW" altLang="en-US" sz="2400" dirty="0"/>
              <a:t>練習</a:t>
            </a:r>
            <a:r>
              <a:rPr lang="en-US" altLang="zh-TW" sz="2400" dirty="0"/>
              <a:t>&amp;</a:t>
            </a:r>
            <a:r>
              <a:rPr lang="zh-TW" altLang="en-US" sz="2400" dirty="0"/>
              <a:t>下課</a:t>
            </a:r>
            <a:endParaRPr lang="en-US" altLang="zh-TW" sz="2400" dirty="0"/>
          </a:p>
          <a:p>
            <a:r>
              <a:rPr lang="en-US" altLang="zh-TW" sz="2400" dirty="0"/>
              <a:t>15min</a:t>
            </a:r>
            <a:r>
              <a:rPr lang="zh-TW" altLang="en-US" sz="2400" dirty="0"/>
              <a:t>鐘後繼續上課。</a:t>
            </a:r>
            <a:endParaRPr lang="en-US" altLang="zh-TW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A928C9A-A70B-40B4-8780-805D4939E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467" y="2499360"/>
            <a:ext cx="6117093" cy="344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51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94C4F4-38E2-4108-B4D0-4E897528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sort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7C692E-38D5-4CBF-B76C-60F47F6F3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0080"/>
            <a:ext cx="10515600" cy="299688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將一堆元素由</a:t>
            </a:r>
            <a:r>
              <a:rPr lang="en-US" altLang="zh-TW" sz="2400" dirty="0"/>
              <a:t>"</a:t>
            </a:r>
            <a:r>
              <a:rPr lang="zh-TW" altLang="en-US" sz="2400" dirty="0"/>
              <a:t>給定規則</a:t>
            </a:r>
            <a:r>
              <a:rPr lang="en-US" altLang="zh-TW" sz="2400" dirty="0"/>
              <a:t>"</a:t>
            </a:r>
            <a:r>
              <a:rPr lang="zh-TW" altLang="en-US" sz="2400" dirty="0"/>
              <a:t>排成一順序</a:t>
            </a:r>
            <a:endParaRPr lang="en-US" altLang="zh-TW" sz="2400" dirty="0"/>
          </a:p>
          <a:p>
            <a:r>
              <a:rPr lang="zh-TW" altLang="en-US" sz="2400" dirty="0"/>
              <a:t>對於 </a:t>
            </a:r>
            <a:r>
              <a:rPr lang="en-US" altLang="zh-TW" sz="2400" i="1" dirty="0"/>
              <a:t>vector&lt;int&gt; </a:t>
            </a:r>
            <a:r>
              <a:rPr lang="zh-TW" altLang="en-US" sz="2400" dirty="0"/>
              <a:t>這種型態呢？</a:t>
            </a:r>
            <a:endParaRPr lang="en-US" altLang="zh-TW" sz="2400" dirty="0"/>
          </a:p>
          <a:p>
            <a:r>
              <a:rPr lang="zh-TW" altLang="en-US" sz="2400" dirty="0"/>
              <a:t>對於 </a:t>
            </a:r>
            <a:r>
              <a:rPr lang="zh-TW" altLang="en-US" sz="2400" i="1" dirty="0"/>
              <a:t>自定義</a:t>
            </a:r>
            <a:r>
              <a:rPr lang="en-US" altLang="zh-TW" sz="2400" i="1" dirty="0"/>
              <a:t>struct </a:t>
            </a:r>
            <a:r>
              <a:rPr lang="zh-TW" altLang="en-US" sz="2400" i="1" dirty="0"/>
              <a:t> </a:t>
            </a:r>
            <a:r>
              <a:rPr lang="zh-TW" altLang="en-US" sz="2400" dirty="0"/>
              <a:t>的型態呢？</a:t>
            </a:r>
            <a:endParaRPr lang="en-US" altLang="zh-TW" sz="2400" dirty="0"/>
          </a:p>
          <a:p>
            <a:r>
              <a:rPr lang="zh-TW" altLang="en-US" sz="2400" dirty="0"/>
              <a:t>對於 </a:t>
            </a:r>
            <a:r>
              <a:rPr lang="en-US" altLang="zh-TW" sz="2400" i="1" dirty="0" err="1"/>
              <a:t>any_type</a:t>
            </a:r>
            <a:r>
              <a:rPr lang="en-US" altLang="zh-TW" sz="2400" i="1" dirty="0"/>
              <a:t> </a:t>
            </a:r>
            <a:r>
              <a:rPr lang="zh-TW" altLang="en-US" sz="2400" dirty="0"/>
              <a:t>呢？</a:t>
            </a:r>
            <a:endParaRPr lang="en-US" altLang="zh-TW" sz="2400" dirty="0"/>
          </a:p>
          <a:p>
            <a:endParaRPr lang="en-US" altLang="zh-TW" sz="2400" dirty="0"/>
          </a:p>
          <a:p>
            <a:endParaRPr lang="zh-TW" altLang="en-US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99855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B0DF54-624E-45E7-8061-CE0AE440A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/>
              <a:t>自定義 </a:t>
            </a:r>
            <a:r>
              <a:rPr lang="en-US" altLang="zh-TW" sz="4800" dirty="0">
                <a:latin typeface="Consolas" panose="020B0609020204030204" pitchFamily="49" charset="0"/>
              </a:rPr>
              <a:t>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FF2EAE-442A-49EA-A133-7B2EB8CB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0001"/>
            <a:ext cx="10515600" cy="363696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參考 </a:t>
            </a:r>
            <a:r>
              <a:rPr lang="en-US" altLang="zh-TW" sz="2400" dirty="0" err="1"/>
              <a:t>cplusplus</a:t>
            </a:r>
            <a:r>
              <a:rPr lang="zh-TW" altLang="en-US" sz="2400" dirty="0"/>
              <a:t> 網站上 </a:t>
            </a:r>
            <a:r>
              <a:rPr lang="en-US" altLang="zh-TW" sz="2400" dirty="0"/>
              <a:t>sort</a:t>
            </a:r>
            <a:r>
              <a:rPr lang="zh-TW" altLang="en-US" sz="2400" dirty="0"/>
              <a:t> 的定義</a:t>
            </a:r>
            <a:endParaRPr lang="en-US" altLang="zh-TW" sz="2400" dirty="0"/>
          </a:p>
          <a:p>
            <a:pPr lvl="1"/>
            <a:r>
              <a:rPr lang="zh-TW" altLang="en-US" sz="2000" dirty="0"/>
              <a:t>可以在第三個欄位放入自定義小於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EF0FCD-6679-4049-BCAA-9F176D499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55"/>
          <a:stretch/>
        </p:blipFill>
        <p:spPr>
          <a:xfrm>
            <a:off x="1233650" y="3709668"/>
            <a:ext cx="9724700" cy="1736092"/>
          </a:xfrm>
          <a:prstGeom prst="rect">
            <a:avLst/>
          </a:prstGeom>
        </p:spPr>
      </p:pic>
      <p:sp>
        <p:nvSpPr>
          <p:cNvPr id="5" name="箭號: 向下 4">
            <a:extLst>
              <a:ext uri="{FF2B5EF4-FFF2-40B4-BE49-F238E27FC236}">
                <a16:creationId xmlns:a16="http://schemas.microsoft.com/office/drawing/2014/main" id="{A572E477-23A3-452C-A643-DD6AC4FF7A43}"/>
              </a:ext>
            </a:extLst>
          </p:cNvPr>
          <p:cNvSpPr/>
          <p:nvPr/>
        </p:nvSpPr>
        <p:spPr>
          <a:xfrm rot="1317993">
            <a:off x="10393680" y="3271520"/>
            <a:ext cx="538480" cy="187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355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B0DF54-624E-45E7-8061-CE0AE440A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/>
              <a:t>自定義 </a:t>
            </a:r>
            <a:r>
              <a:rPr lang="en-US" altLang="zh-TW" sz="4800" dirty="0">
                <a:latin typeface="Consolas" panose="020B0609020204030204" pitchFamily="49" charset="0"/>
              </a:rPr>
              <a:t>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FF2EAE-442A-49EA-A133-7B2EB8CB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0001"/>
            <a:ext cx="10515600" cy="363696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那我們是不是可以對 </a:t>
            </a:r>
            <a:r>
              <a:rPr lang="en-US" altLang="zh-TW" sz="2400" dirty="0" err="1">
                <a:latin typeface="Consolas" panose="020B0609020204030204" pitchFamily="49" charset="0"/>
              </a:rPr>
              <a:t>any_type</a:t>
            </a:r>
            <a:r>
              <a:rPr lang="zh-TW" altLang="en-US" sz="2400" dirty="0">
                <a:latin typeface="Consolas" panose="020B0609020204030204" pitchFamily="49" charset="0"/>
              </a:rPr>
              <a:t> 定義小於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r>
              <a:rPr lang="zh-TW" altLang="en-US" sz="2400" dirty="0"/>
              <a:t>那我們是不是可以對 </a:t>
            </a:r>
            <a:r>
              <a:rPr lang="en-US" altLang="zh-TW" sz="2400" dirty="0">
                <a:latin typeface="Consolas" panose="020B0609020204030204" pitchFamily="49" charset="0"/>
              </a:rPr>
              <a:t>vector&lt;int&gt;</a:t>
            </a:r>
            <a:r>
              <a:rPr lang="zh-TW" altLang="en-US" sz="2400" dirty="0">
                <a:latin typeface="Consolas" panose="020B0609020204030204" pitchFamily="49" charset="0"/>
              </a:rPr>
              <a:t> 定義小於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endParaRPr lang="zh-TW" altLang="en-US" sz="2000" dirty="0">
              <a:latin typeface="Consolas" panose="020B0609020204030204" pitchFamily="49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EF0FCD-6679-4049-BCAA-9F176D499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55"/>
          <a:stretch/>
        </p:blipFill>
        <p:spPr>
          <a:xfrm>
            <a:off x="1233650" y="3709668"/>
            <a:ext cx="9724700" cy="1736092"/>
          </a:xfrm>
          <a:prstGeom prst="rect">
            <a:avLst/>
          </a:prstGeom>
        </p:spPr>
      </p:pic>
      <p:sp>
        <p:nvSpPr>
          <p:cNvPr id="5" name="箭號: 向下 4">
            <a:extLst>
              <a:ext uri="{FF2B5EF4-FFF2-40B4-BE49-F238E27FC236}">
                <a16:creationId xmlns:a16="http://schemas.microsoft.com/office/drawing/2014/main" id="{A572E477-23A3-452C-A643-DD6AC4FF7A43}"/>
              </a:ext>
            </a:extLst>
          </p:cNvPr>
          <p:cNvSpPr/>
          <p:nvPr/>
        </p:nvSpPr>
        <p:spPr>
          <a:xfrm rot="1317993">
            <a:off x="10393680" y="3271520"/>
            <a:ext cx="538480" cy="187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462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373207-C4EE-40F0-AB1A-C097E7DE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ea typeface="微軟正黑體" panose="020B0604030504040204" pitchFamily="34" charset="-120"/>
              </a:rPr>
              <a:t>題目賞析 </a:t>
            </a:r>
            <a:r>
              <a:rPr lang="en-US" altLang="zh-TW" sz="4000" dirty="0">
                <a:ea typeface="微軟正黑體" panose="020B0604030504040204" pitchFamily="34" charset="-120"/>
              </a:rPr>
              <a:t>– </a:t>
            </a:r>
            <a:r>
              <a:rPr lang="en-US" altLang="zh-TW" sz="4000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sz="4000" dirty="0">
                <a:ea typeface="微軟正黑體" panose="020B0604030504040204" pitchFamily="34" charset="-120"/>
              </a:rPr>
              <a:t> 1130 B</a:t>
            </a:r>
            <a:endParaRPr lang="zh-TW" altLang="en-US" sz="4000" dirty="0"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66480C-C56E-4350-994E-4C5A2A22C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4579"/>
            <a:ext cx="10515600" cy="382238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ea typeface="微軟正黑體" panose="020B0604030504040204" pitchFamily="34" charset="-120"/>
              </a:rPr>
              <a:t>現在有兩個人，</a:t>
            </a:r>
            <a:r>
              <a:rPr lang="zh-TW" altLang="en-US" sz="3200" dirty="0">
                <a:solidFill>
                  <a:schemeClr val="accent1"/>
                </a:solidFill>
              </a:rPr>
              <a:t>小藍</a:t>
            </a:r>
            <a:r>
              <a:rPr lang="zh-TW" altLang="en-US" sz="3200" dirty="0">
                <a:ea typeface="微軟正黑體" panose="020B0604030504040204" pitchFamily="34" charset="-120"/>
              </a:rPr>
              <a:t>和</a:t>
            </a:r>
            <a:r>
              <a:rPr lang="zh-TW" altLang="en-US" sz="3200" dirty="0">
                <a:solidFill>
                  <a:srgbClr val="FF0000"/>
                </a:solidFill>
              </a:rPr>
              <a:t>小紅</a:t>
            </a:r>
            <a:r>
              <a:rPr lang="zh-TW" altLang="en-US" sz="3200" dirty="0">
                <a:ea typeface="微軟正黑體" panose="020B0604030504040204" pitchFamily="34" charset="-120"/>
              </a:rPr>
              <a:t>他們在位置</a:t>
            </a:r>
            <a:r>
              <a:rPr lang="en-US" altLang="zh-TW" sz="3200" dirty="0">
                <a:ea typeface="微軟正黑體" panose="020B0604030504040204" pitchFamily="34" charset="-120"/>
              </a:rPr>
              <a:t>1</a:t>
            </a:r>
            <a:r>
              <a:rPr lang="zh-TW" altLang="en-US" sz="3200" dirty="0">
                <a:ea typeface="微軟正黑體" panose="020B0604030504040204" pitchFamily="34" charset="-120"/>
              </a:rPr>
              <a:t>。</a:t>
            </a:r>
            <a:endParaRPr lang="en-US" altLang="zh-TW" sz="3200" dirty="0"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ea typeface="微軟正黑體" panose="020B0604030504040204" pitchFamily="34" charset="-120"/>
              </a:rPr>
              <a:t>現在有一數列中有 </a:t>
            </a:r>
            <a:r>
              <a:rPr lang="en-US" altLang="zh-TW" sz="3200" dirty="0">
                <a:ea typeface="微軟正黑體" panose="020B0604030504040204" pitchFamily="34" charset="-120"/>
              </a:rPr>
              <a:t>2</a:t>
            </a:r>
            <a:r>
              <a:rPr lang="zh-TW" altLang="en-US" sz="3200" dirty="0">
                <a:ea typeface="微軟正黑體" panose="020B0604030504040204" pitchFamily="34" charset="-120"/>
              </a:rPr>
              <a:t> 個 </a:t>
            </a:r>
            <a:r>
              <a:rPr lang="en-US" altLang="zh-TW" sz="3200" dirty="0">
                <a:ea typeface="微軟正黑體" panose="020B0604030504040204" pitchFamily="34" charset="-120"/>
              </a:rPr>
              <a:t>1</a:t>
            </a:r>
            <a:r>
              <a:rPr lang="zh-TW" altLang="en-US" sz="3200" dirty="0"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ea typeface="微軟正黑體" panose="020B0604030504040204" pitchFamily="34" charset="-120"/>
              </a:rPr>
              <a:t>2</a:t>
            </a:r>
            <a:r>
              <a:rPr lang="zh-TW" altLang="en-US" sz="3200" dirty="0">
                <a:ea typeface="微軟正黑體" panose="020B0604030504040204" pitchFamily="34" charset="-120"/>
              </a:rPr>
              <a:t> 個 </a:t>
            </a:r>
            <a:r>
              <a:rPr lang="en-US" altLang="zh-TW" sz="3200" dirty="0">
                <a:ea typeface="微軟正黑體" panose="020B0604030504040204" pitchFamily="34" charset="-120"/>
              </a:rPr>
              <a:t>2</a:t>
            </a:r>
            <a:r>
              <a:rPr lang="zh-TW" altLang="en-US" sz="3200" dirty="0"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ea typeface="微軟正黑體" panose="020B0604030504040204" pitchFamily="34" charset="-120"/>
              </a:rPr>
              <a:t>…</a:t>
            </a:r>
            <a:r>
              <a:rPr lang="zh-TW" altLang="en-US" sz="3200" dirty="0"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ea typeface="微軟正黑體" panose="020B0604030504040204" pitchFamily="34" charset="-120"/>
              </a:rPr>
              <a:t>2</a:t>
            </a:r>
            <a:r>
              <a:rPr lang="zh-TW" altLang="en-US" sz="3200" dirty="0">
                <a:ea typeface="微軟正黑體" panose="020B0604030504040204" pitchFamily="34" charset="-120"/>
              </a:rPr>
              <a:t> 個 </a:t>
            </a:r>
            <a:r>
              <a:rPr lang="en-US" altLang="zh-TW" sz="3200" dirty="0">
                <a:ea typeface="微軟正黑體" panose="020B0604030504040204" pitchFamily="34" charset="-120"/>
              </a:rPr>
              <a:t>N</a:t>
            </a:r>
            <a:r>
              <a:rPr lang="zh-TW" altLang="en-US" sz="3200" dirty="0">
                <a:ea typeface="微軟正黑體" panose="020B0604030504040204" pitchFamily="34" charset="-120"/>
              </a:rPr>
              <a:t>，亂序</a:t>
            </a:r>
            <a:endParaRPr lang="en-US" altLang="zh-TW" sz="3200" dirty="0"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ea typeface="微軟正黑體" panose="020B0604030504040204" pitchFamily="34" charset="-120"/>
              </a:rPr>
              <a:t>他們要各自依序拜訪</a:t>
            </a:r>
            <a:r>
              <a:rPr lang="zh-TW" altLang="en-US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zh-TW" altLang="en-US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~</a:t>
            </a:r>
            <a:r>
              <a:rPr lang="zh-TW" altLang="en-US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N</a:t>
            </a:r>
            <a:endParaRPr lang="en-US" altLang="zh-TW" sz="3200" dirty="0">
              <a:latin typeface="Consolas" panose="020B0609020204030204" pitchFamily="49" charset="0"/>
            </a:endParaRPr>
          </a:p>
          <a:p>
            <a:r>
              <a:rPr lang="zh-TW" altLang="en-US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且被拜訪過的位置不能被另一個人拜訪</a:t>
            </a:r>
            <a:endParaRPr lang="en-US" altLang="zh-TW" sz="32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請問兩人最小移動步數和為？</a:t>
            </a:r>
            <a:endParaRPr lang="en-US" altLang="zh-TW" sz="32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2787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26252-023A-4643-B787-FAD0D283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20CD6-489F-485B-B02F-BC52F75E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</a:p>
          <a:p>
            <a:pPr marL="0" indent="0">
              <a:buNone/>
            </a:pPr>
            <a:r>
              <a:rPr lang="en-US" altLang="zh-TW" dirty="0"/>
              <a:t>3</a:t>
            </a:r>
          </a:p>
          <a:p>
            <a:pPr marL="0" indent="0">
              <a:buNone/>
            </a:pPr>
            <a:r>
              <a:rPr lang="en-US" altLang="zh-TW" dirty="0"/>
              <a:t>1 1 2 2 3 3</a:t>
            </a:r>
          </a:p>
          <a:p>
            <a:endParaRPr lang="en-US" altLang="zh-TW" dirty="0"/>
          </a:p>
          <a:p>
            <a:r>
              <a:rPr lang="en-US" altLang="zh-TW" dirty="0"/>
              <a:t>Output</a:t>
            </a:r>
          </a:p>
          <a:p>
            <a:pPr marL="0" indent="0">
              <a:buNone/>
            </a:pPr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1775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26252-023A-4643-B787-FAD0D283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20CD6-489F-485B-B02F-BC52F75E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</a:p>
          <a:p>
            <a:pPr marL="0" indent="0">
              <a:buNone/>
            </a:pPr>
            <a:r>
              <a:rPr lang="en-US" altLang="zh-TW" dirty="0"/>
              <a:t>3</a:t>
            </a:r>
          </a:p>
          <a:p>
            <a:pPr marL="0" indent="0">
              <a:buNone/>
            </a:pPr>
            <a:r>
              <a:rPr lang="en-US" altLang="zh-TW" dirty="0">
                <a:highlight>
                  <a:srgbClr val="00FFFF"/>
                </a:highlight>
              </a:rPr>
              <a:t>1</a:t>
            </a:r>
            <a:r>
              <a:rPr lang="en-US" altLang="zh-TW" dirty="0"/>
              <a:t> 1 2 2 3 3</a:t>
            </a:r>
          </a:p>
          <a:p>
            <a:r>
              <a:rPr lang="zh-TW" altLang="en-US" dirty="0"/>
              <a:t>累計移動步數：</a:t>
            </a:r>
            <a:r>
              <a:rPr lang="en-US" altLang="zh-TW" dirty="0"/>
              <a:t>0</a:t>
            </a:r>
          </a:p>
          <a:p>
            <a:r>
              <a:rPr lang="en-US" altLang="zh-TW" dirty="0"/>
              <a:t>Output</a:t>
            </a:r>
          </a:p>
          <a:p>
            <a:pPr marL="0" indent="0">
              <a:buNone/>
            </a:pPr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631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08E4B0-3675-47EB-90D6-E57A25EC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Outline</a:t>
            </a:r>
            <a:endParaRPr 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BCB979-393A-4E8B-A03D-8259BCD8A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2960"/>
            <a:ext cx="10515600" cy="4084003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Coding</a:t>
            </a:r>
            <a:r>
              <a:rPr lang="zh-TW" altLang="en-US" sz="2400" dirty="0">
                <a:latin typeface="Consolas" panose="020B0609020204030204" pitchFamily="49" charset="0"/>
              </a:rPr>
              <a:t> 小知識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STL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Vector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String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STL </a:t>
            </a:r>
            <a:r>
              <a:rPr lang="zh-TW" altLang="en-US" sz="2000" dirty="0">
                <a:latin typeface="Consolas" panose="020B0609020204030204" pitchFamily="49" charset="0"/>
              </a:rPr>
              <a:t>可以在型態中宣告 </a:t>
            </a:r>
            <a:r>
              <a:rPr lang="en-US" altLang="zh-TW" sz="2000" dirty="0">
                <a:latin typeface="Consolas" panose="020B0609020204030204" pitchFamily="49" charset="0"/>
              </a:rPr>
              <a:t>STL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sort</a:t>
            </a:r>
          </a:p>
          <a:p>
            <a:r>
              <a:rPr lang="zh-TW" altLang="en-US" sz="2400" dirty="0">
                <a:latin typeface="Consolas" panose="020B0609020204030204" pitchFamily="49" charset="0"/>
              </a:rPr>
              <a:t>題目賞析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r>
              <a:rPr lang="en-US" altLang="zh-TW" sz="2000" dirty="0" err="1">
                <a:latin typeface="Consolas" panose="020B0609020204030204" pitchFamily="49" charset="0"/>
              </a:rPr>
              <a:t>CodeForces</a:t>
            </a:r>
            <a:r>
              <a:rPr lang="en-US" altLang="zh-TW" sz="2000" dirty="0">
                <a:latin typeface="Consolas" panose="020B0609020204030204" pitchFamily="49" charset="0"/>
              </a:rPr>
              <a:t> 1130 B</a:t>
            </a:r>
          </a:p>
          <a:p>
            <a:pPr lvl="1"/>
            <a:r>
              <a:rPr lang="en-US" altLang="zh-TW" sz="2000" dirty="0" err="1">
                <a:latin typeface="Consolas" panose="020B0609020204030204" pitchFamily="49" charset="0"/>
              </a:rPr>
              <a:t>CodeForces</a:t>
            </a:r>
            <a:r>
              <a:rPr lang="en-US" altLang="zh-TW" sz="2000" dirty="0">
                <a:latin typeface="Consolas" panose="020B0609020204030204" pitchFamily="49" charset="0"/>
              </a:rPr>
              <a:t> 1137</a:t>
            </a:r>
            <a:r>
              <a:rPr lang="zh-TW" altLang="en-US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</a:rPr>
              <a:t>A</a:t>
            </a:r>
          </a:p>
          <a:p>
            <a:pPr marL="0" indent="0">
              <a:buNone/>
            </a:pPr>
            <a:endParaRPr lang="en-US" altLang="zh-TW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441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26252-023A-4643-B787-FAD0D283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20CD6-489F-485B-B02F-BC52F75E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</a:p>
          <a:p>
            <a:pPr marL="0" indent="0">
              <a:buNone/>
            </a:pPr>
            <a:r>
              <a:rPr lang="en-US" altLang="zh-TW" dirty="0"/>
              <a:t>3</a:t>
            </a:r>
          </a:p>
          <a:p>
            <a:pPr marL="0" indent="0">
              <a:buNone/>
            </a:pPr>
            <a:r>
              <a:rPr lang="en-US" altLang="zh-TW" dirty="0"/>
              <a:t>1 1 </a:t>
            </a:r>
            <a:r>
              <a:rPr lang="en-US" altLang="zh-TW" dirty="0">
                <a:highlight>
                  <a:srgbClr val="00FFFF"/>
                </a:highlight>
              </a:rPr>
              <a:t>2</a:t>
            </a:r>
            <a:r>
              <a:rPr lang="en-US" altLang="zh-TW" dirty="0"/>
              <a:t> 2 3 3</a:t>
            </a:r>
          </a:p>
          <a:p>
            <a:r>
              <a:rPr lang="zh-TW" altLang="en-US" dirty="0"/>
              <a:t>累計移動步數：</a:t>
            </a:r>
            <a:r>
              <a:rPr lang="en-US" altLang="zh-TW" dirty="0"/>
              <a:t>2</a:t>
            </a:r>
          </a:p>
          <a:p>
            <a:r>
              <a:rPr lang="en-US" altLang="zh-TW" dirty="0"/>
              <a:t>Output</a:t>
            </a:r>
          </a:p>
          <a:p>
            <a:pPr marL="0" indent="0">
              <a:buNone/>
            </a:pPr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9776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26252-023A-4643-B787-FAD0D283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20CD6-489F-485B-B02F-BC52F75E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</a:p>
          <a:p>
            <a:pPr marL="0" indent="0">
              <a:buNone/>
            </a:pPr>
            <a:r>
              <a:rPr lang="en-US" altLang="zh-TW" dirty="0"/>
              <a:t>3</a:t>
            </a:r>
          </a:p>
          <a:p>
            <a:pPr marL="0" indent="0">
              <a:buNone/>
            </a:pPr>
            <a:r>
              <a:rPr lang="en-US" altLang="zh-TW" dirty="0"/>
              <a:t>1 1 2 2 </a:t>
            </a:r>
            <a:r>
              <a:rPr lang="en-US" altLang="zh-TW" dirty="0">
                <a:highlight>
                  <a:srgbClr val="00FFFF"/>
                </a:highlight>
              </a:rPr>
              <a:t>3</a:t>
            </a:r>
            <a:r>
              <a:rPr lang="en-US" altLang="zh-TW" dirty="0"/>
              <a:t> 3</a:t>
            </a:r>
          </a:p>
          <a:p>
            <a:r>
              <a:rPr lang="zh-TW" altLang="en-US" dirty="0"/>
              <a:t>累計移動步數：</a:t>
            </a:r>
            <a:r>
              <a:rPr lang="en-US" altLang="zh-TW" dirty="0"/>
              <a:t>4</a:t>
            </a:r>
          </a:p>
          <a:p>
            <a:r>
              <a:rPr lang="en-US" altLang="zh-TW" dirty="0"/>
              <a:t>Output</a:t>
            </a:r>
          </a:p>
          <a:p>
            <a:pPr marL="0" indent="0">
              <a:buNone/>
            </a:pPr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8146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26252-023A-4643-B787-FAD0D283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20CD6-489F-485B-B02F-BC52F75E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</a:p>
          <a:p>
            <a:pPr marL="0" indent="0">
              <a:buNone/>
            </a:pPr>
            <a:r>
              <a:rPr lang="en-US" altLang="zh-TW" dirty="0"/>
              <a:t>3</a:t>
            </a:r>
          </a:p>
          <a:p>
            <a:pPr marL="0" indent="0">
              <a:buNone/>
            </a:pPr>
            <a:r>
              <a:rPr lang="en-US" altLang="zh-TW" dirty="0"/>
              <a:t>1 </a:t>
            </a:r>
            <a:r>
              <a:rPr lang="en-US" altLang="zh-TW" dirty="0">
                <a:highlight>
                  <a:srgbClr val="FF0000"/>
                </a:highlight>
              </a:rPr>
              <a:t>1</a:t>
            </a:r>
            <a:r>
              <a:rPr lang="en-US" altLang="zh-TW" dirty="0"/>
              <a:t> 2 2 3 3</a:t>
            </a:r>
          </a:p>
          <a:p>
            <a:r>
              <a:rPr lang="zh-TW" altLang="en-US" dirty="0"/>
              <a:t>累計移動步數：</a:t>
            </a:r>
            <a:r>
              <a:rPr lang="en-US" altLang="zh-TW" dirty="0"/>
              <a:t>4+1</a:t>
            </a:r>
          </a:p>
          <a:p>
            <a:r>
              <a:rPr lang="en-US" altLang="zh-TW" dirty="0"/>
              <a:t>Output</a:t>
            </a:r>
          </a:p>
          <a:p>
            <a:pPr marL="0" indent="0">
              <a:buNone/>
            </a:pPr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0402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26252-023A-4643-B787-FAD0D283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20CD6-489F-485B-B02F-BC52F75E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</a:p>
          <a:p>
            <a:pPr marL="0" indent="0">
              <a:buNone/>
            </a:pPr>
            <a:r>
              <a:rPr lang="en-US" altLang="zh-TW" dirty="0"/>
              <a:t>3</a:t>
            </a:r>
          </a:p>
          <a:p>
            <a:pPr marL="0" indent="0">
              <a:buNone/>
            </a:pPr>
            <a:r>
              <a:rPr lang="en-US" altLang="zh-TW" dirty="0"/>
              <a:t>1 1 2 </a:t>
            </a:r>
            <a:r>
              <a:rPr lang="en-US" altLang="zh-TW" dirty="0">
                <a:highlight>
                  <a:srgbClr val="FF0000"/>
                </a:highlight>
              </a:rPr>
              <a:t>2</a:t>
            </a:r>
            <a:r>
              <a:rPr lang="en-US" altLang="zh-TW" dirty="0"/>
              <a:t> 3 3</a:t>
            </a:r>
          </a:p>
          <a:p>
            <a:r>
              <a:rPr lang="zh-TW" altLang="en-US" dirty="0"/>
              <a:t>累計移動步數：</a:t>
            </a:r>
            <a:r>
              <a:rPr lang="en-US" altLang="zh-TW" dirty="0"/>
              <a:t>4+3</a:t>
            </a:r>
          </a:p>
          <a:p>
            <a:r>
              <a:rPr lang="en-US" altLang="zh-TW" dirty="0"/>
              <a:t>Output</a:t>
            </a:r>
          </a:p>
          <a:p>
            <a:pPr marL="0" indent="0">
              <a:buNone/>
            </a:pPr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5032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26252-023A-4643-B787-FAD0D283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20CD6-489F-485B-B02F-BC52F75E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</a:p>
          <a:p>
            <a:pPr marL="0" indent="0">
              <a:buNone/>
            </a:pPr>
            <a:r>
              <a:rPr lang="en-US" altLang="zh-TW" dirty="0"/>
              <a:t>3</a:t>
            </a:r>
          </a:p>
          <a:p>
            <a:pPr marL="0" indent="0">
              <a:buNone/>
            </a:pPr>
            <a:r>
              <a:rPr lang="en-US" altLang="zh-TW" dirty="0"/>
              <a:t>1 1 2 2 3 </a:t>
            </a:r>
            <a:r>
              <a:rPr lang="en-US" altLang="zh-TW" dirty="0">
                <a:highlight>
                  <a:srgbClr val="FF0000"/>
                </a:highlight>
              </a:rPr>
              <a:t>3</a:t>
            </a:r>
          </a:p>
          <a:p>
            <a:r>
              <a:rPr lang="zh-TW" altLang="en-US" dirty="0"/>
              <a:t>累計移動步數：</a:t>
            </a:r>
            <a:r>
              <a:rPr lang="en-US" altLang="zh-TW" dirty="0"/>
              <a:t>4+5</a:t>
            </a:r>
          </a:p>
          <a:p>
            <a:r>
              <a:rPr lang="en-US" altLang="zh-TW" dirty="0"/>
              <a:t>Output</a:t>
            </a:r>
          </a:p>
          <a:p>
            <a:pPr marL="0" indent="0">
              <a:buNone/>
            </a:pPr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8056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26252-023A-4643-B787-FAD0D283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20CD6-489F-485B-B02F-BC52F75E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</a:p>
          <a:p>
            <a:pPr marL="0" indent="0">
              <a:buNone/>
            </a:pPr>
            <a:r>
              <a:rPr lang="en-US" altLang="zh-TW" dirty="0"/>
              <a:t>4</a:t>
            </a:r>
          </a:p>
          <a:p>
            <a:pPr marL="0" indent="0">
              <a:buNone/>
            </a:pPr>
            <a:r>
              <a:rPr lang="en-US" altLang="zh-TW" dirty="0"/>
              <a:t>4 1 3 3 1 2 2 4</a:t>
            </a:r>
          </a:p>
          <a:p>
            <a:endParaRPr lang="en-US" altLang="zh-TW" dirty="0"/>
          </a:p>
          <a:p>
            <a:r>
              <a:rPr lang="en-US" altLang="zh-TW" dirty="0"/>
              <a:t>Output</a:t>
            </a:r>
          </a:p>
          <a:p>
            <a:pPr marL="0" indent="0">
              <a:buNone/>
            </a:pPr>
            <a:r>
              <a:rPr lang="en-US" altLang="zh-TW" dirty="0"/>
              <a:t>23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8D29462-9991-4C38-B9B9-6DEB051804D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34280" y="2127568"/>
          <a:ext cx="3924300" cy="389763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62150">
                  <a:extLst>
                    <a:ext uri="{9D8B030D-6E8A-4147-A177-3AD203B41FA5}">
                      <a16:colId xmlns:a16="http://schemas.microsoft.com/office/drawing/2014/main" val="2134336773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3508148838"/>
                    </a:ext>
                  </a:extLst>
                </a:gridCol>
              </a:tblGrid>
              <a:tr h="416384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 dirty="0">
                          <a:effectLst/>
                        </a:rPr>
                        <a:t>位置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>
                          <a:effectLst/>
                        </a:rPr>
                        <a:t>拜訪次序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0212883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024819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827803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47637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1913826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5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21166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6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0827228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7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055507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8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4074850"/>
                  </a:ext>
                </a:extLst>
              </a:tr>
            </a:tbl>
          </a:graphicData>
        </a:graphic>
      </p:graphicFrame>
      <p:pic>
        <p:nvPicPr>
          <p:cNvPr id="9" name="Picture 3" descr="ãæèãçåçæå°çµæ">
            <a:extLst>
              <a:ext uri="{FF2B5EF4-FFF2-40B4-BE49-F238E27FC236}">
                <a16:creationId xmlns:a16="http://schemas.microsoft.com/office/drawing/2014/main" id="{C8398054-E73A-4814-99DA-6F2EF7B2E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098" y="372364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9789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DC4015-78A5-4BDF-B14F-B0B5EB85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A2AE10-6414-4AFA-9461-F3EEC1FB6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48900" cy="4351338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分析：</a:t>
            </a:r>
            <a:endParaRPr lang="en-US" altLang="zh-TW" dirty="0"/>
          </a:p>
          <a:p>
            <a:r>
              <a:rPr lang="zh-TW" altLang="en-US" dirty="0"/>
              <a:t>為了避免靠位置小的人走到下個拜訪中位置大的，造成步數的浪費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小紅</a:t>
            </a:r>
            <a:r>
              <a:rPr lang="zh-TW" altLang="en-US" dirty="0"/>
              <a:t>都去拜訪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中位置小的那家</a:t>
            </a:r>
            <a:endParaRPr lang="en-US" altLang="zh-TW" dirty="0"/>
          </a:p>
          <a:p>
            <a:r>
              <a:rPr lang="zh-TW" altLang="en-US" dirty="0">
                <a:solidFill>
                  <a:schemeClr val="accent1"/>
                </a:solidFill>
              </a:rPr>
              <a:t>小藍</a:t>
            </a:r>
            <a:r>
              <a:rPr lang="zh-TW" altLang="en-US" dirty="0"/>
              <a:t>都去拜訪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中位置小的那家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	4 1 3 </a:t>
            </a:r>
            <a:r>
              <a:rPr lang="en-US" altLang="zh-TW" dirty="0">
                <a:solidFill>
                  <a:srgbClr val="00B0F0"/>
                </a:solidFill>
              </a:rPr>
              <a:t>3 1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F0"/>
                </a:solidFill>
              </a:rPr>
              <a:t>2 4</a:t>
            </a:r>
          </a:p>
          <a:p>
            <a:endParaRPr lang="en-US" altLang="zh-TW" dirty="0"/>
          </a:p>
          <a:p>
            <a:r>
              <a:rPr lang="zh-TW" altLang="en-US" dirty="0"/>
              <a:t>我想很多人都可以想到這裡。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53942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F353E7-EDDB-4AEF-84A2-D63DDE84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46BB7C-5616-4BBC-BD94-A03F6507D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23259"/>
            <a:ext cx="10515600" cy="2953703"/>
          </a:xfrm>
        </p:spPr>
        <p:txBody>
          <a:bodyPr/>
          <a:lstStyle/>
          <a:p>
            <a:r>
              <a:rPr lang="zh-TW" altLang="en-US" dirty="0"/>
              <a:t>怎麼實現這個想法？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44503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5C72DF-5CDE-4C1C-A6AC-5B48A749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899FD3-BD17-4597-BFAA-2B7026C2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14060" cy="4351338"/>
          </a:xfrm>
        </p:spPr>
        <p:txBody>
          <a:bodyPr/>
          <a:lstStyle/>
          <a:p>
            <a:endParaRPr lang="en-US" altLang="zh-TW" dirty="0"/>
          </a:p>
          <a:p>
            <a:r>
              <a:rPr lang="zh-TW" altLang="en-US" dirty="0"/>
              <a:t>每個點有位置跟拜訪次序兩個特徵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9CCADC6-AAA6-4F34-95E2-678A3FA8164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08470" y="2127568"/>
          <a:ext cx="3924300" cy="389763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62150">
                  <a:extLst>
                    <a:ext uri="{9D8B030D-6E8A-4147-A177-3AD203B41FA5}">
                      <a16:colId xmlns:a16="http://schemas.microsoft.com/office/drawing/2014/main" val="2134336773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3508148838"/>
                    </a:ext>
                  </a:extLst>
                </a:gridCol>
              </a:tblGrid>
              <a:tr h="416384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 dirty="0">
                          <a:effectLst/>
                        </a:rPr>
                        <a:t>位置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>
                          <a:effectLst/>
                        </a:rPr>
                        <a:t>拜訪次序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0212883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024819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827803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47637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1913826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5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21166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6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0827228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7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055507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8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4074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5274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0F8CE512-DAEF-43A9-8799-89D1A635D2A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08470" y="2127568"/>
          <a:ext cx="3924300" cy="389763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62150">
                  <a:extLst>
                    <a:ext uri="{9D8B030D-6E8A-4147-A177-3AD203B41FA5}">
                      <a16:colId xmlns:a16="http://schemas.microsoft.com/office/drawing/2014/main" val="2134336773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3508148838"/>
                    </a:ext>
                  </a:extLst>
                </a:gridCol>
              </a:tblGrid>
              <a:tr h="416384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 dirty="0">
                          <a:effectLst/>
                        </a:rPr>
                        <a:t>位置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>
                          <a:effectLst/>
                        </a:rPr>
                        <a:t>拜訪次序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0212883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024819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827803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47637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1913826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21166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0827228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055507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4074850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9E5C72DF-5CDE-4C1C-A6AC-5B48A749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899FD3-BD17-4597-BFAA-2B7026C2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9519"/>
            <a:ext cx="5642610" cy="3667443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r>
              <a:rPr lang="zh-TW" altLang="en-US" sz="2400" dirty="0"/>
              <a:t>每個點有位置跟拜訪次序兩個特徵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如果我們按照 </a:t>
            </a:r>
            <a:r>
              <a:rPr lang="zh-TW" altLang="en-US" sz="2400" i="1" dirty="0"/>
              <a:t>拜訪次序  </a:t>
            </a:r>
            <a:r>
              <a:rPr lang="zh-TW" altLang="en-US" sz="2400" dirty="0"/>
              <a:t>排序</a:t>
            </a:r>
            <a:endParaRPr lang="en-US" altLang="zh-TW" sz="2400" dirty="0"/>
          </a:p>
          <a:p>
            <a:endParaRPr lang="en-US" altLang="zh-TW" dirty="0"/>
          </a:p>
          <a:p>
            <a:endParaRPr lang="en-US" altLang="zh-TW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FD619FE0-044F-4B35-B878-D003C98D5625}"/>
              </a:ext>
            </a:extLst>
          </p:cNvPr>
          <p:cNvGrpSpPr/>
          <p:nvPr/>
        </p:nvGrpSpPr>
        <p:grpSpPr>
          <a:xfrm>
            <a:off x="6808470" y="2612801"/>
            <a:ext cx="1049769" cy="3319370"/>
            <a:chOff x="6946084" y="2407640"/>
            <a:chExt cx="1049769" cy="3640045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B3CF95A6-8441-4C3F-88CC-1AF40346DCC1}"/>
                </a:ext>
              </a:extLst>
            </p:cNvPr>
            <p:cNvGrpSpPr/>
            <p:nvPr/>
          </p:nvGrpSpPr>
          <p:grpSpPr>
            <a:xfrm>
              <a:off x="6946084" y="2407640"/>
              <a:ext cx="914400" cy="3160474"/>
              <a:chOff x="6946084" y="2407640"/>
              <a:chExt cx="914400" cy="3160474"/>
            </a:xfrm>
          </p:grpSpPr>
          <p:sp>
            <p:nvSpPr>
              <p:cNvPr id="7" name="箭號: 向右 6">
                <a:extLst>
                  <a:ext uri="{FF2B5EF4-FFF2-40B4-BE49-F238E27FC236}">
                    <a16:creationId xmlns:a16="http://schemas.microsoft.com/office/drawing/2014/main" id="{BF3D740A-71D8-41A8-90ED-580491EB382E}"/>
                  </a:ext>
                </a:extLst>
              </p:cNvPr>
              <p:cNvSpPr/>
              <p:nvPr/>
            </p:nvSpPr>
            <p:spPr>
              <a:xfrm>
                <a:off x="6946084" y="2407640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箭號: 向右 7">
                <a:extLst>
                  <a:ext uri="{FF2B5EF4-FFF2-40B4-BE49-F238E27FC236}">
                    <a16:creationId xmlns:a16="http://schemas.microsoft.com/office/drawing/2014/main" id="{08442EF9-8DDD-4C86-B945-C490E0B6DB98}"/>
                  </a:ext>
                </a:extLst>
              </p:cNvPr>
              <p:cNvSpPr/>
              <p:nvPr/>
            </p:nvSpPr>
            <p:spPr>
              <a:xfrm>
                <a:off x="6946084" y="3398227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箭號: 向右 8">
                <a:extLst>
                  <a:ext uri="{FF2B5EF4-FFF2-40B4-BE49-F238E27FC236}">
                    <a16:creationId xmlns:a16="http://schemas.microsoft.com/office/drawing/2014/main" id="{BFBB4AC2-5970-45D8-9AB4-2E8686EC714C}"/>
                  </a:ext>
                </a:extLst>
              </p:cNvPr>
              <p:cNvSpPr/>
              <p:nvPr/>
            </p:nvSpPr>
            <p:spPr>
              <a:xfrm>
                <a:off x="6946084" y="4388814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箭號: 向右 9">
                <a:extLst>
                  <a:ext uri="{FF2B5EF4-FFF2-40B4-BE49-F238E27FC236}">
                    <a16:creationId xmlns:a16="http://schemas.microsoft.com/office/drawing/2014/main" id="{A854BB24-C890-46F7-B5C3-B77B09A77B0D}"/>
                  </a:ext>
                </a:extLst>
              </p:cNvPr>
              <p:cNvSpPr/>
              <p:nvPr/>
            </p:nvSpPr>
            <p:spPr>
              <a:xfrm>
                <a:off x="6946084" y="5291277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EB050857-2F18-4D7D-A0D9-6E2D74950923}"/>
                </a:ext>
              </a:extLst>
            </p:cNvPr>
            <p:cNvGrpSpPr/>
            <p:nvPr/>
          </p:nvGrpSpPr>
          <p:grpSpPr>
            <a:xfrm>
              <a:off x="7081453" y="2887211"/>
              <a:ext cx="914400" cy="3160474"/>
              <a:chOff x="7081453" y="2887211"/>
              <a:chExt cx="914400" cy="3160474"/>
            </a:xfrm>
            <a:solidFill>
              <a:srgbClr val="00B0F0"/>
            </a:solidFill>
          </p:grpSpPr>
          <p:sp>
            <p:nvSpPr>
              <p:cNvPr id="11" name="箭號: 向右 10">
                <a:extLst>
                  <a:ext uri="{FF2B5EF4-FFF2-40B4-BE49-F238E27FC236}">
                    <a16:creationId xmlns:a16="http://schemas.microsoft.com/office/drawing/2014/main" id="{544A9417-A1EC-4839-811E-4D9AC4E5396C}"/>
                  </a:ext>
                </a:extLst>
              </p:cNvPr>
              <p:cNvSpPr/>
              <p:nvPr/>
            </p:nvSpPr>
            <p:spPr>
              <a:xfrm>
                <a:off x="7081453" y="2887211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箭號: 向右 11">
                <a:extLst>
                  <a:ext uri="{FF2B5EF4-FFF2-40B4-BE49-F238E27FC236}">
                    <a16:creationId xmlns:a16="http://schemas.microsoft.com/office/drawing/2014/main" id="{6D1A9400-647D-45ED-8924-9F35983044C4}"/>
                  </a:ext>
                </a:extLst>
              </p:cNvPr>
              <p:cNvSpPr/>
              <p:nvPr/>
            </p:nvSpPr>
            <p:spPr>
              <a:xfrm>
                <a:off x="7081453" y="3877798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箭號: 向右 12">
                <a:extLst>
                  <a:ext uri="{FF2B5EF4-FFF2-40B4-BE49-F238E27FC236}">
                    <a16:creationId xmlns:a16="http://schemas.microsoft.com/office/drawing/2014/main" id="{0375DD30-94EE-4D0E-B933-4AAF7EFDF0AC}"/>
                  </a:ext>
                </a:extLst>
              </p:cNvPr>
              <p:cNvSpPr/>
              <p:nvPr/>
            </p:nvSpPr>
            <p:spPr>
              <a:xfrm>
                <a:off x="7081453" y="4868385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箭號: 向右 13">
                <a:extLst>
                  <a:ext uri="{FF2B5EF4-FFF2-40B4-BE49-F238E27FC236}">
                    <a16:creationId xmlns:a16="http://schemas.microsoft.com/office/drawing/2014/main" id="{79546960-22EB-4739-B7C4-8B4E5613F1C8}"/>
                  </a:ext>
                </a:extLst>
              </p:cNvPr>
              <p:cNvSpPr/>
              <p:nvPr/>
            </p:nvSpPr>
            <p:spPr>
              <a:xfrm>
                <a:off x="7081453" y="5770848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187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BDC410-6E77-4A88-B9DB-6196024C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Coding</a:t>
            </a:r>
            <a:r>
              <a:rPr lang="zh-TW" altLang="en-US" sz="4800" dirty="0"/>
              <a:t> 小知識</a:t>
            </a:r>
            <a:endParaRPr lang="en-US" altLang="zh-TW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5EE863-510F-498B-9832-40B7E31CE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9359"/>
            <a:ext cx="10515600" cy="3677603"/>
          </a:xfrm>
        </p:spPr>
        <p:txBody>
          <a:bodyPr>
            <a:norm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cin</a:t>
            </a:r>
            <a:r>
              <a:rPr lang="en-US" altLang="zh-TW" sz="2400" dirty="0">
                <a:latin typeface="Consolas" panose="020B0609020204030204" pitchFamily="49" charset="0"/>
              </a:rPr>
              <a:t> and</a:t>
            </a:r>
            <a:r>
              <a:rPr lang="zh-TW" altLang="en-US" sz="2400" dirty="0">
                <a:latin typeface="Consolas" panose="020B0609020204030204" pitchFamily="49" charset="0"/>
              </a:rPr>
              <a:t> </a:t>
            </a:r>
            <a:r>
              <a:rPr lang="en-US" altLang="zh-TW" sz="2400" dirty="0" err="1">
                <a:latin typeface="Consolas" panose="020B0609020204030204" pitchFamily="49" charset="0"/>
              </a:rPr>
              <a:t>cout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輸入加速方式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如何讀取包含空白的資訊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long </a:t>
            </a:r>
            <a:r>
              <a:rPr lang="en-US" altLang="zh-TW" sz="2400" dirty="0" err="1">
                <a:latin typeface="Consolas" panose="020B0609020204030204" pitchFamily="49" charset="0"/>
              </a:rPr>
              <a:t>long</a:t>
            </a:r>
            <a:r>
              <a:rPr lang="en-US" altLang="zh-TW" sz="2400" dirty="0">
                <a:latin typeface="Consolas" panose="020B0609020204030204" pitchFamily="49" charset="0"/>
              </a:rPr>
              <a:t> int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r>
              <a:rPr lang="zh-TW" altLang="en-US" sz="2400" dirty="0">
                <a:latin typeface="Consolas" panose="020B0609020204030204" pitchFamily="49" charset="0"/>
              </a:rPr>
              <a:t>陣列</a:t>
            </a:r>
          </a:p>
          <a:p>
            <a:pPr lvl="1"/>
            <a:r>
              <a:rPr lang="en-US" altLang="zh-TW" sz="2000" dirty="0" err="1">
                <a:latin typeface="Consolas" panose="020B0609020204030204" pitchFamily="49" charset="0"/>
              </a:rPr>
              <a:t>memset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lvl="1"/>
            <a:r>
              <a:rPr lang="en-US" altLang="zh-TW" sz="2000" dirty="0" err="1">
                <a:latin typeface="Consolas" panose="020B0609020204030204" pitchFamily="49" charset="0"/>
              </a:rPr>
              <a:t>sizeof</a:t>
            </a:r>
            <a:endParaRPr lang="en-US" altLang="zh-TW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5017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0F8CE512-DAEF-43A9-8799-89D1A635D2A4}"/>
              </a:ext>
            </a:extLst>
          </p:cNvPr>
          <p:cNvGraphicFramePr>
            <a:graphicFrameLocks noGrp="1"/>
          </p:cNvGraphicFramePr>
          <p:nvPr/>
        </p:nvGraphicFramePr>
        <p:xfrm>
          <a:off x="6808470" y="2127568"/>
          <a:ext cx="3924300" cy="389763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62150">
                  <a:extLst>
                    <a:ext uri="{9D8B030D-6E8A-4147-A177-3AD203B41FA5}">
                      <a16:colId xmlns:a16="http://schemas.microsoft.com/office/drawing/2014/main" val="2134336773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3508148838"/>
                    </a:ext>
                  </a:extLst>
                </a:gridCol>
              </a:tblGrid>
              <a:tr h="416384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 dirty="0">
                          <a:effectLst/>
                        </a:rPr>
                        <a:t>位置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>
                          <a:effectLst/>
                        </a:rPr>
                        <a:t>拜訪次序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0212883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024819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827803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47637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1913826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21166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0827228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055507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4074850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9E5C72DF-5CDE-4C1C-A6AC-5B48A749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899FD3-BD17-4597-BFAA-2B7026C2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8239"/>
            <a:ext cx="5871210" cy="3748723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r>
              <a:rPr lang="zh-TW" altLang="en-US" sz="2400" dirty="0"/>
              <a:t>第奇數個</a:t>
            </a:r>
            <a:r>
              <a:rPr lang="en-US" altLang="zh-TW" sz="2400" dirty="0"/>
              <a:t>row</a:t>
            </a:r>
            <a:r>
              <a:rPr lang="zh-TW" altLang="en-US" sz="2400" dirty="0"/>
              <a:t>是拜訪順序中位置小的</a:t>
            </a:r>
            <a:endParaRPr lang="en-US" altLang="zh-TW" sz="2400" dirty="0"/>
          </a:p>
          <a:p>
            <a:pPr lvl="1"/>
            <a:r>
              <a:rPr lang="zh-TW" altLang="en-US" sz="2400" dirty="0">
                <a:solidFill>
                  <a:srgbClr val="FF0000"/>
                </a:solidFill>
              </a:rPr>
              <a:t>小紅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lvl="1"/>
            <a:endParaRPr lang="en-US" altLang="zh-TW" sz="2400" dirty="0"/>
          </a:p>
          <a:p>
            <a:r>
              <a:rPr lang="zh-TW" altLang="en-US" sz="2400" dirty="0"/>
              <a:t>第偶數個</a:t>
            </a:r>
            <a:r>
              <a:rPr lang="en-US" altLang="zh-TW" sz="2400" dirty="0"/>
              <a:t>row</a:t>
            </a:r>
            <a:r>
              <a:rPr lang="zh-TW" altLang="en-US" sz="2400" dirty="0"/>
              <a:t>是拜訪順序中位置大的</a:t>
            </a:r>
            <a:endParaRPr lang="en-US" altLang="zh-TW" sz="2400" dirty="0"/>
          </a:p>
          <a:p>
            <a:pPr lvl="1"/>
            <a:r>
              <a:rPr lang="zh-TW" altLang="en-US" sz="2400" dirty="0">
                <a:solidFill>
                  <a:schemeClr val="accent1"/>
                </a:solidFill>
              </a:rPr>
              <a:t>小藍</a:t>
            </a:r>
            <a:endParaRPr lang="en-US" altLang="zh-TW" sz="2400" dirty="0"/>
          </a:p>
          <a:p>
            <a:endParaRPr lang="en-US" altLang="zh-TW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FD619FE0-044F-4B35-B878-D003C98D5625}"/>
              </a:ext>
            </a:extLst>
          </p:cNvPr>
          <p:cNvGrpSpPr/>
          <p:nvPr/>
        </p:nvGrpSpPr>
        <p:grpSpPr>
          <a:xfrm>
            <a:off x="6808470" y="2612801"/>
            <a:ext cx="1049769" cy="3319370"/>
            <a:chOff x="6946084" y="2407640"/>
            <a:chExt cx="1049769" cy="3640045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B3CF95A6-8441-4C3F-88CC-1AF40346DCC1}"/>
                </a:ext>
              </a:extLst>
            </p:cNvPr>
            <p:cNvGrpSpPr/>
            <p:nvPr/>
          </p:nvGrpSpPr>
          <p:grpSpPr>
            <a:xfrm>
              <a:off x="6946084" y="2407640"/>
              <a:ext cx="914400" cy="3160474"/>
              <a:chOff x="6946084" y="2407640"/>
              <a:chExt cx="914400" cy="3160474"/>
            </a:xfrm>
          </p:grpSpPr>
          <p:sp>
            <p:nvSpPr>
              <p:cNvPr id="7" name="箭號: 向右 6">
                <a:extLst>
                  <a:ext uri="{FF2B5EF4-FFF2-40B4-BE49-F238E27FC236}">
                    <a16:creationId xmlns:a16="http://schemas.microsoft.com/office/drawing/2014/main" id="{BF3D740A-71D8-41A8-90ED-580491EB382E}"/>
                  </a:ext>
                </a:extLst>
              </p:cNvPr>
              <p:cNvSpPr/>
              <p:nvPr/>
            </p:nvSpPr>
            <p:spPr>
              <a:xfrm>
                <a:off x="6946084" y="2407640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箭號: 向右 7">
                <a:extLst>
                  <a:ext uri="{FF2B5EF4-FFF2-40B4-BE49-F238E27FC236}">
                    <a16:creationId xmlns:a16="http://schemas.microsoft.com/office/drawing/2014/main" id="{08442EF9-8DDD-4C86-B945-C490E0B6DB98}"/>
                  </a:ext>
                </a:extLst>
              </p:cNvPr>
              <p:cNvSpPr/>
              <p:nvPr/>
            </p:nvSpPr>
            <p:spPr>
              <a:xfrm>
                <a:off x="6946084" y="3398227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箭號: 向右 8">
                <a:extLst>
                  <a:ext uri="{FF2B5EF4-FFF2-40B4-BE49-F238E27FC236}">
                    <a16:creationId xmlns:a16="http://schemas.microsoft.com/office/drawing/2014/main" id="{BFBB4AC2-5970-45D8-9AB4-2E8686EC714C}"/>
                  </a:ext>
                </a:extLst>
              </p:cNvPr>
              <p:cNvSpPr/>
              <p:nvPr/>
            </p:nvSpPr>
            <p:spPr>
              <a:xfrm>
                <a:off x="6946084" y="4388814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箭號: 向右 9">
                <a:extLst>
                  <a:ext uri="{FF2B5EF4-FFF2-40B4-BE49-F238E27FC236}">
                    <a16:creationId xmlns:a16="http://schemas.microsoft.com/office/drawing/2014/main" id="{A854BB24-C890-46F7-B5C3-B77B09A77B0D}"/>
                  </a:ext>
                </a:extLst>
              </p:cNvPr>
              <p:cNvSpPr/>
              <p:nvPr/>
            </p:nvSpPr>
            <p:spPr>
              <a:xfrm>
                <a:off x="6946084" y="5291277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EB050857-2F18-4D7D-A0D9-6E2D74950923}"/>
                </a:ext>
              </a:extLst>
            </p:cNvPr>
            <p:cNvGrpSpPr/>
            <p:nvPr/>
          </p:nvGrpSpPr>
          <p:grpSpPr>
            <a:xfrm>
              <a:off x="7081453" y="2887211"/>
              <a:ext cx="914400" cy="3160474"/>
              <a:chOff x="7081453" y="2887211"/>
              <a:chExt cx="914400" cy="3160474"/>
            </a:xfrm>
            <a:solidFill>
              <a:srgbClr val="00B0F0"/>
            </a:solidFill>
          </p:grpSpPr>
          <p:sp>
            <p:nvSpPr>
              <p:cNvPr id="11" name="箭號: 向右 10">
                <a:extLst>
                  <a:ext uri="{FF2B5EF4-FFF2-40B4-BE49-F238E27FC236}">
                    <a16:creationId xmlns:a16="http://schemas.microsoft.com/office/drawing/2014/main" id="{544A9417-A1EC-4839-811E-4D9AC4E5396C}"/>
                  </a:ext>
                </a:extLst>
              </p:cNvPr>
              <p:cNvSpPr/>
              <p:nvPr/>
            </p:nvSpPr>
            <p:spPr>
              <a:xfrm>
                <a:off x="7081453" y="2887211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箭號: 向右 11">
                <a:extLst>
                  <a:ext uri="{FF2B5EF4-FFF2-40B4-BE49-F238E27FC236}">
                    <a16:creationId xmlns:a16="http://schemas.microsoft.com/office/drawing/2014/main" id="{6D1A9400-647D-45ED-8924-9F35983044C4}"/>
                  </a:ext>
                </a:extLst>
              </p:cNvPr>
              <p:cNvSpPr/>
              <p:nvPr/>
            </p:nvSpPr>
            <p:spPr>
              <a:xfrm>
                <a:off x="7081453" y="3877798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箭號: 向右 12">
                <a:extLst>
                  <a:ext uri="{FF2B5EF4-FFF2-40B4-BE49-F238E27FC236}">
                    <a16:creationId xmlns:a16="http://schemas.microsoft.com/office/drawing/2014/main" id="{0375DD30-94EE-4D0E-B933-4AAF7EFDF0AC}"/>
                  </a:ext>
                </a:extLst>
              </p:cNvPr>
              <p:cNvSpPr/>
              <p:nvPr/>
            </p:nvSpPr>
            <p:spPr>
              <a:xfrm>
                <a:off x="7081453" y="4868385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箭號: 向右 13">
                <a:extLst>
                  <a:ext uri="{FF2B5EF4-FFF2-40B4-BE49-F238E27FC236}">
                    <a16:creationId xmlns:a16="http://schemas.microsoft.com/office/drawing/2014/main" id="{79546960-22EB-4739-B7C4-8B4E5613F1C8}"/>
                  </a:ext>
                </a:extLst>
              </p:cNvPr>
              <p:cNvSpPr/>
              <p:nvPr/>
            </p:nvSpPr>
            <p:spPr>
              <a:xfrm>
                <a:off x="7081453" y="5770848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4" name="動作按鈕: 移至起點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8DF14B3-D3F1-47D3-9951-31B9B333AD81}"/>
              </a:ext>
            </a:extLst>
          </p:cNvPr>
          <p:cNvSpPr/>
          <p:nvPr/>
        </p:nvSpPr>
        <p:spPr>
          <a:xfrm>
            <a:off x="11236960" y="274320"/>
            <a:ext cx="660400" cy="558800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8299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0F8CE512-DAEF-43A9-8799-89D1A635D2A4}"/>
              </a:ext>
            </a:extLst>
          </p:cNvPr>
          <p:cNvGraphicFramePr>
            <a:graphicFrameLocks noGrp="1"/>
          </p:cNvGraphicFramePr>
          <p:nvPr/>
        </p:nvGraphicFramePr>
        <p:xfrm>
          <a:off x="6808470" y="2127568"/>
          <a:ext cx="3924300" cy="389763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62150">
                  <a:extLst>
                    <a:ext uri="{9D8B030D-6E8A-4147-A177-3AD203B41FA5}">
                      <a16:colId xmlns:a16="http://schemas.microsoft.com/office/drawing/2014/main" val="2134336773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3508148838"/>
                    </a:ext>
                  </a:extLst>
                </a:gridCol>
              </a:tblGrid>
              <a:tr h="416384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 dirty="0">
                          <a:effectLst/>
                        </a:rPr>
                        <a:t>位置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>
                          <a:effectLst/>
                        </a:rPr>
                        <a:t>拜訪次序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0212883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024819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827803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47637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1913826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21166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0827228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055507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4074850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9E5C72DF-5CDE-4C1C-A6AC-5B48A749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899FD3-BD17-4597-BFAA-2B7026C2E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實現這個想法？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FD619FE0-044F-4B35-B878-D003C98D5625}"/>
              </a:ext>
            </a:extLst>
          </p:cNvPr>
          <p:cNvGrpSpPr/>
          <p:nvPr/>
        </p:nvGrpSpPr>
        <p:grpSpPr>
          <a:xfrm>
            <a:off x="6808470" y="2612801"/>
            <a:ext cx="1049769" cy="3319370"/>
            <a:chOff x="6946084" y="2407640"/>
            <a:chExt cx="1049769" cy="3640045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B3CF95A6-8441-4C3F-88CC-1AF40346DCC1}"/>
                </a:ext>
              </a:extLst>
            </p:cNvPr>
            <p:cNvGrpSpPr/>
            <p:nvPr/>
          </p:nvGrpSpPr>
          <p:grpSpPr>
            <a:xfrm>
              <a:off x="6946084" y="2407640"/>
              <a:ext cx="914400" cy="3160474"/>
              <a:chOff x="6946084" y="2407640"/>
              <a:chExt cx="914400" cy="3160474"/>
            </a:xfrm>
          </p:grpSpPr>
          <p:sp>
            <p:nvSpPr>
              <p:cNvPr id="7" name="箭號: 向右 6">
                <a:extLst>
                  <a:ext uri="{FF2B5EF4-FFF2-40B4-BE49-F238E27FC236}">
                    <a16:creationId xmlns:a16="http://schemas.microsoft.com/office/drawing/2014/main" id="{BF3D740A-71D8-41A8-90ED-580491EB382E}"/>
                  </a:ext>
                </a:extLst>
              </p:cNvPr>
              <p:cNvSpPr/>
              <p:nvPr/>
            </p:nvSpPr>
            <p:spPr>
              <a:xfrm>
                <a:off x="6946084" y="2407640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箭號: 向右 7">
                <a:extLst>
                  <a:ext uri="{FF2B5EF4-FFF2-40B4-BE49-F238E27FC236}">
                    <a16:creationId xmlns:a16="http://schemas.microsoft.com/office/drawing/2014/main" id="{08442EF9-8DDD-4C86-B945-C490E0B6DB98}"/>
                  </a:ext>
                </a:extLst>
              </p:cNvPr>
              <p:cNvSpPr/>
              <p:nvPr/>
            </p:nvSpPr>
            <p:spPr>
              <a:xfrm>
                <a:off x="6946084" y="3398227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箭號: 向右 8">
                <a:extLst>
                  <a:ext uri="{FF2B5EF4-FFF2-40B4-BE49-F238E27FC236}">
                    <a16:creationId xmlns:a16="http://schemas.microsoft.com/office/drawing/2014/main" id="{BFBB4AC2-5970-45D8-9AB4-2E8686EC714C}"/>
                  </a:ext>
                </a:extLst>
              </p:cNvPr>
              <p:cNvSpPr/>
              <p:nvPr/>
            </p:nvSpPr>
            <p:spPr>
              <a:xfrm>
                <a:off x="6946084" y="4388814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箭號: 向右 9">
                <a:extLst>
                  <a:ext uri="{FF2B5EF4-FFF2-40B4-BE49-F238E27FC236}">
                    <a16:creationId xmlns:a16="http://schemas.microsoft.com/office/drawing/2014/main" id="{A854BB24-C890-46F7-B5C3-B77B09A77B0D}"/>
                  </a:ext>
                </a:extLst>
              </p:cNvPr>
              <p:cNvSpPr/>
              <p:nvPr/>
            </p:nvSpPr>
            <p:spPr>
              <a:xfrm>
                <a:off x="6946084" y="5291277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EB050857-2F18-4D7D-A0D9-6E2D74950923}"/>
                </a:ext>
              </a:extLst>
            </p:cNvPr>
            <p:cNvGrpSpPr/>
            <p:nvPr/>
          </p:nvGrpSpPr>
          <p:grpSpPr>
            <a:xfrm>
              <a:off x="7081453" y="2887211"/>
              <a:ext cx="914400" cy="3160474"/>
              <a:chOff x="7081453" y="2887211"/>
              <a:chExt cx="914400" cy="3160474"/>
            </a:xfrm>
            <a:solidFill>
              <a:srgbClr val="00B0F0"/>
            </a:solidFill>
          </p:grpSpPr>
          <p:sp>
            <p:nvSpPr>
              <p:cNvPr id="11" name="箭號: 向右 10">
                <a:extLst>
                  <a:ext uri="{FF2B5EF4-FFF2-40B4-BE49-F238E27FC236}">
                    <a16:creationId xmlns:a16="http://schemas.microsoft.com/office/drawing/2014/main" id="{544A9417-A1EC-4839-811E-4D9AC4E5396C}"/>
                  </a:ext>
                </a:extLst>
              </p:cNvPr>
              <p:cNvSpPr/>
              <p:nvPr/>
            </p:nvSpPr>
            <p:spPr>
              <a:xfrm>
                <a:off x="7081453" y="2887211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箭號: 向右 11">
                <a:extLst>
                  <a:ext uri="{FF2B5EF4-FFF2-40B4-BE49-F238E27FC236}">
                    <a16:creationId xmlns:a16="http://schemas.microsoft.com/office/drawing/2014/main" id="{6D1A9400-647D-45ED-8924-9F35983044C4}"/>
                  </a:ext>
                </a:extLst>
              </p:cNvPr>
              <p:cNvSpPr/>
              <p:nvPr/>
            </p:nvSpPr>
            <p:spPr>
              <a:xfrm>
                <a:off x="7081453" y="3877798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箭號: 向右 12">
                <a:extLst>
                  <a:ext uri="{FF2B5EF4-FFF2-40B4-BE49-F238E27FC236}">
                    <a16:creationId xmlns:a16="http://schemas.microsoft.com/office/drawing/2014/main" id="{0375DD30-94EE-4D0E-B933-4AAF7EFDF0AC}"/>
                  </a:ext>
                </a:extLst>
              </p:cNvPr>
              <p:cNvSpPr/>
              <p:nvPr/>
            </p:nvSpPr>
            <p:spPr>
              <a:xfrm>
                <a:off x="7081453" y="4868385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箭號: 向右 13">
                <a:extLst>
                  <a:ext uri="{FF2B5EF4-FFF2-40B4-BE49-F238E27FC236}">
                    <a16:creationId xmlns:a16="http://schemas.microsoft.com/office/drawing/2014/main" id="{79546960-22EB-4739-B7C4-8B4E5613F1C8}"/>
                  </a:ext>
                </a:extLst>
              </p:cNvPr>
              <p:cNvSpPr/>
              <p:nvPr/>
            </p:nvSpPr>
            <p:spPr>
              <a:xfrm>
                <a:off x="7081453" y="5770848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9957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F556E-758A-457F-B6B6-D05F0A6E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感受一下 </a:t>
            </a:r>
            <a:r>
              <a:rPr lang="en-US" altLang="zh-TW" dirty="0"/>
              <a:t>excel </a:t>
            </a:r>
            <a:r>
              <a:rPr lang="zh-TW" altLang="en-US" dirty="0"/>
              <a:t>操作 </a:t>
            </a:r>
            <a:r>
              <a:rPr lang="en-US" altLang="zh-TW" dirty="0"/>
              <a:t>– </a:t>
            </a:r>
            <a:r>
              <a:rPr lang="zh-TW" altLang="en-US" dirty="0"/>
              <a:t>自定義排序</a:t>
            </a:r>
            <a:endParaRPr lang="en-US" dirty="0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59790753-44B2-4A46-B12A-80FB34FA2D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00150" y="2127568"/>
          <a:ext cx="3924300" cy="389763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62150">
                  <a:extLst>
                    <a:ext uri="{9D8B030D-6E8A-4147-A177-3AD203B41FA5}">
                      <a16:colId xmlns:a16="http://schemas.microsoft.com/office/drawing/2014/main" val="2134336773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3508148838"/>
                    </a:ext>
                  </a:extLst>
                </a:gridCol>
              </a:tblGrid>
              <a:tr h="416384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 dirty="0">
                          <a:effectLst/>
                        </a:rPr>
                        <a:t>位置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>
                          <a:effectLst/>
                        </a:rPr>
                        <a:t>拜訪次序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0212883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024819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827803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47637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1913826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5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21166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6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0827228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7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055507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8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4074850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CE7EC18-FB91-4A85-B342-5A1C17137529}"/>
              </a:ext>
            </a:extLst>
          </p:cNvPr>
          <p:cNvGraphicFramePr>
            <a:graphicFrameLocks noGrp="1"/>
          </p:cNvGraphicFramePr>
          <p:nvPr/>
        </p:nvGraphicFramePr>
        <p:xfrm>
          <a:off x="6808470" y="2127568"/>
          <a:ext cx="3924300" cy="389763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62150">
                  <a:extLst>
                    <a:ext uri="{9D8B030D-6E8A-4147-A177-3AD203B41FA5}">
                      <a16:colId xmlns:a16="http://schemas.microsoft.com/office/drawing/2014/main" val="2134336773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3508148838"/>
                    </a:ext>
                  </a:extLst>
                </a:gridCol>
              </a:tblGrid>
              <a:tr h="416384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 dirty="0">
                          <a:effectLst/>
                        </a:rPr>
                        <a:t>位置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>
                          <a:effectLst/>
                        </a:rPr>
                        <a:t>拜訪次序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0212883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024819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827803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47637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1913826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21166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0827228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055507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4074850"/>
                  </a:ext>
                </a:extLst>
              </a:tr>
            </a:tbl>
          </a:graphicData>
        </a:graphic>
      </p:graphicFrame>
      <p:grpSp>
        <p:nvGrpSpPr>
          <p:cNvPr id="34" name="群組 33">
            <a:extLst>
              <a:ext uri="{FF2B5EF4-FFF2-40B4-BE49-F238E27FC236}">
                <a16:creationId xmlns:a16="http://schemas.microsoft.com/office/drawing/2014/main" id="{C7E88638-26F8-464F-AAE7-6419CC3F7F5D}"/>
              </a:ext>
            </a:extLst>
          </p:cNvPr>
          <p:cNvGrpSpPr/>
          <p:nvPr/>
        </p:nvGrpSpPr>
        <p:grpSpPr>
          <a:xfrm>
            <a:off x="6283585" y="2612801"/>
            <a:ext cx="1049769" cy="3319370"/>
            <a:chOff x="6946084" y="2407640"/>
            <a:chExt cx="1049769" cy="3640045"/>
          </a:xfrm>
        </p:grpSpPr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8640A071-110B-4F53-A6B8-A4F86BDC0937}"/>
                </a:ext>
              </a:extLst>
            </p:cNvPr>
            <p:cNvGrpSpPr/>
            <p:nvPr/>
          </p:nvGrpSpPr>
          <p:grpSpPr>
            <a:xfrm>
              <a:off x="6946084" y="2407640"/>
              <a:ext cx="914400" cy="3160474"/>
              <a:chOff x="6946084" y="2407640"/>
              <a:chExt cx="914400" cy="3160474"/>
            </a:xfrm>
          </p:grpSpPr>
          <p:sp>
            <p:nvSpPr>
              <p:cNvPr id="41" name="箭號: 向右 40">
                <a:extLst>
                  <a:ext uri="{FF2B5EF4-FFF2-40B4-BE49-F238E27FC236}">
                    <a16:creationId xmlns:a16="http://schemas.microsoft.com/office/drawing/2014/main" id="{CD3EDFC1-C0B1-4963-8FEF-313957AEEB53}"/>
                  </a:ext>
                </a:extLst>
              </p:cNvPr>
              <p:cNvSpPr/>
              <p:nvPr/>
            </p:nvSpPr>
            <p:spPr>
              <a:xfrm>
                <a:off x="6946084" y="2407640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箭號: 向右 41">
                <a:extLst>
                  <a:ext uri="{FF2B5EF4-FFF2-40B4-BE49-F238E27FC236}">
                    <a16:creationId xmlns:a16="http://schemas.microsoft.com/office/drawing/2014/main" id="{3DDE0BB9-EFE7-4394-BF03-9C7E6FC59532}"/>
                  </a:ext>
                </a:extLst>
              </p:cNvPr>
              <p:cNvSpPr/>
              <p:nvPr/>
            </p:nvSpPr>
            <p:spPr>
              <a:xfrm>
                <a:off x="6946084" y="3398227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箭號: 向右 42">
                <a:extLst>
                  <a:ext uri="{FF2B5EF4-FFF2-40B4-BE49-F238E27FC236}">
                    <a16:creationId xmlns:a16="http://schemas.microsoft.com/office/drawing/2014/main" id="{86BFB69C-EE2D-4EB9-9502-580837846131}"/>
                  </a:ext>
                </a:extLst>
              </p:cNvPr>
              <p:cNvSpPr/>
              <p:nvPr/>
            </p:nvSpPr>
            <p:spPr>
              <a:xfrm>
                <a:off x="6946084" y="4388814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箭號: 向右 43">
                <a:extLst>
                  <a:ext uri="{FF2B5EF4-FFF2-40B4-BE49-F238E27FC236}">
                    <a16:creationId xmlns:a16="http://schemas.microsoft.com/office/drawing/2014/main" id="{FD5FF14B-C77E-400A-9ED0-C83AFA75CF40}"/>
                  </a:ext>
                </a:extLst>
              </p:cNvPr>
              <p:cNvSpPr/>
              <p:nvPr/>
            </p:nvSpPr>
            <p:spPr>
              <a:xfrm>
                <a:off x="6946084" y="5291277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665CFB4D-C1EA-4CC6-9D47-1B8A73239EBD}"/>
                </a:ext>
              </a:extLst>
            </p:cNvPr>
            <p:cNvGrpSpPr/>
            <p:nvPr/>
          </p:nvGrpSpPr>
          <p:grpSpPr>
            <a:xfrm>
              <a:off x="7081453" y="2887211"/>
              <a:ext cx="914400" cy="3160474"/>
              <a:chOff x="7081453" y="2887211"/>
              <a:chExt cx="914400" cy="3160474"/>
            </a:xfrm>
            <a:solidFill>
              <a:srgbClr val="00B0F0"/>
            </a:solidFill>
          </p:grpSpPr>
          <p:sp>
            <p:nvSpPr>
              <p:cNvPr id="37" name="箭號: 向右 36">
                <a:extLst>
                  <a:ext uri="{FF2B5EF4-FFF2-40B4-BE49-F238E27FC236}">
                    <a16:creationId xmlns:a16="http://schemas.microsoft.com/office/drawing/2014/main" id="{30E11583-B38E-4F93-9C9E-FAF1D4DD6331}"/>
                  </a:ext>
                </a:extLst>
              </p:cNvPr>
              <p:cNvSpPr/>
              <p:nvPr/>
            </p:nvSpPr>
            <p:spPr>
              <a:xfrm>
                <a:off x="7081453" y="2887211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箭號: 向右 37">
                <a:extLst>
                  <a:ext uri="{FF2B5EF4-FFF2-40B4-BE49-F238E27FC236}">
                    <a16:creationId xmlns:a16="http://schemas.microsoft.com/office/drawing/2014/main" id="{B90350BE-5988-492E-98DB-A0E23423887F}"/>
                  </a:ext>
                </a:extLst>
              </p:cNvPr>
              <p:cNvSpPr/>
              <p:nvPr/>
            </p:nvSpPr>
            <p:spPr>
              <a:xfrm>
                <a:off x="7081453" y="3877798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箭號: 向右 38">
                <a:extLst>
                  <a:ext uri="{FF2B5EF4-FFF2-40B4-BE49-F238E27FC236}">
                    <a16:creationId xmlns:a16="http://schemas.microsoft.com/office/drawing/2014/main" id="{5F7C55A5-A05A-476A-9218-5B2827333E96}"/>
                  </a:ext>
                </a:extLst>
              </p:cNvPr>
              <p:cNvSpPr/>
              <p:nvPr/>
            </p:nvSpPr>
            <p:spPr>
              <a:xfrm>
                <a:off x="7081453" y="4868385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箭號: 向右 39">
                <a:extLst>
                  <a:ext uri="{FF2B5EF4-FFF2-40B4-BE49-F238E27FC236}">
                    <a16:creationId xmlns:a16="http://schemas.microsoft.com/office/drawing/2014/main" id="{2383803E-69EE-40A3-9661-D006DE250FA2}"/>
                  </a:ext>
                </a:extLst>
              </p:cNvPr>
              <p:cNvSpPr/>
              <p:nvPr/>
            </p:nvSpPr>
            <p:spPr>
              <a:xfrm>
                <a:off x="7081453" y="5770848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27521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CAB0DA-491F-45FA-97C5-278467D9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題解說明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93488A-2A81-4CFA-AD0D-2966830B0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1625"/>
            <a:ext cx="11353800" cy="4351338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Consolas" panose="020B0609020204030204" pitchFamily="49" charset="0"/>
              </a:rPr>
              <a:t>等等會示範用 </a:t>
            </a:r>
            <a:r>
              <a:rPr lang="en-US" altLang="zh-TW" sz="2400" dirty="0">
                <a:latin typeface="Consolas" panose="020B0609020204030204" pitchFamily="49" charset="0"/>
              </a:rPr>
              <a:t>vector</a:t>
            </a:r>
            <a:r>
              <a:rPr lang="zh-TW" altLang="en-US" sz="2400" dirty="0">
                <a:latin typeface="Consolas" panose="020B0609020204030204" pitchFamily="49" charset="0"/>
              </a:rPr>
              <a:t> 套 </a:t>
            </a:r>
            <a:r>
              <a:rPr lang="en-US" altLang="zh-TW" sz="2400" dirty="0">
                <a:latin typeface="Consolas" panose="020B0609020204030204" pitchFamily="49" charset="0"/>
              </a:rPr>
              <a:t>vector&lt;int&gt; </a:t>
            </a:r>
            <a:r>
              <a:rPr lang="zh-TW" altLang="en-US" sz="2400" dirty="0">
                <a:latin typeface="Consolas" panose="020B0609020204030204" pitchFamily="49" charset="0"/>
              </a:rPr>
              <a:t>來存取資料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因為 </a:t>
            </a:r>
            <a:r>
              <a:rPr lang="en-US" altLang="zh-TW" sz="2000" dirty="0">
                <a:latin typeface="Consolas" panose="020B0609020204030204" pitchFamily="49" charset="0"/>
              </a:rPr>
              <a:t>vector&lt; vector&lt;int&gt; &gt; </a:t>
            </a:r>
            <a:r>
              <a:rPr lang="zh-TW" altLang="en-US" sz="2000" dirty="0">
                <a:latin typeface="Consolas" panose="020B0609020204030204" pitchFamily="49" charset="0"/>
              </a:rPr>
              <a:t>的適用範圍比較廣，方便同學適應更多題目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lvl="1"/>
            <a:endParaRPr lang="en-US" altLang="zh-TW" sz="2000" dirty="0">
              <a:latin typeface="Consolas" panose="020B0609020204030204" pitchFamily="49" charset="0"/>
            </a:endParaRPr>
          </a:p>
          <a:p>
            <a:r>
              <a:rPr lang="zh-TW" altLang="en-US" sz="2400" dirty="0">
                <a:latin typeface="Consolas" panose="020B0609020204030204" pitchFamily="49" charset="0"/>
              </a:rPr>
              <a:t>但是這題可以使用 </a:t>
            </a:r>
            <a:r>
              <a:rPr lang="en-US" altLang="zh-TW" sz="2400" dirty="0">
                <a:latin typeface="Consolas" panose="020B0609020204030204" pitchFamily="49" charset="0"/>
              </a:rPr>
              <a:t>vector </a:t>
            </a:r>
            <a:r>
              <a:rPr lang="zh-TW" altLang="en-US" sz="2400" dirty="0">
                <a:latin typeface="Consolas" panose="020B0609020204030204" pitchFamily="49" charset="0"/>
              </a:rPr>
              <a:t>套 </a:t>
            </a:r>
            <a:r>
              <a:rPr lang="en-US" altLang="zh-TW" sz="2400" dirty="0">
                <a:latin typeface="Consolas" panose="020B0609020204030204" pitchFamily="49" charset="0"/>
              </a:rPr>
              <a:t>pair</a:t>
            </a:r>
            <a:r>
              <a:rPr lang="zh-TW" altLang="en-US" sz="2400" dirty="0">
                <a:latin typeface="Consolas" panose="020B0609020204030204" pitchFamily="49" charset="0"/>
              </a:rPr>
              <a:t> 來存取資料比較方便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不用自定義 </a:t>
            </a:r>
            <a:r>
              <a:rPr lang="en-US" altLang="zh-TW" sz="2000" dirty="0">
                <a:latin typeface="Consolas" panose="020B0609020204030204" pitchFamily="49" charset="0"/>
              </a:rPr>
              <a:t>sort</a:t>
            </a:r>
            <a:r>
              <a:rPr lang="zh-TW" altLang="en-US" sz="2000" dirty="0">
                <a:latin typeface="Consolas" panose="020B0609020204030204" pitchFamily="49" charset="0"/>
              </a:rPr>
              <a:t>，因為 </a:t>
            </a:r>
            <a:r>
              <a:rPr lang="en-US" altLang="zh-TW" sz="2000" dirty="0">
                <a:latin typeface="Consolas" panose="020B0609020204030204" pitchFamily="49" charset="0"/>
              </a:rPr>
              <a:t>pair </a:t>
            </a:r>
            <a:r>
              <a:rPr lang="zh-TW" altLang="en-US" sz="2000" dirty="0">
                <a:latin typeface="Consolas" panose="020B0609020204030204" pitchFamily="49" charset="0"/>
              </a:rPr>
              <a:t>有 </a:t>
            </a:r>
            <a:r>
              <a:rPr lang="zh-TW" altLang="en-US" sz="2000" i="1" dirty="0">
                <a:latin typeface="Consolas" panose="020B0609020204030204" pitchFamily="49" charset="0"/>
              </a:rPr>
              <a:t>是否小於</a:t>
            </a:r>
            <a:r>
              <a:rPr lang="zh-TW" altLang="en-US" sz="2000" dirty="0">
                <a:latin typeface="Consolas" panose="020B0609020204030204" pitchFamily="49" charset="0"/>
              </a:rPr>
              <a:t> 的定義，熟悉的同學可以更快速的實作算法</a:t>
            </a:r>
            <a:endParaRPr lang="en-US" altLang="zh-TW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753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C546E2-D037-448A-A127-C6A8DCC2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vector </a:t>
            </a:r>
            <a:r>
              <a:rPr lang="zh-TW" altLang="en-US" dirty="0">
                <a:latin typeface="Consolas" panose="020B0609020204030204" pitchFamily="49" charset="0"/>
              </a:rPr>
              <a:t>套 </a:t>
            </a:r>
            <a:r>
              <a:rPr lang="en-US" altLang="zh-TW" dirty="0">
                <a:latin typeface="Consolas" panose="020B0609020204030204" pitchFamily="49" charset="0"/>
              </a:rPr>
              <a:t>vector&lt;int&gt; - </a:t>
            </a:r>
            <a:r>
              <a:rPr lang="zh-TW" altLang="en-US" dirty="0">
                <a:latin typeface="Consolas" panose="020B0609020204030204" pitchFamily="49" charset="0"/>
              </a:rPr>
              <a:t>示範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1D29841-6D96-4EE4-8CF4-6D696651B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384" r="38675" b="82588"/>
          <a:stretch/>
        </p:blipFill>
        <p:spPr>
          <a:xfrm>
            <a:off x="4328160" y="3580448"/>
            <a:ext cx="7158990" cy="388620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B3FF079-5263-4649-8C30-3348EE4C8ECD}"/>
              </a:ext>
            </a:extLst>
          </p:cNvPr>
          <p:cNvSpPr txBox="1">
            <a:spLocks/>
          </p:cNvSpPr>
          <p:nvPr/>
        </p:nvSpPr>
        <p:spPr>
          <a:xfrm>
            <a:off x="633730" y="27612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宣告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77196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C546E2-D037-448A-A127-C6A8DCC2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vector </a:t>
            </a:r>
            <a:r>
              <a:rPr lang="zh-TW" altLang="en-US" dirty="0">
                <a:latin typeface="Consolas" panose="020B0609020204030204" pitchFamily="49" charset="0"/>
              </a:rPr>
              <a:t>套 </a:t>
            </a:r>
            <a:r>
              <a:rPr lang="en-US" altLang="zh-TW" dirty="0">
                <a:latin typeface="Consolas" panose="020B0609020204030204" pitchFamily="49" charset="0"/>
              </a:rPr>
              <a:t>vector&lt;int&gt; - </a:t>
            </a:r>
            <a:r>
              <a:rPr lang="zh-TW" altLang="en-US" dirty="0">
                <a:latin typeface="Consolas" panose="020B0609020204030204" pitchFamily="49" charset="0"/>
              </a:rPr>
              <a:t>示範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B3FF079-5263-4649-8C30-3348EE4C8ECD}"/>
              </a:ext>
            </a:extLst>
          </p:cNvPr>
          <p:cNvSpPr txBox="1">
            <a:spLocks/>
          </p:cNvSpPr>
          <p:nvPr/>
        </p:nvSpPr>
        <p:spPr>
          <a:xfrm>
            <a:off x="633730" y="27612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初始化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Hint </a:t>
            </a:r>
            <a:r>
              <a:rPr lang="zh-TW" altLang="en-US" sz="2400" dirty="0"/>
              <a:t>若要動態宣告大小，一定要先獲得 題目規定</a:t>
            </a:r>
            <a:r>
              <a:rPr lang="en-US" altLang="zh-TW" sz="2400" dirty="0"/>
              <a:t> </a:t>
            </a:r>
            <a:r>
              <a:rPr lang="zh-TW" altLang="en-US" sz="2400" dirty="0"/>
              <a:t>的數值。</a:t>
            </a:r>
          </a:p>
        </p:txBody>
      </p:sp>
      <p:pic>
        <p:nvPicPr>
          <p:cNvPr id="7" name="內容版面配置區 3">
            <a:extLst>
              <a:ext uri="{FF2B5EF4-FFF2-40B4-BE49-F238E27FC236}">
                <a16:creationId xmlns:a16="http://schemas.microsoft.com/office/drawing/2014/main" id="{12ED5AD0-7881-4822-8012-4589EB4E83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818" r="38675" b="43407"/>
          <a:stretch/>
        </p:blipFill>
        <p:spPr>
          <a:xfrm>
            <a:off x="4328160" y="2812733"/>
            <a:ext cx="7158990" cy="123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902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C546E2-D037-448A-A127-C6A8DCC2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vector </a:t>
            </a:r>
            <a:r>
              <a:rPr lang="zh-TW" altLang="en-US" dirty="0">
                <a:latin typeface="Consolas" panose="020B0609020204030204" pitchFamily="49" charset="0"/>
              </a:rPr>
              <a:t>套 </a:t>
            </a:r>
            <a:r>
              <a:rPr lang="en-US" altLang="zh-TW" dirty="0">
                <a:latin typeface="Consolas" panose="020B0609020204030204" pitchFamily="49" charset="0"/>
              </a:rPr>
              <a:t>vector&lt;int&gt; - </a:t>
            </a:r>
            <a:r>
              <a:rPr lang="zh-TW" altLang="en-US" dirty="0">
                <a:latin typeface="Consolas" panose="020B0609020204030204" pitchFamily="49" charset="0"/>
              </a:rPr>
              <a:t>示範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B3FF079-5263-4649-8C30-3348EE4C8ECD}"/>
              </a:ext>
            </a:extLst>
          </p:cNvPr>
          <p:cNvSpPr txBox="1">
            <a:spLocks/>
          </p:cNvSpPr>
          <p:nvPr/>
        </p:nvSpPr>
        <p:spPr>
          <a:xfrm>
            <a:off x="633730" y="27612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完整讀取資料示範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</p:txBody>
      </p:sp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9D25F2A4-1C4C-4C0C-A2D9-309E1B125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818" r="38675" b="19910"/>
          <a:stretch/>
        </p:blipFill>
        <p:spPr>
          <a:xfrm>
            <a:off x="4328160" y="2546986"/>
            <a:ext cx="7158990" cy="349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380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FB8549-CCFE-4E72-B30D-8BFB0BFCA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842096-65A5-4F29-9E34-CB46BFD5D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1119"/>
            <a:ext cx="10515600" cy="356584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開始模擬走路吧！</a:t>
            </a:r>
            <a:endParaRPr lang="en-US" altLang="zh-TW" sz="2400" dirty="0"/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Hint </a:t>
            </a:r>
            <a:r>
              <a:rPr lang="zh-TW" altLang="en-US" sz="2000" dirty="0">
                <a:latin typeface="Consolas" panose="020B0609020204030204" pitchFamily="49" charset="0"/>
              </a:rPr>
              <a:t>走路的步數會大於 </a:t>
            </a:r>
            <a:r>
              <a:rPr lang="en-US" altLang="zh-TW" sz="2000" dirty="0">
                <a:latin typeface="Consolas" panose="020B0609020204030204" pitchFamily="49" charset="0"/>
              </a:rPr>
              <a:t>int</a:t>
            </a:r>
            <a:r>
              <a:rPr lang="zh-TW" altLang="en-US" sz="2000" dirty="0">
                <a:latin typeface="Consolas" panose="020B0609020204030204" pitchFamily="49" charset="0"/>
              </a:rPr>
              <a:t> </a:t>
            </a:r>
            <a:r>
              <a:rPr lang="zh-TW" altLang="en-US" sz="2000" dirty="0"/>
              <a:t>範圍</a:t>
            </a:r>
            <a:endParaRPr lang="en-US" sz="2000" dirty="0"/>
          </a:p>
          <a:p>
            <a:r>
              <a:rPr lang="zh-TW" altLang="en-US" sz="2400" dirty="0"/>
              <a:t>以上這題全部所需要使用到的基本操作就教給各位了！</a:t>
            </a:r>
            <a:endParaRPr lang="en-US" altLang="zh-TW" sz="2400" dirty="0"/>
          </a:p>
          <a:p>
            <a:r>
              <a:rPr lang="zh-TW" altLang="en-US" sz="2400" dirty="0"/>
              <a:t>有了這些技巧之後</a:t>
            </a:r>
            <a:endParaRPr lang="en-US" altLang="zh-TW" sz="2400" dirty="0"/>
          </a:p>
          <a:p>
            <a:pPr lvl="1"/>
            <a:r>
              <a:rPr lang="zh-TW" altLang="en-US" sz="2000" dirty="0"/>
              <a:t>就可以試試看思考題目</a:t>
            </a:r>
            <a:endParaRPr lang="en-US" altLang="zh-TW" sz="2000" dirty="0"/>
          </a:p>
          <a:p>
            <a:pPr lvl="1"/>
            <a:r>
              <a:rPr lang="zh-TW" altLang="en-US" sz="2000" dirty="0"/>
              <a:t>更方便的快速實作腦袋中的思路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23997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7B3C9B-2380-4E84-8696-0ADD46FB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1107 A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CA867C-6101-49D6-B4DA-D945137E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30879"/>
            <a:ext cx="11038840" cy="294608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現在有 </a:t>
            </a:r>
            <a:r>
              <a:rPr lang="en-US" altLang="zh-TW" sz="2400" dirty="0"/>
              <a:t>Q</a:t>
            </a:r>
            <a:r>
              <a:rPr lang="zh-TW" altLang="en-US" sz="2400" dirty="0"/>
              <a:t> 筆問題</a:t>
            </a:r>
            <a:endParaRPr lang="en-US" altLang="zh-TW" sz="2400" dirty="0"/>
          </a:p>
          <a:p>
            <a:r>
              <a:rPr lang="zh-TW" altLang="en-US" sz="2400" dirty="0"/>
              <a:t>每筆問題中有一個 </a:t>
            </a:r>
            <a:r>
              <a:rPr lang="en-US" altLang="zh-TW" sz="2400" dirty="0"/>
              <a:t>N</a:t>
            </a:r>
            <a:r>
              <a:rPr lang="zh-TW" altLang="en-US" sz="2400" dirty="0"/>
              <a:t> 代表之後的數字 </a:t>
            </a:r>
            <a:r>
              <a:rPr lang="en-US" altLang="zh-TW" sz="2400" dirty="0"/>
              <a:t>S</a:t>
            </a:r>
            <a:r>
              <a:rPr lang="zh-TW" altLang="en-US" sz="2400" dirty="0"/>
              <a:t> 是幾位數</a:t>
            </a:r>
            <a:endParaRPr lang="en-US" altLang="zh-TW" sz="2400" dirty="0"/>
          </a:p>
          <a:p>
            <a:r>
              <a:rPr lang="zh-TW" altLang="en-US" sz="2400" dirty="0"/>
              <a:t>現在想要把數字 </a:t>
            </a:r>
            <a:r>
              <a:rPr lang="en-US" altLang="zh-TW" sz="2400" dirty="0"/>
              <a:t>S</a:t>
            </a:r>
            <a:r>
              <a:rPr lang="zh-TW" altLang="en-US" sz="2400" dirty="0"/>
              <a:t> 拆成兩個數字以上，並且由小到大排序，請問可能辦到嗎？</a:t>
            </a:r>
            <a:endParaRPr lang="en-US" altLang="zh-TW" sz="2400" dirty="0"/>
          </a:p>
          <a:p>
            <a:r>
              <a:rPr lang="zh-TW" altLang="en-US" sz="2400" dirty="0"/>
              <a:t>可以的話輸出可能的拆法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9134800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26252-023A-4643-B787-FAD0D283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/>
              <a:t>CodeForces</a:t>
            </a:r>
            <a:r>
              <a:rPr lang="en-US" altLang="zh-TW" dirty="0"/>
              <a:t> 1107 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20CD6-489F-485B-B02F-BC52F75E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000" dirty="0"/>
              <a:t>Input</a:t>
            </a:r>
          </a:p>
          <a:p>
            <a:pPr marL="0" indent="0">
              <a:buNone/>
            </a:pPr>
            <a:r>
              <a:rPr lang="en-US" altLang="zh-TW" sz="2000" dirty="0"/>
              <a:t>2</a:t>
            </a:r>
          </a:p>
          <a:p>
            <a:pPr marL="0" indent="0">
              <a:buNone/>
            </a:pPr>
            <a:r>
              <a:rPr lang="en-US" altLang="zh-TW" sz="2000" dirty="0"/>
              <a:t>6 </a:t>
            </a:r>
          </a:p>
          <a:p>
            <a:pPr marL="0" indent="0">
              <a:buNone/>
            </a:pPr>
            <a:r>
              <a:rPr lang="en-US" altLang="zh-TW" sz="2000" dirty="0"/>
              <a:t>654321</a:t>
            </a:r>
          </a:p>
          <a:p>
            <a:pPr marL="0" indent="0">
              <a:buNone/>
            </a:pPr>
            <a:r>
              <a:rPr lang="en-US" altLang="zh-TW" sz="2000" dirty="0"/>
              <a:t>2</a:t>
            </a:r>
          </a:p>
          <a:p>
            <a:pPr marL="0" indent="0">
              <a:buNone/>
            </a:pPr>
            <a:r>
              <a:rPr lang="en-US" altLang="zh-TW" sz="2000" dirty="0"/>
              <a:t>33</a:t>
            </a:r>
          </a:p>
          <a:p>
            <a:r>
              <a:rPr lang="en-US" altLang="zh-TW" sz="2000" dirty="0"/>
              <a:t>Output</a:t>
            </a:r>
          </a:p>
          <a:p>
            <a:pPr marL="0" indent="0">
              <a:buNone/>
            </a:pPr>
            <a:r>
              <a:rPr lang="en-US" altLang="zh-TW" sz="2000" dirty="0"/>
              <a:t>YES</a:t>
            </a:r>
          </a:p>
          <a:p>
            <a:pPr marL="0" indent="0">
              <a:buNone/>
            </a:pPr>
            <a:r>
              <a:rPr lang="en-US" altLang="zh-TW" sz="2000" dirty="0"/>
              <a:t>3</a:t>
            </a:r>
          </a:p>
          <a:p>
            <a:pPr marL="0" indent="0">
              <a:buNone/>
            </a:pPr>
            <a:r>
              <a:rPr lang="en-US" altLang="zh-TW" sz="2000" dirty="0"/>
              <a:t>6 54 321</a:t>
            </a:r>
          </a:p>
          <a:p>
            <a:pPr marL="0" indent="0">
              <a:buNone/>
            </a:pPr>
            <a:r>
              <a:rPr lang="en-US" altLang="zh-TW" sz="2000" dirty="0"/>
              <a:t>NO</a:t>
            </a:r>
            <a:endParaRPr lang="zh-TW" altLang="en-US" sz="2000" dirty="0"/>
          </a:p>
        </p:txBody>
      </p:sp>
      <p:pic>
        <p:nvPicPr>
          <p:cNvPr id="6147" name="Picture 3" descr="ãæèãçåçæå°çµæ">
            <a:extLst>
              <a:ext uri="{FF2B5EF4-FFF2-40B4-BE49-F238E27FC236}">
                <a16:creationId xmlns:a16="http://schemas.microsoft.com/office/drawing/2014/main" id="{51E00682-0848-4051-8A1D-0C56842B2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40" y="2430462"/>
            <a:ext cx="3141663" cy="314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47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2416C-7549-483F-B122-F91AD479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err="1"/>
              <a:t>cin</a:t>
            </a:r>
            <a:r>
              <a:rPr lang="en-US" altLang="zh-TW" sz="4800" dirty="0"/>
              <a:t> and</a:t>
            </a:r>
            <a:r>
              <a:rPr lang="zh-TW" altLang="en-US" sz="4800" dirty="0"/>
              <a:t> </a:t>
            </a:r>
            <a:r>
              <a:rPr lang="en-US" altLang="zh-TW" sz="4800" dirty="0" err="1"/>
              <a:t>cout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A1F094-B203-410E-A1FD-7A747C19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2479"/>
            <a:ext cx="10515600" cy="4114483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Consolas" panose="020B0609020204030204" pitchFamily="49" charset="0"/>
              </a:rPr>
              <a:t>有很好的型態支援度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r>
              <a:rPr lang="zh-TW" altLang="en-US" sz="2400" dirty="0">
                <a:latin typeface="Consolas" panose="020B0609020204030204" pitchFamily="49" charset="0"/>
              </a:rPr>
              <a:t>速度比 </a:t>
            </a:r>
            <a:r>
              <a:rPr lang="en-US" altLang="zh-TW" sz="2400" dirty="0" err="1">
                <a:latin typeface="Consolas" panose="020B0609020204030204" pitchFamily="49" charset="0"/>
              </a:rPr>
              <a:t>scanf</a:t>
            </a:r>
            <a:r>
              <a:rPr lang="zh-TW" altLang="en-US" sz="2400" dirty="0">
                <a:latin typeface="Consolas" panose="020B0609020204030204" pitchFamily="49" charset="0"/>
              </a:rPr>
              <a:t> 和 </a:t>
            </a:r>
            <a:r>
              <a:rPr lang="en-US" altLang="zh-TW" sz="2400" dirty="0" err="1">
                <a:latin typeface="Consolas" panose="020B0609020204030204" pitchFamily="49" charset="0"/>
              </a:rPr>
              <a:t>printf</a:t>
            </a:r>
            <a:r>
              <a:rPr lang="zh-TW" altLang="en-US" sz="2400" dirty="0">
                <a:latin typeface="Consolas" panose="020B0609020204030204" pitchFamily="49" charset="0"/>
              </a:rPr>
              <a:t> 慢？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原因是出在要配合 </a:t>
            </a:r>
            <a:r>
              <a:rPr lang="en-US" altLang="zh-TW" sz="2000" dirty="0" err="1">
                <a:latin typeface="Consolas" panose="020B0609020204030204" pitchFamily="49" charset="0"/>
              </a:rPr>
              <a:t>scanf</a:t>
            </a:r>
            <a:r>
              <a:rPr lang="zh-TW" altLang="en-US" sz="2000" dirty="0">
                <a:latin typeface="Consolas" panose="020B0609020204030204" pitchFamily="49" charset="0"/>
              </a:rPr>
              <a:t> 和 </a:t>
            </a:r>
            <a:r>
              <a:rPr lang="en-US" altLang="zh-TW" sz="2000" dirty="0" err="1">
                <a:latin typeface="Consolas" panose="020B0609020204030204" pitchFamily="49" charset="0"/>
              </a:rPr>
              <a:t>printf</a:t>
            </a:r>
            <a:r>
              <a:rPr lang="zh-TW" altLang="en-US" sz="2000" dirty="0">
                <a:latin typeface="Consolas" panose="020B0609020204030204" pitchFamily="49" charset="0"/>
              </a:rPr>
              <a:t> ，如果我們把它取消來看看會發生什麼事情。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lvl="1"/>
            <a:r>
              <a:rPr lang="en-US" altLang="zh-TW" sz="2000" dirty="0" err="1">
                <a:latin typeface="Consolas" panose="020B0609020204030204" pitchFamily="49" charset="0"/>
              </a:rPr>
              <a:t>ios</a:t>
            </a:r>
            <a:r>
              <a:rPr lang="en-US" altLang="zh-TW" sz="2000" dirty="0">
                <a:latin typeface="Consolas" panose="020B0609020204030204" pitchFamily="49" charset="0"/>
              </a:rPr>
              <a:t>::</a:t>
            </a:r>
            <a:r>
              <a:rPr lang="en-US" altLang="zh-TW" sz="2000" dirty="0" err="1">
                <a:latin typeface="Consolas" panose="020B0609020204030204" pitchFamily="49" charset="0"/>
              </a:rPr>
              <a:t>sync_with_stdio</a:t>
            </a:r>
            <a:r>
              <a:rPr lang="en-US" altLang="zh-TW" sz="2000" dirty="0">
                <a:latin typeface="Consolas" panose="020B0609020204030204" pitchFamily="49" charset="0"/>
              </a:rPr>
              <a:t>(0)</a:t>
            </a:r>
          </a:p>
          <a:p>
            <a:pPr lvl="1"/>
            <a:r>
              <a:rPr lang="en-US" altLang="zh-TW" sz="2000" dirty="0" err="1">
                <a:latin typeface="Consolas" panose="020B0609020204030204" pitchFamily="49" charset="0"/>
              </a:rPr>
              <a:t>cin.tie</a:t>
            </a:r>
            <a:r>
              <a:rPr lang="en-US" altLang="zh-TW" sz="2000" dirty="0">
                <a:latin typeface="Consolas" panose="020B0609020204030204" pitchFamily="49" charset="0"/>
              </a:rPr>
              <a:t>(0)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B4DB186-AEC7-458F-BFB6-B42E40B6C9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67"/>
          <a:stretch/>
        </p:blipFill>
        <p:spPr>
          <a:xfrm>
            <a:off x="1534160" y="4001294"/>
            <a:ext cx="9123680" cy="125285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19A15DC-D400-4C23-B11E-07A703772727}"/>
              </a:ext>
            </a:extLst>
          </p:cNvPr>
          <p:cNvSpPr/>
          <p:nvPr/>
        </p:nvSpPr>
        <p:spPr>
          <a:xfrm>
            <a:off x="1201478" y="4561368"/>
            <a:ext cx="9243001" cy="1476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6350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7B3C9B-2380-4E84-8696-0ADD46FB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1107 A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CA867C-6101-49D6-B4DA-D945137E3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貼心小提示：</a:t>
            </a:r>
            <a:endParaRPr lang="en-US" altLang="zh-TW" dirty="0"/>
          </a:p>
          <a:p>
            <a:pPr lvl="1"/>
            <a:r>
              <a:rPr lang="zh-TW" altLang="en-US" dirty="0"/>
              <a:t>可以使用 </a:t>
            </a:r>
            <a:r>
              <a:rPr lang="en-US" altLang="zh-TW" dirty="0"/>
              <a:t>string</a:t>
            </a:r>
            <a:r>
              <a:rPr lang="zh-TW" altLang="en-US" dirty="0"/>
              <a:t> 儲存</a:t>
            </a:r>
            <a:endParaRPr lang="en-US" altLang="zh-TW" dirty="0"/>
          </a:p>
          <a:p>
            <a:pPr lvl="1"/>
            <a:r>
              <a:rPr lang="zh-TW" altLang="en-US" dirty="0"/>
              <a:t>可以使用 </a:t>
            </a:r>
            <a:r>
              <a:rPr lang="en-US" altLang="zh-TW" dirty="0" err="1"/>
              <a:t>str.substr</a:t>
            </a:r>
            <a:r>
              <a:rPr lang="en-US" altLang="zh-TW" dirty="0"/>
              <a:t>()</a:t>
            </a:r>
            <a:r>
              <a:rPr lang="zh-TW" altLang="en-US" dirty="0"/>
              <a:t> 輸出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850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2B79FA-0CDA-4F4E-81B1-F14597BF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&amp;</a:t>
            </a:r>
            <a:r>
              <a:rPr lang="zh-TW" altLang="en-US" dirty="0"/>
              <a:t>下課時間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0592CD-FBE2-405D-B252-71EBA6271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91839"/>
            <a:ext cx="10515600" cy="2885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6600" dirty="0"/>
              <a:t>Take a break!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9945002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spcAft>
                <a:spcPct val="0"/>
              </a:spcAft>
              <a:buNone/>
            </a:pPr>
            <a:endParaRPr lang="en-US" altLang="en-US" dirty="0"/>
          </a:p>
          <a:p>
            <a:pPr marL="971550" lvl="1" indent="-514350" fontAlgn="base">
              <a:spcAft>
                <a:spcPct val="0"/>
              </a:spcAft>
              <a:buFont typeface="+mj-lt"/>
              <a:buAutoNum type="arabicPeriod"/>
            </a:pPr>
            <a:r>
              <a:rPr lang="zh-TW" altLang="en-US" dirty="0"/>
              <a:t>演算法的效率</a:t>
            </a:r>
            <a:endParaRPr lang="en-US" altLang="zh-TW" dirty="0"/>
          </a:p>
          <a:p>
            <a:pPr marL="971550" lvl="1" indent="-514350" fontAlgn="base">
              <a:spcAft>
                <a:spcPct val="0"/>
              </a:spcAft>
              <a:buFont typeface="+mj-lt"/>
              <a:buAutoNum type="arabicPeriod"/>
            </a:pPr>
            <a:r>
              <a:rPr lang="zh-TW" altLang="en-US" dirty="0"/>
              <a:t>設計演算法的思考方法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6672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0B204C-5E0E-412E-ABF8-62C5D286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演算法的效率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9F5F2E-F9DC-4F0A-8B30-893FCB68D7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6506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Big 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en-US" dirty="0"/>
              <a:t>2 倍、3 </a:t>
            </a:r>
            <a:r>
              <a:rPr lang="en-US" altLang="en-US" dirty="0" err="1"/>
              <a:t>倍、甚至</a:t>
            </a:r>
            <a:r>
              <a:rPr lang="en-US" altLang="en-US" dirty="0"/>
              <a:t> 10 </a:t>
            </a:r>
            <a:r>
              <a:rPr lang="en-US" altLang="en-US" dirty="0" err="1"/>
              <a:t>倍的常數倍優化不是競賽時考慮的要點</a:t>
            </a:r>
            <a:r>
              <a:rPr lang="en-US" altLang="en-US" dirty="0"/>
              <a:t>。</a:t>
            </a:r>
          </a:p>
          <a:p>
            <a:pPr marL="457200" lvl="1" indent="0" fontAlgn="base">
              <a:spcAft>
                <a:spcPct val="0"/>
              </a:spcAft>
              <a:buNone/>
            </a:pPr>
            <a:br>
              <a:rPr lang="en-US" altLang="en-US" dirty="0"/>
            </a:br>
            <a:r>
              <a:rPr lang="en-US" altLang="en-US" dirty="0" err="1"/>
              <a:t>我們所設計的演算法必須根據輸入規模</a:t>
            </a:r>
            <a:r>
              <a:rPr lang="en-US" altLang="en-US" dirty="0"/>
              <a:t> N </a:t>
            </a:r>
            <a:r>
              <a:rPr lang="en-US" altLang="en-US" dirty="0" err="1"/>
              <a:t>而定</a:t>
            </a:r>
            <a:r>
              <a:rPr lang="en-US" altLang="en-US" dirty="0"/>
              <a:t>。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48588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Big 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en-US" dirty="0"/>
              <a:t>Big O </a:t>
            </a:r>
            <a:r>
              <a:rPr lang="en-US" altLang="en-US" dirty="0" err="1"/>
              <a:t>表示法</a:t>
            </a:r>
            <a:br>
              <a:rPr lang="en-US" altLang="en-US" dirty="0"/>
            </a:br>
            <a:r>
              <a:rPr lang="en-US" altLang="en-US" dirty="0"/>
              <a:t>f(N)</a:t>
            </a:r>
            <a:r>
              <a:rPr lang="zh-TW" altLang="en-US" dirty="0"/>
              <a:t> </a:t>
            </a:r>
            <a:r>
              <a:rPr lang="en-US" altLang="en-US" dirty="0"/>
              <a:t>=</a:t>
            </a:r>
            <a:r>
              <a:rPr lang="zh-TW" altLang="en-US" dirty="0"/>
              <a:t> </a:t>
            </a:r>
            <a:r>
              <a:rPr lang="en-US" altLang="en-US" dirty="0"/>
              <a:t>O(g(N))</a:t>
            </a:r>
            <a:r>
              <a:rPr lang="zh-TW" altLang="en-US" dirty="0"/>
              <a:t> </a:t>
            </a:r>
            <a:r>
              <a:rPr lang="en-US" altLang="en-US" dirty="0"/>
              <a:t>⟺</a:t>
            </a:r>
            <a:r>
              <a:rPr lang="zh-TW" altLang="en-US" dirty="0"/>
              <a:t> </a:t>
            </a:r>
            <a:r>
              <a:rPr lang="en-US" altLang="en-US" dirty="0"/>
              <a:t>∃</a:t>
            </a:r>
            <a:r>
              <a:rPr lang="en-US" altLang="zh-TW" dirty="0"/>
              <a:t>M</a:t>
            </a:r>
            <a:r>
              <a:rPr lang="en-US" altLang="en-US" dirty="0"/>
              <a:t>,</a:t>
            </a:r>
            <a:r>
              <a:rPr lang="zh-TW" altLang="en-US" dirty="0"/>
              <a:t> </a:t>
            </a:r>
            <a:r>
              <a:rPr lang="en-US" altLang="en-US" dirty="0"/>
              <a:t>c</a:t>
            </a:r>
            <a:r>
              <a:rPr lang="zh-TW" altLang="en-US" dirty="0"/>
              <a:t> </a:t>
            </a:r>
            <a:r>
              <a:rPr lang="en-US" altLang="en-US" dirty="0"/>
              <a:t>&gt;</a:t>
            </a:r>
            <a:r>
              <a:rPr lang="zh-TW" altLang="en-US" dirty="0"/>
              <a:t> </a:t>
            </a:r>
            <a:r>
              <a:rPr lang="en-US" altLang="en-US" dirty="0"/>
              <a:t>0.</a:t>
            </a:r>
            <a:r>
              <a:rPr lang="zh-TW" altLang="en-US" dirty="0"/>
              <a:t> </a:t>
            </a:r>
            <a:r>
              <a:rPr lang="en-US" altLang="en-US" dirty="0"/>
              <a:t>∀N</a:t>
            </a:r>
            <a:r>
              <a:rPr lang="zh-TW" altLang="en-US" dirty="0"/>
              <a:t> </a:t>
            </a:r>
            <a:r>
              <a:rPr lang="en-US" altLang="en-US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M</a:t>
            </a:r>
            <a:r>
              <a:rPr lang="en-US" altLang="en-US" dirty="0"/>
              <a:t>.</a:t>
            </a:r>
            <a:r>
              <a:rPr lang="zh-TW" altLang="en-US" dirty="0"/>
              <a:t> </a:t>
            </a:r>
            <a:r>
              <a:rPr lang="en-US" altLang="en-US" dirty="0"/>
              <a:t>|f(N)|</a:t>
            </a:r>
            <a:r>
              <a:rPr lang="zh-TW" altLang="en-US" dirty="0"/>
              <a:t> </a:t>
            </a:r>
            <a:r>
              <a:rPr lang="en-US" altLang="en-US" dirty="0"/>
              <a:t>≤</a:t>
            </a:r>
            <a:r>
              <a:rPr lang="zh-TW" altLang="en-US" dirty="0"/>
              <a:t> </a:t>
            </a:r>
            <a:r>
              <a:rPr lang="en-US" altLang="en-US" dirty="0"/>
              <a:t>c⋅|g(N)|</a:t>
            </a:r>
          </a:p>
          <a:p>
            <a:pPr marL="457200" lvl="1" indent="0" fontAlgn="base">
              <a:spcAft>
                <a:spcPct val="0"/>
              </a:spcAft>
              <a:buNone/>
            </a:pPr>
            <a:endParaRPr lang="en-US" altLang="en-US" dirty="0"/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en-US" dirty="0" err="1"/>
              <a:t>意思是說在</a:t>
            </a:r>
            <a:r>
              <a:rPr lang="en-US" altLang="en-US" dirty="0"/>
              <a:t> N </a:t>
            </a:r>
            <a:r>
              <a:rPr lang="en-US" altLang="en-US" dirty="0" err="1"/>
              <a:t>足夠大的時候，已經存在正數</a:t>
            </a:r>
            <a:r>
              <a:rPr lang="en-US" altLang="en-US" dirty="0"/>
              <a:t> c </a:t>
            </a:r>
            <a:r>
              <a:rPr lang="en-US" altLang="en-US" dirty="0" err="1"/>
              <a:t>使得</a:t>
            </a:r>
            <a:r>
              <a:rPr lang="en-US" altLang="en-US" dirty="0"/>
              <a:t> c⋅|g(N)| </a:t>
            </a:r>
            <a:r>
              <a:rPr lang="en-US" altLang="en-US" dirty="0" err="1"/>
              <a:t>大於等於</a:t>
            </a:r>
            <a:r>
              <a:rPr lang="en-US" altLang="en-US" dirty="0"/>
              <a:t> |f(N)|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  <p:pic>
        <p:nvPicPr>
          <p:cNvPr id="4" name="Picture 3" descr="ãæèãçåçæå°çµæ">
            <a:extLst>
              <a:ext uri="{FF2B5EF4-FFF2-40B4-BE49-F238E27FC236}">
                <a16:creationId xmlns:a16="http://schemas.microsoft.com/office/drawing/2014/main" id="{12D2008A-ED19-47C5-B724-F82F54F6C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385" y="4315968"/>
            <a:ext cx="1995932" cy="199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0611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Big 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en-US" dirty="0" err="1"/>
              <a:t>例如</a:t>
            </a:r>
            <a:r>
              <a:rPr lang="zh-TW" altLang="en-US" dirty="0"/>
              <a:t>估計的時間函數</a:t>
            </a:r>
            <a:r>
              <a:rPr lang="en-US" altLang="en-US" dirty="0"/>
              <a:t>: f(x)=x</a:t>
            </a:r>
            <a:r>
              <a:rPr lang="en-US" altLang="en-US" baseline="30000" dirty="0"/>
              <a:t>2</a:t>
            </a:r>
            <a:r>
              <a:rPr lang="en-US" altLang="en-US" dirty="0"/>
              <a:t>+x+1</a:t>
            </a:r>
          </a:p>
          <a:p>
            <a:pPr marL="457200" lvl="1" indent="0" fontAlgn="base">
              <a:spcAft>
                <a:spcPct val="0"/>
              </a:spcAft>
              <a:buNone/>
            </a:pPr>
            <a:endParaRPr lang="en-US" altLang="en-US" dirty="0"/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en-US" dirty="0"/>
              <a:t>在 x </a:t>
            </a:r>
            <a:r>
              <a:rPr lang="en-US" altLang="en-US" dirty="0" err="1"/>
              <a:t>很大的時候</a:t>
            </a:r>
            <a:r>
              <a:rPr lang="en-US" altLang="en-US" dirty="0"/>
              <a:t>，</a:t>
            </a:r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en-US" dirty="0" err="1"/>
              <a:t>主要影響整個函數值的大小是平方項</a:t>
            </a:r>
            <a:endParaRPr lang="en-US" altLang="en-US" dirty="0"/>
          </a:p>
          <a:p>
            <a:pPr marL="457200" lvl="1" indent="0" fontAlgn="base">
              <a:spcAft>
                <a:spcPct val="0"/>
              </a:spcAft>
              <a:buNone/>
            </a:pPr>
            <a:endParaRPr lang="en-US" altLang="en-US" dirty="0"/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en-US" dirty="0" err="1"/>
              <a:t>這時我們可以說</a:t>
            </a:r>
            <a:r>
              <a:rPr lang="en-US" altLang="en-US" dirty="0"/>
              <a:t> f(x)</a:t>
            </a:r>
            <a:r>
              <a:rPr lang="zh-TW" altLang="en-US" dirty="0"/>
              <a:t> </a:t>
            </a:r>
            <a:r>
              <a:rPr lang="en-US" altLang="en-US" dirty="0"/>
              <a:t>=</a:t>
            </a:r>
            <a:r>
              <a:rPr lang="zh-TW" altLang="en-US" dirty="0"/>
              <a:t> </a:t>
            </a:r>
            <a:r>
              <a:rPr lang="en-US" altLang="en-US" dirty="0"/>
              <a:t>O(x</a:t>
            </a:r>
            <a:r>
              <a:rPr lang="en-US" altLang="en-US" baseline="30000" dirty="0"/>
              <a:t>2</a:t>
            </a:r>
            <a:r>
              <a:rPr lang="en-US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87903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Big 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en-US" dirty="0" err="1"/>
              <a:t>設輸入規模為</a:t>
            </a:r>
            <a:r>
              <a:rPr lang="en-US" altLang="en-US" dirty="0"/>
              <a:t> </a:t>
            </a:r>
            <a:r>
              <a:rPr lang="en-US" altLang="en-US" dirty="0" err="1"/>
              <a:t>N，常見的複雜度有</a:t>
            </a:r>
            <a:r>
              <a:rPr lang="en-US" altLang="en-US" dirty="0"/>
              <a:t>：</a:t>
            </a:r>
            <a:br>
              <a:rPr lang="en-US" altLang="en-US" dirty="0"/>
            </a:br>
            <a:r>
              <a:rPr lang="en-US" altLang="en-US" dirty="0"/>
              <a:t>O(1)</a:t>
            </a:r>
            <a:r>
              <a:rPr lang="zh-TW" altLang="en-US" dirty="0"/>
              <a:t> </a:t>
            </a:r>
            <a:r>
              <a:rPr lang="en-US" altLang="en-US" dirty="0"/>
              <a:t>≤</a:t>
            </a:r>
            <a:r>
              <a:rPr lang="zh-TW" altLang="en-US" dirty="0"/>
              <a:t> </a:t>
            </a:r>
            <a:r>
              <a:rPr lang="en-US" altLang="en-US" dirty="0"/>
              <a:t>O(</a:t>
            </a:r>
            <a:r>
              <a:rPr lang="en-US" altLang="en-US" dirty="0" err="1"/>
              <a:t>logN</a:t>
            </a:r>
            <a:r>
              <a:rPr lang="en-US" altLang="en-US" dirty="0"/>
              <a:t>)</a:t>
            </a:r>
            <a:r>
              <a:rPr lang="zh-TW" altLang="en-US" dirty="0"/>
              <a:t> </a:t>
            </a:r>
            <a:r>
              <a:rPr lang="en-US" altLang="en-US" dirty="0"/>
              <a:t>≤</a:t>
            </a:r>
            <a:r>
              <a:rPr lang="zh-TW" altLang="en-US" dirty="0"/>
              <a:t> </a:t>
            </a:r>
            <a:r>
              <a:rPr lang="en-US" altLang="en-US" dirty="0"/>
              <a:t>O(N)</a:t>
            </a:r>
            <a:r>
              <a:rPr lang="zh-TW" altLang="en-US" dirty="0"/>
              <a:t> </a:t>
            </a:r>
            <a:r>
              <a:rPr lang="en-US" altLang="en-US" dirty="0"/>
              <a:t>≤</a:t>
            </a:r>
            <a:r>
              <a:rPr lang="zh-TW" altLang="en-US" dirty="0"/>
              <a:t> </a:t>
            </a:r>
            <a:r>
              <a:rPr lang="en-US" altLang="en-US" dirty="0"/>
              <a:t>O(</a:t>
            </a:r>
            <a:r>
              <a:rPr lang="en-US" altLang="en-US" dirty="0" err="1"/>
              <a:t>NlogN</a:t>
            </a:r>
            <a:r>
              <a:rPr lang="en-US" altLang="en-US" dirty="0"/>
              <a:t>)</a:t>
            </a:r>
            <a:r>
              <a:rPr lang="zh-TW" altLang="en-US" dirty="0"/>
              <a:t> </a:t>
            </a:r>
            <a:endParaRPr lang="en-US" altLang="zh-TW" dirty="0"/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dirty="0"/>
              <a:t>         </a:t>
            </a:r>
            <a:r>
              <a:rPr lang="en-US" altLang="en-US" dirty="0"/>
              <a:t>≤</a:t>
            </a:r>
            <a:r>
              <a:rPr lang="zh-TW" altLang="en-US" dirty="0"/>
              <a:t> </a:t>
            </a:r>
            <a:r>
              <a:rPr lang="en-US" altLang="en-US" dirty="0"/>
              <a:t>O(</a:t>
            </a:r>
            <a:r>
              <a:rPr lang="en-US" altLang="en-US" dirty="0" err="1"/>
              <a:t>N</a:t>
            </a:r>
            <a:r>
              <a:rPr lang="en-US" altLang="en-US" baseline="30000" dirty="0" err="1"/>
              <a:t>k</a:t>
            </a:r>
            <a:r>
              <a:rPr lang="en-US" altLang="en-US" dirty="0"/>
              <a:t>)</a:t>
            </a:r>
            <a:r>
              <a:rPr lang="zh-TW" altLang="en-US" dirty="0"/>
              <a:t> </a:t>
            </a:r>
            <a:r>
              <a:rPr lang="en-US" altLang="en-US" dirty="0"/>
              <a:t>≤</a:t>
            </a:r>
            <a:r>
              <a:rPr lang="zh-TW" altLang="en-US" dirty="0"/>
              <a:t> </a:t>
            </a:r>
            <a:r>
              <a:rPr lang="en-US" altLang="en-US" dirty="0"/>
              <a:t>O(</a:t>
            </a:r>
            <a:r>
              <a:rPr lang="en-US" altLang="en-US" dirty="0" err="1"/>
              <a:t>k</a:t>
            </a:r>
            <a:r>
              <a:rPr lang="en-US" altLang="en-US" baseline="30000" dirty="0" err="1"/>
              <a:t>N</a:t>
            </a:r>
            <a:r>
              <a:rPr lang="en-US" altLang="en-US" dirty="0"/>
              <a:t>)</a:t>
            </a:r>
            <a:r>
              <a:rPr lang="zh-TW" altLang="en-US" dirty="0"/>
              <a:t> </a:t>
            </a:r>
            <a:r>
              <a:rPr lang="en-US" altLang="en-US" dirty="0"/>
              <a:t>≤</a:t>
            </a:r>
            <a:r>
              <a:rPr lang="zh-TW" altLang="en-US" dirty="0"/>
              <a:t> </a:t>
            </a:r>
            <a:r>
              <a:rPr lang="en-US" altLang="en-US" dirty="0"/>
              <a:t>O(N!)</a:t>
            </a:r>
            <a:r>
              <a:rPr lang="zh-TW" altLang="en-US" dirty="0"/>
              <a:t> </a:t>
            </a:r>
            <a:r>
              <a:rPr lang="en-US" altLang="en-US" dirty="0"/>
              <a:t>≤</a:t>
            </a:r>
            <a:r>
              <a:rPr lang="zh-TW" altLang="en-US" dirty="0"/>
              <a:t> </a:t>
            </a:r>
            <a:r>
              <a:rPr lang="en-US" altLang="en-US" dirty="0"/>
              <a:t>O(N</a:t>
            </a:r>
            <a:r>
              <a:rPr lang="en-US" altLang="zh-TW" baseline="30000" dirty="0"/>
              <a:t>N</a:t>
            </a:r>
            <a:r>
              <a:rPr lang="en-US" altLang="zh-TW" dirty="0"/>
              <a:t>)</a:t>
            </a:r>
          </a:p>
          <a:p>
            <a:pPr marL="457200" lvl="1" indent="0" fontAlgn="base"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457200" lvl="1" indent="0" fontAlgn="base">
              <a:spcAft>
                <a:spcPct val="0"/>
              </a:spcAft>
              <a:buNone/>
            </a:pP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其中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 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為常數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不隨輸入規模成長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1847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競賽規範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sz="4400" dirty="0">
                <a:cs typeface="+mj-cs"/>
              </a:rPr>
              <a:t>記憶體</a:t>
            </a:r>
            <a:r>
              <a:rPr lang="zh-TW" altLang="en-US" sz="4400" b="1" dirty="0">
                <a:cs typeface="+mj-cs"/>
              </a:rPr>
              <a:t>空間</a:t>
            </a:r>
            <a:r>
              <a:rPr lang="zh-TW" altLang="en-US" sz="4400" dirty="0">
                <a:cs typeface="+mj-cs"/>
              </a:rPr>
              <a:t>的規範各競賽都不相同</a:t>
            </a:r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sz="4400" dirty="0">
                <a:cs typeface="+mj-cs"/>
              </a:rPr>
              <a:t>通常得考慮</a:t>
            </a:r>
            <a:r>
              <a:rPr lang="en-US" altLang="zh-TW" sz="4400" dirty="0">
                <a:cs typeface="+mj-cs"/>
              </a:rPr>
              <a:t>:</a:t>
            </a:r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zh-TW" sz="4400" dirty="0">
                <a:cs typeface="+mj-cs"/>
              </a:rPr>
              <a:t>- </a:t>
            </a:r>
            <a:r>
              <a:rPr lang="zh-TW" altLang="en-US" sz="4400" dirty="0">
                <a:cs typeface="+mj-cs"/>
              </a:rPr>
              <a:t>遞迴深度</a:t>
            </a:r>
            <a:endParaRPr lang="en-US" altLang="zh-TW" sz="4400" dirty="0">
              <a:cs typeface="+mj-cs"/>
            </a:endParaRPr>
          </a:p>
          <a:p>
            <a:pPr lvl="1" fontAlgn="base">
              <a:spcAft>
                <a:spcPct val="0"/>
              </a:spcAft>
              <a:buFontTx/>
              <a:buChar char="-"/>
            </a:pPr>
            <a:r>
              <a:rPr lang="zh-TW" altLang="en-US" sz="4400" dirty="0">
                <a:cs typeface="+mj-cs"/>
              </a:rPr>
              <a:t> 使用的變數多寡</a:t>
            </a:r>
            <a:endParaRPr lang="en-US" altLang="zh-TW" sz="4400" dirty="0">
              <a:cs typeface="+mj-cs"/>
            </a:endParaRPr>
          </a:p>
          <a:p>
            <a:pPr lvl="1" fontAlgn="base">
              <a:spcAft>
                <a:spcPct val="0"/>
              </a:spcAft>
              <a:buFontTx/>
              <a:buChar char="-"/>
            </a:pPr>
            <a:r>
              <a:rPr lang="zh-TW" altLang="en-US" sz="4400" dirty="0">
                <a:solidFill>
                  <a:schemeClr val="bg1">
                    <a:lumMod val="65000"/>
                  </a:schemeClr>
                </a:solidFill>
                <a:cs typeface="+mj-cs"/>
              </a:rPr>
              <a:t> 程式碼長度</a:t>
            </a:r>
            <a:endParaRPr lang="en-US" altLang="zh-TW" sz="4400" dirty="0">
              <a:solidFill>
                <a:schemeClr val="bg1">
                  <a:lumMod val="65000"/>
                </a:schemeClr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65695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競賽規範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sz="4400" dirty="0">
                <a:cs typeface="+mj-cs"/>
              </a:rPr>
              <a:t>而競賽都以秒為單位去做</a:t>
            </a:r>
            <a:r>
              <a:rPr lang="zh-TW" altLang="en-US" sz="4400" b="1" dirty="0">
                <a:cs typeface="+mj-cs"/>
              </a:rPr>
              <a:t>時間</a:t>
            </a:r>
            <a:r>
              <a:rPr lang="zh-TW" altLang="en-US" sz="4400" dirty="0">
                <a:cs typeface="+mj-cs"/>
              </a:rPr>
              <a:t>限制</a:t>
            </a:r>
            <a:endParaRPr lang="en-US" altLang="zh-TW" sz="4400" dirty="0">
              <a:cs typeface="+mj-cs"/>
            </a:endParaRPr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zh-TW" sz="4400" dirty="0">
                <a:cs typeface="+mj-cs"/>
              </a:rPr>
              <a:t>- </a:t>
            </a:r>
            <a:r>
              <a:rPr lang="zh-TW" altLang="en-US" sz="4400" dirty="0">
                <a:cs typeface="+mj-cs"/>
              </a:rPr>
              <a:t>例如 </a:t>
            </a:r>
            <a:r>
              <a:rPr lang="en-US" altLang="zh-TW" sz="4400" dirty="0">
                <a:cs typeface="+mj-cs"/>
              </a:rPr>
              <a:t>1</a:t>
            </a:r>
            <a:r>
              <a:rPr lang="en-US" altLang="zh-TW" sz="4400" dirty="0"/>
              <a:t> </a:t>
            </a:r>
            <a:r>
              <a:rPr lang="zh-TW" altLang="en-US" sz="4400" dirty="0"/>
              <a:t>秒、 </a:t>
            </a:r>
            <a:r>
              <a:rPr lang="en-US" altLang="zh-TW" sz="4400" dirty="0">
                <a:cs typeface="+mj-cs"/>
              </a:rPr>
              <a:t>3 </a:t>
            </a:r>
            <a:r>
              <a:rPr lang="zh-TW" altLang="en-US" sz="4400" dirty="0">
                <a:cs typeface="+mj-cs"/>
              </a:rPr>
              <a:t>秒、</a:t>
            </a:r>
            <a:r>
              <a:rPr lang="en-US" altLang="zh-TW" sz="4400" dirty="0">
                <a:cs typeface="+mj-cs"/>
              </a:rPr>
              <a:t>10 </a:t>
            </a:r>
            <a:r>
              <a:rPr lang="zh-TW" altLang="en-US" sz="4400" dirty="0">
                <a:cs typeface="+mj-cs"/>
              </a:rPr>
              <a:t>秒</a:t>
            </a:r>
            <a:endParaRPr lang="en-US" altLang="zh-TW" sz="44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2123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2416C-7549-483F-B122-F91AD479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err="1">
                <a:latin typeface="Consolas" panose="020B0609020204030204" pitchFamily="49" charset="0"/>
              </a:rPr>
              <a:t>cin</a:t>
            </a:r>
            <a:r>
              <a:rPr lang="en-US" altLang="zh-TW" sz="4800" dirty="0">
                <a:latin typeface="Consolas" panose="020B0609020204030204" pitchFamily="49" charset="0"/>
              </a:rPr>
              <a:t> and</a:t>
            </a:r>
            <a:r>
              <a:rPr lang="zh-TW" altLang="en-US" sz="4800" dirty="0">
                <a:latin typeface="Consolas" panose="020B0609020204030204" pitchFamily="49" charset="0"/>
              </a:rPr>
              <a:t> </a:t>
            </a:r>
            <a:r>
              <a:rPr lang="en-US" altLang="zh-TW" sz="4800" dirty="0" err="1">
                <a:latin typeface="Consolas" panose="020B0609020204030204" pitchFamily="49" charset="0"/>
              </a:rPr>
              <a:t>scanf</a:t>
            </a:r>
            <a:r>
              <a:rPr lang="en-US" altLang="zh-TW" sz="4800" dirty="0">
                <a:latin typeface="Consolas" panose="020B0609020204030204" pitchFamily="49" charset="0"/>
              </a:rPr>
              <a:t> and </a:t>
            </a:r>
            <a:r>
              <a:rPr lang="en-US" altLang="zh-TW" sz="4800" dirty="0" err="1">
                <a:latin typeface="Consolas" panose="020B0609020204030204" pitchFamily="49" charset="0"/>
              </a:rPr>
              <a:t>getline</a:t>
            </a:r>
            <a:endParaRPr lang="zh-TW" altLang="en-US" sz="4800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A1F094-B203-410E-A1FD-7A747C19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讀取到空白停止</a:t>
            </a:r>
            <a:r>
              <a:rPr lang="en-US" altLang="zh-TW" sz="2400" dirty="0"/>
              <a:t>(</a:t>
            </a:r>
            <a:r>
              <a:rPr lang="zh-TW" altLang="en-US" sz="2400" dirty="0"/>
              <a:t>終止字元是空白</a:t>
            </a:r>
            <a:r>
              <a:rPr lang="en-US" altLang="zh-TW" sz="2400" dirty="0"/>
              <a:t>)</a:t>
            </a:r>
          </a:p>
          <a:p>
            <a:pPr lvl="1"/>
            <a:r>
              <a:rPr lang="zh-TW" altLang="en-US" sz="2000" dirty="0"/>
              <a:t>如果遇到需要讀取空白的情況，用  </a:t>
            </a:r>
            <a:r>
              <a:rPr lang="en-US" altLang="zh-TW" sz="2000" dirty="0" err="1"/>
              <a:t>getline</a:t>
            </a:r>
            <a:r>
              <a:rPr lang="en-US" altLang="zh-TW" sz="2000" dirty="0"/>
              <a:t>  </a:t>
            </a:r>
            <a:r>
              <a:rPr lang="zh-TW" altLang="en-US" sz="2000" dirty="0"/>
              <a:t>解決</a:t>
            </a:r>
            <a:r>
              <a:rPr lang="en-US" altLang="zh-TW" sz="2000" dirty="0"/>
              <a:t>(</a:t>
            </a:r>
            <a:r>
              <a:rPr lang="zh-TW" altLang="en-US" sz="2000" dirty="0"/>
              <a:t>可設定終止字元</a:t>
            </a:r>
            <a:r>
              <a:rPr lang="en-US" altLang="zh-TW" sz="2000" dirty="0"/>
              <a:t>)</a:t>
            </a:r>
          </a:p>
          <a:p>
            <a:pPr lvl="1"/>
            <a:r>
              <a:rPr lang="zh-TW" altLang="en-US" sz="2000" dirty="0"/>
              <a:t>使用頻率少，但是必須知道它的存在。</a:t>
            </a:r>
            <a:endParaRPr lang="en-US" altLang="zh-TW" sz="2000" dirty="0"/>
          </a:p>
          <a:p>
            <a:pPr lvl="1"/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8329884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合理的複雜度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spcAft>
                <a:spcPct val="0"/>
              </a:spcAft>
              <a:buNone/>
            </a:pPr>
            <a:endParaRPr lang="en-US" altLang="zh-TW" sz="4400" dirty="0">
              <a:cs typeface="+mj-cs"/>
            </a:endParaRPr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sz="4400" dirty="0">
                <a:cs typeface="+mj-cs"/>
              </a:rPr>
              <a:t>通常會直接考慮資料的規模與計算出來的複雜度</a:t>
            </a:r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sz="4400" dirty="0">
                <a:cs typeface="+mj-cs"/>
              </a:rPr>
              <a:t>有個傳統</a:t>
            </a:r>
            <a:r>
              <a:rPr lang="en-US" altLang="zh-TW" sz="4400" dirty="0">
                <a:cs typeface="+mj-cs"/>
              </a:rPr>
              <a:t>(?)</a:t>
            </a:r>
            <a:r>
              <a:rPr lang="zh-TW" altLang="en-US" sz="4400" dirty="0">
                <a:cs typeface="+mj-cs"/>
              </a:rPr>
              <a:t>的限制：</a:t>
            </a:r>
            <a:r>
              <a:rPr lang="en-US" altLang="zh-TW" sz="4400" dirty="0">
                <a:cs typeface="+mj-cs"/>
              </a:rPr>
              <a:t> 10</a:t>
            </a:r>
            <a:r>
              <a:rPr lang="en-US" altLang="zh-TW" sz="4400" baseline="30000" dirty="0">
                <a:cs typeface="+mj-cs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387129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合理的複雜度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sz="4400" dirty="0">
                <a:cs typeface="+mj-cs"/>
              </a:rPr>
              <a:t>假設題目</a:t>
            </a:r>
            <a:r>
              <a:rPr lang="en-US" altLang="zh-TW" sz="4400" dirty="0">
                <a:cs typeface="+mj-cs"/>
              </a:rPr>
              <a:t>:</a:t>
            </a:r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sz="4400" dirty="0">
                <a:cs typeface="+mj-cs"/>
              </a:rPr>
              <a:t>  規模為 </a:t>
            </a:r>
            <a:r>
              <a:rPr lang="en-US" altLang="zh-TW" sz="4400" dirty="0">
                <a:cs typeface="+mj-cs"/>
              </a:rPr>
              <a:t>N</a:t>
            </a:r>
          </a:p>
          <a:p>
            <a:pPr marL="457200" lvl="1" indent="0" fontAlgn="base">
              <a:spcAft>
                <a:spcPct val="0"/>
              </a:spcAft>
              <a:buNone/>
            </a:pPr>
            <a:endParaRPr lang="en-US" altLang="zh-TW" sz="4400" dirty="0">
              <a:cs typeface="+mj-cs"/>
            </a:endParaRPr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sz="4400" dirty="0">
                <a:cs typeface="+mj-cs"/>
              </a:rPr>
              <a:t>而你</a:t>
            </a:r>
            <a:r>
              <a:rPr lang="en-US" altLang="zh-TW" sz="4400" dirty="0">
                <a:cs typeface="+mj-cs"/>
              </a:rPr>
              <a:t>:</a:t>
            </a:r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sz="4400" dirty="0">
                <a:cs typeface="+mj-cs"/>
              </a:rPr>
              <a:t>  設計出的演算法複雜度為 </a:t>
            </a:r>
            <a:r>
              <a:rPr lang="en-US" altLang="zh-TW" sz="4400" dirty="0">
                <a:cs typeface="+mj-cs"/>
              </a:rPr>
              <a:t>O(N</a:t>
            </a:r>
            <a:r>
              <a:rPr lang="en-US" altLang="zh-TW" sz="4400" baseline="30000" dirty="0">
                <a:cs typeface="+mj-cs"/>
              </a:rPr>
              <a:t>2 </a:t>
            </a:r>
            <a:r>
              <a:rPr lang="en-US" altLang="zh-TW" sz="4400" dirty="0" err="1">
                <a:cs typeface="+mj-cs"/>
              </a:rPr>
              <a:t>logN</a:t>
            </a:r>
            <a:r>
              <a:rPr lang="en-US" altLang="zh-TW" sz="4400" dirty="0">
                <a:cs typeface="+mj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05675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合理的複雜度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zh-TW" sz="4400" dirty="0">
                <a:cs typeface="+mj-cs"/>
              </a:rPr>
              <a:t>x = N</a:t>
            </a:r>
            <a:r>
              <a:rPr lang="en-US" altLang="zh-TW" sz="4400" baseline="30000" dirty="0">
                <a:cs typeface="+mj-cs"/>
              </a:rPr>
              <a:t>2 </a:t>
            </a:r>
            <a:r>
              <a:rPr lang="en-US" altLang="zh-TW" sz="4400" dirty="0" err="1">
                <a:cs typeface="+mj-cs"/>
              </a:rPr>
              <a:t>logN</a:t>
            </a:r>
            <a:r>
              <a:rPr lang="en-US" altLang="zh-TW" sz="4400" dirty="0">
                <a:cs typeface="+mj-cs"/>
              </a:rPr>
              <a:t> </a:t>
            </a:r>
            <a:r>
              <a:rPr lang="zh-TW" altLang="en-US" sz="4400" dirty="0">
                <a:cs typeface="+mj-cs"/>
              </a:rPr>
              <a:t>得落在 </a:t>
            </a:r>
            <a:r>
              <a:rPr lang="en-US" altLang="zh-TW" sz="4400" dirty="0">
                <a:cs typeface="+mj-cs"/>
              </a:rPr>
              <a:t>x ≤</a:t>
            </a:r>
            <a:r>
              <a:rPr lang="zh-TW" altLang="en-US" sz="4400" dirty="0">
                <a:cs typeface="+mj-cs"/>
              </a:rPr>
              <a:t> </a:t>
            </a:r>
            <a:r>
              <a:rPr lang="en-US" altLang="zh-TW" sz="4400" dirty="0">
                <a:cs typeface="+mj-cs"/>
              </a:rPr>
              <a:t>10</a:t>
            </a:r>
            <a:r>
              <a:rPr lang="en-US" altLang="zh-TW" sz="4400" baseline="30000" dirty="0">
                <a:cs typeface="+mj-cs"/>
              </a:rPr>
              <a:t>7</a:t>
            </a:r>
            <a:r>
              <a:rPr lang="zh-TW" altLang="en-US" sz="4400" baseline="30000" dirty="0">
                <a:cs typeface="+mj-cs"/>
              </a:rPr>
              <a:t> </a:t>
            </a:r>
            <a:r>
              <a:rPr lang="zh-TW" altLang="en-US" sz="4400" dirty="0"/>
              <a:t>左右</a:t>
            </a:r>
            <a:endParaRPr lang="en-US" altLang="zh-TW" sz="4400" dirty="0"/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sz="4400" dirty="0">
                <a:cs typeface="+mj-cs"/>
              </a:rPr>
              <a:t>這樣的複雜度才不容易超時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TW" sz="4400" dirty="0">
              <a:cs typeface="+mj-cs"/>
            </a:endParaRPr>
          </a:p>
          <a:p>
            <a:pPr marL="457200" lvl="1" indent="0" fontAlgn="base">
              <a:spcAft>
                <a:spcPct val="0"/>
              </a:spcAft>
              <a:buNone/>
            </a:pPr>
            <a:endParaRPr lang="en-US" altLang="zh-TW" sz="4400" dirty="0">
              <a:cs typeface="+mj-cs"/>
            </a:endParaRP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4400" dirty="0">
                <a:cs typeface="+mj-cs"/>
              </a:rPr>
              <a:t>也就是說如果 </a:t>
            </a:r>
            <a:r>
              <a:rPr lang="en-US" altLang="zh-TW" sz="4400" dirty="0">
                <a:cs typeface="+mj-cs"/>
              </a:rPr>
              <a:t>N = 10</a:t>
            </a:r>
            <a:r>
              <a:rPr lang="en-US" altLang="zh-TW" sz="4400" baseline="30000" dirty="0">
                <a:cs typeface="+mj-cs"/>
              </a:rPr>
              <a:t>5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4400" dirty="0">
                <a:cs typeface="+mj-cs"/>
              </a:rPr>
              <a:t>那就得重新設計演算法</a:t>
            </a:r>
            <a:endParaRPr lang="en-US" altLang="zh-TW" sz="4400" dirty="0">
              <a:cs typeface="+mj-cs"/>
            </a:endParaRP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4400" dirty="0">
                <a:cs typeface="+mj-cs"/>
              </a:rPr>
              <a:t>因為此時 </a:t>
            </a:r>
            <a:r>
              <a:rPr lang="en-US" altLang="zh-TW" sz="4400" dirty="0">
                <a:cs typeface="+mj-cs"/>
              </a:rPr>
              <a:t>x = 10</a:t>
            </a:r>
            <a:r>
              <a:rPr lang="en-US" altLang="zh-TW" sz="4400" baseline="30000" dirty="0">
                <a:cs typeface="+mj-cs"/>
              </a:rPr>
              <a:t>10 </a:t>
            </a:r>
            <a:r>
              <a:rPr lang="en-US" altLang="zh-TW" sz="4400" dirty="0">
                <a:cs typeface="+mj-cs"/>
              </a:rPr>
              <a:t>* log(10</a:t>
            </a:r>
            <a:r>
              <a:rPr lang="en-US" altLang="zh-TW" sz="4400" baseline="30000" dirty="0">
                <a:cs typeface="+mj-cs"/>
              </a:rPr>
              <a:t>5</a:t>
            </a:r>
            <a:r>
              <a:rPr lang="en-US" altLang="zh-TW" sz="4400" dirty="0">
                <a:cs typeface="+mj-cs"/>
              </a:rPr>
              <a:t>) </a:t>
            </a:r>
            <a:r>
              <a:rPr lang="zh-TW" altLang="en-US" sz="4400" dirty="0">
                <a:solidFill>
                  <a:srgbClr val="F18D8D"/>
                </a:solidFill>
                <a:cs typeface="+mj-cs"/>
              </a:rPr>
              <a:t>超大</a:t>
            </a:r>
            <a:endParaRPr lang="en-US" altLang="en-US" sz="4400" dirty="0">
              <a:solidFill>
                <a:srgbClr val="F18D8D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474339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2FBED1-2063-4CD7-A334-D7F025DC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常見思考方法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F4A074-EA2A-4F34-80B9-8C4CE94B5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23863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演算法的設計思維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zh-TW" altLang="en-US" dirty="0"/>
          </a:p>
          <a:p>
            <a:pPr lvl="1"/>
            <a:r>
              <a:rPr lang="zh-TW" altLang="en-US" sz="4400" dirty="0"/>
              <a:t>枚舉</a:t>
            </a:r>
            <a:endParaRPr lang="en-US" altLang="zh-TW" sz="4400" dirty="0"/>
          </a:p>
          <a:p>
            <a:pPr lvl="1"/>
            <a:r>
              <a:rPr lang="zh-TW" altLang="en-US" sz="4400" dirty="0"/>
              <a:t>動態規劃</a:t>
            </a:r>
            <a:endParaRPr lang="en-US" altLang="zh-TW" sz="4400" dirty="0"/>
          </a:p>
          <a:p>
            <a:pPr lvl="1"/>
            <a:r>
              <a:rPr lang="zh-TW" altLang="en-US" sz="4400" dirty="0"/>
              <a:t>分治法</a:t>
            </a:r>
            <a:endParaRPr lang="en-US" altLang="zh-TW" sz="4400" dirty="0"/>
          </a:p>
          <a:p>
            <a:pPr lvl="1"/>
            <a:r>
              <a:rPr lang="zh-TW" altLang="en-US" sz="4400" dirty="0"/>
              <a:t>貪心法</a:t>
            </a:r>
          </a:p>
          <a:p>
            <a:pPr marL="457200" lvl="1" indent="0">
              <a:buNone/>
            </a:pP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619018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最大連續和問題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考慮整數數列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a(1), a(2), …, a(N)</a:t>
            </a:r>
          </a:p>
          <a:p>
            <a:r>
              <a:rPr lang="zh-TW" altLang="en-US" dirty="0"/>
              <a:t>讓 </a:t>
            </a:r>
            <a:r>
              <a:rPr lang="en-US" altLang="zh-TW" dirty="0"/>
              <a:t>a(L), a(L+1), …, a(R) </a:t>
            </a:r>
            <a:r>
              <a:rPr lang="zh-TW" altLang="en-US" dirty="0"/>
              <a:t>盡量大</a:t>
            </a:r>
            <a:endParaRPr lang="en-US" altLang="zh-TW" dirty="0"/>
          </a:p>
          <a:p>
            <a:r>
              <a:rPr lang="zh-TW" altLang="en-US" dirty="0"/>
              <a:t>其中 </a:t>
            </a:r>
            <a:r>
              <a:rPr lang="en-US" altLang="zh-TW" dirty="0"/>
              <a:t>1 &lt;= L &lt;= R &lt;= N</a:t>
            </a:r>
          </a:p>
          <a:p>
            <a:endParaRPr lang="en-US" altLang="zh-TW" dirty="0"/>
          </a:p>
          <a:p>
            <a:r>
              <a:rPr lang="zh-TW" altLang="en-US" dirty="0"/>
              <a:t>例如 </a:t>
            </a:r>
            <a:r>
              <a:rPr lang="en-US" altLang="zh-TW" dirty="0"/>
              <a:t>-4, 2, 3, -1, 0, 4, -5, 6, -7</a:t>
            </a:r>
            <a:br>
              <a:rPr lang="en-US" altLang="zh-TW" dirty="0"/>
            </a:br>
            <a:r>
              <a:rPr lang="zh-TW" altLang="en-US" dirty="0"/>
              <a:t>的最大連續和為 </a:t>
            </a:r>
            <a:r>
              <a:rPr lang="en-US" altLang="zh-TW" dirty="0"/>
              <a:t>9</a:t>
            </a:r>
          </a:p>
          <a:p>
            <a:r>
              <a:rPr lang="en-US" altLang="zh-TW" dirty="0"/>
              <a:t>[2, 3, -1, 0, 4, -5, 6]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01120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演算法的設計思維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zh-TW" altLang="en-US" dirty="0"/>
          </a:p>
          <a:p>
            <a:pPr lvl="1"/>
            <a:r>
              <a:rPr lang="zh-TW" altLang="en-US" sz="4400" dirty="0"/>
              <a:t>枚舉</a:t>
            </a:r>
            <a:endParaRPr lang="en-US" altLang="zh-TW" sz="4400" dirty="0"/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動態規劃</a:t>
            </a:r>
            <a:endParaRPr lang="en-US" altLang="zh-TW" sz="4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分治法</a:t>
            </a:r>
            <a:endParaRPr lang="en-US" altLang="zh-TW" sz="4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貪心法</a:t>
            </a:r>
          </a:p>
        </p:txBody>
      </p:sp>
    </p:spTree>
    <p:extLst>
      <p:ext uri="{BB962C8B-B14F-4D97-AF65-F5344CB8AC3E}">
        <p14:creationId xmlns:p14="http://schemas.microsoft.com/office/powerpoint/2010/main" val="6311259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枚舉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dirty="0"/>
              <a:t>所謂枚舉，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就是數出部份給定的集合中元素。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應用在問題中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將每個 </a:t>
            </a:r>
            <a:r>
              <a:rPr lang="en-US" altLang="zh-TW" dirty="0"/>
              <a:t>L</a:t>
            </a:r>
            <a:r>
              <a:rPr lang="zh-TW" altLang="en-US" dirty="0"/>
              <a:t> 與 </a:t>
            </a:r>
            <a:r>
              <a:rPr lang="en-US" altLang="zh-TW" dirty="0"/>
              <a:t>R </a:t>
            </a:r>
            <a:r>
              <a:rPr lang="zh-TW" altLang="en-US" dirty="0"/>
              <a:t>配對舉出來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接著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sum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k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</a:p>
          <a:p>
            <a:pPr marL="0" indent="0">
              <a:buNone/>
            </a:pPr>
            <a:r>
              <a:rPr lang="zh-TW" altLang="en-US" dirty="0"/>
              <a:t>就能找出最大的 </a:t>
            </a:r>
            <a:r>
              <a:rPr lang="en-US" altLang="zh-TW" dirty="0"/>
              <a:t>sum</a:t>
            </a:r>
          </a:p>
        </p:txBody>
      </p:sp>
    </p:spTree>
    <p:extLst>
      <p:ext uri="{BB962C8B-B14F-4D97-AF65-F5344CB8AC3E}">
        <p14:creationId xmlns:p14="http://schemas.microsoft.com/office/powerpoint/2010/main" val="26497964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枚舉</a:t>
            </a:r>
            <a:r>
              <a:rPr lang="en-US" altLang="zh-TW" dirty="0"/>
              <a:t>:</a:t>
            </a:r>
            <a:r>
              <a:rPr lang="zh-TW" altLang="en-US" dirty="0"/>
              <a:t> 最大連續和問題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best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</a:p>
          <a:p>
            <a:pPr marL="0" indent="0">
              <a:buNone/>
            </a:pP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sum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sum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k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best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max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best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sum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 }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endParaRPr lang="en-US" altLang="en-US" sz="4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sz="4000" dirty="0">
                <a:latin typeface="Arial" panose="020B0604020202020204" pitchFamily="34" charset="0"/>
              </a:rPr>
              <a:t>其時間複雜度為 </a:t>
            </a:r>
            <a:r>
              <a:rPr lang="en-US" altLang="zh-TW" sz="4000" dirty="0">
                <a:latin typeface="Arial" panose="020B0604020202020204" pitchFamily="34" charset="0"/>
              </a:rPr>
              <a:t>O(N</a:t>
            </a:r>
            <a:r>
              <a:rPr lang="en-US" altLang="zh-TW" sz="4000" baseline="30000" dirty="0">
                <a:latin typeface="Arial" panose="020B0604020202020204" pitchFamily="34" charset="0"/>
              </a:rPr>
              <a:t>3</a:t>
            </a:r>
            <a:r>
              <a:rPr lang="en-US" altLang="zh-TW" sz="4000" dirty="0">
                <a:latin typeface="Arial" panose="020B0604020202020204" pitchFamily="34" charset="0"/>
              </a:rPr>
              <a:t>)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53784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演算法的設計思維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zh-TW" altLang="en-US" dirty="0"/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枚舉</a:t>
            </a:r>
            <a:endParaRPr lang="en-US" altLang="zh-TW" sz="4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TW" altLang="en-US" sz="4400" dirty="0"/>
              <a:t>動態規劃</a:t>
            </a:r>
            <a:endParaRPr lang="en-US" altLang="zh-TW" sz="4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分治法</a:t>
            </a:r>
            <a:endParaRPr lang="en-US" altLang="zh-TW" sz="4400" dirty="0"/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貪心法</a:t>
            </a:r>
          </a:p>
        </p:txBody>
      </p:sp>
    </p:spTree>
    <p:extLst>
      <p:ext uri="{BB962C8B-B14F-4D97-AF65-F5344CB8AC3E}">
        <p14:creationId xmlns:p14="http://schemas.microsoft.com/office/powerpoint/2010/main" val="3055331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47668-ACB5-4E5B-BC63-D0AA6E35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long long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2C3973-DBED-4934-B0C0-7B1F3FE5A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4159"/>
            <a:ext cx="10515600" cy="284448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有比較大的數值處理能力</a:t>
            </a:r>
            <a:endParaRPr lang="en-US" altLang="zh-TW" sz="2400" dirty="0"/>
          </a:p>
          <a:p>
            <a:pPr lvl="1"/>
            <a:r>
              <a:rPr lang="zh-TW" altLang="en-US" sz="2000" dirty="0"/>
              <a:t>使用時機：處理 </a:t>
            </a:r>
            <a:r>
              <a:rPr lang="en-US" altLang="zh-TW" sz="2000" dirty="0"/>
              <a:t>int </a:t>
            </a:r>
            <a:r>
              <a:rPr lang="zh-TW" altLang="en-US" sz="2000" dirty="0"/>
              <a:t>範圍的測試資料時，如果過程中會有 加法 與 乘法 的操作</a:t>
            </a:r>
            <a:r>
              <a:rPr lang="en-US" altLang="zh-TW" sz="1800" dirty="0"/>
              <a:t>	</a:t>
            </a:r>
          </a:p>
          <a:p>
            <a:pPr lvl="1"/>
            <a:r>
              <a:rPr lang="zh-TW" altLang="en-US" sz="1800" dirty="0"/>
              <a:t>大約是 </a:t>
            </a:r>
            <a:r>
              <a:rPr lang="en-US" altLang="zh-TW" sz="1800" dirty="0"/>
              <a:t>-4e18 ~ 4e18</a:t>
            </a:r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r>
              <a:rPr lang="en-US" altLang="zh-TW" sz="1800" dirty="0"/>
              <a:t>PS</a:t>
            </a:r>
            <a:r>
              <a:rPr lang="zh-TW" altLang="en-US" sz="1800" dirty="0"/>
              <a:t>：</a:t>
            </a:r>
            <a:r>
              <a:rPr lang="en-US" altLang="zh-TW" sz="1800" dirty="0"/>
              <a:t>4e18 </a:t>
            </a:r>
            <a:r>
              <a:rPr lang="zh-TW" altLang="en-US" sz="1800" dirty="0"/>
              <a:t>這個表示法相當於科學記號中的 </a:t>
            </a:r>
            <a:r>
              <a:rPr lang="en-US" altLang="zh-TW" sz="1800" dirty="0"/>
              <a:t>4x10</a:t>
            </a:r>
            <a:r>
              <a:rPr lang="en-US" altLang="zh-TW" sz="1800" baseline="30000" dirty="0"/>
              <a:t>18</a:t>
            </a:r>
          </a:p>
          <a:p>
            <a:r>
              <a:rPr lang="en-US" altLang="zh-TW" sz="1800" dirty="0"/>
              <a:t>PS</a:t>
            </a:r>
            <a:r>
              <a:rPr lang="zh-TW" altLang="en-US" sz="1800" dirty="0"/>
              <a:t>：如果連 </a:t>
            </a:r>
            <a:r>
              <a:rPr lang="en-US" altLang="zh-TW" sz="1800" dirty="0"/>
              <a:t>long </a:t>
            </a:r>
            <a:r>
              <a:rPr lang="en-US" altLang="zh-TW" sz="1800" dirty="0" err="1"/>
              <a:t>long</a:t>
            </a:r>
            <a:r>
              <a:rPr lang="en-US" altLang="zh-TW" sz="1800" dirty="0"/>
              <a:t> </a:t>
            </a:r>
            <a:r>
              <a:rPr lang="zh-TW" altLang="en-US" sz="1800" dirty="0"/>
              <a:t>都沒辦法處理，那就是 大數 這個又更麻煩了。</a:t>
            </a:r>
            <a:endParaRPr lang="en-US" altLang="zh-TW" sz="1800" baseline="30000" dirty="0"/>
          </a:p>
          <a:p>
            <a:endParaRPr lang="en-US" altLang="zh-TW" sz="1800" baseline="30000" dirty="0"/>
          </a:p>
          <a:p>
            <a:endParaRPr lang="en-US" altLang="zh-TW" sz="1800" dirty="0"/>
          </a:p>
          <a:p>
            <a:pPr lvl="2"/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10259876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動態規劃</a:t>
            </a:r>
            <a:r>
              <a:rPr lang="en-US" altLang="zh-TW" dirty="0"/>
              <a:t>:</a:t>
            </a:r>
            <a:r>
              <a:rPr lang="zh-TW" altLang="en-US" dirty="0"/>
              <a:t> 最大連續和問題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 {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sum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 =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zh-TW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sum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 =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sum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R-1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best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max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best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sum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]);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 }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endParaRPr lang="en-US" altLang="en-US" sz="7200" dirty="0"/>
          </a:p>
          <a:p>
            <a:pPr marL="0" indent="0">
              <a:buNone/>
            </a:pPr>
            <a:r>
              <a:rPr lang="zh-TW" altLang="en-US" sz="3000" dirty="0"/>
              <a:t>時間複雜度為 </a:t>
            </a:r>
            <a:r>
              <a:rPr lang="en-US" altLang="zh-TW" sz="3000" dirty="0"/>
              <a:t>O(N</a:t>
            </a:r>
            <a:r>
              <a:rPr lang="en-US" altLang="zh-TW" sz="3000" baseline="30000" dirty="0"/>
              <a:t>2</a:t>
            </a:r>
            <a:r>
              <a:rPr lang="en-US" altLang="zh-TW" sz="3000" dirty="0"/>
              <a:t>)</a:t>
            </a:r>
            <a:endParaRPr lang="en-US" altLang="en-US" sz="3000" dirty="0"/>
          </a:p>
          <a:p>
            <a:pPr marL="0" indent="0">
              <a:buNone/>
            </a:pPr>
            <a:endParaRPr lang="en-US" altLang="en-US" sz="7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16391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動態規劃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sum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 =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endParaRPr lang="en-US" altLang="zh-TW" dirty="0">
              <a:solidFill>
                <a:srgbClr val="999999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sum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 =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sum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R-1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從邊界遞推地紀錄所有問題的解，且一個項用到前一項的最佳結果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40723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動態規劃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好處是將會重複使用到的解都保存下來了，就能省下不少時間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不用像枚舉一樣重新計算</a:t>
            </a:r>
            <a:endParaRPr lang="en-US" altLang="zh-TW" dirty="0"/>
          </a:p>
          <a:p>
            <a:pPr marL="0" indent="0"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sum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k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232317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演算法的設計思維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zh-TW" altLang="en-US" dirty="0"/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枚舉</a:t>
            </a:r>
            <a:endParaRPr lang="en-US" altLang="zh-TW" sz="4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動態規劃</a:t>
            </a:r>
            <a:endParaRPr lang="en-US" altLang="zh-TW" sz="4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TW" altLang="en-US" sz="4400" dirty="0"/>
              <a:t>分治法</a:t>
            </a:r>
            <a:endParaRPr lang="en-US" altLang="zh-TW" sz="4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貪心法</a:t>
            </a:r>
            <a:endParaRPr lang="en-US" altLang="zh-TW" sz="4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167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分治 </a:t>
            </a:r>
            <a:r>
              <a:rPr lang="en-US" altLang="zh-TW" dirty="0"/>
              <a:t>(divide &amp; conquer) </a:t>
            </a:r>
            <a:r>
              <a:rPr lang="zh-TW" altLang="en-US" dirty="0"/>
              <a:t>簡稱 </a:t>
            </a:r>
            <a:r>
              <a:rPr lang="en-US" altLang="zh-TW" dirty="0"/>
              <a:t>D&amp;C</a:t>
            </a:r>
          </a:p>
          <a:p>
            <a:r>
              <a:rPr lang="zh-TW" altLang="en-US" dirty="0"/>
              <a:t>將一個大的問題</a:t>
            </a:r>
            <a:endParaRPr lang="en-US" altLang="zh-TW" dirty="0"/>
          </a:p>
          <a:p>
            <a:r>
              <a:rPr lang="zh-TW" altLang="en-US" dirty="0"/>
              <a:t>分成幾個</a:t>
            </a:r>
            <a:r>
              <a:rPr lang="zh-TW" altLang="en-US" b="1" dirty="0"/>
              <a:t>互相獨立</a:t>
            </a:r>
            <a:r>
              <a:rPr lang="zh-TW" altLang="en-US" dirty="0"/>
              <a:t>的子問題</a:t>
            </a:r>
            <a:endParaRPr lang="en-US" altLang="zh-TW" dirty="0"/>
          </a:p>
          <a:p>
            <a:r>
              <a:rPr lang="zh-TW" altLang="en-US" dirty="0"/>
              <a:t>然後再將子問題分成子子問題</a:t>
            </a:r>
            <a:endParaRPr lang="en-US" altLang="zh-TW" dirty="0"/>
          </a:p>
          <a:p>
            <a:r>
              <a:rPr lang="zh-TW" altLang="en-US" dirty="0"/>
              <a:t>一直重複分割的動作直到最小問題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邊界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zh-TW" altLang="en-US" dirty="0"/>
              <a:t>接著讓子問題合併求出父問題。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865111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</a:t>
            </a:r>
            <a:r>
              <a:rPr lang="zh-TW" altLang="en-US" dirty="0"/>
              <a:t> 最大連續和問題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將數列切一半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分割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左半的最大連續和為何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子問題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  <a:endParaRPr lang="en-US" altLang="zh-TW" dirty="0"/>
          </a:p>
          <a:p>
            <a:r>
              <a:rPr lang="zh-TW" altLang="en-US" dirty="0"/>
              <a:t>右半的最大連續和為何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子問題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</a:p>
          <a:p>
            <a:r>
              <a:rPr lang="zh-TW" altLang="en-US" dirty="0"/>
              <a:t>包含</a:t>
            </a:r>
            <a:r>
              <a:rPr lang="en-US" altLang="zh-TW" dirty="0"/>
              <a:t>”</a:t>
            </a:r>
            <a:r>
              <a:rPr lang="zh-TW" altLang="en-US" dirty="0"/>
              <a:t>切開的分水嶺</a:t>
            </a:r>
            <a:r>
              <a:rPr lang="en-US" altLang="zh-TW" dirty="0"/>
              <a:t>”</a:t>
            </a:r>
            <a:r>
              <a:rPr lang="zh-TW" altLang="en-US" dirty="0"/>
              <a:t>的最大連續和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子問題</a:t>
            </a:r>
            <a:r>
              <a:rPr lang="en-US" altLang="en-US" dirty="0">
                <a:solidFill>
                  <a:srgbClr val="7030A0"/>
                </a:solidFill>
              </a:rPr>
              <a:t>✩)</a:t>
            </a:r>
            <a:endParaRPr lang="en-US" altLang="zh-TW" dirty="0">
              <a:solidFill>
                <a:srgbClr val="7030A0"/>
              </a:solidFill>
            </a:endParaRPr>
          </a:p>
          <a:p>
            <a:endParaRPr lang="en-US" altLang="zh-TW" dirty="0"/>
          </a:p>
          <a:p>
            <a:r>
              <a:rPr lang="zh-TW" altLang="en-US" dirty="0"/>
              <a:t>選出三者中最大值，就是整個數列的解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合併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94406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原大小的問題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dirty="0"/>
              <a:t>P [a(1), a(2), a(3), a(4), a(5)]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假設 </a:t>
            </a:r>
            <a:r>
              <a:rPr lang="en-US" altLang="zh-TW" dirty="0"/>
              <a:t>N = 5</a:t>
            </a:r>
          </a:p>
        </p:txBody>
      </p:sp>
    </p:spTree>
    <p:extLst>
      <p:ext uri="{BB962C8B-B14F-4D97-AF65-F5344CB8AC3E}">
        <p14:creationId xmlns:p14="http://schemas.microsoft.com/office/powerpoint/2010/main" val="32551840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分割問題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dirty="0"/>
              <a:t>    [a(1), a(2), a(3), a(4), a(5)]</a:t>
            </a:r>
          </a:p>
          <a:p>
            <a:pPr marL="0" indent="0">
              <a:buNone/>
            </a:pP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9711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dirty="0"/>
              <a:t>   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en-US" altLang="zh-TW" dirty="0"/>
              <a:t>P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42731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分割問題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>
              <a:buNone/>
            </a:pP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BC0D62D-BFFE-4602-9657-A3F69FADDC7F}"/>
              </a:ext>
            </a:extLst>
          </p:cNvPr>
          <p:cNvCxnSpPr/>
          <p:nvPr/>
        </p:nvCxnSpPr>
        <p:spPr>
          <a:xfrm>
            <a:off x="3788738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292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759F9F-E32D-488C-9024-4376A9F14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D39F48-9D51-4E8C-BBDC-97E8E7FA3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3840"/>
            <a:ext cx="10515600" cy="339312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初始化：</a:t>
            </a:r>
            <a:r>
              <a:rPr lang="en-US" altLang="zh-TW" sz="2400" dirty="0" err="1">
                <a:latin typeface="Consolas" panose="020B0609020204030204" pitchFamily="49" charset="0"/>
              </a:rPr>
              <a:t>memset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endParaRPr lang="en-US" altLang="zh-TW" sz="2400" dirty="0"/>
          </a:p>
          <a:p>
            <a:r>
              <a:rPr lang="zh-TW" altLang="en-US" sz="2400" dirty="0"/>
              <a:t>靜態宣告 與之後介紹的  </a:t>
            </a:r>
            <a:r>
              <a:rPr lang="en-US" altLang="zh-TW" sz="2400" dirty="0">
                <a:latin typeface="Consolas" panose="020B0609020204030204" pitchFamily="49" charset="0"/>
              </a:rPr>
              <a:t>vector&lt;</a:t>
            </a:r>
            <a:r>
              <a:rPr lang="en-US" altLang="zh-TW" sz="2400" dirty="0" err="1">
                <a:latin typeface="Consolas" panose="020B0609020204030204" pitchFamily="49" charset="0"/>
              </a:rPr>
              <a:t>any_type</a:t>
            </a:r>
            <a:r>
              <a:rPr lang="en-US" altLang="zh-TW" sz="2400" dirty="0">
                <a:latin typeface="Consolas" panose="020B0609020204030204" pitchFamily="49" charset="0"/>
              </a:rPr>
              <a:t>&gt;</a:t>
            </a:r>
            <a:r>
              <a:rPr lang="zh-TW" altLang="en-US" sz="2400" dirty="0">
                <a:latin typeface="Consolas" panose="020B0609020204030204" pitchFamily="49" charset="0"/>
              </a:rPr>
              <a:t> 比較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建議陣列宣告根據題目給定的“</a:t>
            </a:r>
            <a:r>
              <a:rPr lang="en-US" altLang="zh-TW" sz="2000" dirty="0">
                <a:latin typeface="Consolas" panose="020B0609020204030204" pitchFamily="49" charset="0"/>
              </a:rPr>
              <a:t>Max N</a:t>
            </a:r>
            <a:r>
              <a:rPr lang="zh-TW" altLang="en-US" sz="2000" dirty="0">
                <a:latin typeface="Consolas" panose="020B0609020204030204" pitchFamily="49" charset="0"/>
              </a:rPr>
              <a:t>”宣告大小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如果是想要根據題目給定的 </a:t>
            </a:r>
            <a:r>
              <a:rPr lang="en-US" altLang="zh-TW" sz="2000" dirty="0">
                <a:latin typeface="Consolas" panose="020B0609020204030204" pitchFamily="49" charset="0"/>
              </a:rPr>
              <a:t>N </a:t>
            </a:r>
            <a:r>
              <a:rPr lang="zh-TW" altLang="en-US" sz="2000" dirty="0">
                <a:latin typeface="Consolas" panose="020B0609020204030204" pitchFamily="49" charset="0"/>
              </a:rPr>
              <a:t>宣告大小的話，建議使用動態的 </a:t>
            </a:r>
            <a:r>
              <a:rPr lang="en-US" altLang="zh-TW" sz="2000" dirty="0">
                <a:latin typeface="Consolas" panose="020B0609020204030204" pitchFamily="49" charset="0"/>
              </a:rPr>
              <a:t>vector&lt;</a:t>
            </a:r>
            <a:r>
              <a:rPr lang="en-US" altLang="zh-TW" sz="2000" dirty="0" err="1">
                <a:latin typeface="Consolas" panose="020B0609020204030204" pitchFamily="49" charset="0"/>
              </a:rPr>
              <a:t>any_type</a:t>
            </a:r>
            <a:r>
              <a:rPr lang="en-US" altLang="zh-TW" sz="2000" dirty="0">
                <a:latin typeface="Consolas" panose="020B0609020204030204" pitchFamily="49" charset="0"/>
              </a:rPr>
              <a:t>&gt;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6666028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</a:t>
            </a:r>
            <a:r>
              <a:rPr lang="en-US" altLang="zh-TW" dirty="0"/>
              <a:t>P [a(1)]               P [a(2)]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BC0D62D-BFFE-4602-9657-A3F69FADDC7F}"/>
              </a:ext>
            </a:extLst>
          </p:cNvPr>
          <p:cNvCxnSpPr/>
          <p:nvPr/>
        </p:nvCxnSpPr>
        <p:spPr>
          <a:xfrm>
            <a:off x="3788738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BFE0D34-FE60-4A30-A72C-F44A3B19EDCB}"/>
              </a:ext>
            </a:extLst>
          </p:cNvPr>
          <p:cNvCxnSpPr>
            <a:cxnSpLocks/>
          </p:cNvCxnSpPr>
          <p:nvPr/>
        </p:nvCxnSpPr>
        <p:spPr>
          <a:xfrm flipH="1">
            <a:off x="2573079" y="3671776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B42439A-5AA4-451F-94D1-B917479BD78D}"/>
              </a:ext>
            </a:extLst>
          </p:cNvPr>
          <p:cNvCxnSpPr>
            <a:cxnSpLocks/>
          </p:cNvCxnSpPr>
          <p:nvPr/>
        </p:nvCxnSpPr>
        <p:spPr>
          <a:xfrm>
            <a:off x="4522382" y="3724938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0650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最小子問題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邊界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</a:t>
            </a:r>
            <a:r>
              <a:rPr lang="en-US" altLang="zh-TW" dirty="0"/>
              <a:t> [a(1)]               P [a(2)]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 </a:t>
            </a:r>
            <a:r>
              <a:rPr lang="en-US" altLang="zh-TW" dirty="0"/>
              <a:t>Return a(1)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BC0D62D-BFFE-4602-9657-A3F69FADDC7F}"/>
              </a:ext>
            </a:extLst>
          </p:cNvPr>
          <p:cNvCxnSpPr/>
          <p:nvPr/>
        </p:nvCxnSpPr>
        <p:spPr>
          <a:xfrm>
            <a:off x="3788738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BFE0D34-FE60-4A30-A72C-F44A3B19EDCB}"/>
              </a:ext>
            </a:extLst>
          </p:cNvPr>
          <p:cNvCxnSpPr>
            <a:cxnSpLocks/>
          </p:cNvCxnSpPr>
          <p:nvPr/>
        </p:nvCxnSpPr>
        <p:spPr>
          <a:xfrm flipH="1">
            <a:off x="2573079" y="3671776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B42439A-5AA4-451F-94D1-B917479BD78D}"/>
              </a:ext>
            </a:extLst>
          </p:cNvPr>
          <p:cNvCxnSpPr>
            <a:cxnSpLocks/>
          </p:cNvCxnSpPr>
          <p:nvPr/>
        </p:nvCxnSpPr>
        <p:spPr>
          <a:xfrm>
            <a:off x="4522382" y="3724938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8255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L=P [a(1)]           </a:t>
            </a:r>
            <a:r>
              <a:rPr lang="zh-TW" altLang="en-US" dirty="0"/>
              <a:t> </a:t>
            </a:r>
            <a:r>
              <a:rPr lang="en-US" altLang="zh-TW" dirty="0"/>
              <a:t>   P [a(2)]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BC0D62D-BFFE-4602-9657-A3F69FADDC7F}"/>
              </a:ext>
            </a:extLst>
          </p:cNvPr>
          <p:cNvCxnSpPr/>
          <p:nvPr/>
        </p:nvCxnSpPr>
        <p:spPr>
          <a:xfrm>
            <a:off x="3788738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BFE0D34-FE60-4A30-A72C-F44A3B19EDCB}"/>
              </a:ext>
            </a:extLst>
          </p:cNvPr>
          <p:cNvCxnSpPr>
            <a:cxnSpLocks/>
          </p:cNvCxnSpPr>
          <p:nvPr/>
        </p:nvCxnSpPr>
        <p:spPr>
          <a:xfrm flipH="1">
            <a:off x="2573079" y="3671776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B42439A-5AA4-451F-94D1-B917479BD78D}"/>
              </a:ext>
            </a:extLst>
          </p:cNvPr>
          <p:cNvCxnSpPr>
            <a:cxnSpLocks/>
          </p:cNvCxnSpPr>
          <p:nvPr/>
        </p:nvCxnSpPr>
        <p:spPr>
          <a:xfrm>
            <a:off x="4522382" y="3724938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30987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最小子問題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邊界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L=P [a(1)]    </a:t>
            </a:r>
            <a:r>
              <a:rPr lang="zh-TW" altLang="en-US" dirty="0"/>
              <a:t> </a:t>
            </a:r>
            <a:r>
              <a:rPr lang="en-US" altLang="zh-TW" dirty="0"/>
              <a:t>          </a:t>
            </a:r>
            <a:r>
              <a:rPr lang="zh-TW" altLang="en-US" dirty="0"/>
              <a:t>  </a:t>
            </a:r>
            <a:r>
              <a:rPr lang="en-US" altLang="zh-TW" dirty="0"/>
              <a:t> [a(2)]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                               </a:t>
            </a:r>
            <a:r>
              <a:rPr lang="en-US" altLang="zh-TW" dirty="0"/>
              <a:t>Return a(2)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BC0D62D-BFFE-4602-9657-A3F69FADDC7F}"/>
              </a:ext>
            </a:extLst>
          </p:cNvPr>
          <p:cNvCxnSpPr/>
          <p:nvPr/>
        </p:nvCxnSpPr>
        <p:spPr>
          <a:xfrm>
            <a:off x="3788738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BFE0D34-FE60-4A30-A72C-F44A3B19EDCB}"/>
              </a:ext>
            </a:extLst>
          </p:cNvPr>
          <p:cNvCxnSpPr>
            <a:cxnSpLocks/>
          </p:cNvCxnSpPr>
          <p:nvPr/>
        </p:nvCxnSpPr>
        <p:spPr>
          <a:xfrm flipH="1">
            <a:off x="2573079" y="3671776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B42439A-5AA4-451F-94D1-B917479BD78D}"/>
              </a:ext>
            </a:extLst>
          </p:cNvPr>
          <p:cNvCxnSpPr>
            <a:cxnSpLocks/>
          </p:cNvCxnSpPr>
          <p:nvPr/>
        </p:nvCxnSpPr>
        <p:spPr>
          <a:xfrm>
            <a:off x="4522382" y="3724938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38192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L=P [a(1)]       </a:t>
            </a:r>
            <a:r>
              <a:rPr lang="zh-TW" altLang="en-US" dirty="0"/>
              <a:t>  </a:t>
            </a:r>
            <a:r>
              <a:rPr lang="en-US" altLang="zh-TW" dirty="0"/>
              <a:t> R=P [a(2)]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BC0D62D-BFFE-4602-9657-A3F69FADDC7F}"/>
              </a:ext>
            </a:extLst>
          </p:cNvPr>
          <p:cNvCxnSpPr/>
          <p:nvPr/>
        </p:nvCxnSpPr>
        <p:spPr>
          <a:xfrm>
            <a:off x="3788738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BFE0D34-FE60-4A30-A72C-F44A3B19EDCB}"/>
              </a:ext>
            </a:extLst>
          </p:cNvPr>
          <p:cNvCxnSpPr>
            <a:cxnSpLocks/>
          </p:cNvCxnSpPr>
          <p:nvPr/>
        </p:nvCxnSpPr>
        <p:spPr>
          <a:xfrm flipH="1">
            <a:off x="2573079" y="3671776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B42439A-5AA4-451F-94D1-B917479BD78D}"/>
              </a:ext>
            </a:extLst>
          </p:cNvPr>
          <p:cNvCxnSpPr>
            <a:cxnSpLocks/>
          </p:cNvCxnSpPr>
          <p:nvPr/>
        </p:nvCxnSpPr>
        <p:spPr>
          <a:xfrm>
            <a:off x="4522382" y="3724938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9102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L=P [a(1)]          R=P [a(2)]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         </a:t>
            </a:r>
            <a:r>
              <a:rPr lang="en-US" altLang="zh-TW" dirty="0"/>
              <a:t>P […, a(1), a(2), …]</a:t>
            </a:r>
          </a:p>
          <a:p>
            <a:pPr marL="0" indent="0">
              <a:buNone/>
            </a:pP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BC0D62D-BFFE-4602-9657-A3F69FADDC7F}"/>
              </a:ext>
            </a:extLst>
          </p:cNvPr>
          <p:cNvCxnSpPr/>
          <p:nvPr/>
        </p:nvCxnSpPr>
        <p:spPr>
          <a:xfrm>
            <a:off x="3788738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BFE0D34-FE60-4A30-A72C-F44A3B19EDCB}"/>
              </a:ext>
            </a:extLst>
          </p:cNvPr>
          <p:cNvCxnSpPr>
            <a:cxnSpLocks/>
          </p:cNvCxnSpPr>
          <p:nvPr/>
        </p:nvCxnSpPr>
        <p:spPr>
          <a:xfrm flipH="1">
            <a:off x="2573079" y="3671776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B42439A-5AA4-451F-94D1-B917479BD78D}"/>
              </a:ext>
            </a:extLst>
          </p:cNvPr>
          <p:cNvCxnSpPr>
            <a:cxnSpLocks/>
          </p:cNvCxnSpPr>
          <p:nvPr/>
        </p:nvCxnSpPr>
        <p:spPr>
          <a:xfrm>
            <a:off x="4522382" y="3724938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A589364-2DDC-433D-8DD2-7E03D42AB7E1}"/>
              </a:ext>
            </a:extLst>
          </p:cNvPr>
          <p:cNvCxnSpPr>
            <a:cxnSpLocks/>
          </p:cNvCxnSpPr>
          <p:nvPr/>
        </p:nvCxnSpPr>
        <p:spPr>
          <a:xfrm>
            <a:off x="3788738" y="3895061"/>
            <a:ext cx="0" cy="13822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85744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L=P [a(1)]          R=P [a(2)]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       </a:t>
            </a:r>
            <a:r>
              <a:rPr lang="en-US" altLang="zh-TW" dirty="0" err="1"/>
              <a:t>maxSum</a:t>
            </a:r>
            <a:r>
              <a:rPr lang="en-US" altLang="zh-TW" dirty="0"/>
              <a:t> […, a(1), a(2), …]</a:t>
            </a:r>
          </a:p>
          <a:p>
            <a:pPr marL="0" indent="0">
              <a:buNone/>
            </a:pP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BC0D62D-BFFE-4602-9657-A3F69FADDC7F}"/>
              </a:ext>
            </a:extLst>
          </p:cNvPr>
          <p:cNvCxnSpPr/>
          <p:nvPr/>
        </p:nvCxnSpPr>
        <p:spPr>
          <a:xfrm>
            <a:off x="3788738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BFE0D34-FE60-4A30-A72C-F44A3B19EDCB}"/>
              </a:ext>
            </a:extLst>
          </p:cNvPr>
          <p:cNvCxnSpPr>
            <a:cxnSpLocks/>
          </p:cNvCxnSpPr>
          <p:nvPr/>
        </p:nvCxnSpPr>
        <p:spPr>
          <a:xfrm flipH="1">
            <a:off x="2573079" y="3671776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B42439A-5AA4-451F-94D1-B917479BD78D}"/>
              </a:ext>
            </a:extLst>
          </p:cNvPr>
          <p:cNvCxnSpPr>
            <a:cxnSpLocks/>
          </p:cNvCxnSpPr>
          <p:nvPr/>
        </p:nvCxnSpPr>
        <p:spPr>
          <a:xfrm>
            <a:off x="4522382" y="3724938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A589364-2DDC-433D-8DD2-7E03D42AB7E1}"/>
              </a:ext>
            </a:extLst>
          </p:cNvPr>
          <p:cNvCxnSpPr>
            <a:cxnSpLocks/>
          </p:cNvCxnSpPr>
          <p:nvPr/>
        </p:nvCxnSpPr>
        <p:spPr>
          <a:xfrm>
            <a:off x="3788738" y="3895061"/>
            <a:ext cx="0" cy="13822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4178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L=P [a(1)]          R=P [a(2)]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M=</a:t>
            </a:r>
            <a:r>
              <a:rPr lang="en-US" altLang="zh-TW" dirty="0" err="1"/>
              <a:t>maxSum</a:t>
            </a:r>
            <a:r>
              <a:rPr lang="en-US" altLang="zh-TW" dirty="0"/>
              <a:t> […, a(1), a(2), …]</a:t>
            </a:r>
          </a:p>
          <a:p>
            <a:pPr marL="0" indent="0">
              <a:buNone/>
            </a:pP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BC0D62D-BFFE-4602-9657-A3F69FADDC7F}"/>
              </a:ext>
            </a:extLst>
          </p:cNvPr>
          <p:cNvCxnSpPr/>
          <p:nvPr/>
        </p:nvCxnSpPr>
        <p:spPr>
          <a:xfrm>
            <a:off x="3788738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BFE0D34-FE60-4A30-A72C-F44A3B19EDCB}"/>
              </a:ext>
            </a:extLst>
          </p:cNvPr>
          <p:cNvCxnSpPr>
            <a:cxnSpLocks/>
          </p:cNvCxnSpPr>
          <p:nvPr/>
        </p:nvCxnSpPr>
        <p:spPr>
          <a:xfrm flipH="1">
            <a:off x="2573079" y="3671776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B42439A-5AA4-451F-94D1-B917479BD78D}"/>
              </a:ext>
            </a:extLst>
          </p:cNvPr>
          <p:cNvCxnSpPr>
            <a:cxnSpLocks/>
          </p:cNvCxnSpPr>
          <p:nvPr/>
        </p:nvCxnSpPr>
        <p:spPr>
          <a:xfrm>
            <a:off x="4522382" y="3724938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A589364-2DDC-433D-8DD2-7E03D42AB7E1}"/>
              </a:ext>
            </a:extLst>
          </p:cNvPr>
          <p:cNvCxnSpPr>
            <a:cxnSpLocks/>
          </p:cNvCxnSpPr>
          <p:nvPr/>
        </p:nvCxnSpPr>
        <p:spPr>
          <a:xfrm>
            <a:off x="3788738" y="3895061"/>
            <a:ext cx="0" cy="13822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43273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合併問題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回傳解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 Return max(L, M, R)</a:t>
            </a: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79375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 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497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4FFD1A-42E7-4385-B666-0584299A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FB64E8-E358-4B81-94E4-09F6BC84A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1440"/>
            <a:ext cx="10515600" cy="3545522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vector&lt;</a:t>
            </a:r>
            <a:r>
              <a:rPr lang="en-US" altLang="zh-TW" sz="2400" dirty="0" err="1">
                <a:latin typeface="Consolas" panose="020B0609020204030204" pitchFamily="49" charset="0"/>
              </a:rPr>
              <a:t>any_type</a:t>
            </a:r>
            <a:r>
              <a:rPr lang="en-US" altLang="zh-TW" sz="2400" dirty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動態特性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Cplusplus.com </a:t>
            </a:r>
            <a:r>
              <a:rPr lang="zh-TW" altLang="en-US" sz="2400" dirty="0">
                <a:latin typeface="Consolas" panose="020B0609020204030204" pitchFamily="49" charset="0"/>
              </a:rPr>
              <a:t>說明文件簡介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string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STL</a:t>
            </a:r>
            <a:r>
              <a:rPr lang="zh-TW" altLang="en-US" sz="2400" dirty="0">
                <a:latin typeface="Consolas" panose="020B0609020204030204" pitchFamily="49" charset="0"/>
              </a:rPr>
              <a:t> 可以套在 </a:t>
            </a:r>
            <a:r>
              <a:rPr lang="en-US" altLang="zh-TW" sz="2400" dirty="0">
                <a:latin typeface="Consolas" panose="020B0609020204030204" pitchFamily="49" charset="0"/>
              </a:rPr>
              <a:t>STL</a:t>
            </a:r>
            <a:r>
              <a:rPr lang="zh-TW" altLang="en-US" sz="2400" dirty="0">
                <a:latin typeface="Consolas" panose="020B0609020204030204" pitchFamily="49" charset="0"/>
              </a:rPr>
              <a:t> 裡面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然而 </a:t>
            </a:r>
            <a:r>
              <a:rPr lang="en-US" altLang="zh-TW" sz="2000" dirty="0">
                <a:latin typeface="Consolas" panose="020B0609020204030204" pitchFamily="49" charset="0"/>
              </a:rPr>
              <a:t>STLSTL</a:t>
            </a:r>
            <a:r>
              <a:rPr lang="zh-TW" altLang="en-US" sz="2000" dirty="0">
                <a:latin typeface="Consolas" panose="020B0609020204030204" pitchFamily="49" charset="0"/>
              </a:rPr>
              <a:t> 又可以套在 </a:t>
            </a:r>
            <a:r>
              <a:rPr lang="en-US" altLang="zh-TW" sz="2000" dirty="0">
                <a:latin typeface="Consolas" panose="020B0609020204030204" pitchFamily="49" charset="0"/>
              </a:rPr>
              <a:t>STL</a:t>
            </a:r>
            <a:r>
              <a:rPr lang="zh-TW" altLang="en-US" sz="2000" dirty="0">
                <a:latin typeface="Consolas" panose="020B0609020204030204" pitchFamily="49" charset="0"/>
              </a:rPr>
              <a:t> 裡面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lvl="2"/>
            <a:r>
              <a:rPr lang="zh-TW" altLang="en-US" sz="1600" dirty="0">
                <a:latin typeface="Consolas" panose="020B0609020204030204" pitchFamily="49" charset="0"/>
              </a:rPr>
              <a:t>然而 </a:t>
            </a:r>
            <a:r>
              <a:rPr lang="en-US" altLang="zh-TW" sz="1600" dirty="0">
                <a:latin typeface="Consolas" panose="020B0609020204030204" pitchFamily="49" charset="0"/>
              </a:rPr>
              <a:t>STLSTLSTL</a:t>
            </a:r>
            <a:r>
              <a:rPr lang="zh-TW" altLang="en-US" sz="1600" dirty="0">
                <a:latin typeface="Consolas" panose="020B0609020204030204" pitchFamily="49" charset="0"/>
              </a:rPr>
              <a:t> 又可以套在 </a:t>
            </a:r>
            <a:r>
              <a:rPr lang="en-US" altLang="zh-TW" sz="1600" dirty="0">
                <a:latin typeface="Consolas" panose="020B0609020204030204" pitchFamily="49" charset="0"/>
              </a:rPr>
              <a:t>STL</a:t>
            </a:r>
            <a:r>
              <a:rPr lang="zh-TW" altLang="en-US" sz="1600" dirty="0">
                <a:latin typeface="Consolas" panose="020B0609020204030204" pitchFamily="49" charset="0"/>
              </a:rPr>
              <a:t> 裡面</a:t>
            </a:r>
            <a:endParaRPr lang="en-US" altLang="zh-TW" sz="1600" dirty="0">
              <a:latin typeface="Consolas" panose="020B0609020204030204" pitchFamily="49" charset="0"/>
            </a:endParaRPr>
          </a:p>
          <a:p>
            <a:pPr lvl="3"/>
            <a:r>
              <a:rPr lang="zh-TW" altLang="en-US" sz="800" dirty="0">
                <a:latin typeface="Consolas" panose="020B0609020204030204" pitchFamily="49" charset="0"/>
              </a:rPr>
              <a:t>然而 </a:t>
            </a:r>
            <a:r>
              <a:rPr lang="en-US" altLang="zh-TW" sz="800" dirty="0">
                <a:latin typeface="Consolas" panose="020B0609020204030204" pitchFamily="49" charset="0"/>
              </a:rPr>
              <a:t>STLSTLSTLST</a:t>
            </a:r>
            <a:r>
              <a:rPr lang="zh-TW" altLang="en-US" sz="800" dirty="0">
                <a:latin typeface="Consolas" panose="020B0609020204030204" pitchFamily="49" charset="0"/>
              </a:rPr>
              <a:t> </a:t>
            </a:r>
            <a:r>
              <a:rPr lang="en-US" altLang="zh-TW" sz="800" dirty="0">
                <a:latin typeface="Consolas" panose="020B0609020204030204" pitchFamily="49" charset="0"/>
              </a:rPr>
              <a:t>L</a:t>
            </a:r>
            <a:r>
              <a:rPr lang="zh-TW" altLang="en-US" sz="800" dirty="0">
                <a:latin typeface="Consolas" panose="020B0609020204030204" pitchFamily="49" charset="0"/>
              </a:rPr>
              <a:t>又可以套在 </a:t>
            </a:r>
            <a:r>
              <a:rPr lang="en-US" altLang="zh-TW" sz="800" dirty="0">
                <a:latin typeface="Consolas" panose="020B0609020204030204" pitchFamily="49" charset="0"/>
              </a:rPr>
              <a:t>STL</a:t>
            </a:r>
            <a:r>
              <a:rPr lang="zh-TW" altLang="en-US" sz="800" dirty="0">
                <a:latin typeface="Consolas" panose="020B0609020204030204" pitchFamily="49" charset="0"/>
              </a:rPr>
              <a:t> 裡面</a:t>
            </a:r>
            <a:endParaRPr lang="en-US" altLang="zh-TW" sz="800" dirty="0">
              <a:latin typeface="Consolas" panose="020B0609020204030204" pitchFamily="49" charset="0"/>
            </a:endParaRPr>
          </a:p>
          <a:p>
            <a:pPr lvl="4"/>
            <a:r>
              <a:rPr lang="zh-TW" altLang="en-US" sz="600" dirty="0">
                <a:latin typeface="Consolas" panose="020B0609020204030204" pitchFamily="49" charset="0"/>
              </a:rPr>
              <a:t>然而 </a:t>
            </a:r>
            <a:r>
              <a:rPr lang="en-US" altLang="zh-TW" sz="600" dirty="0">
                <a:latin typeface="Consolas" panose="020B0609020204030204" pitchFamily="49" charset="0"/>
              </a:rPr>
              <a:t>STLSTLSTLSTLSTL</a:t>
            </a:r>
            <a:r>
              <a:rPr lang="zh-TW" altLang="en-US" sz="600" dirty="0">
                <a:latin typeface="Consolas" panose="020B0609020204030204" pitchFamily="49" charset="0"/>
              </a:rPr>
              <a:t> 又可以套在 </a:t>
            </a:r>
            <a:r>
              <a:rPr lang="en-US" altLang="zh-TW" sz="600" dirty="0">
                <a:latin typeface="Consolas" panose="020B0609020204030204" pitchFamily="49" charset="0"/>
              </a:rPr>
              <a:t>STL</a:t>
            </a:r>
            <a:r>
              <a:rPr lang="zh-TW" altLang="en-US" sz="600" dirty="0">
                <a:latin typeface="Consolas" panose="020B0609020204030204" pitchFamily="49" charset="0"/>
              </a:rPr>
              <a:t> 裡面</a:t>
            </a:r>
          </a:p>
          <a:p>
            <a:pPr lvl="4"/>
            <a:endParaRPr lang="en-US" altLang="zh-TW" sz="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25151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分割問題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927D42-2DB0-4462-91FC-047AD13818F9}"/>
              </a:ext>
            </a:extLst>
          </p:cNvPr>
          <p:cNvCxnSpPr/>
          <p:nvPr/>
        </p:nvCxnSpPr>
        <p:spPr>
          <a:xfrm>
            <a:off x="7811389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67436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     P [a(3)]             P [a(4), a(5)]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927D42-2DB0-4462-91FC-047AD13818F9}"/>
              </a:ext>
            </a:extLst>
          </p:cNvPr>
          <p:cNvCxnSpPr/>
          <p:nvPr/>
        </p:nvCxnSpPr>
        <p:spPr>
          <a:xfrm>
            <a:off x="7811389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A3C226A-D18B-40C5-AE57-B3F92BD14C06}"/>
              </a:ext>
            </a:extLst>
          </p:cNvPr>
          <p:cNvCxnSpPr>
            <a:cxnSpLocks/>
          </p:cNvCxnSpPr>
          <p:nvPr/>
        </p:nvCxnSpPr>
        <p:spPr>
          <a:xfrm flipH="1">
            <a:off x="6515982" y="3614977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78F1B1-0FE2-4310-8A2E-6F4662B5D16A}"/>
              </a:ext>
            </a:extLst>
          </p:cNvPr>
          <p:cNvCxnSpPr>
            <a:cxnSpLocks/>
          </p:cNvCxnSpPr>
          <p:nvPr/>
        </p:nvCxnSpPr>
        <p:spPr>
          <a:xfrm>
            <a:off x="8842745" y="3570673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23762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最小子問題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邊界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        [a(3)]             P [a(4),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                                  Return a(3)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927D42-2DB0-4462-91FC-047AD13818F9}"/>
              </a:ext>
            </a:extLst>
          </p:cNvPr>
          <p:cNvCxnSpPr/>
          <p:nvPr/>
        </p:nvCxnSpPr>
        <p:spPr>
          <a:xfrm>
            <a:off x="7811389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A3C226A-D18B-40C5-AE57-B3F92BD14C06}"/>
              </a:ext>
            </a:extLst>
          </p:cNvPr>
          <p:cNvCxnSpPr>
            <a:cxnSpLocks/>
          </p:cNvCxnSpPr>
          <p:nvPr/>
        </p:nvCxnSpPr>
        <p:spPr>
          <a:xfrm flipH="1">
            <a:off x="6515982" y="3614977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78F1B1-0FE2-4310-8A2E-6F4662B5D16A}"/>
              </a:ext>
            </a:extLst>
          </p:cNvPr>
          <p:cNvCxnSpPr>
            <a:cxnSpLocks/>
          </p:cNvCxnSpPr>
          <p:nvPr/>
        </p:nvCxnSpPr>
        <p:spPr>
          <a:xfrm>
            <a:off x="8842745" y="3570673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0489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L=P [a(3)]             P [a(4), a(5)]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927D42-2DB0-4462-91FC-047AD13818F9}"/>
              </a:ext>
            </a:extLst>
          </p:cNvPr>
          <p:cNvCxnSpPr/>
          <p:nvPr/>
        </p:nvCxnSpPr>
        <p:spPr>
          <a:xfrm>
            <a:off x="7811389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A3C226A-D18B-40C5-AE57-B3F92BD14C06}"/>
              </a:ext>
            </a:extLst>
          </p:cNvPr>
          <p:cNvCxnSpPr>
            <a:cxnSpLocks/>
          </p:cNvCxnSpPr>
          <p:nvPr/>
        </p:nvCxnSpPr>
        <p:spPr>
          <a:xfrm flipH="1">
            <a:off x="6515982" y="3614977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78F1B1-0FE2-4310-8A2E-6F4662B5D16A}"/>
              </a:ext>
            </a:extLst>
          </p:cNvPr>
          <p:cNvCxnSpPr>
            <a:cxnSpLocks/>
          </p:cNvCxnSpPr>
          <p:nvPr/>
        </p:nvCxnSpPr>
        <p:spPr>
          <a:xfrm>
            <a:off x="8842745" y="3570673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07012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合併問題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回傳解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L=P [a(3)]                [a(4),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                                                  </a:t>
            </a:r>
            <a:r>
              <a:rPr lang="zh-TW" altLang="en-US" dirty="0"/>
              <a:t> </a:t>
            </a:r>
            <a:r>
              <a:rPr lang="en-US" altLang="zh-TW" dirty="0"/>
              <a:t>Return max(L, M, R)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927D42-2DB0-4462-91FC-047AD13818F9}"/>
              </a:ext>
            </a:extLst>
          </p:cNvPr>
          <p:cNvCxnSpPr/>
          <p:nvPr/>
        </p:nvCxnSpPr>
        <p:spPr>
          <a:xfrm>
            <a:off x="7811389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A3C226A-D18B-40C5-AE57-B3F92BD14C06}"/>
              </a:ext>
            </a:extLst>
          </p:cNvPr>
          <p:cNvCxnSpPr>
            <a:cxnSpLocks/>
          </p:cNvCxnSpPr>
          <p:nvPr/>
        </p:nvCxnSpPr>
        <p:spPr>
          <a:xfrm flipH="1">
            <a:off x="6515982" y="3614977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78F1B1-0FE2-4310-8A2E-6F4662B5D16A}"/>
              </a:ext>
            </a:extLst>
          </p:cNvPr>
          <p:cNvCxnSpPr>
            <a:cxnSpLocks/>
          </p:cNvCxnSpPr>
          <p:nvPr/>
        </p:nvCxnSpPr>
        <p:spPr>
          <a:xfrm>
            <a:off x="8842745" y="3570673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34275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L=P [a(3)]        R=P [a(4), a(5)]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927D42-2DB0-4462-91FC-047AD13818F9}"/>
              </a:ext>
            </a:extLst>
          </p:cNvPr>
          <p:cNvCxnSpPr/>
          <p:nvPr/>
        </p:nvCxnSpPr>
        <p:spPr>
          <a:xfrm>
            <a:off x="7811389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A3C226A-D18B-40C5-AE57-B3F92BD14C06}"/>
              </a:ext>
            </a:extLst>
          </p:cNvPr>
          <p:cNvCxnSpPr>
            <a:cxnSpLocks/>
          </p:cNvCxnSpPr>
          <p:nvPr/>
        </p:nvCxnSpPr>
        <p:spPr>
          <a:xfrm flipH="1">
            <a:off x="6515982" y="3614977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78F1B1-0FE2-4310-8A2E-6F4662B5D16A}"/>
              </a:ext>
            </a:extLst>
          </p:cNvPr>
          <p:cNvCxnSpPr>
            <a:cxnSpLocks/>
          </p:cNvCxnSpPr>
          <p:nvPr/>
        </p:nvCxnSpPr>
        <p:spPr>
          <a:xfrm>
            <a:off x="8842745" y="3570673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65855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L=P [a(3)]        R=P [a(4),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                                         P […, a(3), a(4), …]</a:t>
            </a:r>
          </a:p>
          <a:p>
            <a:pPr marL="0" indent="0">
              <a:buNone/>
            </a:pP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927D42-2DB0-4462-91FC-047AD13818F9}"/>
              </a:ext>
            </a:extLst>
          </p:cNvPr>
          <p:cNvCxnSpPr/>
          <p:nvPr/>
        </p:nvCxnSpPr>
        <p:spPr>
          <a:xfrm>
            <a:off x="7811389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A3C226A-D18B-40C5-AE57-B3F92BD14C06}"/>
              </a:ext>
            </a:extLst>
          </p:cNvPr>
          <p:cNvCxnSpPr>
            <a:cxnSpLocks/>
          </p:cNvCxnSpPr>
          <p:nvPr/>
        </p:nvCxnSpPr>
        <p:spPr>
          <a:xfrm flipH="1">
            <a:off x="6515982" y="3614977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78F1B1-0FE2-4310-8A2E-6F4662B5D16A}"/>
              </a:ext>
            </a:extLst>
          </p:cNvPr>
          <p:cNvCxnSpPr>
            <a:cxnSpLocks/>
          </p:cNvCxnSpPr>
          <p:nvPr/>
        </p:nvCxnSpPr>
        <p:spPr>
          <a:xfrm>
            <a:off x="8842745" y="3570673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48BAE5C-9119-4636-9C98-3A1ED60BAB5C}"/>
              </a:ext>
            </a:extLst>
          </p:cNvPr>
          <p:cNvCxnSpPr>
            <a:cxnSpLocks/>
          </p:cNvCxnSpPr>
          <p:nvPr/>
        </p:nvCxnSpPr>
        <p:spPr>
          <a:xfrm>
            <a:off x="7811389" y="3742573"/>
            <a:ext cx="0" cy="13822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0184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L=P [a(3)]        R=P [a(4),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                                          </a:t>
            </a:r>
            <a:r>
              <a:rPr lang="en-US" altLang="zh-TW" dirty="0" err="1"/>
              <a:t>maxSum</a:t>
            </a:r>
            <a:r>
              <a:rPr lang="en-US" altLang="zh-TW" dirty="0"/>
              <a:t> [… a(3), a(4), …]</a:t>
            </a:r>
          </a:p>
          <a:p>
            <a:pPr marL="0" indent="0">
              <a:buNone/>
            </a:pP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927D42-2DB0-4462-91FC-047AD13818F9}"/>
              </a:ext>
            </a:extLst>
          </p:cNvPr>
          <p:cNvCxnSpPr/>
          <p:nvPr/>
        </p:nvCxnSpPr>
        <p:spPr>
          <a:xfrm>
            <a:off x="7811389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A3C226A-D18B-40C5-AE57-B3F92BD14C06}"/>
              </a:ext>
            </a:extLst>
          </p:cNvPr>
          <p:cNvCxnSpPr>
            <a:cxnSpLocks/>
          </p:cNvCxnSpPr>
          <p:nvPr/>
        </p:nvCxnSpPr>
        <p:spPr>
          <a:xfrm flipH="1">
            <a:off x="6515982" y="3614977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78F1B1-0FE2-4310-8A2E-6F4662B5D16A}"/>
              </a:ext>
            </a:extLst>
          </p:cNvPr>
          <p:cNvCxnSpPr>
            <a:cxnSpLocks/>
          </p:cNvCxnSpPr>
          <p:nvPr/>
        </p:nvCxnSpPr>
        <p:spPr>
          <a:xfrm>
            <a:off x="8842745" y="3570673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48BAE5C-9119-4636-9C98-3A1ED60BAB5C}"/>
              </a:ext>
            </a:extLst>
          </p:cNvPr>
          <p:cNvCxnSpPr>
            <a:cxnSpLocks/>
          </p:cNvCxnSpPr>
          <p:nvPr/>
        </p:nvCxnSpPr>
        <p:spPr>
          <a:xfrm>
            <a:off x="7811389" y="3742573"/>
            <a:ext cx="0" cy="13822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0680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L=P [a(3)]        R=P [a(4),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                                   M=</a:t>
            </a:r>
            <a:r>
              <a:rPr lang="en-US" altLang="zh-TW" dirty="0" err="1"/>
              <a:t>maxSum</a:t>
            </a:r>
            <a:r>
              <a:rPr lang="en-US" altLang="zh-TW" dirty="0"/>
              <a:t> [… a(3), a(4), …]</a:t>
            </a:r>
          </a:p>
          <a:p>
            <a:pPr marL="0" indent="0">
              <a:buNone/>
            </a:pP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927D42-2DB0-4462-91FC-047AD13818F9}"/>
              </a:ext>
            </a:extLst>
          </p:cNvPr>
          <p:cNvCxnSpPr/>
          <p:nvPr/>
        </p:nvCxnSpPr>
        <p:spPr>
          <a:xfrm>
            <a:off x="7811389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A3C226A-D18B-40C5-AE57-B3F92BD14C06}"/>
              </a:ext>
            </a:extLst>
          </p:cNvPr>
          <p:cNvCxnSpPr>
            <a:cxnSpLocks/>
          </p:cNvCxnSpPr>
          <p:nvPr/>
        </p:nvCxnSpPr>
        <p:spPr>
          <a:xfrm flipH="1">
            <a:off x="6515982" y="3614977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78F1B1-0FE2-4310-8A2E-6F4662B5D16A}"/>
              </a:ext>
            </a:extLst>
          </p:cNvPr>
          <p:cNvCxnSpPr>
            <a:cxnSpLocks/>
          </p:cNvCxnSpPr>
          <p:nvPr/>
        </p:nvCxnSpPr>
        <p:spPr>
          <a:xfrm>
            <a:off x="8842745" y="3570673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48BAE5C-9119-4636-9C98-3A1ED60BAB5C}"/>
              </a:ext>
            </a:extLst>
          </p:cNvPr>
          <p:cNvCxnSpPr>
            <a:cxnSpLocks/>
          </p:cNvCxnSpPr>
          <p:nvPr/>
        </p:nvCxnSpPr>
        <p:spPr>
          <a:xfrm>
            <a:off x="7811389" y="3742573"/>
            <a:ext cx="0" cy="13822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29071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合併問題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回傳解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                                           Return max(L, M, R)</a:t>
            </a: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910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2662</TotalTime>
  <Words>4621</Words>
  <Application>Microsoft Office PowerPoint</Application>
  <PresentationFormat>寬螢幕</PresentationFormat>
  <Paragraphs>776</Paragraphs>
  <Slides>116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116</vt:i4>
      </vt:variant>
    </vt:vector>
  </HeadingPairs>
  <TitlesOfParts>
    <vt:vector size="121" baseType="lpstr">
      <vt:lpstr>微軟正黑體</vt:lpstr>
      <vt:lpstr>Arial</vt:lpstr>
      <vt:lpstr>Calibri</vt:lpstr>
      <vt:lpstr>Consolas</vt:lpstr>
      <vt:lpstr>Office 佈景主題</vt:lpstr>
      <vt:lpstr> Advanced  Competitive Programming</vt:lpstr>
      <vt:lpstr>Week 2  Basic Programing</vt:lpstr>
      <vt:lpstr>Outline</vt:lpstr>
      <vt:lpstr>Coding 小知識</vt:lpstr>
      <vt:lpstr>cin and cout</vt:lpstr>
      <vt:lpstr>cin and scanf and getline</vt:lpstr>
      <vt:lpstr>long long </vt:lpstr>
      <vt:lpstr>陣列</vt:lpstr>
      <vt:lpstr>STL</vt:lpstr>
      <vt:lpstr>vector&lt;any_type&gt;</vt:lpstr>
      <vt:lpstr>C plus plus 說明文件簡介</vt:lpstr>
      <vt:lpstr>C plus plus 說明文件簡介</vt:lpstr>
      <vt:lpstr>C plus plus 說明文件簡介</vt:lpstr>
      <vt:lpstr>C plus plus 說明文件簡介</vt:lpstr>
      <vt:lpstr>string</vt:lpstr>
      <vt:lpstr>string 字典序</vt:lpstr>
      <vt:lpstr>STL 可以套在 STL 裡面</vt:lpstr>
      <vt:lpstr>自學清單</vt:lpstr>
      <vt:lpstr>sort</vt:lpstr>
      <vt:lpstr>sort</vt:lpstr>
      <vt:lpstr>回顧字典序</vt:lpstr>
      <vt:lpstr>string 字典序</vt:lpstr>
      <vt:lpstr>vector sort 使用練習</vt:lpstr>
      <vt:lpstr>sort</vt:lpstr>
      <vt:lpstr>自定義 sort</vt:lpstr>
      <vt:lpstr>自定義 sort</vt:lpstr>
      <vt:lpstr>題目賞析 – CodeForces 1130 B</vt:lpstr>
      <vt:lpstr>題目賞析 – CodeForces 1130 B</vt:lpstr>
      <vt:lpstr>題目賞析 – CodeForces 1130 B</vt:lpstr>
      <vt:lpstr>題目賞析 – CodeForces 1130 B</vt:lpstr>
      <vt:lpstr>題目賞析 – CodeForces 1130 B</vt:lpstr>
      <vt:lpstr>題目賞析 – CodeForces 1130 B</vt:lpstr>
      <vt:lpstr>題目賞析 – CodeForces 1130 B</vt:lpstr>
      <vt:lpstr>題目賞析 – CodeForces 1130 B</vt:lpstr>
      <vt:lpstr>題目賞析 – CodeForces 1130 B</vt:lpstr>
      <vt:lpstr>題目賞析 – CodeForces 1130 B</vt:lpstr>
      <vt:lpstr>題目賞析 – CodeForces 1130 B</vt:lpstr>
      <vt:lpstr>題目賞析 – CodeForces 1130 B</vt:lpstr>
      <vt:lpstr>題目賞析 – CodeForces 1130 B</vt:lpstr>
      <vt:lpstr>題目賞析 – CodeForces 1130 B</vt:lpstr>
      <vt:lpstr>題目賞析 – CodeForces 1130 B</vt:lpstr>
      <vt:lpstr>感受一下 excel 操作 – 自定義排序</vt:lpstr>
      <vt:lpstr>題解說明</vt:lpstr>
      <vt:lpstr>vector 套 vector&lt;int&gt; - 示範</vt:lpstr>
      <vt:lpstr>vector 套 vector&lt;int&gt; - 示範</vt:lpstr>
      <vt:lpstr>vector 套 vector&lt;int&gt; - 示範</vt:lpstr>
      <vt:lpstr>題目賞析 – CodeForces 1130 B</vt:lpstr>
      <vt:lpstr>題目賞析 – CodeForces 1107 A</vt:lpstr>
      <vt:lpstr>題目賞析 – CodeForces 1107 A</vt:lpstr>
      <vt:lpstr>題目賞析 – CodeForces 1107 A</vt:lpstr>
      <vt:lpstr>練習&amp;下課時間</vt:lpstr>
      <vt:lpstr>Outline</vt:lpstr>
      <vt:lpstr>演算法的效率</vt:lpstr>
      <vt:lpstr>Big O</vt:lpstr>
      <vt:lpstr>Big O</vt:lpstr>
      <vt:lpstr>Big O</vt:lpstr>
      <vt:lpstr>Big O</vt:lpstr>
      <vt:lpstr>競賽規範</vt:lpstr>
      <vt:lpstr>競賽規範</vt:lpstr>
      <vt:lpstr>合理的複雜度</vt:lpstr>
      <vt:lpstr>合理的複雜度</vt:lpstr>
      <vt:lpstr>合理的複雜度</vt:lpstr>
      <vt:lpstr>常見思考方法</vt:lpstr>
      <vt:lpstr>演算法的設計思維</vt:lpstr>
      <vt:lpstr>最大連續和問題</vt:lpstr>
      <vt:lpstr>演算法的設計思維</vt:lpstr>
      <vt:lpstr>枚舉</vt:lpstr>
      <vt:lpstr>枚舉: 最大連續和問題</vt:lpstr>
      <vt:lpstr>演算法的設計思維</vt:lpstr>
      <vt:lpstr>動態規劃: 最大連續和問題</vt:lpstr>
      <vt:lpstr>動態規劃</vt:lpstr>
      <vt:lpstr>動態規劃</vt:lpstr>
      <vt:lpstr>演算法的設計思維</vt:lpstr>
      <vt:lpstr>分治法</vt:lpstr>
      <vt:lpstr>分治法: 最大連續和問題</vt:lpstr>
      <vt:lpstr>分治法: 原大小的問題</vt:lpstr>
      <vt:lpstr>分治法: 分割問題</vt:lpstr>
      <vt:lpstr>分治法: 子問題</vt:lpstr>
      <vt:lpstr>分治法: 分割問題</vt:lpstr>
      <vt:lpstr>分治法: 子子問題</vt:lpstr>
      <vt:lpstr>分治法: 最小子問題(邊界)</vt:lpstr>
      <vt:lpstr>分治法: 子子問題</vt:lpstr>
      <vt:lpstr>分治法: 最小子問題(邊界)</vt:lpstr>
      <vt:lpstr>分治法: 子子問題</vt:lpstr>
      <vt:lpstr>分治法: 子子問題</vt:lpstr>
      <vt:lpstr>分治法: 子子問題</vt:lpstr>
      <vt:lpstr>分治法: 子子問題</vt:lpstr>
      <vt:lpstr>分治法: 合併問題 (回傳解)</vt:lpstr>
      <vt:lpstr>分治法: 子問題</vt:lpstr>
      <vt:lpstr>分治法: 分割問題</vt:lpstr>
      <vt:lpstr>分治法: 子子問題</vt:lpstr>
      <vt:lpstr>分治法: 最小子問題 (邊界)</vt:lpstr>
      <vt:lpstr>分治法: 子子問題</vt:lpstr>
      <vt:lpstr>分治法: 合併問題 (回傳解)</vt:lpstr>
      <vt:lpstr>分治法: 子子問題</vt:lpstr>
      <vt:lpstr>分治法: 子子問題</vt:lpstr>
      <vt:lpstr>分治法: 子子問題</vt:lpstr>
      <vt:lpstr>分治法: 子子問題</vt:lpstr>
      <vt:lpstr>分治法: 合併問題 (回傳解)</vt:lpstr>
      <vt:lpstr>分治法: 子問題</vt:lpstr>
      <vt:lpstr>分治法: 子問題</vt:lpstr>
      <vt:lpstr>分治法: 子問題</vt:lpstr>
      <vt:lpstr>分治法: 子問題</vt:lpstr>
      <vt:lpstr>分治法: 合併問題 (回傳解)</vt:lpstr>
      <vt:lpstr>分治法: 原問題</vt:lpstr>
      <vt:lpstr>分治法: 原問題</vt:lpstr>
      <vt:lpstr>分治法: 複雜度</vt:lpstr>
      <vt:lpstr>分治法: 時間花費</vt:lpstr>
      <vt:lpstr>分治法: 時間花費</vt:lpstr>
      <vt:lpstr>分治法: 時間花費</vt:lpstr>
      <vt:lpstr>分治法: 複雜度</vt:lpstr>
      <vt:lpstr>演算法的設計思維</vt:lpstr>
      <vt:lpstr>貪心法</vt:lpstr>
      <vt:lpstr>貪心法: 最大連續和問題</vt:lpstr>
      <vt:lpstr>更優的複雜度?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奕儒 宋</dc:creator>
  <cp:lastModifiedBy>bilibibi Sou</cp:lastModifiedBy>
  <cp:revision>79</cp:revision>
  <dcterms:created xsi:type="dcterms:W3CDTF">2019-02-19T13:11:27Z</dcterms:created>
  <dcterms:modified xsi:type="dcterms:W3CDTF">2019-02-27T09:54:13Z</dcterms:modified>
</cp:coreProperties>
</file>