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6" r:id="rId3"/>
    <p:sldId id="317" r:id="rId4"/>
    <p:sldId id="319" r:id="rId5"/>
    <p:sldId id="320" r:id="rId6"/>
    <p:sldId id="393" r:id="rId7"/>
    <p:sldId id="402" r:id="rId8"/>
    <p:sldId id="394" r:id="rId9"/>
    <p:sldId id="321" r:id="rId10"/>
    <p:sldId id="322" r:id="rId11"/>
    <p:sldId id="323" r:id="rId12"/>
    <p:sldId id="395" r:id="rId13"/>
    <p:sldId id="396" r:id="rId14"/>
    <p:sldId id="398" r:id="rId15"/>
    <p:sldId id="399" r:id="rId16"/>
    <p:sldId id="400" r:id="rId17"/>
    <p:sldId id="404" r:id="rId18"/>
    <p:sldId id="401" r:id="rId19"/>
    <p:sldId id="403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3379" autoAdjust="0"/>
  </p:normalViewPr>
  <p:slideViewPr>
    <p:cSldViewPr>
      <p:cViewPr>
        <p:scale>
          <a:sx n="89" d="100"/>
          <a:sy n="89" d="100"/>
        </p:scale>
        <p:origin x="-1243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09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304800" y="6500835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5436096" y="6519446"/>
            <a:ext cx="28083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electron &amp; free999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Stack, Queue, Priority Queue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2018/02/24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smtClean="0">
                <a:latin typeface="Arial" charset="0"/>
              </a:rPr>
              <a:t>Yu-Cheng </a:t>
            </a:r>
            <a:r>
              <a:rPr lang="en-US" altLang="zh-TW" sz="2000" b="1" smtClean="0">
                <a:latin typeface="Arial" charset="0"/>
              </a:rPr>
              <a:t>Chang (Vic)</a:t>
            </a:r>
            <a:endParaRPr lang="en-US" altLang="zh-TW" sz="2000" b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i="1" dirty="0" smtClean="0">
                <a:latin typeface="Arial" charset="0"/>
              </a:rPr>
              <a:t>vic85821@gmail.com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Member Function</a:t>
            </a:r>
          </a:p>
          <a:p>
            <a:pPr lvl="1" algn="just"/>
            <a:r>
              <a:rPr lang="en-US" altLang="zh-TW" dirty="0"/>
              <a:t>p</a:t>
            </a:r>
            <a:r>
              <a:rPr lang="en-US" altLang="zh-TW" dirty="0" smtClean="0"/>
              <a:t>ush</a:t>
            </a:r>
          </a:p>
          <a:p>
            <a:pPr lvl="1" algn="just"/>
            <a:r>
              <a:rPr lang="en-US" altLang="zh-TW" dirty="0"/>
              <a:t>p</a:t>
            </a:r>
            <a:r>
              <a:rPr lang="en-US" altLang="zh-TW" dirty="0" smtClean="0"/>
              <a:t>op</a:t>
            </a:r>
          </a:p>
          <a:p>
            <a:pPr lvl="1" algn="just"/>
            <a:r>
              <a:rPr lang="en-US" altLang="zh-TW" dirty="0"/>
              <a:t>f</a:t>
            </a:r>
            <a:r>
              <a:rPr lang="en-US" altLang="zh-TW" dirty="0" smtClean="0"/>
              <a:t>ront</a:t>
            </a:r>
          </a:p>
          <a:p>
            <a:pPr lvl="1" algn="just"/>
            <a:r>
              <a:rPr lang="en-US" altLang="zh-TW" dirty="0" smtClean="0"/>
              <a:t>back</a:t>
            </a:r>
          </a:p>
          <a:p>
            <a:pPr lvl="1" algn="just"/>
            <a:r>
              <a:rPr lang="en-US" altLang="zh-TW" dirty="0"/>
              <a:t>e</a:t>
            </a:r>
            <a:r>
              <a:rPr lang="en-US" altLang="zh-TW" dirty="0" smtClean="0"/>
              <a:t>mpty</a:t>
            </a:r>
          </a:p>
          <a:p>
            <a:pPr lvl="1" algn="just"/>
            <a:r>
              <a:rPr lang="en-US" altLang="zh-TW" dirty="0" smtClean="0"/>
              <a:t>size</a:t>
            </a:r>
          </a:p>
          <a:p>
            <a:pPr lvl="1" algn="just"/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dirty="0" smtClean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144763" y="3487734"/>
            <a:ext cx="0" cy="1973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375076" y="3490909"/>
            <a:ext cx="0" cy="1973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143176" y="5445121"/>
            <a:ext cx="1233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60638" y="506729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60638" y="469264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60638" y="431164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73388" y="50863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592438" y="46926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592438" y="43116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9688" y="295909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751188" y="3289296"/>
            <a:ext cx="0" cy="4699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443213" y="5514971"/>
            <a:ext cx="16289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Push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enqueue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849863" y="3500434"/>
            <a:ext cx="0" cy="1973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080176" y="3503609"/>
            <a:ext cx="0" cy="1973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848276" y="5457821"/>
            <a:ext cx="1233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865738" y="507999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865738" y="470534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865738" y="432434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278488" y="50990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297538" y="47053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297538" y="43243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872088" y="3942714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6935724" y="5286388"/>
            <a:ext cx="642942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6122913" y="5553071"/>
            <a:ext cx="154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Pop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dequeue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3579738" y="29527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297538" y="3936058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>
                <a:latin typeface="Times New Roman" pitchFamily="18" charset="0"/>
              </a:rPr>
              <a:t>a</a:t>
            </a:r>
            <a:r>
              <a:rPr lang="en-US" altLang="zh-TW" sz="1600" baseline="-25000" dirty="0">
                <a:latin typeface="Times New Roman" pitchFamily="18" charset="0"/>
              </a:rPr>
              <a:t>3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7668344" y="50851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front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7125643" y="4077072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pPr algn="just"/>
            <a:r>
              <a:rPr lang="en-US" altLang="zh-TW" dirty="0" smtClean="0"/>
              <a:t>Queue Usage in STL</a:t>
            </a:r>
          </a:p>
          <a:p>
            <a:pPr lvl="1" algn="just">
              <a:buNone/>
            </a:pP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dirty="0" smtClean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0285" y="2205151"/>
            <a:ext cx="77152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stack example */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&lt;queue&gt;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en-US" altLang="zh-TW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queue&lt;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que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que.push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(1);    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que.push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que.push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que.front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altLang="zh-TW" sz="16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1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clear the stack */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while(!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que.empty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()) que.pop();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104880" y="407707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611293" y="407707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6168380" y="4167560"/>
            <a:ext cx="368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>
                <a:latin typeface="Times New Roman" pitchFamily="18" charset="0"/>
              </a:rPr>
              <a:t>1</a:t>
            </a:r>
            <a:endParaRPr lang="en-US" altLang="zh-TW" sz="1600" baseline="-25000" dirty="0">
              <a:latin typeface="Times New Roman" pitchFamily="18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684318" y="4150683"/>
            <a:ext cx="368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Times New Roman" pitchFamily="18" charset="0"/>
              </a:rPr>
              <a:t>2</a:t>
            </a:r>
            <a:endParaRPr lang="en-US" altLang="zh-TW" sz="1600" baseline="-25000" dirty="0">
              <a:latin typeface="Times New Roman" pitchFamily="18" charset="0"/>
            </a:endParaRP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6104881" y="4077073"/>
            <a:ext cx="191582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 flipH="1">
            <a:off x="8231707" y="4344198"/>
            <a:ext cx="6477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V="1">
            <a:off x="6311255" y="467556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V="1">
            <a:off x="7382818" y="4695676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6031855" y="4941168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front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128817" y="4941168"/>
            <a:ext cx="764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latin typeface="Times New Roman" pitchFamily="18" charset="0"/>
              </a:rPr>
              <a:t>back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>
            <a:off x="6104880" y="4565570"/>
            <a:ext cx="191582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7198668" y="4150683"/>
            <a:ext cx="368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>
                <a:latin typeface="Times New Roman" pitchFamily="18" charset="0"/>
              </a:rPr>
              <a:t>3</a:t>
            </a:r>
            <a:endParaRPr lang="en-US" altLang="zh-TW" sz="1600" baseline="-25000" dirty="0">
              <a:latin typeface="Times New Roman" pitchFamily="18" charset="0"/>
            </a:endParaRP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8343625" y="4293096"/>
            <a:ext cx="764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push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 flipH="1" flipV="1">
            <a:off x="5239767" y="4319959"/>
            <a:ext cx="64807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5391297" y="4254069"/>
            <a:ext cx="764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pop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7" grpId="0" animBg="1"/>
      <p:bldP spid="19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6" grpId="0" animBg="1"/>
      <p:bldP spid="40" grpId="0"/>
      <p:bldP spid="41" grpId="0"/>
      <p:bldP spid="42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pPr algn="just"/>
            <a:r>
              <a:rPr lang="en-US" altLang="zh-TW" dirty="0" smtClean="0"/>
              <a:t>Scan elements in queue</a:t>
            </a:r>
          </a:p>
          <a:p>
            <a:pPr lvl="1" algn="just">
              <a:buNone/>
            </a:pP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dirty="0" smtClean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0285" y="2272804"/>
            <a:ext cx="771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que.front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() != ‘D’) {</a:t>
            </a: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que.pop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5508104" y="2564904"/>
            <a:ext cx="2902423" cy="1270000"/>
            <a:chOff x="1525561" y="4653136"/>
            <a:chExt cx="2902423" cy="1270000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598586" y="4653136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104999" y="4653136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620936" y="4653136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133699" y="4653136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3655986" y="4653136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1671611" y="4726746"/>
              <a:ext cx="368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 smtClean="0">
                  <a:latin typeface="Times New Roman" pitchFamily="18" charset="0"/>
                </a:rPr>
                <a:t>A</a:t>
              </a:r>
              <a:endParaRPr lang="en-US" altLang="zh-TW" sz="1600" baseline="-25000" dirty="0">
                <a:latin typeface="Times New Roman" pitchFamily="18" charset="0"/>
              </a:endParaRP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2178024" y="4726746"/>
              <a:ext cx="368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>
                  <a:latin typeface="Times New Roman" pitchFamily="18" charset="0"/>
                </a:rPr>
                <a:t>B</a:t>
              </a:r>
              <a:endParaRPr lang="en-US" altLang="zh-TW" sz="1600" baseline="-25000" dirty="0">
                <a:latin typeface="Times New Roman" pitchFamily="18" charset="0"/>
              </a:endParaRP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2695549" y="4726746"/>
              <a:ext cx="368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>
                  <a:latin typeface="Times New Roman" pitchFamily="18" charset="0"/>
                </a:rPr>
                <a:t>C</a:t>
              </a:r>
              <a:endParaRPr lang="en-US" altLang="zh-TW" sz="1600" baseline="-25000" dirty="0">
                <a:latin typeface="Times New Roman" pitchFamily="18" charset="0"/>
              </a:endParaRPr>
            </a:p>
          </p:txBody>
        </p:sp>
        <p:sp>
          <p:nvSpPr>
            <p:cNvPr id="47" name="Line 20"/>
            <p:cNvSpPr>
              <a:spLocks noChangeShapeType="1"/>
            </p:cNvSpPr>
            <p:nvPr/>
          </p:nvSpPr>
          <p:spPr bwMode="auto">
            <a:xfrm>
              <a:off x="1598586" y="5138911"/>
              <a:ext cx="257175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>
              <a:off x="1585887" y="4688408"/>
              <a:ext cx="25844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1804961" y="5251623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 flipV="1">
              <a:off x="3917106" y="5226223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1525561" y="5556423"/>
              <a:ext cx="647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front</a:t>
              </a:r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auto">
            <a:xfrm>
              <a:off x="3663105" y="5518323"/>
              <a:ext cx="7648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 smtClean="0">
                  <a:latin typeface="Times New Roman" pitchFamily="18" charset="0"/>
                </a:rPr>
                <a:t>back</a:t>
              </a:r>
              <a:endParaRPr lang="en-US" altLang="zh-TW" dirty="0">
                <a:latin typeface="Times New Roman" pitchFamily="18" charset="0"/>
              </a:endParaRPr>
            </a:p>
          </p:txBody>
        </p:sp>
        <p:sp>
          <p:nvSpPr>
            <p:cNvPr id="58" name="Text Box 17"/>
            <p:cNvSpPr txBox="1">
              <a:spLocks noChangeArrowheads="1"/>
            </p:cNvSpPr>
            <p:nvPr/>
          </p:nvSpPr>
          <p:spPr bwMode="auto">
            <a:xfrm>
              <a:off x="3206724" y="4726746"/>
              <a:ext cx="368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 smtClean="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endParaRPr lang="en-US" altLang="zh-TW" sz="1600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9" name="Text Box 17"/>
            <p:cNvSpPr txBox="1">
              <a:spLocks noChangeArrowheads="1"/>
            </p:cNvSpPr>
            <p:nvPr/>
          </p:nvSpPr>
          <p:spPr bwMode="auto">
            <a:xfrm>
              <a:off x="3736768" y="4726746"/>
              <a:ext cx="368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>
                  <a:latin typeface="Times New Roman" pitchFamily="18" charset="0"/>
                </a:rPr>
                <a:t>E</a:t>
              </a:r>
              <a:endParaRPr lang="en-US" altLang="zh-TW" sz="1600" baseline="-25000" dirty="0">
                <a:latin typeface="Times New Roman" pitchFamily="18" charset="0"/>
              </a:endParaRPr>
            </a:p>
          </p:txBody>
        </p:sp>
      </p:grpSp>
      <p:sp>
        <p:nvSpPr>
          <p:cNvPr id="60" name="Line 24"/>
          <p:cNvSpPr>
            <a:spLocks noChangeShapeType="1"/>
          </p:cNvSpPr>
          <p:nvPr/>
        </p:nvSpPr>
        <p:spPr bwMode="auto">
          <a:xfrm>
            <a:off x="7373417" y="2113875"/>
            <a:ext cx="0" cy="34105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7046392" y="1744543"/>
            <a:ext cx="764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target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lang="zh-TW" altLang="en-US" dirty="0"/>
          </a:p>
        </p:txBody>
      </p:sp>
      <p:pic>
        <p:nvPicPr>
          <p:cNvPr id="4098" name="Picture 2" descr="C:\Users\USER\Desktop\giphy (1)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896544" cy="39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4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dirty="0" smtClean="0">
              <a:latin typeface="Arial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57200" y="19888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Practice 2</a:t>
            </a:r>
            <a:endParaRPr lang="zh-TW" altLang="en-US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46856" y="33661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smtClean="0"/>
              <a:t>POJ – 3125</a:t>
            </a:r>
          </a:p>
          <a:p>
            <a:r>
              <a:rPr lang="en-US" altLang="zh-TW" sz="2800" dirty="0" smtClean="0"/>
              <a:t>Printer Queue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3095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3" name="標題 4"/>
          <p:cNvSpPr>
            <a:spLocks noGrp="1"/>
          </p:cNvSpPr>
          <p:nvPr>
            <p:ph type="title"/>
          </p:nvPr>
        </p:nvSpPr>
        <p:spPr>
          <a:xfrm>
            <a:off x="342928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8398" y="1988840"/>
            <a:ext cx="4895850" cy="684212"/>
          </a:xfrm>
          <a:prstGeom prst="rect">
            <a:avLst/>
          </a:prstGeom>
          <a:noFill/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Stack</a:t>
            </a:r>
            <a:endParaRPr lang="en-US" altLang="zh-TW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07704" y="4400972"/>
            <a:ext cx="4895850" cy="6842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* Priority Queue</a:t>
            </a:r>
            <a:endParaRPr lang="en-US" altLang="zh-TW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907704" y="3176836"/>
            <a:ext cx="4895850" cy="684212"/>
          </a:xfrm>
          <a:prstGeom prst="rect">
            <a:avLst/>
          </a:prstGeom>
          <a:noFill/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Queue</a:t>
            </a:r>
            <a:endParaRPr lang="en-US" altLang="zh-TW" dirty="0"/>
          </a:p>
        </p:txBody>
      </p:sp>
      <p:sp>
        <p:nvSpPr>
          <p:cNvPr id="15" name="向下箭號 383"/>
          <p:cNvSpPr>
            <a:spLocks noChangeArrowheads="1"/>
          </p:cNvSpPr>
          <p:nvPr/>
        </p:nvSpPr>
        <p:spPr bwMode="auto">
          <a:xfrm>
            <a:off x="3995936" y="2780928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向下箭號 383"/>
          <p:cNvSpPr>
            <a:spLocks noChangeArrowheads="1"/>
          </p:cNvSpPr>
          <p:nvPr/>
        </p:nvSpPr>
        <p:spPr bwMode="auto">
          <a:xfrm>
            <a:off x="3995936" y="4007346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2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補充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Priority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79785"/>
            <a:ext cx="8229600" cy="4525963"/>
          </a:xfrm>
        </p:spPr>
        <p:txBody>
          <a:bodyPr/>
          <a:lstStyle/>
          <a:p>
            <a:pPr algn="just"/>
            <a:r>
              <a:rPr lang="en-US" altLang="zh-TW" dirty="0" smtClean="0"/>
              <a:t>Priority Queue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Priority queues are a type of container adaptors, specifically designed such that its </a:t>
            </a:r>
            <a:r>
              <a:rPr lang="en-US" altLang="zh-TW" b="1" dirty="0">
                <a:solidFill>
                  <a:srgbClr val="FF0000"/>
                </a:solidFill>
              </a:rPr>
              <a:t>first element is always the greatest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of the elements it contains, according to some strict weak ordering criterion</a:t>
            </a:r>
            <a:r>
              <a:rPr lang="en-US" altLang="zh-TW" dirty="0"/>
              <a:t>.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altLang="zh-TW" dirty="0"/>
              <a:t>Member Function</a:t>
            </a:r>
          </a:p>
          <a:p>
            <a:pPr lvl="1" algn="just"/>
            <a:r>
              <a:rPr lang="en-US" altLang="zh-TW" dirty="0"/>
              <a:t>push</a:t>
            </a:r>
          </a:p>
          <a:p>
            <a:pPr lvl="1" algn="just"/>
            <a:r>
              <a:rPr lang="en-US" altLang="zh-TW" dirty="0"/>
              <a:t>pop</a:t>
            </a:r>
          </a:p>
          <a:p>
            <a:pPr lvl="1" algn="just"/>
            <a:r>
              <a:rPr lang="en-US" altLang="zh-TW" b="1" dirty="0">
                <a:solidFill>
                  <a:srgbClr val="FF0000"/>
                </a:solidFill>
              </a:rPr>
              <a:t>top</a:t>
            </a:r>
          </a:p>
          <a:p>
            <a:pPr lvl="1" algn="just"/>
            <a:r>
              <a:rPr lang="en-US" altLang="zh-TW" dirty="0"/>
              <a:t>empty</a:t>
            </a:r>
          </a:p>
          <a:p>
            <a:pPr lvl="1" algn="just"/>
            <a:r>
              <a:rPr lang="en-US" altLang="zh-TW" dirty="0"/>
              <a:t>size</a:t>
            </a:r>
          </a:p>
          <a:p>
            <a:pPr lvl="1" algn="just"/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dirty="0"/>
          </a:p>
          <a:p>
            <a:pPr algn="just"/>
            <a:endParaRPr lang="en-US" altLang="zh-TW" dirty="0" smtClean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169764" y="3805991"/>
            <a:ext cx="5722716" cy="1774766"/>
            <a:chOff x="1835696" y="3356992"/>
            <a:chExt cx="6408712" cy="180541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886618" y="3356992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393031" y="3356992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908968" y="3356992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21731" y="3356992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944018" y="3356992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450431" y="3356992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7576218" y="3356992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959642" y="3424252"/>
              <a:ext cx="4413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 smtClean="0">
                  <a:latin typeface="Times New Roman" pitchFamily="18" charset="0"/>
                </a:rPr>
                <a:t>15</a:t>
              </a:r>
              <a:endParaRPr lang="en-US" altLang="zh-TW" sz="1600" baseline="-25000" dirty="0">
                <a:latin typeface="Times New Roman" pitchFamily="18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466056" y="3424252"/>
              <a:ext cx="368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>
                  <a:latin typeface="Times New Roman" pitchFamily="18" charset="0"/>
                </a:rPr>
                <a:t>8</a:t>
              </a:r>
              <a:endParaRPr lang="en-US" altLang="zh-TW" sz="1600" baseline="-25000" dirty="0">
                <a:latin typeface="Times New Roman" pitchFamily="18" charset="0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039068" y="3424252"/>
              <a:ext cx="2541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>
                  <a:latin typeface="Times New Roman" pitchFamily="18" charset="0"/>
                </a:rPr>
                <a:t>3</a:t>
              </a:r>
              <a:endParaRPr lang="en-US" altLang="zh-TW" sz="1600" baseline="-25000" dirty="0">
                <a:latin typeface="Times New Roman" pitchFamily="18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658620" y="3437954"/>
              <a:ext cx="585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 smtClean="0">
                  <a:latin typeface="Times New Roman" pitchFamily="18" charset="0"/>
                </a:rPr>
                <a:t>12</a:t>
              </a:r>
              <a:endParaRPr lang="en-US" altLang="zh-TW" sz="1600" baseline="-25000" dirty="0">
                <a:latin typeface="Times New Roman" pitchFamily="18" charset="0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886618" y="3842767"/>
              <a:ext cx="46148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886618" y="3356992"/>
              <a:ext cx="46148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2087538" y="3938207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835696" y="4139788"/>
              <a:ext cx="647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 smtClean="0">
                  <a:latin typeface="Times New Roman" pitchFamily="18" charset="0"/>
                </a:rPr>
                <a:t>top</a:t>
              </a:r>
              <a:endParaRPr lang="en-US" altLang="zh-TW" dirty="0">
                <a:latin typeface="Times New Roman" pitchFamily="18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958431" y="3369692"/>
              <a:ext cx="514350" cy="48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5974431" y="3369692"/>
              <a:ext cx="514350" cy="48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1880268" y="4663935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2386681" y="4663935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2902618" y="4663935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3415381" y="4663935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3937668" y="4663935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4444081" y="4663935"/>
              <a:ext cx="514350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1953292" y="4731195"/>
              <a:ext cx="4413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 smtClean="0">
                  <a:latin typeface="Times New Roman" pitchFamily="18" charset="0"/>
                </a:rPr>
                <a:t>15</a:t>
              </a:r>
              <a:endParaRPr lang="en-US" altLang="zh-TW" sz="1600" baseline="-25000" dirty="0">
                <a:latin typeface="Times New Roman" pitchFamily="18" charset="0"/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2459706" y="4731195"/>
              <a:ext cx="4492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 smtClean="0">
                  <a:latin typeface="Times New Roman" pitchFamily="18" charset="0"/>
                </a:rPr>
                <a:t>12</a:t>
              </a:r>
              <a:endParaRPr lang="en-US" altLang="zh-TW" sz="1600" baseline="-25000" dirty="0">
                <a:latin typeface="Times New Roman" pitchFamily="18" charset="0"/>
              </a:endParaRP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3032718" y="4731195"/>
              <a:ext cx="2541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 smtClean="0">
                  <a:latin typeface="Times New Roman" pitchFamily="18" charset="0"/>
                </a:rPr>
                <a:t>8</a:t>
              </a:r>
              <a:endParaRPr lang="en-US" altLang="zh-TW" sz="1600" baseline="-25000" dirty="0">
                <a:latin typeface="Times New Roman" pitchFamily="18" charset="0"/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1880268" y="5149710"/>
              <a:ext cx="46148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1880268" y="4663935"/>
              <a:ext cx="46148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4952081" y="4676635"/>
              <a:ext cx="514350" cy="48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5968081" y="4676635"/>
              <a:ext cx="514350" cy="48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3545481" y="4731195"/>
              <a:ext cx="2541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>
                  <a:latin typeface="Times New Roman" pitchFamily="18" charset="0"/>
                </a:rPr>
                <a:t>3</a:t>
              </a:r>
              <a:endParaRPr lang="en-US" altLang="zh-TW" sz="1600" baseline="-25000" dirty="0">
                <a:latin typeface="Times New Roman" pitchFamily="18" charset="0"/>
              </a:endParaRPr>
            </a:p>
          </p:txBody>
        </p:sp>
      </p:grpSp>
      <p:sp>
        <p:nvSpPr>
          <p:cNvPr id="49" name="Line 23"/>
          <p:cNvSpPr>
            <a:spLocks noChangeShapeType="1"/>
          </p:cNvSpPr>
          <p:nvPr/>
        </p:nvSpPr>
        <p:spPr bwMode="auto">
          <a:xfrm flipH="1">
            <a:off x="7452320" y="4057239"/>
            <a:ext cx="6477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7524328" y="3995772"/>
            <a:ext cx="764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push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 flipH="1" flipV="1">
            <a:off x="2483768" y="4031763"/>
            <a:ext cx="64807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2591846" y="3933056"/>
            <a:ext cx="764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pop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 animBg="1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補充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Priority Queue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User-Defined Structure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0285" y="2060848"/>
            <a:ext cx="77152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 structure _PRICE{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endParaRPr lang="en-US" altLang="zh-TW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zh-TW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operator&lt;(</a:t>
            </a:r>
            <a:r>
              <a:rPr lang="en-US" altLang="zh-TW" sz="16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TW" sz="16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structure _PRICE a) </a:t>
            </a:r>
            <a:r>
              <a:rPr lang="en-US" altLang="zh-TW" sz="16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TW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altLang="zh-TW" sz="16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value &gt; </a:t>
            </a:r>
            <a:r>
              <a:rPr lang="en-US" altLang="zh-TW" sz="16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altLang="zh-TW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altLang="zh-TW" sz="16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} price;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priority_queue</a:t>
            </a:r>
            <a:r>
              <a:rPr lang="en-US" altLang="zh-TW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&lt;price&gt; </a:t>
            </a:r>
            <a:r>
              <a:rPr lang="en-US" altLang="zh-TW" sz="16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pq</a:t>
            </a:r>
            <a:r>
              <a:rPr lang="en-US" altLang="zh-TW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price p1, p2;</a:t>
            </a:r>
          </a:p>
          <a:p>
            <a:r>
              <a:rPr lang="en-US" altLang="zh-TW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p1.value = 10;    p2.value = 5;</a:t>
            </a:r>
          </a:p>
          <a:p>
            <a:r>
              <a:rPr lang="en-US" altLang="zh-TW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pq.push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(p1);      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pq.push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(p2);</a:t>
            </a:r>
          </a:p>
          <a:p>
            <a:endParaRPr lang="en-US" altLang="zh-TW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(“top element’s value = %d\n”, 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pq.top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().value);</a:t>
            </a:r>
          </a:p>
          <a:p>
            <a:r>
              <a:rPr lang="en-US" altLang="zh-TW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altLang="zh-TW" sz="16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top element’s value = 5</a:t>
            </a:r>
            <a:r>
              <a:rPr lang="en-US" altLang="zh-TW" sz="16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  <a:r>
              <a:rPr lang="en-US" altLang="zh-TW" sz="1600" i="1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zh-TW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TW" sz="1600" i="1" dirty="0" smtClean="0">
              <a:latin typeface="Courier New" pitchFamily="49" charset="0"/>
              <a:cs typeface="Courier New" pitchFamily="49" charset="0"/>
            </a:endParaRPr>
          </a:p>
          <a:p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4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dirty="0" smtClean="0">
              <a:latin typeface="Arial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57200" y="19888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Practice 3</a:t>
            </a:r>
            <a:endParaRPr lang="zh-TW" altLang="en-US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46856" y="33661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err="1" smtClean="0"/>
              <a:t>Uva</a:t>
            </a:r>
            <a:r>
              <a:rPr lang="en-US" altLang="zh-TW" sz="2800" b="1" dirty="0" smtClean="0"/>
              <a:t> - 11995</a:t>
            </a:r>
          </a:p>
          <a:p>
            <a:r>
              <a:rPr lang="en-US" altLang="zh-TW" sz="2800" b="1" dirty="0"/>
              <a:t> </a:t>
            </a:r>
            <a:r>
              <a:rPr lang="en-US" altLang="zh-TW" sz="2800" dirty="0"/>
              <a:t>I Can Guess the Data </a:t>
            </a:r>
            <a:r>
              <a:rPr lang="en-US" altLang="zh-TW" sz="2800" dirty="0" smtClean="0"/>
              <a:t>Structure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053022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4"/>
          <p:cNvSpPr>
            <a:spLocks noChangeArrowheads="1" noChangeShapeType="1" noTextEdit="1"/>
          </p:cNvSpPr>
          <p:nvPr/>
        </p:nvSpPr>
        <p:spPr bwMode="gray">
          <a:xfrm>
            <a:off x="971600" y="2492896"/>
            <a:ext cx="7245424" cy="2081956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Q&amp;A</a:t>
            </a:r>
            <a:endParaRPr lang="en-US" altLang="zh-TW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for Your Attention</a:t>
            </a:r>
          </a:p>
          <a:p>
            <a:pPr algn="ctr"/>
            <a:endParaRPr lang="en-US" altLang="zh-TW" sz="5400" b="1" kern="10" dirty="0" smtClean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917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3" name="標題 4"/>
          <p:cNvSpPr>
            <a:spLocks noGrp="1"/>
          </p:cNvSpPr>
          <p:nvPr>
            <p:ph type="title"/>
          </p:nvPr>
        </p:nvSpPr>
        <p:spPr>
          <a:xfrm>
            <a:off x="342928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8398" y="1988840"/>
            <a:ext cx="4895850" cy="6842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Stack</a:t>
            </a:r>
            <a:endParaRPr lang="en-US" altLang="zh-TW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07704" y="4400972"/>
            <a:ext cx="4895850" cy="684212"/>
          </a:xfrm>
          <a:prstGeom prst="rect">
            <a:avLst/>
          </a:prstGeom>
          <a:noFill/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* Priority Queue</a:t>
            </a:r>
            <a:endParaRPr lang="en-US" altLang="zh-TW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907704" y="3176836"/>
            <a:ext cx="4895850" cy="684212"/>
          </a:xfrm>
          <a:prstGeom prst="rect">
            <a:avLst/>
          </a:prstGeom>
          <a:noFill/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Queue</a:t>
            </a:r>
            <a:endParaRPr lang="en-US" altLang="zh-TW" dirty="0"/>
          </a:p>
        </p:txBody>
      </p:sp>
      <p:sp>
        <p:nvSpPr>
          <p:cNvPr id="15" name="向下箭號 383"/>
          <p:cNvSpPr>
            <a:spLocks noChangeArrowheads="1"/>
          </p:cNvSpPr>
          <p:nvPr/>
        </p:nvSpPr>
        <p:spPr bwMode="auto">
          <a:xfrm>
            <a:off x="3995936" y="2780928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向下箭號 383"/>
          <p:cNvSpPr>
            <a:spLocks noChangeArrowheads="1"/>
          </p:cNvSpPr>
          <p:nvPr/>
        </p:nvSpPr>
        <p:spPr bwMode="auto">
          <a:xfrm>
            <a:off x="3995936" y="4007346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Stack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stack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is an ordered list in which insertions and deletions are made at one end called the top.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If we add the elements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to the stack, in that order, then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is the first element we delete from the stack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A stack is also known as a </a:t>
            </a:r>
            <a:r>
              <a:rPr lang="en-US" altLang="zh-TW" b="1" i="1" dirty="0" smtClean="0">
                <a:solidFill>
                  <a:srgbClr val="FF0000"/>
                </a:solidFill>
              </a:rPr>
              <a:t>Last-In-First-Out</a:t>
            </a:r>
            <a:r>
              <a:rPr lang="en-US" altLang="zh-TW" b="1" dirty="0" smtClean="0">
                <a:solidFill>
                  <a:srgbClr val="FF0000"/>
                </a:solidFill>
              </a:rPr>
              <a:t> (</a:t>
            </a:r>
            <a:r>
              <a:rPr lang="en-US" altLang="zh-TW" b="1" i="1" dirty="0" smtClean="0">
                <a:solidFill>
                  <a:srgbClr val="FF0000"/>
                </a:solidFill>
              </a:rPr>
              <a:t>LIFO</a:t>
            </a:r>
            <a:r>
              <a:rPr lang="en-US" altLang="zh-TW" b="1" dirty="0" smtClean="0">
                <a:solidFill>
                  <a:srgbClr val="FF0000"/>
                </a:solidFill>
              </a:rPr>
              <a:t>)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list.</a:t>
            </a:r>
          </a:p>
          <a:p>
            <a:pPr lvl="1" algn="just"/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dirty="0" smtClean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pic>
        <p:nvPicPr>
          <p:cNvPr id="19" name="Picture 4" descr="figure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8953" y="3786190"/>
            <a:ext cx="7276385" cy="2095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Member Function</a:t>
            </a:r>
          </a:p>
          <a:p>
            <a:pPr lvl="1" algn="just"/>
            <a:r>
              <a:rPr lang="en-US" altLang="zh-TW" dirty="0"/>
              <a:t>p</a:t>
            </a:r>
            <a:r>
              <a:rPr lang="en-US" altLang="zh-TW" dirty="0" smtClean="0"/>
              <a:t>ush</a:t>
            </a:r>
          </a:p>
          <a:p>
            <a:pPr lvl="1" algn="just"/>
            <a:r>
              <a:rPr lang="en-US" altLang="zh-TW" dirty="0"/>
              <a:t>p</a:t>
            </a:r>
            <a:r>
              <a:rPr lang="en-US" altLang="zh-TW" dirty="0" smtClean="0"/>
              <a:t>op</a:t>
            </a:r>
          </a:p>
          <a:p>
            <a:pPr lvl="1" algn="just"/>
            <a:r>
              <a:rPr lang="en-US" altLang="zh-TW" dirty="0"/>
              <a:t>t</a:t>
            </a:r>
            <a:r>
              <a:rPr lang="en-US" altLang="zh-TW" dirty="0" smtClean="0"/>
              <a:t>op</a:t>
            </a:r>
          </a:p>
          <a:p>
            <a:pPr lvl="1" algn="just"/>
            <a:r>
              <a:rPr lang="en-US" altLang="zh-TW" dirty="0"/>
              <a:t>e</a:t>
            </a:r>
            <a:r>
              <a:rPr lang="en-US" altLang="zh-TW" dirty="0" smtClean="0"/>
              <a:t>mpty</a:t>
            </a:r>
          </a:p>
          <a:p>
            <a:pPr lvl="1" algn="just"/>
            <a:r>
              <a:rPr lang="en-US" altLang="zh-TW" dirty="0" smtClean="0"/>
              <a:t>size</a:t>
            </a:r>
          </a:p>
          <a:p>
            <a:pPr lvl="1" algn="just"/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dirty="0" smtClean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21459" y="3487734"/>
            <a:ext cx="0" cy="1973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651772" y="3490909"/>
            <a:ext cx="0" cy="1973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419872" y="5445121"/>
            <a:ext cx="1233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37334" y="506729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37334" y="469264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37334" y="431164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850084" y="50863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>
                <a:latin typeface="Times New Roman" pitchFamily="18" charset="0"/>
              </a:rPr>
              <a:t>a</a:t>
            </a:r>
            <a:r>
              <a:rPr lang="en-US" altLang="zh-TW" sz="1600" baseline="-25000" dirty="0">
                <a:latin typeface="Times New Roman" pitchFamily="18" charset="0"/>
              </a:rPr>
              <a:t>0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69134" y="46926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869134" y="43116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456384" y="295909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27884" y="3289296"/>
            <a:ext cx="0" cy="4699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419872" y="5514971"/>
            <a:ext cx="1338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Push (Add)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126559" y="3500434"/>
            <a:ext cx="0" cy="1973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356872" y="3503609"/>
            <a:ext cx="0" cy="1973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124972" y="5457821"/>
            <a:ext cx="1233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142434" y="507999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142434" y="470534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142434" y="432434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555184" y="50990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574234" y="47053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574234" y="43243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6148784" y="3276596"/>
            <a:ext cx="1187450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6720284" y="2857496"/>
            <a:ext cx="0" cy="4699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6084168" y="5553071"/>
            <a:ext cx="1493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Pop (Delete)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3856434" y="29527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574234" y="3295646"/>
            <a:ext cx="36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a</a:t>
            </a:r>
            <a:r>
              <a:rPr lang="en-US" altLang="zh-TW" sz="1600" baseline="-25000"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pPr algn="just"/>
            <a:r>
              <a:rPr lang="en-US" altLang="zh-TW" dirty="0" smtClean="0"/>
              <a:t>Stack Usage in STL – Standard Template Library</a:t>
            </a:r>
          </a:p>
          <a:p>
            <a:pPr lvl="1" algn="just">
              <a:buNone/>
            </a:pP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dirty="0" smtClean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7256" y="2215116"/>
            <a:ext cx="77152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stack example */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&lt;stack&gt;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en-US" altLang="zh-TW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stack&lt;</a:t>
            </a:r>
            <a:r>
              <a:rPr lang="en-US" altLang="zh-TW" sz="16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6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stk</a:t>
            </a:r>
            <a:r>
              <a:rPr lang="en-US" altLang="zh-TW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stk.push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(1);    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stk.push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stk.top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();  </a:t>
            </a:r>
            <a:r>
              <a:rPr lang="en-US" altLang="zh-TW" sz="16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2</a:t>
            </a:r>
          </a:p>
          <a:p>
            <a:r>
              <a:rPr lang="en-US" altLang="zh-TW" sz="16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stk.empty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altLang="zh-TW" sz="16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false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clear the stack */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	while(!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stk.empty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altLang="zh-TW" sz="1600" i="1" dirty="0" err="1" smtClean="0">
                <a:latin typeface="Courier New" pitchFamily="49" charset="0"/>
                <a:cs typeface="Courier New" pitchFamily="49" charset="0"/>
              </a:rPr>
              <a:t>stk.pop</a:t>
            </a:r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TW" sz="1600" i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6588224" y="3284984"/>
            <a:ext cx="1233487" cy="1976437"/>
            <a:chOff x="2351088" y="3487734"/>
            <a:chExt cx="1233487" cy="1976437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352675" y="3487734"/>
              <a:ext cx="0" cy="1973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582988" y="3490909"/>
              <a:ext cx="0" cy="1973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351088" y="5445121"/>
              <a:ext cx="12334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588224" y="4869160"/>
            <a:ext cx="1224136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020272" y="4869160"/>
            <a:ext cx="368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Times New Roman" pitchFamily="18" charset="0"/>
              </a:rPr>
              <a:t>1</a:t>
            </a:r>
            <a:endParaRPr lang="en-US" altLang="zh-TW" sz="1600" baseline="-25000" dirty="0">
              <a:latin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588224" y="4509120"/>
            <a:ext cx="1224136" cy="368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020272" y="4437112"/>
            <a:ext cx="368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aseline="-25000" dirty="0" smtClean="0">
                <a:latin typeface="Times New Roman" pitchFamily="18" charset="0"/>
              </a:rPr>
              <a:t>2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H="1" flipV="1">
            <a:off x="7380312" y="4653136"/>
            <a:ext cx="864096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8424" y="4437112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lang="zh-TW" altLang="en-US" dirty="0"/>
          </a:p>
        </p:txBody>
      </p:sp>
      <p:pic>
        <p:nvPicPr>
          <p:cNvPr id="3074" name="Picture 2" descr="C:\Users\USER\Desktop\giph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43" y="1847461"/>
            <a:ext cx="5469092" cy="410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dirty="0" smtClean="0">
              <a:latin typeface="Arial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57200" y="19888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Practice 1</a:t>
            </a:r>
            <a:endParaRPr lang="zh-TW" altLang="en-US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46856" y="33661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smtClean="0"/>
              <a:t>Uva-673</a:t>
            </a:r>
            <a:r>
              <a:rPr lang="en-US" altLang="zh-TW" sz="2800" dirty="0" smtClean="0"/>
              <a:t> </a:t>
            </a:r>
          </a:p>
          <a:p>
            <a:r>
              <a:rPr lang="en-US" altLang="zh-TW" sz="2800" dirty="0" err="1" smtClean="0"/>
              <a:t>Parantheses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1693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3" name="標題 4"/>
          <p:cNvSpPr>
            <a:spLocks noGrp="1"/>
          </p:cNvSpPr>
          <p:nvPr>
            <p:ph type="title"/>
          </p:nvPr>
        </p:nvSpPr>
        <p:spPr>
          <a:xfrm>
            <a:off x="342928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8398" y="1988840"/>
            <a:ext cx="4895850" cy="684212"/>
          </a:xfrm>
          <a:prstGeom prst="rect">
            <a:avLst/>
          </a:prstGeom>
          <a:noFill/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Stack</a:t>
            </a:r>
            <a:endParaRPr lang="en-US" altLang="zh-TW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07704" y="4400972"/>
            <a:ext cx="4895850" cy="684212"/>
          </a:xfrm>
          <a:prstGeom prst="rect">
            <a:avLst/>
          </a:prstGeom>
          <a:noFill/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* Priority Queue</a:t>
            </a:r>
            <a:endParaRPr lang="en-US" altLang="zh-TW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907704" y="3176836"/>
            <a:ext cx="4895850" cy="6842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Queue</a:t>
            </a:r>
            <a:endParaRPr lang="en-US" altLang="zh-TW" dirty="0"/>
          </a:p>
        </p:txBody>
      </p:sp>
      <p:sp>
        <p:nvSpPr>
          <p:cNvPr id="15" name="向下箭號 383"/>
          <p:cNvSpPr>
            <a:spLocks noChangeArrowheads="1"/>
          </p:cNvSpPr>
          <p:nvPr/>
        </p:nvSpPr>
        <p:spPr bwMode="auto">
          <a:xfrm>
            <a:off x="3995936" y="2780928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向下箭號 383"/>
          <p:cNvSpPr>
            <a:spLocks noChangeArrowheads="1"/>
          </p:cNvSpPr>
          <p:nvPr/>
        </p:nvSpPr>
        <p:spPr bwMode="auto">
          <a:xfrm>
            <a:off x="3995936" y="4007346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501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Queue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queue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is an ordered list in which insertions and deletions are made at one end called the front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If we add the elements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to the stack, in that order, then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is the first element we delete from the queue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A stack is also known as a </a:t>
            </a:r>
            <a:r>
              <a:rPr lang="en-US" altLang="zh-TW" b="1" i="1" dirty="0" smtClean="0">
                <a:solidFill>
                  <a:srgbClr val="FF0000"/>
                </a:solidFill>
              </a:rPr>
              <a:t>First-In-First-Out</a:t>
            </a:r>
            <a:r>
              <a:rPr lang="en-US" altLang="zh-TW" b="1" dirty="0" smtClean="0">
                <a:solidFill>
                  <a:srgbClr val="FF0000"/>
                </a:solidFill>
              </a:rPr>
              <a:t> (</a:t>
            </a:r>
            <a:r>
              <a:rPr lang="en-US" altLang="zh-TW" b="1" i="1" dirty="0">
                <a:solidFill>
                  <a:srgbClr val="FF0000"/>
                </a:solidFill>
              </a:rPr>
              <a:t>F</a:t>
            </a:r>
            <a:r>
              <a:rPr lang="en-US" altLang="zh-TW" b="1" i="1" dirty="0" smtClean="0">
                <a:solidFill>
                  <a:srgbClr val="FF0000"/>
                </a:solidFill>
              </a:rPr>
              <a:t>IFO</a:t>
            </a:r>
            <a:r>
              <a:rPr lang="en-US" altLang="zh-TW" b="1" dirty="0" smtClean="0">
                <a:solidFill>
                  <a:srgbClr val="FF0000"/>
                </a:solidFill>
              </a:rPr>
              <a:t>)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list.</a:t>
            </a:r>
          </a:p>
          <a:p>
            <a:pPr lvl="1" algn="just"/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dirty="0" smtClean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98586" y="4429132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04999" y="4429132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20936" y="4429132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33699" y="4429132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55986" y="4429132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62399" y="4429132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288186" y="4429132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662086" y="4519619"/>
            <a:ext cx="368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Times New Roman" pitchFamily="18" charset="0"/>
              </a:rPr>
              <a:t>A</a:t>
            </a:r>
            <a:endParaRPr lang="en-US" altLang="zh-TW" sz="1600" baseline="-25000" dirty="0">
              <a:latin typeface="Times New Roman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158974" y="4530732"/>
            <a:ext cx="368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>
                <a:latin typeface="Times New Roman" pitchFamily="18" charset="0"/>
              </a:rPr>
              <a:t>B</a:t>
            </a:r>
            <a:endParaRPr lang="en-US" altLang="zh-TW" sz="1600" baseline="-25000" dirty="0">
              <a:latin typeface="Times New Roman" pitchFamily="18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695549" y="4541844"/>
            <a:ext cx="368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>
                <a:latin typeface="Times New Roman" pitchFamily="18" charset="0"/>
              </a:rPr>
              <a:t>C</a:t>
            </a:r>
            <a:endParaRPr lang="en-US" altLang="zh-TW" sz="1600" baseline="-25000" dirty="0">
              <a:latin typeface="Times New Roman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380312" y="4510094"/>
            <a:ext cx="5857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 smtClean="0">
                <a:latin typeface="Times New Roman" pitchFamily="18" charset="0"/>
              </a:rPr>
              <a:t>D</a:t>
            </a:r>
            <a:endParaRPr lang="en-US" altLang="zh-TW" sz="1600" baseline="-25000" dirty="0">
              <a:latin typeface="Times New Roman" pitchFamily="18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1598586" y="4914907"/>
            <a:ext cx="4614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598586" y="4429132"/>
            <a:ext cx="4614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513486" y="4665669"/>
            <a:ext cx="6477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785786" y="4691069"/>
            <a:ext cx="6477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1804961" y="5027619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2881785" y="5002219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25561" y="5332419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front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2627784" y="5294319"/>
            <a:ext cx="764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latin typeface="Times New Roman" pitchFamily="18" charset="0"/>
              </a:rPr>
              <a:t>back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670399" y="4441832"/>
            <a:ext cx="5143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686399" y="4441832"/>
            <a:ext cx="5143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3330</TotalTime>
  <Words>509</Words>
  <Application>Microsoft Office PowerPoint</Application>
  <PresentationFormat>如螢幕大小 (4:3)</PresentationFormat>
  <Paragraphs>210</Paragraphs>
  <Slides>19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PowerPoint 簡報</vt:lpstr>
      <vt:lpstr>Outline</vt:lpstr>
      <vt:lpstr>Stack</vt:lpstr>
      <vt:lpstr>Stack</vt:lpstr>
      <vt:lpstr>Stack</vt:lpstr>
      <vt:lpstr>Question</vt:lpstr>
      <vt:lpstr>PowerPoint 簡報</vt:lpstr>
      <vt:lpstr>Outline</vt:lpstr>
      <vt:lpstr>Queue</vt:lpstr>
      <vt:lpstr>Queue</vt:lpstr>
      <vt:lpstr>Queue</vt:lpstr>
      <vt:lpstr>Queue</vt:lpstr>
      <vt:lpstr>Question</vt:lpstr>
      <vt:lpstr>PowerPoint 簡報</vt:lpstr>
      <vt:lpstr>Outline</vt:lpstr>
      <vt:lpstr>(補充) Priority Queue</vt:lpstr>
      <vt:lpstr>(補充) Priority Queue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USER</cp:lastModifiedBy>
  <cp:revision>610</cp:revision>
  <dcterms:created xsi:type="dcterms:W3CDTF">2009-11-10T06:48:42Z</dcterms:created>
  <dcterms:modified xsi:type="dcterms:W3CDTF">2018-02-23T15:37:26Z</dcterms:modified>
</cp:coreProperties>
</file>