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84"/>
  </p:notesMasterIdLst>
  <p:sldIdLst>
    <p:sldId id="257" r:id="rId3"/>
    <p:sldId id="258" r:id="rId4"/>
    <p:sldId id="369" r:id="rId5"/>
    <p:sldId id="378" r:id="rId6"/>
    <p:sldId id="379" r:id="rId7"/>
    <p:sldId id="380" r:id="rId8"/>
    <p:sldId id="381" r:id="rId9"/>
    <p:sldId id="442" r:id="rId10"/>
    <p:sldId id="374" r:id="rId11"/>
    <p:sldId id="382" r:id="rId12"/>
    <p:sldId id="389" r:id="rId13"/>
    <p:sldId id="371" r:id="rId14"/>
    <p:sldId id="384" r:id="rId15"/>
    <p:sldId id="386" r:id="rId16"/>
    <p:sldId id="388" r:id="rId17"/>
    <p:sldId id="441" r:id="rId18"/>
    <p:sldId id="372" r:id="rId19"/>
    <p:sldId id="392" r:id="rId20"/>
    <p:sldId id="393" r:id="rId21"/>
    <p:sldId id="390" r:id="rId22"/>
    <p:sldId id="391" r:id="rId23"/>
    <p:sldId id="394" r:id="rId24"/>
    <p:sldId id="373" r:id="rId25"/>
    <p:sldId id="406" r:id="rId26"/>
    <p:sldId id="407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9" r:id="rId39"/>
    <p:sldId id="410" r:id="rId40"/>
    <p:sldId id="411" r:id="rId41"/>
    <p:sldId id="376" r:id="rId42"/>
    <p:sldId id="412" r:id="rId43"/>
    <p:sldId id="414" r:id="rId44"/>
    <p:sldId id="415" r:id="rId45"/>
    <p:sldId id="416" r:id="rId46"/>
    <p:sldId id="417" r:id="rId47"/>
    <p:sldId id="418" r:id="rId48"/>
    <p:sldId id="419" r:id="rId49"/>
    <p:sldId id="420" r:id="rId50"/>
    <p:sldId id="421" r:id="rId51"/>
    <p:sldId id="422" r:id="rId52"/>
    <p:sldId id="423" r:id="rId53"/>
    <p:sldId id="424" r:id="rId54"/>
    <p:sldId id="425" r:id="rId55"/>
    <p:sldId id="426" r:id="rId56"/>
    <p:sldId id="427" r:id="rId57"/>
    <p:sldId id="428" r:id="rId58"/>
    <p:sldId id="429" r:id="rId59"/>
    <p:sldId id="430" r:id="rId60"/>
    <p:sldId id="413" r:id="rId61"/>
    <p:sldId id="431" r:id="rId62"/>
    <p:sldId id="432" r:id="rId63"/>
    <p:sldId id="433" r:id="rId64"/>
    <p:sldId id="434" r:id="rId65"/>
    <p:sldId id="377" r:id="rId66"/>
    <p:sldId id="435" r:id="rId67"/>
    <p:sldId id="445" r:id="rId68"/>
    <p:sldId id="450" r:id="rId69"/>
    <p:sldId id="452" r:id="rId70"/>
    <p:sldId id="446" r:id="rId71"/>
    <p:sldId id="453" r:id="rId72"/>
    <p:sldId id="443" r:id="rId73"/>
    <p:sldId id="440" r:id="rId74"/>
    <p:sldId id="436" r:id="rId75"/>
    <p:sldId id="437" r:id="rId76"/>
    <p:sldId id="438" r:id="rId77"/>
    <p:sldId id="439" r:id="rId78"/>
    <p:sldId id="454" r:id="rId79"/>
    <p:sldId id="447" r:id="rId80"/>
    <p:sldId id="449" r:id="rId81"/>
    <p:sldId id="365" r:id="rId82"/>
    <p:sldId id="366" r:id="rId8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>
          <p15:clr>
            <a:srgbClr val="A4A3A4"/>
          </p15:clr>
        </p15:guide>
        <p15:guide id="2" pos="30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66FF66"/>
    <a:srgbClr val="0066FF"/>
    <a:srgbClr val="99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094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頁首版面配置區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3075" name="日期版面配置區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B3017F0-530B-4C02-9A13-93F4F91F9540}" type="datetimeFigureOut">
              <a:rPr lang="zh-TW" altLang="en-US"/>
              <a:pPr>
                <a:defRPr/>
              </a:pPr>
              <a:t>2018/2/22</a:t>
            </a:fld>
            <a:endParaRPr lang="zh-TW"/>
          </a:p>
        </p:txBody>
      </p:sp>
      <p:sp>
        <p:nvSpPr>
          <p:cNvPr id="3076" name="投影片圖像版面配置區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備忘稿版面配置區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noProof="0" smtClean="0"/>
              <a:t>按一下以編輯母片文字樣式</a:t>
            </a:r>
          </a:p>
          <a:p>
            <a:pPr lvl="1"/>
            <a:r>
              <a:rPr lang="zh-TW" noProof="0" smtClean="0"/>
              <a:t>第二層</a:t>
            </a:r>
          </a:p>
          <a:p>
            <a:pPr lvl="2"/>
            <a:r>
              <a:rPr lang="zh-TW" noProof="0" smtClean="0"/>
              <a:t>第三層</a:t>
            </a:r>
          </a:p>
          <a:p>
            <a:pPr lvl="3"/>
            <a:r>
              <a:rPr lang="zh-TW" noProof="0" smtClean="0"/>
              <a:t>第四層</a:t>
            </a:r>
          </a:p>
          <a:p>
            <a:pPr lvl="4"/>
            <a:r>
              <a:rPr lang="zh-TW" noProof="0" smtClean="0"/>
              <a:t>第五層</a:t>
            </a:r>
          </a:p>
        </p:txBody>
      </p:sp>
      <p:sp>
        <p:nvSpPr>
          <p:cNvPr id="3078" name="頁尾版面配置區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3079" name="投影片編號版面配置區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81BA040-ED51-453B-ADFA-96F0585F7E9B}" type="slidenum">
              <a:rPr lang="en-US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01750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7172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BD177D0-1C90-4374-B178-D43FF49AB394}" type="slidenum">
              <a:rPr lang="en-US" altLang="zh-TW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977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9220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2FB969-AD75-4A0E-9378-6450896F20B7}" type="slidenum">
              <a:rPr lang="en-US" altLang="zh-TW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35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1268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995D2D2-28AB-48AC-BE0E-222D33541DE0}" type="slidenum">
              <a:rPr lang="en-US" altLang="zh-TW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6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3316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07A1258-9186-4891-8B25-4B2182D36B30}" type="slidenum">
              <a:rPr lang="en-US" altLang="zh-TW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64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7172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BD177D0-1C90-4374-B178-D43FF49AB394}" type="slidenum">
              <a:rPr lang="en-US" altLang="zh-TW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79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1BA040-ED51-453B-ADFA-96F0585F7E9B}" type="slidenum">
              <a:rPr lang="en-US" altLang="zh-TW" smtClean="0"/>
              <a:pPr>
                <a:defRPr/>
              </a:pPr>
              <a:t>67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13985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1BA040-ED51-453B-ADFA-96F0585F7E9B}" type="slidenum">
              <a:rPr lang="en-US" altLang="zh-TW" smtClean="0"/>
              <a:pPr>
                <a:defRPr/>
              </a:pPr>
              <a:t>68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409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1BA040-ED51-453B-ADFA-96F0585F7E9B}" type="slidenum">
              <a:rPr lang="en-US" altLang="zh-TW" smtClean="0"/>
              <a:pPr>
                <a:defRPr/>
              </a:pPr>
              <a:t>69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92240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1BA040-ED51-453B-ADFA-96F0585F7E9B}" type="slidenum">
              <a:rPr lang="en-US" altLang="zh-TW" smtClean="0"/>
              <a:pPr>
                <a:defRPr/>
              </a:pPr>
              <a:t>70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0267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3531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6327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181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181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2879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94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571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3217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1402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60913" y="1557338"/>
            <a:ext cx="4141787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914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480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356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356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04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98799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8431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0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91325" y="274638"/>
            <a:ext cx="2111375" cy="58086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81725" cy="58086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4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234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9900" y="1566863"/>
            <a:ext cx="40274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9788" y="1566863"/>
            <a:ext cx="4027487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988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4899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540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NCKU CSIE Programming Contest Training Course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72033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7102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714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5"/>
          <p:cNvSpPr>
            <a:spLocks noChangeShapeType="1"/>
          </p:cNvSpPr>
          <p:nvPr userDrawn="1"/>
        </p:nvSpPr>
        <p:spPr bwMode="auto">
          <a:xfrm>
            <a:off x="466725" y="6500813"/>
            <a:ext cx="3959225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28" name="Picture 7" descr="ncku1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5918200"/>
            <a:ext cx="8985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文字方塊 9"/>
          <p:cNvSpPr txBox="1">
            <a:spLocks noChangeArrowheads="1"/>
          </p:cNvSpPr>
          <p:nvPr userDrawn="1"/>
        </p:nvSpPr>
        <p:spPr bwMode="auto">
          <a:xfrm>
            <a:off x="5436097" y="6262688"/>
            <a:ext cx="25922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 i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made by </a:t>
            </a:r>
            <a:r>
              <a:rPr lang="en-US" altLang="zh-TW" sz="1600" b="1" i="1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petermouse</a:t>
            </a:r>
            <a:r>
              <a:rPr lang="en-US" altLang="zh-TW" sz="1600" b="1" i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&amp; DADA</a:t>
            </a:r>
            <a:endParaRPr lang="zh-TW" altLang="zh-TW" sz="1600" b="1" i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103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4"/>
          <p:cNvSpPr>
            <a:spLocks noChangeArrowheads="1"/>
          </p:cNvSpPr>
          <p:nvPr userDrawn="1"/>
        </p:nvSpPr>
        <p:spPr bwMode="auto">
          <a:xfrm>
            <a:off x="457200" y="2824163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TW"/>
          </a:p>
        </p:txBody>
      </p:sp>
      <p:sp>
        <p:nvSpPr>
          <p:cNvPr id="1032" name="標題版面配置區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smtClean="0"/>
              <a:t>按一下以編輯母片標題樣式</a:t>
            </a:r>
          </a:p>
        </p:txBody>
      </p:sp>
      <p:sp>
        <p:nvSpPr>
          <p:cNvPr id="1033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66863"/>
            <a:ext cx="82073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dirty="0" smtClean="0"/>
              <a:t>按一下以編輯母片文字樣式</a:t>
            </a:r>
          </a:p>
          <a:p>
            <a:pPr lvl="1"/>
            <a:r>
              <a:rPr lang="zh-TW" altLang="zh-TW" dirty="0" smtClean="0"/>
              <a:t>第二層</a:t>
            </a:r>
          </a:p>
          <a:p>
            <a:pPr lvl="2"/>
            <a:r>
              <a:rPr lang="zh-TW" altLang="zh-TW" dirty="0" smtClean="0"/>
              <a:t>第三層</a:t>
            </a:r>
          </a:p>
          <a:p>
            <a:pPr lvl="3"/>
            <a:r>
              <a:rPr lang="zh-TW" altLang="zh-TW" dirty="0" smtClean="0"/>
              <a:t>第四層</a:t>
            </a:r>
          </a:p>
          <a:p>
            <a:pPr lvl="4"/>
            <a:r>
              <a:rPr lang="zh-TW" altLang="zh-TW" dirty="0" smtClean="0"/>
              <a:t>第五層</a:t>
            </a:r>
          </a:p>
        </p:txBody>
      </p:sp>
      <p:sp>
        <p:nvSpPr>
          <p:cNvPr id="1034" name="日期版面配置區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32525"/>
            <a:ext cx="3898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 i="1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ChangeArrowheads="1"/>
          </p:cNvSpPr>
          <p:nvPr userDrawn="1"/>
        </p:nvSpPr>
        <p:spPr bwMode="auto">
          <a:xfrm>
            <a:off x="457200" y="1527175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TW"/>
          </a:p>
        </p:txBody>
      </p:sp>
      <p:sp>
        <p:nvSpPr>
          <p:cNvPr id="2053" name="標題版面配置區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smtClean="0"/>
              <a:t>按一下以編輯母片標題樣式</a:t>
            </a:r>
          </a:p>
        </p:txBody>
      </p:sp>
      <p:sp>
        <p:nvSpPr>
          <p:cNvPr id="2054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43438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smtClean="0"/>
              <a:t>按一下以編輯母片文字樣式</a:t>
            </a:r>
          </a:p>
          <a:p>
            <a:pPr lvl="1"/>
            <a:r>
              <a:rPr lang="zh-TW" altLang="zh-TW" smtClean="0"/>
              <a:t>第二層</a:t>
            </a:r>
          </a:p>
          <a:p>
            <a:pPr lvl="2"/>
            <a:r>
              <a:rPr lang="zh-TW" altLang="zh-TW" smtClean="0"/>
              <a:t>第三層</a:t>
            </a:r>
          </a:p>
          <a:p>
            <a:pPr lvl="3"/>
            <a:r>
              <a:rPr lang="zh-TW" altLang="zh-TW" smtClean="0"/>
              <a:t>第四層</a:t>
            </a:r>
          </a:p>
          <a:p>
            <a:pPr lvl="4"/>
            <a:r>
              <a:rPr lang="zh-TW" altLang="zh-TW" smtClean="0"/>
              <a:t>第五層</a:t>
            </a:r>
          </a:p>
        </p:txBody>
      </p:sp>
      <p:sp>
        <p:nvSpPr>
          <p:cNvPr id="2055" name="Line 5"/>
          <p:cNvSpPr>
            <a:spLocks noChangeShapeType="1"/>
          </p:cNvSpPr>
          <p:nvPr userDrawn="1"/>
        </p:nvSpPr>
        <p:spPr bwMode="auto">
          <a:xfrm>
            <a:off x="466725" y="6500813"/>
            <a:ext cx="3959225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6" name="文字方塊 9"/>
          <p:cNvSpPr txBox="1">
            <a:spLocks noChangeArrowheads="1"/>
          </p:cNvSpPr>
          <p:nvPr userDrawn="1"/>
        </p:nvSpPr>
        <p:spPr bwMode="auto">
          <a:xfrm>
            <a:off x="5419247" y="6254221"/>
            <a:ext cx="30955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 i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made by </a:t>
            </a:r>
            <a:r>
              <a:rPr lang="en-US" altLang="zh-TW" sz="1600" b="1" i="1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petermouse</a:t>
            </a:r>
            <a:r>
              <a:rPr lang="en-US" altLang="zh-TW" sz="1600" b="1" i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&amp; DADA</a:t>
            </a:r>
            <a:endParaRPr lang="zh-TW" altLang="zh-TW" sz="1600" b="1" i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057" name="日期版面配置區 3"/>
          <p:cNvSpPr>
            <a:spLocks noChangeArrowheads="1"/>
          </p:cNvSpPr>
          <p:nvPr userDrawn="1"/>
        </p:nvSpPr>
        <p:spPr bwMode="auto">
          <a:xfrm>
            <a:off x="457200" y="6232525"/>
            <a:ext cx="3898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 b="1" i="1">
                <a:solidFill>
                  <a:srgbClr val="898989"/>
                </a:solidFill>
              </a:rPr>
              <a:t>NCKU CSIE Programming Contest Training Course</a:t>
            </a:r>
            <a:endParaRPr lang="zh-TW" altLang="zh-TW" sz="1200" b="1" i="1">
              <a:solidFill>
                <a:srgbClr val="898989"/>
              </a:solidFill>
            </a:endParaRPr>
          </a:p>
        </p:txBody>
      </p:sp>
      <p:pic>
        <p:nvPicPr>
          <p:cNvPr id="2058" name="Picture 7" descr="ncku1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5918200"/>
            <a:ext cx="8985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uva.onlinejudge.org/index.php?option=com_onlinejudge&amp;Itemid=8&amp;category=20&amp;page=show_problem&amp;problem=1751" TargetMode="Externa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" TargetMode="Externa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版面配置區 3"/>
          <p:cNvSpPr txBox="1">
            <a:spLocks noGrp="1" noChangeArrowheads="1"/>
          </p:cNvSpPr>
          <p:nvPr/>
        </p:nvSpPr>
        <p:spPr bwMode="auto">
          <a:xfrm>
            <a:off x="457200" y="6232525"/>
            <a:ext cx="3898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i="1" dirty="0">
                <a:solidFill>
                  <a:srgbClr val="898989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NCKU CSIE Programming Contest Training Course</a:t>
            </a:r>
            <a:endParaRPr lang="zh-TW" altLang="zh-TW" sz="1200" b="1" i="1" dirty="0">
              <a:solidFill>
                <a:srgbClr val="898989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950" y="1412875"/>
            <a:ext cx="8856663" cy="1400175"/>
          </a:xfrm>
        </p:spPr>
        <p:txBody>
          <a:bodyPr/>
          <a:lstStyle/>
          <a:p>
            <a:pPr eaLnBrk="1" hangingPunct="1"/>
            <a:r>
              <a:rPr lang="en-US" altLang="zh-TW" sz="2400" b="1" dirty="0" smtClean="0"/>
              <a:t>NCKU Programming Contest Training Course </a:t>
            </a:r>
            <a:br>
              <a:rPr lang="en-US" altLang="zh-TW" sz="2400" b="1" dirty="0" smtClean="0"/>
            </a:br>
            <a:r>
              <a:rPr lang="en-US" altLang="zh-TW" sz="2400" b="1" dirty="0" smtClean="0"/>
              <a:t>Time Complexity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&amp; Sorting</a:t>
            </a:r>
            <a:br>
              <a:rPr lang="en-US" altLang="zh-TW" sz="2400" b="1" dirty="0" smtClean="0"/>
            </a:br>
            <a:r>
              <a:rPr lang="en-US" altLang="zh-TW" sz="2400" b="1" dirty="0" smtClean="0"/>
              <a:t>2018/02/22</a:t>
            </a:r>
            <a:endParaRPr lang="zh-TW" altLang="zh-TW" sz="2400" b="1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3284538"/>
            <a:ext cx="8218488" cy="2160686"/>
          </a:xfrm>
        </p:spPr>
        <p:txBody>
          <a:bodyPr/>
          <a:lstStyle/>
          <a:p>
            <a:pPr marL="0" indent="0" algn="ctr" eaLnBrk="1" hangingPunct="1"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1800" b="1" dirty="0" err="1" smtClean="0"/>
              <a:t>Syuan</a:t>
            </a:r>
            <a:r>
              <a:rPr lang="en-US" altLang="zh-TW" sz="1800" b="1" dirty="0" smtClean="0"/>
              <a:t> Yi, Lin (</a:t>
            </a:r>
            <a:r>
              <a:rPr lang="en-US" altLang="zh-TW" sz="1800" b="1" dirty="0" err="1" smtClean="0"/>
              <a:t>petermouse</a:t>
            </a:r>
            <a:r>
              <a:rPr lang="en-US" altLang="zh-TW" sz="1800" b="1" dirty="0" smtClean="0"/>
              <a:t>)</a:t>
            </a:r>
          </a:p>
          <a:p>
            <a:pPr marL="0" indent="0" algn="ctr" eaLnBrk="1" hangingPunct="1"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1800" i="1" dirty="0" smtClean="0"/>
              <a:t>petermouselin@gmail.com</a:t>
            </a:r>
          </a:p>
          <a:p>
            <a:pPr marL="0" indent="0" algn="ctr" eaLnBrk="1" hangingPunct="1">
              <a:lnSpc>
                <a:spcPct val="60000"/>
              </a:lnSpc>
              <a:spcBef>
                <a:spcPts val="363"/>
              </a:spcBef>
              <a:buFont typeface="Arial" panose="020B0604020202020204" pitchFamily="34" charset="0"/>
              <a:buNone/>
            </a:pPr>
            <a:endParaRPr lang="en-US" altLang="zh-TW" sz="1800" dirty="0" smtClean="0"/>
          </a:p>
          <a:p>
            <a:pPr marL="0" indent="0" algn="ctr" eaLnBrk="1" hangingPunct="1">
              <a:lnSpc>
                <a:spcPct val="60000"/>
              </a:lnSpc>
              <a:spcBef>
                <a:spcPts val="363"/>
              </a:spcBef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marL="0" indent="0" algn="ctr" eaLnBrk="1" hangingPunct="1">
              <a:lnSpc>
                <a:spcPct val="60000"/>
              </a:lnSpc>
              <a:spcBef>
                <a:spcPts val="363"/>
              </a:spcBef>
              <a:buFont typeface="Arial" panose="020B0604020202020204" pitchFamily="34" charset="0"/>
              <a:buNone/>
            </a:pPr>
            <a:endParaRPr lang="en-US" altLang="zh-TW" sz="1800" dirty="0" smtClean="0"/>
          </a:p>
          <a:p>
            <a:pPr marL="0" indent="0" algn="ctr" eaLnBrk="1" hangingPunct="1">
              <a:lnSpc>
                <a:spcPct val="60000"/>
              </a:lnSpc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1800" dirty="0" smtClean="0"/>
              <a:t>Department of Computer Science and Information Engineering</a:t>
            </a:r>
          </a:p>
          <a:p>
            <a:pPr marL="0" indent="0" algn="ctr" eaLnBrk="1" hangingPunct="1">
              <a:lnSpc>
                <a:spcPct val="60000"/>
              </a:lnSpc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1800" dirty="0" smtClean="0"/>
              <a:t>National Cheng Kung University</a:t>
            </a:r>
          </a:p>
          <a:p>
            <a:pPr marL="0" indent="0" algn="ctr" eaLnBrk="1" hangingPunct="1">
              <a:lnSpc>
                <a:spcPct val="60000"/>
              </a:lnSpc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1800" dirty="0" smtClean="0"/>
              <a:t>Tainan, Taiwan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489575"/>
            <a:ext cx="7207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</a:rPr>
              <a:t>Sorting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sp>
        <p:nvSpPr>
          <p:cNvPr id="16387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「排序演算法」</a:t>
            </a:r>
            <a:endParaRPr lang="en-US" altLang="zh-TW" sz="2800" dirty="0" smtClean="0"/>
          </a:p>
          <a:p>
            <a:r>
              <a:rPr lang="zh-TW" altLang="en-US" sz="2800" dirty="0" smtClean="0"/>
              <a:t>顧名思義就是將一串資料，依照特定的規則排序的演算法。</a:t>
            </a:r>
          </a:p>
          <a:p>
            <a:r>
              <a:rPr lang="zh-TW" altLang="en-US" sz="2800" dirty="0" smtClean="0"/>
              <a:t>以下我們使用一個 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數組 </a:t>
            </a:r>
            <a:r>
              <a:rPr lang="en-US" altLang="zh-TW" sz="2800" dirty="0" smtClean="0"/>
              <a:t>a[n]</a:t>
            </a:r>
            <a:r>
              <a:rPr lang="zh-TW" altLang="en-US" sz="2800" dirty="0" smtClean="0"/>
              <a:t>，由 </a:t>
            </a:r>
            <a:r>
              <a:rPr lang="en-US" altLang="zh-TW" sz="2800" dirty="0" smtClean="0"/>
              <a:t>a[0] </a:t>
            </a:r>
            <a:r>
              <a:rPr lang="zh-TW" altLang="en-US" sz="2800" dirty="0" smtClean="0"/>
              <a:t>至 </a:t>
            </a:r>
            <a:r>
              <a:rPr lang="en-US" altLang="zh-TW" sz="2800" dirty="0" smtClean="0"/>
              <a:t>a[n-1] </a:t>
            </a:r>
            <a:r>
              <a:rPr lang="zh-TW" altLang="en-US" sz="2800" dirty="0" smtClean="0"/>
              <a:t>共 </a:t>
            </a:r>
            <a:r>
              <a:rPr lang="en-US" altLang="zh-TW" sz="2800" dirty="0" smtClean="0"/>
              <a:t>n </a:t>
            </a:r>
            <a:r>
              <a:rPr lang="zh-TW" altLang="en-US" sz="2800" dirty="0" smtClean="0"/>
              <a:t>項，欲將之由小到大排序。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376092"/>
                </a:solidFill>
              </a:rPr>
              <a:t>穩定排序 </a:t>
            </a:r>
            <a:r>
              <a:rPr lang="en-US" altLang="zh-TW" b="1" dirty="0" err="1">
                <a:solidFill>
                  <a:srgbClr val="376092"/>
                </a:solidFill>
              </a:rPr>
              <a:t>v.s</a:t>
            </a:r>
            <a:r>
              <a:rPr lang="en-US" altLang="zh-TW" b="1" dirty="0">
                <a:solidFill>
                  <a:srgbClr val="376092"/>
                </a:solidFill>
              </a:rPr>
              <a:t>.</a:t>
            </a:r>
            <a:r>
              <a:rPr lang="zh-TW" altLang="en-US" b="1" dirty="0">
                <a:solidFill>
                  <a:srgbClr val="376092"/>
                </a:solidFill>
              </a:rPr>
              <a:t> 不穩定排序</a:t>
            </a:r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比較時相同之資料（又或稱為鍵值相同）</a:t>
            </a:r>
            <a:endParaRPr lang="en-US" altLang="zh-TW" sz="2800" dirty="0" smtClean="0"/>
          </a:p>
          <a:p>
            <a:r>
              <a:rPr lang="zh-TW" altLang="en-US" sz="2800" dirty="0" smtClean="0"/>
              <a:t>在排序後相對位置與排序前相同時，稱穩定排序（</a:t>
            </a:r>
            <a:r>
              <a:rPr lang="en-US" altLang="zh-TW" sz="2800" dirty="0" smtClean="0"/>
              <a:t>Stable sort</a:t>
            </a:r>
            <a:r>
              <a:rPr lang="zh-TW" altLang="en-US" sz="2800" dirty="0" smtClean="0"/>
              <a:t>）</a:t>
            </a:r>
            <a:endParaRPr lang="en-US" altLang="zh-TW" sz="2800" dirty="0" smtClean="0"/>
          </a:p>
          <a:p>
            <a:r>
              <a:rPr lang="zh-TW" altLang="en-US" sz="2800" dirty="0" smtClean="0"/>
              <a:t>若在排序後相對位置與排序前「可能不相同」時，稱不穩定排序（</a:t>
            </a:r>
            <a:r>
              <a:rPr lang="en-US" altLang="zh-TW" sz="2800" dirty="0" smtClean="0"/>
              <a:t>Unstable sort</a:t>
            </a:r>
            <a:r>
              <a:rPr lang="zh-TW" altLang="en-US" sz="2800" dirty="0" smtClean="0"/>
              <a:t>）。</a:t>
            </a:r>
          </a:p>
          <a:p>
            <a:r>
              <a:rPr lang="zh-TW" altLang="en-US" sz="2800" dirty="0" smtClean="0"/>
              <a:t>例如：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3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5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 </a:t>
            </a:r>
            <a:r>
              <a:rPr lang="en-US" altLang="zh-TW" sz="2800" dirty="0" smtClean="0">
                <a:solidFill>
                  <a:srgbClr val="00B050"/>
                </a:solidFill>
              </a:rPr>
              <a:t>3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4</a:t>
            </a:r>
          </a:p>
          <a:p>
            <a:pPr lvl="1"/>
            <a:r>
              <a:rPr lang="zh-TW" altLang="en-US" dirty="0" smtClean="0"/>
              <a:t>穩定排序：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</a:p>
          <a:p>
            <a:pPr lvl="1"/>
            <a:r>
              <a:rPr lang="zh-TW" altLang="en-US" dirty="0" smtClean="0"/>
              <a:t>不穩定排序：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3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Outline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Time Complexity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Sorting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Selection 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Bubble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Insertion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Merge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Quick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STL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b="1" kern="0" dirty="0" smtClean="0">
                <a:latin typeface="微軟正黑體" pitchFamily="34" charset="-120"/>
                <a:ea typeface="微軟正黑體" pitchFamily="34" charset="-120"/>
              </a:rPr>
              <a:t>補充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Quick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err="1">
                <a:latin typeface="微軟正黑體" pitchFamily="34" charset="-120"/>
                <a:ea typeface="微軟正黑體" pitchFamily="34" charset="-120"/>
              </a:rPr>
              <a:t>qsort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</a:rPr>
              <a:t>Selection</a:t>
            </a:r>
            <a:r>
              <a:rPr lang="en-US" altLang="zh-TW" b="1" dirty="0" smtClean="0">
                <a:solidFill>
                  <a:srgbClr val="376092"/>
                </a:solidFill>
              </a:rPr>
              <a:t> Sort</a:t>
            </a:r>
            <a:endParaRPr lang="zh-TW" altLang="en-US" b="1" dirty="0" smtClean="0">
              <a:solidFill>
                <a:srgbClr val="37609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sz="2800" dirty="0" smtClean="0"/>
                  <a:t>「選擇排序法」</a:t>
                </a:r>
                <a:endParaRPr lang="en-US" altLang="zh-TW" sz="2800" dirty="0" smtClean="0"/>
              </a:p>
              <a:p>
                <a:r>
                  <a:rPr lang="zh-TW" altLang="en-US" sz="2800" dirty="0" smtClean="0"/>
                  <a:t>和日常生活中會用到的方法一樣，不斷地找到最小值，再做移動，非常直觀。</a:t>
                </a:r>
                <a:endParaRPr lang="en-US" altLang="zh-TW" sz="2800" dirty="0" smtClean="0"/>
              </a:p>
              <a:p>
                <a:r>
                  <a:rPr lang="zh-TW" altLang="en-US" sz="2800" dirty="0" smtClean="0"/>
                  <a:t>時間複雜度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 smtClean="0"/>
                  <a:t> </a:t>
                </a:r>
                <a:endParaRPr lang="en-US" altLang="zh-TW" sz="2800" dirty="0"/>
              </a:p>
              <a:p>
                <a:r>
                  <a:rPr lang="zh-TW" altLang="en-US" sz="2800" dirty="0" smtClean="0"/>
                  <a:t>為</a:t>
                </a:r>
                <a:r>
                  <a:rPr lang="zh-TW" altLang="en-US" sz="2800" dirty="0" smtClean="0">
                    <a:solidFill>
                      <a:srgbClr val="FF0000"/>
                    </a:solidFill>
                  </a:rPr>
                  <a:t>不穩定排序</a:t>
                </a:r>
                <a:r>
                  <a:rPr lang="zh-TW" altLang="en-US" sz="2800" dirty="0" smtClean="0"/>
                  <a:t>。</a:t>
                </a:r>
              </a:p>
            </p:txBody>
          </p:sp>
        </mc:Choice>
        <mc:Fallback xmlns="">
          <p:sp>
            <p:nvSpPr>
              <p:cNvPr id="1843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2" t="-1211" r="-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376092"/>
                </a:solidFill>
              </a:rPr>
              <a:t>Selection Sort</a:t>
            </a:r>
            <a:endParaRPr lang="zh-TW" altLang="en-US" b="1" smtClean="0">
              <a:solidFill>
                <a:srgbClr val="376092"/>
              </a:solidFill>
            </a:endParaRPr>
          </a:p>
        </p:txBody>
      </p:sp>
      <p:sp>
        <p:nvSpPr>
          <p:cNvPr id="19459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1.	</a:t>
            </a:r>
            <a:r>
              <a:rPr lang="zh-TW" altLang="en-US" sz="2800" smtClean="0"/>
              <a:t>從 </a:t>
            </a:r>
            <a:r>
              <a:rPr lang="en-US" altLang="zh-TW" sz="2800" smtClean="0"/>
              <a:t>a[0]</a:t>
            </a:r>
            <a:r>
              <a:rPr lang="zh-TW" altLang="en-US" sz="2800" smtClean="0"/>
              <a:t> 跑到 </a:t>
            </a:r>
            <a:r>
              <a:rPr lang="en-US" altLang="zh-TW" sz="2800" smtClean="0"/>
              <a:t>a[n-1]</a:t>
            </a:r>
            <a:r>
              <a:rPr lang="zh-TW" altLang="en-US" sz="2800" smtClean="0"/>
              <a:t> 找出其中的最小值，再與</a:t>
            </a:r>
            <a:r>
              <a:rPr lang="en-US" altLang="zh-TW" sz="2800" smtClean="0"/>
              <a:t>	a[0]</a:t>
            </a:r>
            <a:r>
              <a:rPr lang="zh-TW" altLang="en-US" sz="2800" smtClean="0"/>
              <a:t> 交換，</a:t>
            </a:r>
            <a:r>
              <a:rPr lang="en-US" altLang="zh-TW" sz="2800" smtClean="0"/>
              <a:t>a[0]</a:t>
            </a:r>
            <a:r>
              <a:rPr lang="zh-TW" altLang="en-US" sz="2800" smtClean="0"/>
              <a:t> 便確定了。</a:t>
            </a:r>
          </a:p>
          <a:p>
            <a:r>
              <a:rPr lang="en-US" altLang="zh-TW" sz="2800" smtClean="0"/>
              <a:t>2.	</a:t>
            </a:r>
            <a:r>
              <a:rPr lang="zh-TW" altLang="en-US" sz="2800" smtClean="0"/>
              <a:t>重複步驟</a:t>
            </a:r>
            <a:r>
              <a:rPr lang="en-US" altLang="zh-TW" sz="2800" smtClean="0"/>
              <a:t>1</a:t>
            </a:r>
            <a:r>
              <a:rPr lang="zh-TW" altLang="en-US" sz="2800" smtClean="0"/>
              <a:t>，從 </a:t>
            </a:r>
            <a:r>
              <a:rPr lang="en-US" altLang="zh-TW" sz="2800" smtClean="0"/>
              <a:t>a[1]</a:t>
            </a:r>
            <a:r>
              <a:rPr lang="zh-TW" altLang="en-US" sz="2800" smtClean="0"/>
              <a:t> 跑到 </a:t>
            </a:r>
            <a:r>
              <a:rPr lang="en-US" altLang="zh-TW" sz="2800" smtClean="0"/>
              <a:t>a[n-1]</a:t>
            </a:r>
            <a:r>
              <a:rPr lang="zh-TW" altLang="en-US" sz="2800" smtClean="0"/>
              <a:t> 找出其中的最</a:t>
            </a:r>
            <a:r>
              <a:rPr lang="en-US" altLang="zh-TW" sz="2800" smtClean="0"/>
              <a:t>	</a:t>
            </a:r>
            <a:r>
              <a:rPr lang="zh-TW" altLang="en-US" sz="2800" smtClean="0"/>
              <a:t>小值，再與 </a:t>
            </a:r>
            <a:r>
              <a:rPr lang="en-US" altLang="zh-TW" sz="2800" smtClean="0"/>
              <a:t>a[1]</a:t>
            </a:r>
            <a:r>
              <a:rPr lang="zh-TW" altLang="en-US" sz="2800" smtClean="0"/>
              <a:t> 交換</a:t>
            </a:r>
            <a:r>
              <a:rPr lang="en-US" altLang="zh-TW" sz="2800" smtClean="0"/>
              <a:t>……</a:t>
            </a:r>
          </a:p>
          <a:p>
            <a:r>
              <a:rPr lang="en-US" altLang="zh-TW" sz="2800" smtClean="0"/>
              <a:t>3.	</a:t>
            </a:r>
            <a:r>
              <a:rPr lang="zh-TW" altLang="en-US" sz="2800" smtClean="0"/>
              <a:t>如此跑完 </a:t>
            </a:r>
            <a:r>
              <a:rPr lang="en-US" altLang="zh-TW" sz="2800" smtClean="0"/>
              <a:t>n </a:t>
            </a:r>
            <a:r>
              <a:rPr lang="zh-TW" altLang="en-US" sz="2800" smtClean="0"/>
              <a:t>次後就完成了排序。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376092"/>
                </a:solidFill>
              </a:rPr>
              <a:t>Selection Sort</a:t>
            </a:r>
            <a:endParaRPr lang="zh-TW" altLang="en-US" b="1" smtClean="0">
              <a:solidFill>
                <a:srgbClr val="376092"/>
              </a:solidFill>
            </a:endParaRPr>
          </a:p>
        </p:txBody>
      </p:sp>
      <p:pic>
        <p:nvPicPr>
          <p:cNvPr id="2048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38"/>
          <a:stretch>
            <a:fillRect/>
          </a:stretch>
        </p:blipFill>
        <p:spPr bwMode="auto">
          <a:xfrm>
            <a:off x="206944" y="1682520"/>
            <a:ext cx="6408738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335713" y="2338388"/>
            <a:ext cx="2808287" cy="1630362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sz="2000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底線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：已排序好的資料</a:t>
            </a:r>
          </a:p>
          <a:p>
            <a:pPr eaLnBrk="1" hangingPunct="1">
              <a:defRPr/>
            </a:pPr>
            <a:r>
              <a:rPr lang="zh-TW" altLang="en-US" sz="2000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灰底底線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：上一個被排序好的資料</a:t>
            </a:r>
          </a:p>
          <a:p>
            <a:pPr eaLnBrk="1" hangingPunct="1">
              <a:defRPr/>
            </a:pPr>
            <a:r>
              <a:rPr lang="zh-TW" altLang="en-US" sz="2000" dirty="0">
                <a:solidFill>
                  <a:srgbClr val="00B1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綠色斜體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：被交換的資料。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2400" kern="0" dirty="0" smtClean="0">
                <a:latin typeface="Consolas" panose="020B0609020204030204" pitchFamily="49" charset="0"/>
                <a:ea typeface="微軟正黑體" pitchFamily="34" charset="-120"/>
              </a:rPr>
              <a:t>Code</a:t>
            </a:r>
          </a:p>
          <a:p>
            <a:r>
              <a:rPr lang="en-US" altLang="zh-TW" sz="2400" kern="0" dirty="0" smtClean="0">
                <a:latin typeface="Consolas" panose="020B0609020204030204" pitchFamily="49" charset="0"/>
                <a:ea typeface="微軟正黑體" pitchFamily="34" charset="-120"/>
              </a:rPr>
              <a:t/>
            </a:r>
            <a:br>
              <a:rPr lang="en-US" altLang="zh-TW" sz="2400" kern="0" dirty="0" smtClean="0">
                <a:latin typeface="Consolas" panose="020B0609020204030204" pitchFamily="49" charset="0"/>
                <a:ea typeface="微軟正黑體" pitchFamily="34" charset="-120"/>
              </a:rPr>
            </a:br>
            <a:endParaRPr lang="en-US" altLang="zh-TW" sz="2400" kern="0" dirty="0" smtClean="0">
              <a:latin typeface="Consolas" panose="020B0609020204030204" pitchFamily="49" charset="0"/>
              <a:ea typeface="微軟正黑體" pitchFamily="34" charset="-120"/>
            </a:endParaRPr>
          </a:p>
          <a:p>
            <a:pPr marL="342900" indent="-342900" eaLnBrk="1" hangingPunct="1">
              <a:spcBef>
                <a:spcPct val="20000"/>
              </a:spcBef>
              <a:buSzPct val="70000"/>
              <a:defRPr/>
            </a:pPr>
            <a:r>
              <a:rPr lang="en-US" altLang="zh-TW" sz="2400" kern="0" dirty="0" smtClean="0">
                <a:latin typeface="Consolas" panose="020B0609020204030204" pitchFamily="49" charset="0"/>
                <a:ea typeface="微軟正黑體" pitchFamily="34" charset="-120"/>
              </a:rPr>
              <a:t>  </a:t>
            </a:r>
            <a:endParaRPr lang="zh-TW" altLang="zh-TW" sz="2400" kern="0" dirty="0">
              <a:latin typeface="Consolas" panose="020B0609020204030204" pitchFamily="49" charset="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9552" y="2204864"/>
            <a:ext cx="8064896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// Selection Sort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n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min_index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// Find </a:t>
            </a:r>
            <a:r>
              <a:rPr lang="en-US" altLang="zh-TW" dirty="0" smtClean="0">
                <a:solidFill>
                  <a:srgbClr val="75715E"/>
                </a:solidFill>
                <a:latin typeface="Consolas" panose="020B0609020204030204" pitchFamily="49" charset="0"/>
              </a:rPr>
              <a:t>index 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of minimum value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j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j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n; j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(array[j]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array[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min_index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 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min_index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j;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smtClean="0">
                <a:solidFill>
                  <a:srgbClr val="75715E"/>
                </a:solidFill>
                <a:latin typeface="Consolas" panose="020B0609020204030204" pitchFamily="49" charset="0"/>
              </a:rPr>
              <a:t>Swap two values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temp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array[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min_index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array[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min_index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array[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array[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temp;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Outline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Time Complexity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Sorting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Selection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Bubble 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Insertion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Merge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STL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補充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Quick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err="1">
                <a:latin typeface="微軟正黑體" pitchFamily="34" charset="-120"/>
                <a:ea typeface="微軟正黑體" pitchFamily="34" charset="-120"/>
              </a:rPr>
              <a:t>qsort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()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「氣泡排序法」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or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泡沫排序法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冒泡排序法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 whatever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重複地走訪過要排序的數列，一次比較兩個元素，如果他們的順序錯誤就把他們交換過來。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時間複雜度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O(n</a:t>
            </a:r>
            <a:r>
              <a:rPr lang="en-US" altLang="zh-TW" sz="2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marL="342900" indent="-342900"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穩定排序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sz="2400" kern="0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Bubble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從第一個元素開始，比較相鄰的兩個元素大小</a:t>
            </a:r>
          </a:p>
          <a:p>
            <a:pPr marL="342900" indent="-342900"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若第一元素大於第二元素，則交換位置</a:t>
            </a:r>
          </a:p>
          <a:p>
            <a:pPr marL="342900" indent="-342900"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每回合遞減需要比較的元素個數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Bubble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dirty="0" smtClean="0">
                <a:solidFill>
                  <a:srgbClr val="376092"/>
                </a:solidFill>
                <a:sym typeface="Arial" panose="020B0604020202020204" pitchFamily="34" charset="0"/>
              </a:rPr>
              <a:t>Outline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Time Complexity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Sorting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Selection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Bubble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Insertion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Merge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STL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b="1" kern="0" dirty="0" smtClean="0">
                <a:latin typeface="微軟正黑體" pitchFamily="34" charset="-120"/>
                <a:ea typeface="微軟正黑體" pitchFamily="34" charset="-120"/>
              </a:rPr>
              <a:t>補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充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kern="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Quick 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err="1" smtClean="0">
                <a:latin typeface="微軟正黑體" pitchFamily="34" charset="-120"/>
                <a:ea typeface="微軟正黑體" pitchFamily="34" charset="-120"/>
              </a:rPr>
              <a:t>qsort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Bubble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grpSp>
        <p:nvGrpSpPr>
          <p:cNvPr id="24580" name="群組 10"/>
          <p:cNvGrpSpPr>
            <a:grpSpLocks/>
          </p:cNvGrpSpPr>
          <p:nvPr/>
        </p:nvGrpSpPr>
        <p:grpSpPr bwMode="auto">
          <a:xfrm>
            <a:off x="928688" y="2344738"/>
            <a:ext cx="2571750" cy="369887"/>
            <a:chOff x="1000100" y="2571744"/>
            <a:chExt cx="2571768" cy="369332"/>
          </a:xfrm>
        </p:grpSpPr>
        <p:sp>
          <p:nvSpPr>
            <p:cNvPr id="5" name="文字方塊 4"/>
            <p:cNvSpPr txBox="1"/>
            <p:nvPr/>
          </p:nvSpPr>
          <p:spPr>
            <a:xfrm>
              <a:off x="1428728" y="2571744"/>
              <a:ext cx="4286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857356" y="2571744"/>
              <a:ext cx="4286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285984" y="2571744"/>
              <a:ext cx="4286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714612" y="2571744"/>
              <a:ext cx="4286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143240" y="2571744"/>
              <a:ext cx="4286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00100" y="2571744"/>
              <a:ext cx="4286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5572125" y="2214563"/>
            <a:ext cx="14605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b="1">
                <a:solidFill>
                  <a:srgbClr val="0070C0"/>
                </a:solidFill>
              </a:rPr>
              <a:t>第一回合</a:t>
            </a:r>
            <a:endParaRPr lang="en-US" altLang="zh-TW" sz="1800" b="1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0070C0"/>
                </a:solidFill>
              </a:rPr>
              <a:t>1</a:t>
            </a:r>
            <a:r>
              <a:rPr lang="en-US" altLang="zh-TW" sz="1800" b="1" baseline="30000">
                <a:solidFill>
                  <a:srgbClr val="0070C0"/>
                </a:solidFill>
              </a:rPr>
              <a:t>st</a:t>
            </a:r>
            <a:r>
              <a:rPr lang="en-US" altLang="zh-TW" sz="1800" b="1">
                <a:solidFill>
                  <a:srgbClr val="0070C0"/>
                </a:solidFill>
              </a:rPr>
              <a:t> iteration</a:t>
            </a:r>
            <a:endParaRPr lang="zh-TW" altLang="en-US" sz="1800" b="1">
              <a:solidFill>
                <a:srgbClr val="0070C0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57250" y="2286000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285875" y="2286000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1" name="群組 17"/>
          <p:cNvGrpSpPr/>
          <p:nvPr/>
        </p:nvGrpSpPr>
        <p:grpSpPr>
          <a:xfrm>
            <a:off x="1357290" y="2357430"/>
            <a:ext cx="857256" cy="369332"/>
            <a:chOff x="3143240" y="4071942"/>
            <a:chExt cx="857256" cy="369332"/>
          </a:xfrm>
          <a:solidFill>
            <a:schemeClr val="bg1"/>
          </a:solidFill>
        </p:grpSpPr>
        <p:sp>
          <p:nvSpPr>
            <p:cNvPr id="16" name="文字方塊 15"/>
            <p:cNvSpPr txBox="1"/>
            <p:nvPr/>
          </p:nvSpPr>
          <p:spPr>
            <a:xfrm>
              <a:off x="3143240" y="407194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571868" y="407194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714500" y="2286000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3" name="群組 22"/>
          <p:cNvGrpSpPr/>
          <p:nvPr/>
        </p:nvGrpSpPr>
        <p:grpSpPr>
          <a:xfrm>
            <a:off x="1785918" y="2357430"/>
            <a:ext cx="857256" cy="369332"/>
            <a:chOff x="3214678" y="3929066"/>
            <a:chExt cx="857256" cy="369332"/>
          </a:xfrm>
          <a:solidFill>
            <a:schemeClr val="bg1"/>
          </a:solidFill>
        </p:grpSpPr>
        <p:sp>
          <p:nvSpPr>
            <p:cNvPr id="21" name="文字方塊 20"/>
            <p:cNvSpPr txBox="1"/>
            <p:nvPr/>
          </p:nvSpPr>
          <p:spPr>
            <a:xfrm>
              <a:off x="3214678" y="3929066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643306" y="3929066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143125" y="2286000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8" name="群組 23"/>
          <p:cNvGrpSpPr/>
          <p:nvPr/>
        </p:nvGrpSpPr>
        <p:grpSpPr>
          <a:xfrm>
            <a:off x="2214546" y="2357430"/>
            <a:ext cx="857256" cy="369332"/>
            <a:chOff x="3214678" y="3929066"/>
            <a:chExt cx="857256" cy="369332"/>
          </a:xfrm>
          <a:solidFill>
            <a:schemeClr val="bg1"/>
          </a:solidFill>
        </p:grpSpPr>
        <p:sp>
          <p:nvSpPr>
            <p:cNvPr id="25" name="文字方塊 24"/>
            <p:cNvSpPr txBox="1"/>
            <p:nvPr/>
          </p:nvSpPr>
          <p:spPr>
            <a:xfrm>
              <a:off x="3214678" y="3929066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643306" y="3929066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23" name="群組 27"/>
          <p:cNvGrpSpPr/>
          <p:nvPr/>
        </p:nvGrpSpPr>
        <p:grpSpPr>
          <a:xfrm>
            <a:off x="2643174" y="2357430"/>
            <a:ext cx="857256" cy="369332"/>
            <a:chOff x="3214678" y="3929066"/>
            <a:chExt cx="857256" cy="369332"/>
          </a:xfrm>
          <a:solidFill>
            <a:schemeClr val="bg1"/>
          </a:solidFill>
        </p:grpSpPr>
        <p:sp>
          <p:nvSpPr>
            <p:cNvPr id="29" name="文字方塊 28"/>
            <p:cNvSpPr txBox="1"/>
            <p:nvPr/>
          </p:nvSpPr>
          <p:spPr>
            <a:xfrm>
              <a:off x="3214678" y="3929066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643306" y="3929066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571750" y="2286000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24" name="群組 43"/>
          <p:cNvGrpSpPr>
            <a:grpSpLocks/>
          </p:cNvGrpSpPr>
          <p:nvPr/>
        </p:nvGrpSpPr>
        <p:grpSpPr bwMode="auto">
          <a:xfrm>
            <a:off x="857250" y="3714750"/>
            <a:ext cx="2571750" cy="369888"/>
            <a:chOff x="857224" y="3714752"/>
            <a:chExt cx="2571768" cy="369332"/>
          </a:xfrm>
        </p:grpSpPr>
        <p:sp>
          <p:nvSpPr>
            <p:cNvPr id="31" name="文字方塊 30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00036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5" grpId="1" animBg="1"/>
      <p:bldP spid="15" grpId="2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kern="0" dirty="0">
                <a:solidFill>
                  <a:srgbClr val="376092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Bubble Sort</a:t>
            </a:r>
            <a:endParaRPr lang="zh-TW" altLang="zh-TW" sz="4400" b="1" kern="0" dirty="0">
              <a:solidFill>
                <a:srgbClr val="376092"/>
              </a:solidFill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5604" name="群組 3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857224" y="3714752"/>
            <a:chExt cx="2571768" cy="369332"/>
          </a:xfrm>
        </p:grpSpPr>
        <p:sp>
          <p:nvSpPr>
            <p:cNvPr id="5" name="文字方塊 4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00036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5605" name="文字方塊 10"/>
          <p:cNvSpPr txBox="1">
            <a:spLocks noChangeArrowheads="1"/>
          </p:cNvSpPr>
          <p:nvPr/>
        </p:nvSpPr>
        <p:spPr bwMode="auto">
          <a:xfrm>
            <a:off x="5572125" y="2214563"/>
            <a:ext cx="15240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b="1">
                <a:solidFill>
                  <a:srgbClr val="0070C0"/>
                </a:solidFill>
              </a:rPr>
              <a:t>第二回合</a:t>
            </a:r>
            <a:endParaRPr lang="en-US" altLang="zh-TW" sz="1800" b="1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0070C0"/>
                </a:solidFill>
              </a:rPr>
              <a:t>2</a:t>
            </a:r>
            <a:r>
              <a:rPr lang="en-US" altLang="zh-TW" sz="1800" b="1" baseline="30000">
                <a:solidFill>
                  <a:srgbClr val="0070C0"/>
                </a:solidFill>
              </a:rPr>
              <a:t>nd</a:t>
            </a:r>
            <a:r>
              <a:rPr lang="en-US" altLang="zh-TW" sz="1800" b="1">
                <a:solidFill>
                  <a:srgbClr val="0070C0"/>
                </a:solidFill>
              </a:rPr>
              <a:t> iteration</a:t>
            </a:r>
            <a:endParaRPr lang="zh-TW" altLang="en-US" sz="1800" b="1">
              <a:solidFill>
                <a:srgbClr val="0070C0"/>
              </a:solidFill>
            </a:endParaRPr>
          </a:p>
        </p:txBody>
      </p:sp>
      <p:sp>
        <p:nvSpPr>
          <p:cNvPr id="25606" name="矩形 14"/>
          <p:cNvSpPr>
            <a:spLocks noChangeArrowheads="1"/>
          </p:cNvSpPr>
          <p:nvPr/>
        </p:nvSpPr>
        <p:spPr bwMode="auto">
          <a:xfrm>
            <a:off x="857250" y="2286000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1" name="群組 15"/>
          <p:cNvGrpSpPr>
            <a:grpSpLocks/>
          </p:cNvGrpSpPr>
          <p:nvPr/>
        </p:nvGrpSpPr>
        <p:grpSpPr bwMode="auto">
          <a:xfrm>
            <a:off x="920750" y="3429000"/>
            <a:ext cx="2571750" cy="369888"/>
            <a:chOff x="857224" y="3714752"/>
            <a:chExt cx="2571768" cy="369332"/>
          </a:xfrm>
        </p:grpSpPr>
        <p:sp>
          <p:nvSpPr>
            <p:cNvPr id="17" name="文字方塊 16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00036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3" name="文字方塊 22"/>
          <p:cNvSpPr txBox="1">
            <a:spLocks noChangeArrowheads="1"/>
          </p:cNvSpPr>
          <p:nvPr/>
        </p:nvSpPr>
        <p:spPr bwMode="auto">
          <a:xfrm>
            <a:off x="5572125" y="4429125"/>
            <a:ext cx="1484313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b="1">
                <a:solidFill>
                  <a:srgbClr val="0070C0"/>
                </a:solidFill>
              </a:rPr>
              <a:t>第五回合</a:t>
            </a:r>
            <a:endParaRPr lang="en-US" altLang="zh-TW" sz="1800" b="1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0070C0"/>
                </a:solidFill>
              </a:rPr>
              <a:t>5</a:t>
            </a:r>
            <a:r>
              <a:rPr lang="en-US" altLang="zh-TW" sz="1800" b="1" baseline="30000">
                <a:solidFill>
                  <a:srgbClr val="0070C0"/>
                </a:solidFill>
              </a:rPr>
              <a:t>th</a:t>
            </a:r>
            <a:r>
              <a:rPr lang="en-US" altLang="zh-TW" sz="1800" b="1">
                <a:solidFill>
                  <a:srgbClr val="0070C0"/>
                </a:solidFill>
              </a:rPr>
              <a:t> iteration</a:t>
            </a:r>
            <a:endParaRPr lang="zh-TW" altLang="en-US" sz="1800" b="1">
              <a:solidFill>
                <a:srgbClr val="0070C0"/>
              </a:solidFill>
            </a:endParaRPr>
          </a:p>
        </p:txBody>
      </p:sp>
      <p:sp>
        <p:nvSpPr>
          <p:cNvPr id="24" name="向下箭號 23"/>
          <p:cNvSpPr>
            <a:spLocks noChangeArrowheads="1"/>
          </p:cNvSpPr>
          <p:nvPr/>
        </p:nvSpPr>
        <p:spPr bwMode="auto">
          <a:xfrm>
            <a:off x="6215063" y="3071813"/>
            <a:ext cx="214312" cy="1214437"/>
          </a:xfrm>
          <a:prstGeom prst="downArrow">
            <a:avLst>
              <a:gd name="adj1" fmla="val 50000"/>
              <a:gd name="adj2" fmla="val 50003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2" name="群組 24"/>
          <p:cNvGrpSpPr>
            <a:grpSpLocks/>
          </p:cNvGrpSpPr>
          <p:nvPr/>
        </p:nvGrpSpPr>
        <p:grpSpPr bwMode="auto">
          <a:xfrm>
            <a:off x="900113" y="4643438"/>
            <a:ext cx="2571750" cy="369887"/>
            <a:chOff x="857224" y="3714752"/>
            <a:chExt cx="2571768" cy="369332"/>
          </a:xfrm>
        </p:grpSpPr>
        <p:sp>
          <p:nvSpPr>
            <p:cNvPr id="26" name="文字方塊 25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00036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Bubble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2400" kern="0" dirty="0" smtClean="0">
                <a:latin typeface="Consolas" panose="020B0609020204030204" pitchFamily="49" charset="0"/>
                <a:ea typeface="微軟正黑體" pitchFamily="34" charset="-120"/>
              </a:rPr>
              <a:t>Code</a:t>
            </a:r>
            <a:br>
              <a:rPr lang="en-US" altLang="zh-TW" sz="2400" kern="0" dirty="0" smtClean="0">
                <a:latin typeface="Consolas" panose="020B0609020204030204" pitchFamily="49" charset="0"/>
                <a:ea typeface="微軟正黑體" pitchFamily="34" charset="-120"/>
              </a:rPr>
            </a:br>
            <a:endParaRPr lang="en-US" altLang="zh-TW" sz="2400" kern="0" dirty="0" smtClean="0">
              <a:latin typeface="Consolas" panose="020B0609020204030204" pitchFamily="49" charset="0"/>
              <a:ea typeface="微軟正黑體" pitchFamily="34" charset="-120"/>
            </a:endParaRPr>
          </a:p>
          <a:p>
            <a:pPr marL="342900" indent="-342900" eaLnBrk="1" hangingPunct="1">
              <a:spcBef>
                <a:spcPct val="20000"/>
              </a:spcBef>
              <a:buSzPct val="70000"/>
              <a:defRPr/>
            </a:pPr>
            <a:r>
              <a:rPr lang="en-US" altLang="zh-TW" sz="2400" kern="0" dirty="0" smtClean="0">
                <a:latin typeface="Consolas" panose="020B0609020204030204" pitchFamily="49" charset="0"/>
                <a:ea typeface="微軟正黑體" pitchFamily="34" charset="-120"/>
              </a:rPr>
              <a:t>  </a:t>
            </a:r>
            <a:endParaRPr lang="zh-TW" altLang="zh-TW" sz="2400" kern="0" dirty="0">
              <a:latin typeface="Consolas" panose="020B0609020204030204" pitchFamily="49" charset="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9552" y="2204864"/>
            <a:ext cx="806489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// Bubble </a:t>
            </a:r>
            <a:r>
              <a:rPr lang="en-US" altLang="zh-TW" dirty="0" smtClean="0">
                <a:solidFill>
                  <a:srgbClr val="75715E"/>
                </a:solidFill>
                <a:latin typeface="Consolas" panose="020B0609020204030204" pitchFamily="49" charset="0"/>
              </a:rPr>
              <a:t>Sort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n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j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j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j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(array[j]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array[j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+ </a:t>
            </a:r>
            <a:r>
              <a:rPr lang="en-US" altLang="zh-TW" dirty="0" smtClean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 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temp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array[j];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array[j]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array[j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array[j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temp;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zh-TW" altLang="en-US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Outline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Time Complexity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Sorting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Selection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Bubble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Insertion sort</a:t>
            </a:r>
            <a:br>
              <a:rPr lang="en-US" altLang="zh-TW" sz="2400" kern="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Merge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STL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補充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Quick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err="1">
                <a:latin typeface="微軟正黑體" pitchFamily="34" charset="-120"/>
                <a:ea typeface="微軟正黑體" pitchFamily="34" charset="-120"/>
              </a:rPr>
              <a:t>qsort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()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「插入排序法」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每次都只為一個元素找到目前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已排序的數列中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的最佳位置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時間複雜度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𝑂</m:t>
                    </m:r>
                    <m:d>
                      <m:d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r>
                          <a:rPr lang="en-US" altLang="zh-TW" sz="2800" i="1" baseline="30000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e>
                    </m:d>
                  </m:oMath>
                </a14:m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zh-TW" altLang="en-US" sz="28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穩定排序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endParaRPr lang="en-US" altLang="zh-TW" sz="2400" kern="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endParaRPr lang="zh-TW" altLang="zh-TW" sz="2400" kern="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593" t="-1348" r="-103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1.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從第一個元素開始，該元素可以認為已經被排序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2.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取出下一個元素，在已經排序的元素序列中從後向前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掃描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3.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如果該元素（已排序）大於新元素，將該元素移到下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一位置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4.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重複步驟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，直到找到已排序的元素小於或者等於新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元素的位置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5.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將新元素插入到該位置後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6.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重複步驟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2~5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0724" name="群組 3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5" name="文字方塊 4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285875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0726" name="弧形箭號 (下彎) 11"/>
          <p:cNvSpPr>
            <a:spLocks noChangeArrowheads="1"/>
          </p:cNvSpPr>
          <p:nvPr/>
        </p:nvSpPr>
        <p:spPr bwMode="auto">
          <a:xfrm rot="10800000">
            <a:off x="1071563" y="2928938"/>
            <a:ext cx="571500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1747" name="群組 2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4" name="文字方塊 3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1714500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1749" name="弧形箭號 (下彎) 10"/>
          <p:cNvSpPr>
            <a:spLocks noChangeArrowheads="1"/>
          </p:cNvSpPr>
          <p:nvPr/>
        </p:nvSpPr>
        <p:spPr bwMode="auto">
          <a:xfrm rot="10800000">
            <a:off x="1428750" y="2928938"/>
            <a:ext cx="571500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428875" y="3214688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32772" name="群組 3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5" name="文字方塊 4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714500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2774" name="弧形箭號 (下彎) 11"/>
          <p:cNvSpPr>
            <a:spLocks noChangeArrowheads="1"/>
          </p:cNvSpPr>
          <p:nvPr/>
        </p:nvSpPr>
        <p:spPr bwMode="auto">
          <a:xfrm rot="10800000">
            <a:off x="1428750" y="2928938"/>
            <a:ext cx="571500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428875" y="3214688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33795" name="群組 2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4" name="文字方塊 3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1714500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3797" name="弧形箭號 (下彎) 10"/>
          <p:cNvSpPr>
            <a:spLocks noChangeArrowheads="1"/>
          </p:cNvSpPr>
          <p:nvPr/>
        </p:nvSpPr>
        <p:spPr bwMode="auto">
          <a:xfrm rot="10800000">
            <a:off x="1071563" y="2928938"/>
            <a:ext cx="571500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457200" y="157162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376092"/>
                </a:solidFill>
                <a:sym typeface="Arial" panose="020B0604020202020204" pitchFamily="34" charset="0"/>
              </a:rPr>
              <a:t>Time complexity</a:t>
            </a:r>
            <a:endParaRPr lang="zh-TW" altLang="zh-TW" b="1" dirty="0" smtClean="0">
              <a:solidFill>
                <a:srgbClr val="376092"/>
              </a:solidFill>
              <a:sym typeface="Arial" panose="020B0604020202020204" pitchFamily="34" charset="0"/>
            </a:endParaRPr>
          </a:p>
        </p:txBody>
      </p:sp>
      <p:pic>
        <p:nvPicPr>
          <p:cNvPr id="614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509838"/>
            <a:ext cx="60674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圖片 16" descr="titl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1609725"/>
            <a:ext cx="3971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文字方塊 17"/>
          <p:cNvSpPr txBox="1">
            <a:spLocks noChangeArrowheads="1"/>
          </p:cNvSpPr>
          <p:nvPr/>
        </p:nvSpPr>
        <p:spPr bwMode="auto">
          <a:xfrm>
            <a:off x="2571750" y="1928813"/>
            <a:ext cx="1500188" cy="2143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428875" y="3214688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34819" name="群組 2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4" name="文字方塊 3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1714500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群組 2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4" name="文字方塊 3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1714500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6867" name="群組 1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3" name="文字方塊 2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2143125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36870" name="弧形箭號 (下彎) 11"/>
          <p:cNvSpPr>
            <a:spLocks noChangeArrowheads="1"/>
          </p:cNvSpPr>
          <p:nvPr/>
        </p:nvSpPr>
        <p:spPr bwMode="auto">
          <a:xfrm rot="10800000">
            <a:off x="1928813" y="2928938"/>
            <a:ext cx="571500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7891" name="群組 1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3" name="文字方塊 2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2143125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57500" y="3071813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3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37895" name="弧形箭號 (下彎) 12"/>
          <p:cNvSpPr>
            <a:spLocks noChangeArrowheads="1"/>
          </p:cNvSpPr>
          <p:nvPr/>
        </p:nvSpPr>
        <p:spPr bwMode="auto">
          <a:xfrm rot="10800000">
            <a:off x="1928813" y="2928938"/>
            <a:ext cx="571500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8915" name="群組 1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3" name="文字方塊 2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2143125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57500" y="3071813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3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38919" name="弧形箭號 (下彎) 12"/>
          <p:cNvSpPr>
            <a:spLocks noChangeArrowheads="1"/>
          </p:cNvSpPr>
          <p:nvPr/>
        </p:nvSpPr>
        <p:spPr bwMode="auto">
          <a:xfrm rot="10800000">
            <a:off x="1428750" y="2928938"/>
            <a:ext cx="571500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grpSp>
        <p:nvGrpSpPr>
          <p:cNvPr id="39940" name="群組 11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9948" name="文字方塊 17"/>
            <p:cNvSpPr txBox="1">
              <a:spLocks noChangeArrowheads="1"/>
            </p:cNvSpPr>
            <p:nvPr/>
          </p:nvSpPr>
          <p:spPr bwMode="auto">
            <a:xfrm>
              <a:off x="857224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9" name="矩形 18"/>
          <p:cNvSpPr/>
          <p:nvPr/>
        </p:nvSpPr>
        <p:spPr bwMode="auto">
          <a:xfrm>
            <a:off x="2143125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857500" y="3071813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3</a:t>
            </a:r>
            <a:endParaRPr lang="zh-TW" alt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grpSp>
        <p:nvGrpSpPr>
          <p:cNvPr id="40964" name="群組 3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5" name="文字方塊 4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40979" name="文字方塊 9"/>
            <p:cNvSpPr txBox="1">
              <a:spLocks noChangeArrowheads="1"/>
            </p:cNvSpPr>
            <p:nvPr/>
          </p:nvSpPr>
          <p:spPr bwMode="auto"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 3</a:t>
              </a:r>
              <a:endParaRPr lang="zh-TW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2143125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0966" name="文字方塊 12"/>
          <p:cNvSpPr txBox="1">
            <a:spLocks noChangeArrowheads="1"/>
          </p:cNvSpPr>
          <p:nvPr/>
        </p:nvSpPr>
        <p:spPr bwMode="auto">
          <a:xfrm>
            <a:off x="857250" y="3571875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Arial" panose="020B0604020202020204" pitchFamily="34" charset="0"/>
                <a:ea typeface="新細明體" panose="02020500000000000000" pitchFamily="18" charset="-120"/>
              </a:rPr>
              <a:t>Result</a:t>
            </a:r>
            <a:endParaRPr lang="zh-TW" altLang="en-US" sz="18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40967" name="群組 13"/>
          <p:cNvGrpSpPr>
            <a:grpSpLocks/>
          </p:cNvGrpSpPr>
          <p:nvPr/>
        </p:nvGrpSpPr>
        <p:grpSpPr bwMode="auto">
          <a:xfrm>
            <a:off x="1000125" y="4286250"/>
            <a:ext cx="2571750" cy="369888"/>
            <a:chOff x="857224" y="3714752"/>
            <a:chExt cx="2571768" cy="369332"/>
          </a:xfrm>
        </p:grpSpPr>
        <p:sp>
          <p:nvSpPr>
            <p:cNvPr id="15" name="文字方塊 14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00036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 smtClean="0">
                <a:latin typeface="Consolas" panose="020B0609020204030204" pitchFamily="49" charset="0"/>
                <a:ea typeface="微軟正黑體" pitchFamily="34" charset="-120"/>
              </a:rPr>
              <a:t>Code</a:t>
            </a:r>
            <a:br>
              <a:rPr lang="en-US" altLang="zh-TW" sz="2400" kern="0" dirty="0" smtClean="0">
                <a:latin typeface="Consolas" panose="020B0609020204030204" pitchFamily="49" charset="0"/>
                <a:ea typeface="微軟正黑體" pitchFamily="34" charset="-120"/>
              </a:rPr>
            </a:br>
            <a:r>
              <a:rPr lang="en-US" altLang="zh-TW" sz="2400" kern="0" dirty="0" smtClean="0">
                <a:latin typeface="Consolas" panose="020B0609020204030204" pitchFamily="49" charset="0"/>
                <a:ea typeface="微軟正黑體" pitchFamily="34" charset="-120"/>
              </a:rPr>
              <a:t/>
            </a:r>
            <a:br>
              <a:rPr lang="en-US" altLang="zh-TW" sz="2400" kern="0" dirty="0" smtClean="0">
                <a:latin typeface="Consolas" panose="020B0609020204030204" pitchFamily="49" charset="0"/>
                <a:ea typeface="微軟正黑體" pitchFamily="34" charset="-120"/>
              </a:rPr>
            </a:br>
            <a:endParaRPr lang="en-US" altLang="zh-TW" sz="2400" kern="0" dirty="0" smtClean="0">
              <a:latin typeface="Consolas" panose="020B0609020204030204" pitchFamily="49" charset="0"/>
              <a:ea typeface="微軟正黑體" pitchFamily="34" charset="-120"/>
            </a:endParaRPr>
          </a:p>
          <a:p>
            <a:pPr marL="342900" indent="-342900" eaLnBrk="1" hangingPunct="1">
              <a:spcBef>
                <a:spcPct val="20000"/>
              </a:spcBef>
              <a:buSzPct val="70000"/>
              <a:defRPr/>
            </a:pPr>
            <a:r>
              <a:rPr lang="en-US" altLang="zh-TW" sz="2400" kern="0" dirty="0" smtClean="0">
                <a:latin typeface="Consolas" panose="020B0609020204030204" pitchFamily="49" charset="0"/>
                <a:ea typeface="微軟正黑體" pitchFamily="34" charset="-120"/>
              </a:rPr>
              <a:t>  </a:t>
            </a:r>
            <a:endParaRPr lang="zh-TW" altLang="zh-TW" sz="2400" kern="0" dirty="0">
              <a:latin typeface="Consolas" panose="020B0609020204030204" pitchFamily="49" charset="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9552" y="2204864"/>
            <a:ext cx="8064896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// Insertion Sort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n;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temp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array[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j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j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&gt;=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j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(array[j]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temp)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array[j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array[j];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array[j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temp;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zh-TW" altLang="en-US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Example 1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3" name="內容版面配置區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blipFill>
            <a:blip r:embed="rId2"/>
            <a:stretch>
              <a:fillRect l="-741" t="-809" r="-1111" b="-5391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Example 1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45059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zh-TW" sz="2000" b="1">
                <a:solidFill>
                  <a:srgbClr val="0070E8"/>
                </a:solidFill>
                <a:cs typeface="Times New Roman" panose="02020603050405020304" pitchFamily="18" charset="0"/>
              </a:rPr>
              <a:t>The Input</a:t>
            </a:r>
            <a:endParaRPr lang="zh-TW" altLang="zh-TW" sz="20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>
                <a:solidFill>
                  <a:srgbClr val="000000"/>
                </a:solidFill>
                <a:cs typeface="Times New Roman" panose="02020603050405020304" pitchFamily="18" charset="0"/>
              </a:rPr>
              <a:t>The input will start with a positive integer N ( N&lt;=1000 ). In next few lines there will be N integers. Input will be terminated by EOF.</a:t>
            </a:r>
            <a:endParaRPr lang="zh-TW" altLang="zh-TW" sz="20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 b="1">
                <a:solidFill>
                  <a:srgbClr val="0070E8"/>
                </a:solidFill>
                <a:cs typeface="Times New Roman" panose="02020603050405020304" pitchFamily="18" charset="0"/>
              </a:rPr>
              <a:t>The Output</a:t>
            </a:r>
            <a:endParaRPr lang="zh-TW" altLang="zh-TW" sz="20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>
                <a:solidFill>
                  <a:srgbClr val="000000"/>
                </a:solidFill>
                <a:cs typeface="Times New Roman" panose="02020603050405020304" pitchFamily="18" charset="0"/>
              </a:rPr>
              <a:t>For each data set print "Minimum exchange operations : M" where M is the minimum flip operations required to perform sorting. Use a seperate line for each case.</a:t>
            </a:r>
            <a:endParaRPr lang="zh-TW" altLang="zh-TW" sz="20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 b="1">
                <a:solidFill>
                  <a:srgbClr val="0070E8"/>
                </a:solidFill>
                <a:cs typeface="Times New Roman" panose="02020603050405020304" pitchFamily="18" charset="0"/>
              </a:rPr>
              <a:t>Sample Input</a:t>
            </a:r>
            <a:endParaRPr lang="zh-TW" altLang="zh-TW" sz="20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>
                <a:solidFill>
                  <a:srgbClr val="000000"/>
                </a:solidFill>
              </a:rPr>
              <a:t>3 </a:t>
            </a:r>
            <a:endParaRPr lang="en-US" altLang="zh-TW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>
                <a:solidFill>
                  <a:srgbClr val="000000"/>
                </a:solidFill>
              </a:rPr>
              <a:t>1 2 3</a:t>
            </a:r>
            <a:endParaRPr lang="en-US" altLang="zh-TW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>
                <a:solidFill>
                  <a:srgbClr val="000000"/>
                </a:solidFill>
              </a:rPr>
              <a:t>3</a:t>
            </a:r>
            <a:endParaRPr lang="en-US" altLang="zh-TW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>
                <a:solidFill>
                  <a:srgbClr val="000000"/>
                </a:solidFill>
              </a:rPr>
              <a:t>2 3 1 </a:t>
            </a:r>
            <a:endParaRPr lang="zh-TW" altLang="zh-TW" sz="2000"/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 b="1">
                <a:solidFill>
                  <a:srgbClr val="0070E8"/>
                </a:solidFill>
                <a:cs typeface="Times New Roman" panose="02020603050405020304" pitchFamily="18" charset="0"/>
              </a:rPr>
              <a:t>Sample Output</a:t>
            </a:r>
            <a:endParaRPr lang="zh-TW" altLang="zh-TW" sz="20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>
                <a:solidFill>
                  <a:srgbClr val="000000"/>
                </a:solidFill>
              </a:rPr>
              <a:t>Minimum exchange operations : 0 </a:t>
            </a:r>
            <a:endParaRPr lang="en-US" altLang="zh-TW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>
                <a:solidFill>
                  <a:srgbClr val="000000"/>
                </a:solidFill>
              </a:rPr>
              <a:t>Minimum exchange operations : 2</a:t>
            </a:r>
            <a:r>
              <a:rPr lang="zh-TW" altLang="zh-TW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376092"/>
                </a:solidFill>
                <a:sym typeface="Arial" panose="020B0604020202020204" pitchFamily="34" charset="0"/>
              </a:rPr>
              <a:t>Time complexity</a:t>
            </a:r>
            <a:endParaRPr lang="zh-TW" altLang="zh-TW" b="1" smtClean="0">
              <a:solidFill>
                <a:srgbClr val="376092"/>
              </a:solidFill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內容版面配置區 2"/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  <a:t>Technical analysis</a:t>
                </a:r>
                <a:b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</a:br>
                <a:endParaRPr lang="en-US" altLang="zh-TW" sz="2400" b="1" kern="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  <a:t>Examples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for(</a:t>
                </a:r>
                <a:r>
                  <a:rPr lang="en-US" altLang="zh-TW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i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=0; </a:t>
                </a:r>
                <a:r>
                  <a:rPr lang="en-US" altLang="zh-TW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i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&lt;n; </a:t>
                </a:r>
                <a:r>
                  <a:rPr lang="en-US" altLang="zh-TW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i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++)</a:t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</a:br>
                <a:r>
                  <a:rPr lang="en-US" altLang="zh-TW" sz="2400" b="1" kern="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</a:br>
                <a:endParaRPr lang="en-US" altLang="zh-TW" sz="2400" b="1" kern="0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𝑶</m:t>
                    </m:r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</m:t>
                    </m:r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𝒏</m:t>
                    </m:r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)</m:t>
                    </m:r>
                  </m:oMath>
                </a14:m>
                <a:endParaRPr lang="en-US" altLang="zh-TW" sz="2400" b="1" kern="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2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l="-296" t="-9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文字方塊 22"/>
          <p:cNvSpPr txBox="1">
            <a:spLocks noChangeArrowheads="1"/>
          </p:cNvSpPr>
          <p:nvPr/>
        </p:nvSpPr>
        <p:spPr bwMode="auto">
          <a:xfrm>
            <a:off x="1357313" y="3752850"/>
            <a:ext cx="300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Consolas" panose="020B0609020204030204" pitchFamily="49" charset="0"/>
                <a:ea typeface="新細明體" panose="02020500000000000000" pitchFamily="18" charset="-120"/>
              </a:rPr>
              <a:t>if(…) else …</a:t>
            </a:r>
            <a:endParaRPr lang="zh-TW" altLang="en-US" sz="2400"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Outline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Time Complexity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Sorting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Selection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Bubble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Insertion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Merge </a:t>
            </a:r>
            <a:r>
              <a:rPr lang="en-US" altLang="zh-TW" sz="2400" kern="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STL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補充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Quick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err="1">
                <a:latin typeface="微軟正黑體" pitchFamily="34" charset="-120"/>
                <a:ea typeface="微軟正黑體" pitchFamily="34" charset="-120"/>
              </a:rPr>
              <a:t>qsort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()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「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合併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排序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法」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利用分治法（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Divide and Conquer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）將要排序的資料均分成兩組，分別對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兩邊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做排序，然後再將兩邊「已排序的資料」再做合併，即完成排序。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時間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複雜度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𝑂</m:t>
                    </m:r>
                    <m:d>
                      <m:d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800" i="1" dirty="0" err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sz="28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800" b="0" i="0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還需要額外的記憶體做合併，空間複雜度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𝑂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800" i="1" dirty="0" err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zh-TW" altLang="en-US" sz="28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穩定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排序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endParaRPr lang="en-US" altLang="zh-TW" sz="2400" kern="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endParaRPr lang="zh-TW" altLang="zh-TW" sz="2400" kern="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593" t="-13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Merge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37891" name="群組 20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37893" name="群組 3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37894" name="直線接點 18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463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38915" name="群組 4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38931" name="群組 3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8" name="文字方塊 7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38932" name="直線接點 6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916" name="群組 25"/>
          <p:cNvGrpSpPr>
            <a:grpSpLocks/>
          </p:cNvGrpSpPr>
          <p:nvPr/>
        </p:nvGrpSpPr>
        <p:grpSpPr bwMode="auto">
          <a:xfrm>
            <a:off x="2214563" y="3143250"/>
            <a:ext cx="1285875" cy="858838"/>
            <a:chOff x="2214546" y="3571876"/>
            <a:chExt cx="1285884" cy="858844"/>
          </a:xfrm>
        </p:grpSpPr>
        <p:grpSp>
          <p:nvGrpSpPr>
            <p:cNvPr id="38926" name="群組 22"/>
            <p:cNvGrpSpPr>
              <a:grpSpLocks/>
            </p:cNvGrpSpPr>
            <p:nvPr/>
          </p:nvGrpSpPr>
          <p:grpSpPr bwMode="auto">
            <a:xfrm>
              <a:off x="2214546" y="3786190"/>
              <a:ext cx="1285884" cy="369332"/>
              <a:chOff x="2214546" y="4000504"/>
              <a:chExt cx="1285884" cy="369332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2214546" y="4000504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071802" y="4000504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2643174" y="4000504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38927" name="直線接點 15"/>
            <p:cNvCxnSpPr>
              <a:cxnSpLocks noChangeShapeType="1"/>
            </p:cNvCxnSpPr>
            <p:nvPr/>
          </p:nvCxnSpPr>
          <p:spPr bwMode="auto">
            <a:xfrm rot="5400000">
              <a:off x="2643174" y="4000504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917" name="群組 26"/>
          <p:cNvGrpSpPr>
            <a:grpSpLocks/>
          </p:cNvGrpSpPr>
          <p:nvPr/>
        </p:nvGrpSpPr>
        <p:grpSpPr bwMode="auto">
          <a:xfrm>
            <a:off x="5857875" y="3143250"/>
            <a:ext cx="1285875" cy="858838"/>
            <a:chOff x="5857884" y="3571876"/>
            <a:chExt cx="1285884" cy="858844"/>
          </a:xfrm>
        </p:grpSpPr>
        <p:grpSp>
          <p:nvGrpSpPr>
            <p:cNvPr id="38921" name="群組 23"/>
            <p:cNvGrpSpPr>
              <a:grpSpLocks/>
            </p:cNvGrpSpPr>
            <p:nvPr/>
          </p:nvGrpSpPr>
          <p:grpSpPr bwMode="auto">
            <a:xfrm>
              <a:off x="5857884" y="3786190"/>
              <a:ext cx="1285884" cy="369332"/>
              <a:chOff x="5857884" y="3786190"/>
              <a:chExt cx="1285884" cy="369332"/>
            </a:xfrm>
          </p:grpSpPr>
          <p:sp>
            <p:nvSpPr>
              <p:cNvPr id="19" name="文字方塊 18"/>
              <p:cNvSpPr txBox="1"/>
              <p:nvPr/>
            </p:nvSpPr>
            <p:spPr>
              <a:xfrm>
                <a:off x="5857884" y="3786190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6286512" y="3786190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6715140" y="3786190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38922" name="直線接點 24"/>
            <p:cNvCxnSpPr>
              <a:cxnSpLocks noChangeShapeType="1"/>
            </p:cNvCxnSpPr>
            <p:nvPr/>
          </p:nvCxnSpPr>
          <p:spPr bwMode="auto">
            <a:xfrm rot="5400000">
              <a:off x="6286512" y="4000504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918" name="向右箭號 27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8919" name="向右箭號 29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8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39939" name="群組 3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39960" name="群組 3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39961" name="直線接點 5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40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39941" name="直線接點 16"/>
          <p:cNvCxnSpPr>
            <a:cxnSpLocks noChangeShapeType="1"/>
          </p:cNvCxnSpPr>
          <p:nvPr/>
        </p:nvCxnSpPr>
        <p:spPr bwMode="auto">
          <a:xfrm rot="5400000">
            <a:off x="2643188" y="3643313"/>
            <a:ext cx="858837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2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9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39943" name="直線接點 21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4" name="向右箭號 22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945" name="向右箭號 23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571875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39947" name="群組 25"/>
          <p:cNvGrpSpPr>
            <a:grpSpLocks/>
          </p:cNvGrpSpPr>
          <p:nvPr/>
        </p:nvGrpSpPr>
        <p:grpSpPr bwMode="auto">
          <a:xfrm>
            <a:off x="1428750" y="4702175"/>
            <a:ext cx="857250" cy="369888"/>
            <a:chOff x="1357290" y="5143512"/>
            <a:chExt cx="857256" cy="369332"/>
          </a:xfrm>
        </p:grpSpPr>
        <p:sp>
          <p:nvSpPr>
            <p:cNvPr id="27" name="文字方塊 26"/>
            <p:cNvSpPr txBox="1"/>
            <p:nvPr/>
          </p:nvSpPr>
          <p:spPr>
            <a:xfrm>
              <a:off x="1357290" y="514351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785918" y="514351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39948" name="向右箭號 28"/>
          <p:cNvSpPr>
            <a:spLocks noChangeArrowheads="1"/>
          </p:cNvSpPr>
          <p:nvPr/>
        </p:nvSpPr>
        <p:spPr bwMode="auto">
          <a:xfrm rot="3019174">
            <a:off x="3151981" y="3996532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949" name="向右箭號 29"/>
          <p:cNvSpPr>
            <a:spLocks noChangeArrowheads="1"/>
          </p:cNvSpPr>
          <p:nvPr/>
        </p:nvSpPr>
        <p:spPr bwMode="auto">
          <a:xfrm rot="7747400">
            <a:off x="1721644" y="3998119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39950" name="直線接點 30"/>
          <p:cNvCxnSpPr>
            <a:cxnSpLocks noChangeShapeType="1"/>
          </p:cNvCxnSpPr>
          <p:nvPr/>
        </p:nvCxnSpPr>
        <p:spPr bwMode="auto">
          <a:xfrm rot="5400000">
            <a:off x="1428750" y="4929188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00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0963" name="群組 38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0988" name="群組 39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42" name="文字方塊 41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0989" name="直線接點 40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964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49" name="文字方塊 48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0965" name="直線接點 51"/>
          <p:cNvCxnSpPr>
            <a:cxnSpLocks noChangeShapeType="1"/>
          </p:cNvCxnSpPr>
          <p:nvPr/>
        </p:nvCxnSpPr>
        <p:spPr bwMode="auto">
          <a:xfrm rot="5400000">
            <a:off x="2643188" y="3643313"/>
            <a:ext cx="858837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966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54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0967" name="直線接點 56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向右箭號 57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969" name="向右箭號 58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3571875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40971" name="群組 60"/>
          <p:cNvGrpSpPr>
            <a:grpSpLocks/>
          </p:cNvGrpSpPr>
          <p:nvPr/>
        </p:nvGrpSpPr>
        <p:grpSpPr bwMode="auto">
          <a:xfrm>
            <a:off x="1428750" y="4702175"/>
            <a:ext cx="857250" cy="369888"/>
            <a:chOff x="1357290" y="5143512"/>
            <a:chExt cx="857256" cy="369332"/>
          </a:xfrm>
        </p:grpSpPr>
        <p:sp>
          <p:nvSpPr>
            <p:cNvPr id="62" name="文字方塊 61"/>
            <p:cNvSpPr txBox="1"/>
            <p:nvPr/>
          </p:nvSpPr>
          <p:spPr>
            <a:xfrm>
              <a:off x="1357290" y="514351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785918" y="514351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40972" name="向右箭號 63"/>
          <p:cNvSpPr>
            <a:spLocks noChangeArrowheads="1"/>
          </p:cNvSpPr>
          <p:nvPr/>
        </p:nvSpPr>
        <p:spPr bwMode="auto">
          <a:xfrm rot="3019174">
            <a:off x="3151981" y="3996532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973" name="向右箭號 64"/>
          <p:cNvSpPr>
            <a:spLocks noChangeArrowheads="1"/>
          </p:cNvSpPr>
          <p:nvPr/>
        </p:nvSpPr>
        <p:spPr bwMode="auto">
          <a:xfrm rot="7747400">
            <a:off x="1721644" y="3998119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40974" name="直線接點 65"/>
          <p:cNvCxnSpPr>
            <a:cxnSpLocks noChangeShapeType="1"/>
          </p:cNvCxnSpPr>
          <p:nvPr/>
        </p:nvCxnSpPr>
        <p:spPr bwMode="auto">
          <a:xfrm rot="5400000">
            <a:off x="1428750" y="4929188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5" name="向右箭號 73"/>
          <p:cNvSpPr>
            <a:spLocks noChangeArrowheads="1"/>
          </p:cNvSpPr>
          <p:nvPr/>
        </p:nvSpPr>
        <p:spPr bwMode="auto">
          <a:xfrm rot="3019174">
            <a:off x="2223294" y="52824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976" name="向右箭號 74"/>
          <p:cNvSpPr>
            <a:spLocks noChangeArrowheads="1"/>
          </p:cNvSpPr>
          <p:nvPr/>
        </p:nvSpPr>
        <p:spPr bwMode="auto">
          <a:xfrm rot="7747400">
            <a:off x="792956" y="5283994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785813" y="5857875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5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2643188" y="5857875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9</a:t>
            </a:r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1987" name="群組 3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2011" name="群組 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2012" name="直線接點 5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8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1989" name="直線接點 16"/>
          <p:cNvCxnSpPr>
            <a:cxnSpLocks noChangeShapeType="1"/>
          </p:cNvCxnSpPr>
          <p:nvPr/>
        </p:nvCxnSpPr>
        <p:spPr bwMode="auto">
          <a:xfrm rot="5400000">
            <a:off x="2643188" y="3643313"/>
            <a:ext cx="858837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990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9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1991" name="直線接點 21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2" name="向右箭號 22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93" name="向右箭號 23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571875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41995" name="群組 25"/>
          <p:cNvGrpSpPr>
            <a:grpSpLocks/>
          </p:cNvGrpSpPr>
          <p:nvPr/>
        </p:nvGrpSpPr>
        <p:grpSpPr bwMode="auto">
          <a:xfrm>
            <a:off x="1428750" y="4702175"/>
            <a:ext cx="857250" cy="369888"/>
            <a:chOff x="1357290" y="5143512"/>
            <a:chExt cx="857256" cy="369332"/>
          </a:xfrm>
        </p:grpSpPr>
        <p:sp>
          <p:nvSpPr>
            <p:cNvPr id="27" name="文字方塊 26"/>
            <p:cNvSpPr txBox="1"/>
            <p:nvPr/>
          </p:nvSpPr>
          <p:spPr>
            <a:xfrm>
              <a:off x="1357290" y="514351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785918" y="514351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41996" name="向右箭號 28"/>
          <p:cNvSpPr>
            <a:spLocks noChangeArrowheads="1"/>
          </p:cNvSpPr>
          <p:nvPr/>
        </p:nvSpPr>
        <p:spPr bwMode="auto">
          <a:xfrm rot="3019174">
            <a:off x="3151981" y="3996532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97" name="向右箭號 29"/>
          <p:cNvSpPr>
            <a:spLocks noChangeArrowheads="1"/>
          </p:cNvSpPr>
          <p:nvPr/>
        </p:nvSpPr>
        <p:spPr bwMode="auto">
          <a:xfrm rot="7747400">
            <a:off x="1721644" y="3998119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" name="向右箭號 38"/>
          <p:cNvSpPr/>
          <p:nvPr/>
        </p:nvSpPr>
        <p:spPr bwMode="auto">
          <a:xfrm rot="13486828">
            <a:off x="2222500" y="5283200"/>
            <a:ext cx="714375" cy="3571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785813" y="5857875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5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643188" y="5857875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9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42001" name="向右箭號 46"/>
          <p:cNvSpPr>
            <a:spLocks noChangeArrowheads="1"/>
          </p:cNvSpPr>
          <p:nvPr/>
        </p:nvSpPr>
        <p:spPr bwMode="auto">
          <a:xfrm rot="-3129025">
            <a:off x="923925" y="5303838"/>
            <a:ext cx="763588" cy="360362"/>
          </a:xfrm>
          <a:prstGeom prst="rightArrow">
            <a:avLst>
              <a:gd name="adj1" fmla="val 50000"/>
              <a:gd name="adj2" fmla="val 49962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3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3011" name="群組 3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3033" name="群組 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3034" name="直線接點 5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2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3013" name="直線接點 16"/>
          <p:cNvCxnSpPr>
            <a:cxnSpLocks noChangeShapeType="1"/>
          </p:cNvCxnSpPr>
          <p:nvPr/>
        </p:nvCxnSpPr>
        <p:spPr bwMode="auto">
          <a:xfrm rot="5400000">
            <a:off x="2643188" y="3643313"/>
            <a:ext cx="858837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014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9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3015" name="直線接點 21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6" name="向右箭號 22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3017" name="向右箭號 23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571875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43019" name="群組 25"/>
          <p:cNvGrpSpPr>
            <a:grpSpLocks/>
          </p:cNvGrpSpPr>
          <p:nvPr/>
        </p:nvGrpSpPr>
        <p:grpSpPr bwMode="auto">
          <a:xfrm>
            <a:off x="1428750" y="4702175"/>
            <a:ext cx="857250" cy="369888"/>
            <a:chOff x="1357290" y="5143512"/>
            <a:chExt cx="857256" cy="369332"/>
          </a:xfrm>
        </p:grpSpPr>
        <p:sp>
          <p:nvSpPr>
            <p:cNvPr id="27" name="文字方塊 26"/>
            <p:cNvSpPr txBox="1"/>
            <p:nvPr/>
          </p:nvSpPr>
          <p:spPr>
            <a:xfrm>
              <a:off x="1357290" y="5143512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785918" y="514351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43020" name="向右箭號 28"/>
          <p:cNvSpPr>
            <a:spLocks noChangeArrowheads="1"/>
          </p:cNvSpPr>
          <p:nvPr/>
        </p:nvSpPr>
        <p:spPr bwMode="auto">
          <a:xfrm rot="3019174">
            <a:off x="3151981" y="3996532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3021" name="向右箭號 29"/>
          <p:cNvSpPr>
            <a:spLocks noChangeArrowheads="1"/>
          </p:cNvSpPr>
          <p:nvPr/>
        </p:nvSpPr>
        <p:spPr bwMode="auto">
          <a:xfrm rot="7747400">
            <a:off x="1721644" y="3998119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643188" y="5857875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9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43024" name="向右箭號 44"/>
          <p:cNvSpPr>
            <a:spLocks noChangeArrowheads="1"/>
          </p:cNvSpPr>
          <p:nvPr/>
        </p:nvSpPr>
        <p:spPr bwMode="auto">
          <a:xfrm rot="-8107147">
            <a:off x="2016125" y="5289550"/>
            <a:ext cx="763588" cy="358775"/>
          </a:xfrm>
          <a:prstGeom prst="rightArrow">
            <a:avLst>
              <a:gd name="adj1" fmla="val 50000"/>
              <a:gd name="adj2" fmla="val 5018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7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4035" name="群組 3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4054" name="群組 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4055" name="直線接點 5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036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44053" name="文字方塊 15"/>
            <p:cNvSpPr txBox="1">
              <a:spLocks noChangeArrowheads="1"/>
            </p:cNvSpPr>
            <p:nvPr/>
          </p:nvSpPr>
          <p:spPr bwMode="auto"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44037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9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4038" name="直線接點 21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9" name="向右箭號 22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4040" name="向右箭號 23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571875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44042" name="群組 25"/>
          <p:cNvGrpSpPr>
            <a:grpSpLocks/>
          </p:cNvGrpSpPr>
          <p:nvPr/>
        </p:nvGrpSpPr>
        <p:grpSpPr bwMode="auto">
          <a:xfrm>
            <a:off x="1428750" y="4702175"/>
            <a:ext cx="857250" cy="369888"/>
            <a:chOff x="1357290" y="5143512"/>
            <a:chExt cx="857256" cy="369332"/>
          </a:xfrm>
        </p:grpSpPr>
        <p:sp>
          <p:nvSpPr>
            <p:cNvPr id="27" name="文字方塊 26"/>
            <p:cNvSpPr txBox="1"/>
            <p:nvPr/>
          </p:nvSpPr>
          <p:spPr>
            <a:xfrm>
              <a:off x="1357290" y="5143512"/>
              <a:ext cx="42862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785918" y="5143512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9" name="向右箭號 28"/>
          <p:cNvSpPr/>
          <p:nvPr/>
        </p:nvSpPr>
        <p:spPr bwMode="auto">
          <a:xfrm rot="13583543">
            <a:off x="3151981" y="3996532"/>
            <a:ext cx="714375" cy="3571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0" name="向右箭號 29"/>
          <p:cNvSpPr/>
          <p:nvPr/>
        </p:nvSpPr>
        <p:spPr bwMode="auto">
          <a:xfrm rot="18483166">
            <a:off x="1721644" y="3998119"/>
            <a:ext cx="714375" cy="3571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6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5059" name="群組 3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5076" name="群組 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5077" name="直線接點 5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5060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45075" name="文字方塊 15"/>
            <p:cNvSpPr txBox="1">
              <a:spLocks noChangeArrowheads="1"/>
            </p:cNvSpPr>
            <p:nvPr/>
          </p:nvSpPr>
          <p:spPr bwMode="auto"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45061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9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5062" name="直線接點 21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3" name="向右箭號 22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5064" name="向右箭號 23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571875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6" name="群組 25"/>
          <p:cNvGrpSpPr/>
          <p:nvPr/>
        </p:nvGrpSpPr>
        <p:grpSpPr>
          <a:xfrm>
            <a:off x="1428728" y="4702742"/>
            <a:ext cx="857256" cy="369332"/>
            <a:chOff x="1357290" y="5143512"/>
            <a:chExt cx="857256" cy="3693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7" name="文字方塊 26"/>
            <p:cNvSpPr txBox="1"/>
            <p:nvPr/>
          </p:nvSpPr>
          <p:spPr>
            <a:xfrm>
              <a:off x="1357290" y="514351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785918" y="514351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45067" name="向右箭號 28"/>
          <p:cNvSpPr>
            <a:spLocks noChangeArrowheads="1"/>
          </p:cNvSpPr>
          <p:nvPr/>
        </p:nvSpPr>
        <p:spPr bwMode="auto">
          <a:xfrm rot="-8441804">
            <a:off x="2470150" y="3933825"/>
            <a:ext cx="1268413" cy="357188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" name="向右箭號 29"/>
          <p:cNvSpPr/>
          <p:nvPr/>
        </p:nvSpPr>
        <p:spPr bwMode="auto">
          <a:xfrm rot="18483166">
            <a:off x="1721644" y="3998119"/>
            <a:ext cx="714375" cy="3571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7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376092"/>
                </a:solidFill>
                <a:sym typeface="Arial" panose="020B0604020202020204" pitchFamily="34" charset="0"/>
              </a:rPr>
              <a:t>Time complexity</a:t>
            </a:r>
            <a:endParaRPr lang="zh-TW" altLang="zh-TW" b="1" smtClean="0">
              <a:solidFill>
                <a:srgbClr val="376092"/>
              </a:solidFill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內容版面配置區 2"/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  <a:t>Technical analysis</a:t>
                </a:r>
                <a:b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</a:br>
                <a:endParaRPr lang="en-US" altLang="zh-TW" sz="2400" b="1" kern="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  <a:t>Examples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for(</a:t>
                </a:r>
                <a:r>
                  <a:rPr lang="en-US" altLang="zh-TW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i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=0; </a:t>
                </a:r>
                <a:r>
                  <a:rPr lang="en-US" altLang="zh-TW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i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&lt;n ;</a:t>
                </a:r>
                <a:r>
                  <a:rPr lang="en-US" altLang="zh-TW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i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++)</a:t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</a:b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	for(j=0; j&lt;n; j++)</a:t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</a:b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/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</a:br>
                <a:endParaRPr lang="en-US" altLang="zh-TW" sz="2400" b="1" kern="0" dirty="0">
                  <a:solidFill>
                    <a:srgbClr val="FF0000"/>
                  </a:solidFill>
                  <a:latin typeface="Consolas" panose="020B0609020204030204" pitchFamily="49" charset="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𝑶</m:t>
                    </m:r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</m:t>
                    </m:r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𝒏</m:t>
                    </m:r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  )</m:t>
                    </m:r>
                  </m:oMath>
                </a14:m>
                <a:endParaRPr lang="en-US" altLang="zh-TW" sz="2400" b="1" kern="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17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l="-296" t="-9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文字方塊 17"/>
          <p:cNvSpPr txBox="1">
            <a:spLocks noChangeArrowheads="1"/>
          </p:cNvSpPr>
          <p:nvPr/>
        </p:nvSpPr>
        <p:spPr bwMode="auto">
          <a:xfrm>
            <a:off x="1979613" y="4005263"/>
            <a:ext cx="300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Consolas" panose="020B0609020204030204" pitchFamily="49" charset="0"/>
              </a:rPr>
              <a:t>if(…) else ….</a:t>
            </a:r>
            <a:endParaRPr lang="zh-TW" altLang="en-US" sz="2400">
              <a:latin typeface="Consolas" panose="020B0609020204030204" pitchFamily="49" charset="0"/>
            </a:endParaRPr>
          </a:p>
        </p:txBody>
      </p:sp>
      <p:sp>
        <p:nvSpPr>
          <p:cNvPr id="10245" name="文字方塊 18"/>
          <p:cNvSpPr txBox="1">
            <a:spLocks noChangeArrowheads="1"/>
          </p:cNvSpPr>
          <p:nvPr/>
        </p:nvSpPr>
        <p:spPr bwMode="auto">
          <a:xfrm>
            <a:off x="1358900" y="4714875"/>
            <a:ext cx="292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1"/>
              <a:t>2</a:t>
            </a:r>
            <a:endParaRPr lang="zh-TW" alt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6083" name="群組 3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6100" name="群組 3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6101" name="直線接點 5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084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46085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9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6086" name="直線接點 21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7" name="向右箭號 22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88" name="向右箭號 23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6089" name="群組 24"/>
          <p:cNvGrpSpPr>
            <a:grpSpLocks/>
          </p:cNvGrpSpPr>
          <p:nvPr/>
        </p:nvGrpSpPr>
        <p:grpSpPr bwMode="auto">
          <a:xfrm>
            <a:off x="1428750" y="4702175"/>
            <a:ext cx="857250" cy="369888"/>
            <a:chOff x="1357290" y="5143512"/>
            <a:chExt cx="857256" cy="369332"/>
          </a:xfrm>
        </p:grpSpPr>
        <p:sp>
          <p:nvSpPr>
            <p:cNvPr id="26" name="文字方塊 25"/>
            <p:cNvSpPr txBox="1"/>
            <p:nvPr/>
          </p:nvSpPr>
          <p:spPr>
            <a:xfrm>
              <a:off x="1357290" y="5143512"/>
              <a:ext cx="42862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785918" y="5143512"/>
              <a:ext cx="42862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46091" name="向右箭號 41"/>
          <p:cNvSpPr>
            <a:spLocks noChangeArrowheads="1"/>
          </p:cNvSpPr>
          <p:nvPr/>
        </p:nvSpPr>
        <p:spPr bwMode="auto">
          <a:xfrm rot="-2426827">
            <a:off x="1695450" y="4011613"/>
            <a:ext cx="1268413" cy="357187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1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7107" name="群組 2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7124" name="群組 3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7125" name="直線接點 4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08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47109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7" name="文字方塊 16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7110" name="直線接點 19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1" name="向右箭號 20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7112" name="向右箭號 21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7113" name="群組 22"/>
          <p:cNvGrpSpPr>
            <a:grpSpLocks/>
          </p:cNvGrpSpPr>
          <p:nvPr/>
        </p:nvGrpSpPr>
        <p:grpSpPr bwMode="auto">
          <a:xfrm>
            <a:off x="1428750" y="4702175"/>
            <a:ext cx="857250" cy="369888"/>
            <a:chOff x="1357290" y="5143512"/>
            <a:chExt cx="857256" cy="369332"/>
          </a:xfrm>
        </p:grpSpPr>
        <p:sp>
          <p:nvSpPr>
            <p:cNvPr id="24" name="文字方塊 23"/>
            <p:cNvSpPr txBox="1"/>
            <p:nvPr/>
          </p:nvSpPr>
          <p:spPr>
            <a:xfrm>
              <a:off x="1357290" y="5143512"/>
              <a:ext cx="42862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1785918" y="5143512"/>
              <a:ext cx="42862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47115" name="向右箭號 26"/>
          <p:cNvSpPr>
            <a:spLocks noChangeArrowheads="1"/>
          </p:cNvSpPr>
          <p:nvPr/>
        </p:nvSpPr>
        <p:spPr bwMode="auto">
          <a:xfrm rot="-2426827">
            <a:off x="1695450" y="4011613"/>
            <a:ext cx="1268413" cy="357187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0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8131" name="群組 2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8151" name="群組 3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8152" name="直線接點 4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32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48133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8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8134" name="直線接點 20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5" name="向右箭號 21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6" name="向右箭號 22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8137" name="群組 28"/>
          <p:cNvGrpSpPr>
            <a:grpSpLocks/>
          </p:cNvGrpSpPr>
          <p:nvPr/>
        </p:nvGrpSpPr>
        <p:grpSpPr bwMode="auto">
          <a:xfrm>
            <a:off x="5000625" y="4643438"/>
            <a:ext cx="857250" cy="369887"/>
            <a:chOff x="6000760" y="4714884"/>
            <a:chExt cx="857256" cy="369332"/>
          </a:xfrm>
        </p:grpSpPr>
        <p:sp>
          <p:nvSpPr>
            <p:cNvPr id="30" name="文字方塊 18"/>
            <p:cNvSpPr txBox="1"/>
            <p:nvPr/>
          </p:nvSpPr>
          <p:spPr>
            <a:xfrm>
              <a:off x="6000760" y="471488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429388" y="471488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7643813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8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48139" name="向右箭號 32"/>
          <p:cNvSpPr>
            <a:spLocks noChangeArrowheads="1"/>
          </p:cNvSpPr>
          <p:nvPr/>
        </p:nvSpPr>
        <p:spPr bwMode="auto">
          <a:xfrm rot="3019174">
            <a:off x="6938169" y="4067969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40" name="向右箭號 33"/>
          <p:cNvSpPr>
            <a:spLocks noChangeArrowheads="1"/>
          </p:cNvSpPr>
          <p:nvPr/>
        </p:nvSpPr>
        <p:spPr bwMode="auto">
          <a:xfrm rot="7747400">
            <a:off x="5507831" y="4074319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48141" name="直線接點 34"/>
          <p:cNvCxnSpPr>
            <a:cxnSpLocks noChangeShapeType="1"/>
          </p:cNvCxnSpPr>
          <p:nvPr/>
        </p:nvCxnSpPr>
        <p:spPr bwMode="auto">
          <a:xfrm rot="5400000">
            <a:off x="5000625" y="4857750"/>
            <a:ext cx="858838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782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9155" name="群組 2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9179" name="群組 3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9180" name="直線接點 4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56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49157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7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9158" name="直線接點 19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59" name="向右箭號 20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9160" name="向右箭號 21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9161" name="群組 28"/>
          <p:cNvGrpSpPr>
            <a:grpSpLocks/>
          </p:cNvGrpSpPr>
          <p:nvPr/>
        </p:nvGrpSpPr>
        <p:grpSpPr bwMode="auto">
          <a:xfrm>
            <a:off x="5000625" y="4643438"/>
            <a:ext cx="857250" cy="369887"/>
            <a:chOff x="6000760" y="4714884"/>
            <a:chExt cx="857256" cy="369332"/>
          </a:xfrm>
        </p:grpSpPr>
        <p:sp>
          <p:nvSpPr>
            <p:cNvPr id="24" name="文字方塊 18"/>
            <p:cNvSpPr txBox="1"/>
            <p:nvPr/>
          </p:nvSpPr>
          <p:spPr>
            <a:xfrm>
              <a:off x="6000760" y="471488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429388" y="471488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7643813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8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49163" name="向右箭號 26"/>
          <p:cNvSpPr>
            <a:spLocks noChangeArrowheads="1"/>
          </p:cNvSpPr>
          <p:nvPr/>
        </p:nvSpPr>
        <p:spPr bwMode="auto">
          <a:xfrm rot="3019174">
            <a:off x="6938169" y="4067969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9164" name="向右箭號 27"/>
          <p:cNvSpPr>
            <a:spLocks noChangeArrowheads="1"/>
          </p:cNvSpPr>
          <p:nvPr/>
        </p:nvSpPr>
        <p:spPr bwMode="auto">
          <a:xfrm rot="7747400">
            <a:off x="5507831" y="4074319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49165" name="直線接點 28"/>
          <p:cNvCxnSpPr>
            <a:cxnSpLocks noChangeShapeType="1"/>
          </p:cNvCxnSpPr>
          <p:nvPr/>
        </p:nvCxnSpPr>
        <p:spPr bwMode="auto">
          <a:xfrm rot="5400000">
            <a:off x="5000625" y="4857750"/>
            <a:ext cx="858838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6" name="向右箭號 29"/>
          <p:cNvSpPr>
            <a:spLocks noChangeArrowheads="1"/>
          </p:cNvSpPr>
          <p:nvPr/>
        </p:nvSpPr>
        <p:spPr bwMode="auto">
          <a:xfrm rot="3019174">
            <a:off x="5866606" y="5282407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9167" name="向右箭號 30"/>
          <p:cNvSpPr>
            <a:spLocks noChangeArrowheads="1"/>
          </p:cNvSpPr>
          <p:nvPr/>
        </p:nvSpPr>
        <p:spPr bwMode="auto">
          <a:xfrm rot="7747400">
            <a:off x="4436269" y="5283994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429125" y="5786438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3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286500" y="5786438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4</a:t>
            </a:r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50179" name="群組 2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50202" name="群組 3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50203" name="直線接點 4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180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50181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7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50182" name="直線接點 19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3" name="向右箭號 20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4" name="向右箭號 21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50185" name="群組 28"/>
          <p:cNvGrpSpPr>
            <a:grpSpLocks/>
          </p:cNvGrpSpPr>
          <p:nvPr/>
        </p:nvGrpSpPr>
        <p:grpSpPr bwMode="auto">
          <a:xfrm>
            <a:off x="5000625" y="4643438"/>
            <a:ext cx="857250" cy="369887"/>
            <a:chOff x="6000760" y="4714884"/>
            <a:chExt cx="857256" cy="369332"/>
          </a:xfrm>
        </p:grpSpPr>
        <p:sp>
          <p:nvSpPr>
            <p:cNvPr id="50194" name="文字方塊 18"/>
            <p:cNvSpPr txBox="1">
              <a:spLocks noChangeArrowheads="1"/>
            </p:cNvSpPr>
            <p:nvPr/>
          </p:nvSpPr>
          <p:spPr bwMode="auto">
            <a:xfrm>
              <a:off x="6000760" y="4714884"/>
              <a:ext cx="42862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429388" y="471488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7643813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8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50187" name="向右箭號 26"/>
          <p:cNvSpPr>
            <a:spLocks noChangeArrowheads="1"/>
          </p:cNvSpPr>
          <p:nvPr/>
        </p:nvSpPr>
        <p:spPr bwMode="auto">
          <a:xfrm rot="3019174">
            <a:off x="6938169" y="4067969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8" name="向右箭號 27"/>
          <p:cNvSpPr>
            <a:spLocks noChangeArrowheads="1"/>
          </p:cNvSpPr>
          <p:nvPr/>
        </p:nvSpPr>
        <p:spPr bwMode="auto">
          <a:xfrm rot="7747400">
            <a:off x="5507831" y="4074319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" name="向右箭號 29"/>
          <p:cNvSpPr/>
          <p:nvPr/>
        </p:nvSpPr>
        <p:spPr bwMode="auto">
          <a:xfrm rot="13779547">
            <a:off x="5866606" y="5282407"/>
            <a:ext cx="714375" cy="3571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0190" name="向右箭號 30"/>
          <p:cNvSpPr>
            <a:spLocks noChangeArrowheads="1"/>
          </p:cNvSpPr>
          <p:nvPr/>
        </p:nvSpPr>
        <p:spPr bwMode="auto">
          <a:xfrm rot="-3299557">
            <a:off x="4436269" y="5283994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429125" y="5786438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3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286500" y="5786438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4</a:t>
            </a:r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1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51203" name="群組 2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51224" name="群組 3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51225" name="直線接點 4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04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51205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7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51206" name="直線接點 19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7" name="向右箭號 20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08" name="向右箭號 21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51209" name="群組 28"/>
          <p:cNvGrpSpPr>
            <a:grpSpLocks/>
          </p:cNvGrpSpPr>
          <p:nvPr/>
        </p:nvGrpSpPr>
        <p:grpSpPr bwMode="auto">
          <a:xfrm>
            <a:off x="5000625" y="4643438"/>
            <a:ext cx="857250" cy="369887"/>
            <a:chOff x="6000760" y="4714884"/>
            <a:chExt cx="857256" cy="369332"/>
          </a:xfrm>
        </p:grpSpPr>
        <p:sp>
          <p:nvSpPr>
            <p:cNvPr id="24" name="文字方塊 18"/>
            <p:cNvSpPr txBox="1"/>
            <p:nvPr/>
          </p:nvSpPr>
          <p:spPr>
            <a:xfrm>
              <a:off x="6000760" y="471488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latin typeface="Arial" charset="0"/>
                </a:rPr>
                <a:t> 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429388" y="471488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7643813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8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51211" name="向右箭號 26"/>
          <p:cNvSpPr>
            <a:spLocks noChangeArrowheads="1"/>
          </p:cNvSpPr>
          <p:nvPr/>
        </p:nvSpPr>
        <p:spPr bwMode="auto">
          <a:xfrm rot="3019174">
            <a:off x="6938169" y="4067969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12" name="向右箭號 27"/>
          <p:cNvSpPr>
            <a:spLocks noChangeArrowheads="1"/>
          </p:cNvSpPr>
          <p:nvPr/>
        </p:nvSpPr>
        <p:spPr bwMode="auto">
          <a:xfrm rot="7747400">
            <a:off x="5507831" y="4074319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13" name="向右箭號 29"/>
          <p:cNvSpPr>
            <a:spLocks noChangeArrowheads="1"/>
          </p:cNvSpPr>
          <p:nvPr/>
        </p:nvSpPr>
        <p:spPr bwMode="auto">
          <a:xfrm rot="-8569660">
            <a:off x="5749925" y="5180013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6286500" y="5786438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4</a:t>
            </a:r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52227" name="群組 2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52245" name="群組 3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52246" name="直線接點 4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28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52229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7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52230" name="向右箭號 20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2231" name="向右箭號 21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52232" name="群組 28"/>
          <p:cNvGrpSpPr>
            <a:grpSpLocks/>
          </p:cNvGrpSpPr>
          <p:nvPr/>
        </p:nvGrpSpPr>
        <p:grpSpPr bwMode="auto">
          <a:xfrm>
            <a:off x="5000625" y="4643438"/>
            <a:ext cx="857250" cy="369887"/>
            <a:chOff x="6000760" y="4714884"/>
            <a:chExt cx="857256" cy="369332"/>
          </a:xfrm>
        </p:grpSpPr>
        <p:sp>
          <p:nvSpPr>
            <p:cNvPr id="24" name="文字方塊 18"/>
            <p:cNvSpPr txBox="1"/>
            <p:nvPr/>
          </p:nvSpPr>
          <p:spPr>
            <a:xfrm>
              <a:off x="6000760" y="471488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latin typeface="Arial" charset="0"/>
                </a:rPr>
                <a:t> 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429388" y="471488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7643813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8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27" name="向右箭號 26"/>
          <p:cNvSpPr/>
          <p:nvPr/>
        </p:nvSpPr>
        <p:spPr bwMode="auto">
          <a:xfrm rot="13399762">
            <a:off x="6937375" y="4067175"/>
            <a:ext cx="714375" cy="35877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2235" name="向右箭號 27"/>
          <p:cNvSpPr>
            <a:spLocks noChangeArrowheads="1"/>
          </p:cNvSpPr>
          <p:nvPr/>
        </p:nvSpPr>
        <p:spPr bwMode="auto">
          <a:xfrm rot="-3336906">
            <a:off x="4982369" y="3920332"/>
            <a:ext cx="1089025" cy="357187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53251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1" name="文字方塊 10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3" name="群組 23"/>
          <p:cNvGrpSpPr/>
          <p:nvPr/>
        </p:nvGrpSpPr>
        <p:grpSpPr>
          <a:xfrm>
            <a:off x="5857884" y="3357562"/>
            <a:ext cx="1285884" cy="369332"/>
            <a:chOff x="5857884" y="3786190"/>
            <a:chExt cx="1285884" cy="3693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53254" name="群組 31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53257" name="群組 3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35" name="文字方塊 34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53258" name="直線接點 33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255" name="向右箭號 40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256" name="向右箭號 41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3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54275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3" name="群組 23"/>
          <p:cNvGrpSpPr/>
          <p:nvPr/>
        </p:nvGrpSpPr>
        <p:grpSpPr>
          <a:xfrm>
            <a:off x="5857884" y="3357562"/>
            <a:ext cx="1285884" cy="369332"/>
            <a:chOff x="5857884" y="3786190"/>
            <a:chExt cx="1285884" cy="3693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0" name="向右箭號 19"/>
          <p:cNvSpPr/>
          <p:nvPr/>
        </p:nvSpPr>
        <p:spPr bwMode="auto">
          <a:xfrm rot="13674314">
            <a:off x="5295106" y="2853532"/>
            <a:ext cx="714375" cy="3571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1" name="向右箭號 20"/>
          <p:cNvSpPr/>
          <p:nvPr/>
        </p:nvSpPr>
        <p:spPr bwMode="auto">
          <a:xfrm rot="18836334">
            <a:off x="3166269" y="2840832"/>
            <a:ext cx="714375" cy="3571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grpSp>
        <p:nvGrpSpPr>
          <p:cNvPr id="54280" name="群組 34"/>
          <p:cNvGrpSpPr>
            <a:grpSpLocks/>
          </p:cNvGrpSpPr>
          <p:nvPr/>
        </p:nvGrpSpPr>
        <p:grpSpPr bwMode="auto">
          <a:xfrm>
            <a:off x="3357563" y="2071688"/>
            <a:ext cx="2571750" cy="369887"/>
            <a:chOff x="428596" y="3714752"/>
            <a:chExt cx="2571768" cy="369332"/>
          </a:xfrm>
        </p:grpSpPr>
        <p:sp>
          <p:nvSpPr>
            <p:cNvPr id="32" name="文字方塊 31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4283" name="文字方塊 32"/>
            <p:cNvSpPr txBox="1">
              <a:spLocks noChangeArrowheads="1"/>
            </p:cNvSpPr>
            <p:nvPr/>
          </p:nvSpPr>
          <p:spPr bwMode="auto">
            <a:xfrm>
              <a:off x="1285852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5" name="群組 46"/>
          <p:cNvGrpSpPr/>
          <p:nvPr/>
        </p:nvGrpSpPr>
        <p:grpSpPr>
          <a:xfrm>
            <a:off x="3357554" y="5429264"/>
            <a:ext cx="2571768" cy="369332"/>
            <a:chOff x="857224" y="3714752"/>
            <a:chExt cx="2571768" cy="3693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文字方塊 47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3000364" y="371475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9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1.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先將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a 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分割成兩半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a[0]~a[n/2]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a[n/2+1]~a[n-1]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，然後分別對它們</a:t>
            </a:r>
            <a:r>
              <a:rPr lang="zh-TW" altLang="en-US" sz="2400" kern="0" dirty="0" smtClean="0">
                <a:latin typeface="微軟正黑體" pitchFamily="34" charset="-120"/>
                <a:ea typeface="微軟正黑體" pitchFamily="34" charset="-120"/>
              </a:rPr>
              <a:t>做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Merge 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，如此遞迴下去。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.	</a:t>
            </a:r>
            <a:r>
              <a:rPr lang="zh-TW" altLang="en-US" sz="2400" kern="0" dirty="0" smtClean="0">
                <a:latin typeface="微軟正黑體" pitchFamily="34" charset="-120"/>
                <a:ea typeface="微軟正黑體" pitchFamily="34" charset="-120"/>
              </a:rPr>
              <a:t>如果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遞迴到陣列元素只有一個的時候，則要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return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，不必再分割。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.	</a:t>
            </a:r>
            <a:r>
              <a:rPr lang="zh-TW" altLang="en-US" sz="2400" kern="0" dirty="0" smtClean="0">
                <a:latin typeface="微軟正黑體" pitchFamily="34" charset="-120"/>
                <a:ea typeface="微軟正黑體" pitchFamily="34" charset="-120"/>
              </a:rPr>
              <a:t>兩邊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分別都做完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Merge Sort 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之後，便對兩組資料進行「合併」動作。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Merge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376092"/>
                </a:solidFill>
                <a:sym typeface="Arial" panose="020B0604020202020204" pitchFamily="34" charset="0"/>
              </a:rPr>
              <a:t>Time complexity</a:t>
            </a:r>
            <a:endParaRPr lang="zh-TW" altLang="zh-TW" b="1" smtClean="0">
              <a:solidFill>
                <a:srgbClr val="376092"/>
              </a:solidFill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 smtClean="0">
                    <a:latin typeface="微軟正黑體" pitchFamily="34" charset="-120"/>
                    <a:ea typeface="微軟正黑體" pitchFamily="34" charset="-120"/>
                  </a:rPr>
                  <a:t>Technical analysis</a:t>
                </a:r>
                <a:br>
                  <a:rPr lang="en-US" altLang="zh-TW" sz="2400" b="1" kern="0" dirty="0" smtClean="0"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en-US" altLang="zh-TW" sz="2400" b="1" kern="0" dirty="0" smtClean="0"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400" b="1" kern="0" dirty="0" smtClean="0">
                    <a:latin typeface="微軟正黑體" pitchFamily="34" charset="-120"/>
                    <a:ea typeface="微軟正黑體" pitchFamily="34" charset="-120"/>
                  </a:rPr>
                </a:br>
                <a:endParaRPr lang="en-US" altLang="zh-TW" sz="2400" b="1" kern="0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  <a:t>Examples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int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 two(</a:t>
                </a:r>
                <a:r>
                  <a:rPr lang="en-US" altLang="zh-TW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int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 n){</a:t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</a:b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       if(n &lt; 2) return 1 &lt;&lt; n;</a:t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</a:b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	return two(n - 1)+ two(n - 1);</a:t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</a:b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}</a:t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</a:b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/* maximum n=M */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</a:br>
                <a:endParaRPr lang="en-US" altLang="zh-TW" sz="2400" b="1" kern="0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𝑶</m:t>
                    </m:r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</m:t>
                    </m:r>
                    <m:sSup>
                      <m:sSupPr>
                        <m:ctrlPr>
                          <a:rPr lang="en-US" altLang="zh-TW" sz="2400" b="1" i="1" kern="0" dirty="0">
                            <a:latin typeface="Cambria Math" panose="02040503050406030204" pitchFamily="18" charset="0"/>
                            <a:ea typeface="微軟正黑體" pitchFamily="34" charset="-120"/>
                          </a:rPr>
                        </m:ctrlPr>
                      </m:sSupPr>
                      <m:e>
                        <m:r>
                          <a:rPr lang="en-US" altLang="zh-TW" sz="2400" b="1" i="1" kern="0" dirty="0">
                            <a:latin typeface="Cambria Math" panose="02040503050406030204" pitchFamily="18" charset="0"/>
                            <a:ea typeface="微軟正黑體" pitchFamily="34" charset="-120"/>
                          </a:rPr>
                          <m:t>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1" i="1" kern="0" dirty="0">
                            <a:latin typeface="Cambria Math" panose="02040503050406030204" pitchFamily="18" charset="0"/>
                            <a:ea typeface="微軟正黑體" pitchFamily="34" charset="-120"/>
                          </a:rPr>
                          <m:t>M</m:t>
                        </m:r>
                      </m:sup>
                    </m:sSup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)</m:t>
                    </m:r>
                  </m:oMath>
                </a14:m>
                <a:endParaRPr lang="en-US" altLang="zh-TW" sz="2400" b="1" kern="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7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l="-296" t="-9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Merge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 smtClean="0">
                <a:latin typeface="Consolas" panose="020B0609020204030204" pitchFamily="49" charset="0"/>
                <a:ea typeface="微軟正黑體" pitchFamily="34" charset="-120"/>
              </a:rPr>
              <a:t>Divide </a:t>
            </a:r>
            <a:r>
              <a:rPr lang="zh-TW" altLang="en-US" sz="2400" kern="0" dirty="0" smtClean="0">
                <a:latin typeface="Consolas" panose="020B0609020204030204" pitchFamily="49" charset="0"/>
                <a:ea typeface="微軟正黑體" pitchFamily="34" charset="-120"/>
              </a:rPr>
              <a:t>分</a:t>
            </a:r>
            <a:endParaRPr lang="en-US" altLang="zh-TW" sz="2400" kern="0" dirty="0">
              <a:latin typeface="Consolas" panose="020B0609020204030204" pitchFamily="49" charset="0"/>
              <a:ea typeface="微軟正黑體" pitchFamily="34" charset="-120"/>
            </a:endParaRPr>
          </a:p>
          <a:p>
            <a:pPr marL="342900" indent="-342900" eaLnBrk="1" hangingPunct="1">
              <a:spcBef>
                <a:spcPct val="20000"/>
              </a:spcBef>
              <a:buSzPct val="70000"/>
              <a:defRPr/>
            </a:pPr>
            <a:r>
              <a:rPr lang="en-US" altLang="zh-TW" sz="2400" kern="0" dirty="0">
                <a:latin typeface="Consolas" panose="020B0609020204030204" pitchFamily="49" charset="0"/>
                <a:ea typeface="微軟正黑體" pitchFamily="34" charset="-120"/>
              </a:rPr>
              <a:t>  </a:t>
            </a:r>
            <a:endParaRPr lang="zh-TW" altLang="zh-TW" sz="2400" kern="0" dirty="0">
              <a:latin typeface="Consolas" panose="020B0609020204030204" pitchFamily="49" charset="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9552" y="2204864"/>
            <a:ext cx="8064896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Mergesort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list[],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low,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high) 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(high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low) 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Mergesort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(list, low, (low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high)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Mergesort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(list, (low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high)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high);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Merge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(list, low, high);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zh-TW" altLang="en-US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77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Merge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 smtClean="0">
                <a:latin typeface="Consolas" panose="020B0609020204030204" pitchFamily="49" charset="0"/>
                <a:ea typeface="微軟正黑體" pitchFamily="34" charset="-120"/>
              </a:rPr>
              <a:t>Conquer</a:t>
            </a:r>
            <a:r>
              <a:rPr lang="zh-TW" altLang="en-US" sz="2400" kern="0" dirty="0" smtClean="0">
                <a:latin typeface="Consolas" panose="020B0609020204030204" pitchFamily="49" charset="0"/>
                <a:ea typeface="微軟正黑體" pitchFamily="34" charset="-120"/>
              </a:rPr>
              <a:t> 合</a:t>
            </a:r>
            <a:endParaRPr lang="en-US" altLang="zh-TW" sz="2400" kern="0" dirty="0" smtClean="0">
              <a:latin typeface="Consolas" panose="020B0609020204030204" pitchFamily="49" charset="0"/>
              <a:ea typeface="微軟正黑體" pitchFamily="34" charset="-120"/>
            </a:endParaRP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sz="2400" kern="0" dirty="0">
              <a:latin typeface="Consolas" panose="020B0609020204030204" pitchFamily="49" charset="0"/>
              <a:ea typeface="微軟正黑體" pitchFamily="34" charset="-120"/>
            </a:endParaRPr>
          </a:p>
          <a:p>
            <a:pPr marL="342900" indent="-342900" eaLnBrk="1" hangingPunct="1">
              <a:spcBef>
                <a:spcPct val="20000"/>
              </a:spcBef>
              <a:buSzPct val="70000"/>
              <a:defRPr/>
            </a:pPr>
            <a:r>
              <a:rPr lang="en-US" altLang="zh-TW" sz="2400" kern="0" dirty="0">
                <a:latin typeface="Consolas" panose="020B0609020204030204" pitchFamily="49" charset="0"/>
                <a:ea typeface="微軟正黑體" pitchFamily="34" charset="-120"/>
              </a:rPr>
              <a:t>  </a:t>
            </a:r>
            <a:endParaRPr lang="zh-TW" altLang="zh-TW" sz="2400" kern="0" dirty="0">
              <a:latin typeface="Consolas" panose="020B0609020204030204" pitchFamily="49" charset="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9552" y="2204864"/>
            <a:ext cx="8208912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Merge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list [],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low,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high) 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combined[MAX_SIZE],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j;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k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mid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(low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high)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low, j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mid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mid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||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j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high;) 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mid) combined[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k]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list[j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(j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high) combined[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k]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list[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(list[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&gt;=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list[j]) combined[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k]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list[j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combined[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k]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list[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k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low;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high;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list[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combined[k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50691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Uva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10810 – Ultra-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QuickSort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In this problem, you have to analyze a particular sorting algorithm. The algorithm processes a sequence of </a:t>
            </a:r>
            <a:r>
              <a:rPr lang="en-US" altLang="zh-TW" sz="20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0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distinct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integers by swapping two adjacent sequence elements until the sequence is sorted in ascending order. For the input sequence9 1 0 5 4 ,Ultra-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QuickSort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produces the output0 1 4 5 9 .Your task is to determine how many swap operations Ultra-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QuickSort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needs to perform in order to sort a given input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sequence.The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input contains several test cases. Every test case begins with a line that contains a single integer 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&lt; 500,000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-- the length of the input sequence. Each of the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following 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lines contains a single integer 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≤ a[</a:t>
            </a:r>
            <a:r>
              <a:rPr lang="en-US" altLang="zh-TW" sz="2000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≤ 999,999,999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the </a:t>
            </a:r>
            <a:r>
              <a:rPr lang="en-US" altLang="zh-TW" sz="2000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-th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input sequence element. Input is terminated by a sequence of length 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= 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This sequence must not be processed.</a:t>
            </a:r>
          </a:p>
          <a:p>
            <a:pPr eaLnBrk="1" hangingPunct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For every input sequence, your program prints a single line containing an integer number 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the minimum number of swap operations necessary to sort the given input sequence.</a:t>
            </a:r>
          </a:p>
        </p:txBody>
      </p:sp>
      <p:sp>
        <p:nvSpPr>
          <p:cNvPr id="5837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Example 2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Example 2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sp>
        <p:nvSpPr>
          <p:cNvPr id="593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 smtClean="0"/>
              <a:t>Sample Input</a:t>
            </a:r>
            <a:br>
              <a:rPr lang="en-US" altLang="zh-TW" sz="2000" b="1" dirty="0" smtClean="0"/>
            </a:br>
            <a:r>
              <a:rPr lang="en-US" altLang="zh-TW" sz="2000" dirty="0" smtClean="0"/>
              <a:t>5</a:t>
            </a:r>
            <a:br>
              <a:rPr lang="en-US" altLang="zh-TW" sz="2000" dirty="0" smtClean="0"/>
            </a:br>
            <a:r>
              <a:rPr lang="en-US" altLang="zh-TW" sz="2000" dirty="0" smtClean="0"/>
              <a:t>9</a:t>
            </a:r>
            <a:br>
              <a:rPr lang="en-US" altLang="zh-TW" sz="2000" dirty="0" smtClean="0"/>
            </a:br>
            <a:r>
              <a:rPr lang="en-US" altLang="zh-TW" sz="2000" dirty="0" smtClean="0"/>
              <a:t>1</a:t>
            </a:r>
            <a:br>
              <a:rPr lang="en-US" altLang="zh-TW" sz="2000" dirty="0" smtClean="0"/>
            </a:br>
            <a:r>
              <a:rPr lang="en-US" altLang="zh-TW" sz="2000" dirty="0" smtClean="0"/>
              <a:t>0</a:t>
            </a:r>
            <a:br>
              <a:rPr lang="en-US" altLang="zh-TW" sz="2000" dirty="0" smtClean="0"/>
            </a:br>
            <a:r>
              <a:rPr lang="en-US" altLang="zh-TW" sz="2000" dirty="0" smtClean="0"/>
              <a:t>5</a:t>
            </a:r>
            <a:br>
              <a:rPr lang="en-US" altLang="zh-TW" sz="2000" dirty="0" smtClean="0"/>
            </a:br>
            <a:r>
              <a:rPr lang="en-US" altLang="zh-TW" sz="2000" dirty="0" smtClean="0"/>
              <a:t>4</a:t>
            </a:r>
            <a:br>
              <a:rPr lang="en-US" altLang="zh-TW" sz="2000" dirty="0" smtClean="0"/>
            </a:br>
            <a:r>
              <a:rPr lang="en-US" altLang="zh-TW" sz="2000" dirty="0" smtClean="0"/>
              <a:t>3</a:t>
            </a:r>
            <a:br>
              <a:rPr lang="en-US" altLang="zh-TW" sz="2000" dirty="0" smtClean="0"/>
            </a:br>
            <a:r>
              <a:rPr lang="en-US" altLang="zh-TW" sz="2000" dirty="0" smtClean="0"/>
              <a:t>1</a:t>
            </a:r>
            <a:br>
              <a:rPr lang="en-US" altLang="zh-TW" sz="2000" dirty="0" smtClean="0"/>
            </a:br>
            <a:r>
              <a:rPr lang="en-US" altLang="zh-TW" sz="2000" dirty="0" smtClean="0"/>
              <a:t>2</a:t>
            </a:r>
            <a:br>
              <a:rPr lang="en-US" altLang="zh-TW" sz="2000" dirty="0" smtClean="0"/>
            </a:br>
            <a:r>
              <a:rPr lang="en-US" altLang="zh-TW" sz="2000" dirty="0" smtClean="0"/>
              <a:t>3</a:t>
            </a:r>
            <a:br>
              <a:rPr lang="en-US" altLang="zh-TW" sz="2000" dirty="0" smtClean="0"/>
            </a:br>
            <a:r>
              <a:rPr lang="en-US" altLang="zh-TW" sz="2000" dirty="0" smtClean="0"/>
              <a:t>0</a:t>
            </a:r>
            <a:br>
              <a:rPr lang="en-US" altLang="zh-TW" sz="2000" dirty="0" smtClean="0"/>
            </a:br>
            <a:r>
              <a:rPr lang="en-US" altLang="zh-TW" sz="2000" b="1" dirty="0" smtClean="0"/>
              <a:t>Output for Sample Input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dirty="0" smtClean="0"/>
              <a:t>	6</a:t>
            </a:r>
            <a:br>
              <a:rPr lang="en-US" altLang="zh-TW" sz="2000" dirty="0" smtClean="0"/>
            </a:br>
            <a:r>
              <a:rPr lang="en-US" altLang="zh-TW" sz="2000" dirty="0" smtClean="0"/>
              <a:t>0</a:t>
            </a:r>
            <a:br>
              <a:rPr lang="en-US" altLang="zh-TW" sz="2000" dirty="0" smtClean="0"/>
            </a:br>
            <a:endParaRPr lang="zh-TW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510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Outline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Time Complexity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Sorting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Selection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Bubble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Insertion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Merge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STL</a:t>
            </a:r>
            <a:endParaRPr lang="en-US" altLang="zh-TW" sz="2400" kern="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補充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Quick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err="1">
                <a:latin typeface="微軟正黑體" pitchFamily="34" charset="-120"/>
                <a:ea typeface="微軟正黑體" pitchFamily="34" charset="-120"/>
              </a:rPr>
              <a:t>qsort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()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376092"/>
                </a:solidFill>
              </a:rPr>
              <a:t>STL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STL = </a:t>
            </a:r>
            <a:r>
              <a:rPr lang="en-US" altLang="zh-TW" sz="2400" b="1" dirty="0"/>
              <a:t>S</a:t>
            </a:r>
            <a:r>
              <a:rPr lang="en-US" altLang="zh-TW" sz="2400" dirty="0"/>
              <a:t>tandard </a:t>
            </a:r>
            <a:r>
              <a:rPr lang="en-US" altLang="zh-TW" sz="2400" b="1" dirty="0"/>
              <a:t>T</a:t>
            </a:r>
            <a:r>
              <a:rPr lang="en-US" altLang="zh-TW" sz="2400" dirty="0"/>
              <a:t>emplate </a:t>
            </a:r>
            <a:r>
              <a:rPr lang="en-US" altLang="zh-TW" sz="2400" b="1" dirty="0" smtClean="0"/>
              <a:t>L</a:t>
            </a:r>
            <a:r>
              <a:rPr lang="en-US" altLang="zh-TW" sz="2400" dirty="0" smtClean="0"/>
              <a:t>ibrary </a:t>
            </a:r>
            <a:r>
              <a:rPr lang="zh-TW" altLang="en-US" sz="2400" b="1" dirty="0" smtClean="0"/>
              <a:t>標準模板庫</a:t>
            </a:r>
            <a:endParaRPr lang="en-US" altLang="zh-TW" sz="2400" b="1" dirty="0" smtClean="0"/>
          </a:p>
          <a:p>
            <a:r>
              <a:rPr lang="zh-TW" altLang="en-US" sz="2400" dirty="0" smtClean="0"/>
              <a:t>包含了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container(</a:t>
            </a: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</a:rPr>
              <a:t>容器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iterator(</a:t>
            </a: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</a:rPr>
              <a:t>迭代器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altLang="zh-TW" sz="2400" dirty="0" smtClean="0"/>
              <a:t>, algorithm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400" dirty="0" smtClean="0"/>
              <a:t>&lt;algorithm&gt;</a:t>
            </a:r>
            <a:br>
              <a:rPr lang="en-US" altLang="zh-TW" sz="2400" dirty="0" smtClean="0"/>
            </a:br>
            <a:r>
              <a:rPr lang="en-US" altLang="zh-TW" sz="2400" dirty="0"/>
              <a:t>- </a:t>
            </a:r>
            <a:r>
              <a:rPr lang="en-US" altLang="zh-TW" sz="2400" dirty="0" smtClean="0">
                <a:solidFill>
                  <a:srgbClr val="FF5050"/>
                </a:solidFill>
              </a:rPr>
              <a:t>sort()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- </a:t>
            </a:r>
            <a:r>
              <a:rPr lang="en-US" altLang="zh-TW" sz="2400" dirty="0" err="1" smtClean="0">
                <a:solidFill>
                  <a:srgbClr val="FF5050"/>
                </a:solidFill>
              </a:rPr>
              <a:t>stable_sort</a:t>
            </a:r>
            <a:r>
              <a:rPr lang="en-US" altLang="zh-TW" sz="2400" dirty="0" smtClean="0">
                <a:solidFill>
                  <a:srgbClr val="FF5050"/>
                </a:solidFill>
              </a:rPr>
              <a:t>()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- ......</a:t>
            </a:r>
            <a:br>
              <a:rPr lang="en-US" altLang="zh-TW" sz="2400" dirty="0" smtClean="0"/>
            </a:br>
            <a:r>
              <a:rPr lang="en-US" altLang="zh-TW" sz="2400" dirty="0" smtClean="0"/>
              <a:t>-</a:t>
            </a:r>
            <a:r>
              <a:rPr lang="en-US" altLang="zh-TW" sz="1600" dirty="0" smtClean="0">
                <a:hlinkClick r:id="rId2"/>
              </a:rPr>
              <a:t> </a:t>
            </a:r>
            <a:r>
              <a:rPr lang="en-US" altLang="zh-TW" sz="1600" dirty="0">
                <a:hlinkClick r:id="rId2"/>
              </a:rPr>
              <a:t>http://www.cplusplus.com/reference/algorithm/</a:t>
            </a:r>
            <a:endParaRPr lang="en-US" altLang="zh-TW" sz="1600" dirty="0"/>
          </a:p>
          <a:p>
            <a:endParaRPr lang="en-US" altLang="zh-TW" sz="20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899592" y="2852936"/>
            <a:ext cx="734481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&lt;algorithm</a:t>
            </a:r>
            <a:r>
              <a:rPr lang="en-US" altLang="zh-TW" dirty="0" smtClean="0">
                <a:solidFill>
                  <a:srgbClr val="E6DB74"/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376092"/>
                </a:solidFill>
              </a:rPr>
              <a:t>STL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557338"/>
            <a:ext cx="8434387" cy="5112022"/>
          </a:xfrm>
        </p:spPr>
        <p:txBody>
          <a:bodyPr/>
          <a:lstStyle/>
          <a:p>
            <a:r>
              <a:rPr lang="en-US" altLang="zh-TW" sz="2400" dirty="0" smtClean="0"/>
              <a:t>sort()</a:t>
            </a:r>
            <a:br>
              <a:rPr lang="en-US" altLang="zh-TW" sz="2400" dirty="0" smtClean="0"/>
            </a:br>
            <a:r>
              <a:rPr lang="en-US" altLang="zh-TW" sz="2400" dirty="0" smtClean="0"/>
              <a:t>- </a:t>
            </a:r>
            <a:r>
              <a:rPr lang="zh-TW" altLang="en-US" sz="2400" dirty="0" smtClean="0"/>
              <a:t>內部實作以 </a:t>
            </a:r>
            <a:r>
              <a:rPr lang="en-US" altLang="zh-TW" sz="2400" dirty="0" smtClean="0"/>
              <a:t>Quick sort </a:t>
            </a:r>
            <a:r>
              <a:rPr lang="zh-TW" altLang="en-US" sz="2400" dirty="0" smtClean="0"/>
              <a:t>為原型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- </a:t>
            </a:r>
            <a:r>
              <a:rPr lang="zh-TW" altLang="en-US" sz="2400" dirty="0" smtClean="0"/>
              <a:t>非穩定排序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- </a:t>
            </a:r>
            <a:r>
              <a:rPr lang="zh-TW" altLang="en-US" sz="2400" dirty="0" smtClean="0"/>
              <a:t>非</a:t>
            </a:r>
            <a:r>
              <a:rPr lang="zh-TW" altLang="en-US" sz="2400" dirty="0"/>
              <a:t>必要的情況下，我們都不會自己寫而</a:t>
            </a:r>
            <a:r>
              <a:rPr lang="zh-TW" altLang="en-US" sz="2400" dirty="0" smtClean="0"/>
              <a:t>使用 </a:t>
            </a:r>
            <a:r>
              <a:rPr lang="en-US" altLang="zh-TW" sz="2400" dirty="0" smtClean="0"/>
              <a:t>STL </a:t>
            </a:r>
            <a:r>
              <a:rPr lang="zh-TW" altLang="en-US" sz="2400" dirty="0"/>
              <a:t>的</a:t>
            </a:r>
            <a:r>
              <a:rPr lang="en-US" altLang="zh-TW" sz="2400" dirty="0"/>
              <a:t>sort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sort (</a:t>
            </a:r>
            <a:r>
              <a:rPr lang="en-US" altLang="zh-TW" sz="2400" dirty="0" err="1" smtClean="0"/>
              <a:t>ary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ary</a:t>
            </a:r>
            <a:r>
              <a:rPr lang="en-US" altLang="zh-TW" sz="2400" dirty="0" smtClean="0"/>
              <a:t> + </a:t>
            </a:r>
            <a:r>
              <a:rPr lang="en-US" altLang="zh-TW" sz="2400" dirty="0" smtClean="0">
                <a:solidFill>
                  <a:srgbClr val="FF5050"/>
                </a:solidFill>
              </a:rPr>
              <a:t>n</a:t>
            </a:r>
            <a:r>
              <a:rPr lang="en-US" altLang="zh-TW" sz="2400" dirty="0" smtClean="0"/>
              <a:t>)</a:t>
            </a:r>
            <a:br>
              <a:rPr lang="en-US" altLang="zh-TW" sz="2400" dirty="0" smtClean="0"/>
            </a:br>
            <a:r>
              <a:rPr lang="en-US" altLang="zh-TW" sz="2400" dirty="0" smtClean="0"/>
              <a:t>- ascending order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- </a:t>
            </a:r>
            <a:r>
              <a:rPr lang="zh-TW" altLang="en-US" sz="2400" dirty="0" smtClean="0"/>
              <a:t>排序 </a:t>
            </a:r>
            <a:r>
              <a:rPr lang="en-US" altLang="zh-TW" sz="2400" dirty="0" err="1" smtClean="0"/>
              <a:t>ary</a:t>
            </a:r>
            <a:r>
              <a:rPr lang="en-US" altLang="zh-TW" sz="2400" dirty="0" smtClean="0"/>
              <a:t>[0] </a:t>
            </a:r>
            <a:r>
              <a:rPr lang="zh-TW" altLang="en-US" sz="2400" dirty="0" smtClean="0"/>
              <a:t>至 </a:t>
            </a:r>
            <a:r>
              <a:rPr lang="en-US" altLang="zh-TW" sz="2400" dirty="0" err="1" smtClean="0"/>
              <a:t>ary</a:t>
            </a:r>
            <a:r>
              <a:rPr lang="en-US" altLang="zh-TW" sz="2400" dirty="0" smtClean="0"/>
              <a:t> [</a:t>
            </a:r>
            <a:r>
              <a:rPr lang="en-US" altLang="zh-TW" sz="2400" dirty="0" smtClean="0">
                <a:solidFill>
                  <a:srgbClr val="FF5050"/>
                </a:solidFill>
              </a:rPr>
              <a:t>n - 1</a:t>
            </a:r>
            <a:r>
              <a:rPr lang="en-US" altLang="zh-TW" sz="2400" dirty="0" smtClean="0"/>
              <a:t>]</a:t>
            </a:r>
            <a:r>
              <a:rPr lang="zh-TW" altLang="en-US" sz="2400" dirty="0" smtClean="0"/>
              <a:t>，共 </a:t>
            </a:r>
            <a:r>
              <a:rPr lang="en-US" altLang="zh-TW" sz="2400" dirty="0" smtClean="0">
                <a:solidFill>
                  <a:srgbClr val="FF5050"/>
                </a:solidFill>
              </a:rPr>
              <a:t>n </a:t>
            </a:r>
            <a:r>
              <a:rPr lang="zh-TW" altLang="en-US" sz="2400" dirty="0" smtClean="0"/>
              <a:t>筆資</a:t>
            </a:r>
            <a:r>
              <a:rPr lang="zh-TW" altLang="en-US" sz="2400" dirty="0"/>
              <a:t>料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sort (</a:t>
            </a:r>
            <a:r>
              <a:rPr lang="en-US" altLang="zh-TW" sz="2400" dirty="0" err="1" smtClean="0"/>
              <a:t>ary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ary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+ n, </a:t>
            </a:r>
            <a:r>
              <a:rPr lang="en-US" altLang="zh-TW" sz="2400" dirty="0" err="1" smtClean="0">
                <a:solidFill>
                  <a:srgbClr val="FF5050"/>
                </a:solidFill>
              </a:rPr>
              <a:t>cmp</a:t>
            </a:r>
            <a:r>
              <a:rPr lang="en-US" altLang="zh-TW" sz="2400" dirty="0" smtClean="0"/>
              <a:t>)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>
                <a:solidFill>
                  <a:srgbClr val="FF5050"/>
                </a:solidFill>
              </a:rPr>
              <a:t>- </a:t>
            </a:r>
            <a:r>
              <a:rPr lang="en-US" altLang="zh-TW" sz="2400" dirty="0" err="1" smtClean="0">
                <a:solidFill>
                  <a:srgbClr val="FF5050"/>
                </a:solidFill>
              </a:rPr>
              <a:t>cmp</a:t>
            </a:r>
            <a:r>
              <a:rPr lang="en-US" altLang="zh-TW" sz="2400" dirty="0" smtClean="0">
                <a:solidFill>
                  <a:srgbClr val="FF5050"/>
                </a:solidFill>
              </a:rPr>
              <a:t> :</a:t>
            </a:r>
            <a:r>
              <a:rPr lang="zh-TW" altLang="en-US" sz="2400" dirty="0" smtClean="0">
                <a:solidFill>
                  <a:srgbClr val="FF5050"/>
                </a:solidFill>
              </a:rPr>
              <a:t> </a:t>
            </a:r>
            <a:r>
              <a:rPr lang="en-US" altLang="zh-TW" sz="2400" dirty="0" err="1" smtClean="0">
                <a:solidFill>
                  <a:srgbClr val="FF5050"/>
                </a:solidFill>
              </a:rPr>
              <a:t>comparision</a:t>
            </a:r>
            <a:r>
              <a:rPr lang="en-US" altLang="zh-TW" sz="2400" dirty="0" smtClean="0">
                <a:solidFill>
                  <a:srgbClr val="FF5050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8087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376092"/>
                </a:solidFill>
              </a:rPr>
              <a:t>STL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557338"/>
            <a:ext cx="8434387" cy="5112022"/>
          </a:xfrm>
        </p:spPr>
        <p:txBody>
          <a:bodyPr/>
          <a:lstStyle/>
          <a:p>
            <a:r>
              <a:rPr lang="en-US" altLang="zh-TW" sz="2200" dirty="0" err="1" smtClean="0"/>
              <a:t>comparision</a:t>
            </a:r>
            <a:r>
              <a:rPr lang="en-US" altLang="zh-TW" sz="2200" dirty="0" smtClean="0"/>
              <a:t> function </a:t>
            </a:r>
            <a:r>
              <a:rPr lang="zh-TW" altLang="en-US" sz="2200" dirty="0" smtClean="0"/>
              <a:t>的使用時機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r>
              <a:rPr lang="en-US" altLang="zh-TW" sz="2200" dirty="0" smtClean="0"/>
              <a:t>- </a:t>
            </a:r>
            <a:r>
              <a:rPr lang="zh-TW" altLang="en-US" sz="2200" dirty="0" smtClean="0"/>
              <a:t>不按照預設的 </a:t>
            </a:r>
            <a:r>
              <a:rPr lang="en-US" altLang="zh-TW" sz="2200" dirty="0" smtClean="0"/>
              <a:t>ascending order </a:t>
            </a:r>
            <a:r>
              <a:rPr lang="zh-TW" altLang="en-US" sz="2200" dirty="0" smtClean="0"/>
              <a:t>做排序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200" dirty="0" smtClean="0"/>
              <a:t>- </a:t>
            </a:r>
            <a:r>
              <a:rPr lang="zh-TW" altLang="en-US" sz="2200" dirty="0" smtClean="0"/>
              <a:t>為 </a:t>
            </a:r>
            <a:r>
              <a:rPr lang="en-US" altLang="zh-TW" sz="2200" dirty="0" smtClean="0"/>
              <a:t>custom data type</a:t>
            </a:r>
            <a:r>
              <a:rPr lang="zh-TW" altLang="en-US" sz="2200" dirty="0" smtClean="0"/>
              <a:t> 做排序</a:t>
            </a:r>
            <a:endParaRPr lang="en-US" altLang="zh-TW" sz="22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899592" y="3645024"/>
            <a:ext cx="7344816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struct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A6E22E"/>
                </a:solidFill>
                <a:latin typeface="Consolas" panose="020B0609020204030204" pitchFamily="49" charset="0"/>
              </a:rPr>
              <a:t>Point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x, y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p[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10000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bool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cmp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struct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Point p1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struct</a:t>
            </a: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Point p2)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p1.x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p2.x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75715E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 smtClean="0">
                <a:solidFill>
                  <a:srgbClr val="75715E"/>
                </a:solidFill>
                <a:latin typeface="Consolas" panose="020B0609020204030204" pitchFamily="49" charset="0"/>
              </a:rPr>
              <a:t>以 </a:t>
            </a:r>
            <a:r>
              <a:rPr lang="en-US" altLang="zh-TW" dirty="0" smtClean="0">
                <a:solidFill>
                  <a:srgbClr val="75715E"/>
                </a:solidFill>
                <a:latin typeface="Consolas" panose="020B0609020204030204" pitchFamily="49" charset="0"/>
              </a:rPr>
              <a:t>Point </a:t>
            </a:r>
            <a:r>
              <a:rPr lang="zh-TW" altLang="en-US" dirty="0" smtClean="0">
                <a:solidFill>
                  <a:srgbClr val="75715E"/>
                </a:solidFill>
                <a:latin typeface="Consolas" panose="020B0609020204030204" pitchFamily="49" charset="0"/>
              </a:rPr>
              <a:t>的 </a:t>
            </a:r>
            <a:r>
              <a:rPr lang="en-US" altLang="zh-TW" dirty="0" smtClean="0">
                <a:solidFill>
                  <a:srgbClr val="75715E"/>
                </a:solidFill>
                <a:latin typeface="Consolas" panose="020B0609020204030204" pitchFamily="49" charset="0"/>
              </a:rPr>
              <a:t>x </a:t>
            </a:r>
            <a:r>
              <a:rPr lang="zh-TW" altLang="en-US" dirty="0" smtClean="0">
                <a:solidFill>
                  <a:srgbClr val="75715E"/>
                </a:solidFill>
                <a:latin typeface="Consolas" panose="020B0609020204030204" pitchFamily="49" charset="0"/>
              </a:rPr>
              <a:t>值做 </a:t>
            </a:r>
            <a:r>
              <a:rPr lang="en-US" altLang="zh-TW" dirty="0" smtClean="0">
                <a:solidFill>
                  <a:srgbClr val="75715E"/>
                </a:solidFill>
                <a:latin typeface="Consolas" panose="020B0609020204030204" pitchFamily="49" charset="0"/>
              </a:rPr>
              <a:t>ascending order</a:t>
            </a:r>
            <a:r>
              <a:rPr lang="zh-TW" altLang="en-US" dirty="0" smtClean="0">
                <a:solidFill>
                  <a:srgbClr val="75715E"/>
                </a:solidFill>
                <a:latin typeface="Consolas" panose="020B0609020204030204" pitchFamily="49" charset="0"/>
              </a:rPr>
              <a:t>排序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90448" y="2321448"/>
            <a:ext cx="734481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bool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cmp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a,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b) 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b; 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75715E"/>
                </a:solidFill>
                <a:latin typeface="Consolas" panose="020B0609020204030204" pitchFamily="49" charset="0"/>
              </a:rPr>
              <a:t>改</a:t>
            </a:r>
            <a:r>
              <a:rPr lang="zh-TW" altLang="en-US" dirty="0" smtClean="0">
                <a:solidFill>
                  <a:srgbClr val="75715E"/>
                </a:solidFill>
                <a:latin typeface="Consolas" panose="020B0609020204030204" pitchFamily="49" charset="0"/>
              </a:rPr>
              <a:t>以 </a:t>
            </a:r>
            <a:r>
              <a:rPr lang="en-US" altLang="zh-TW" dirty="0" smtClean="0">
                <a:solidFill>
                  <a:srgbClr val="75715E"/>
                </a:solidFill>
                <a:latin typeface="Consolas" panose="020B0609020204030204" pitchFamily="49" charset="0"/>
              </a:rPr>
              <a:t>descending order </a:t>
            </a:r>
            <a:r>
              <a:rPr lang="zh-TW" altLang="en-US" dirty="0" smtClean="0">
                <a:solidFill>
                  <a:srgbClr val="75715E"/>
                </a:solidFill>
                <a:latin typeface="Consolas" panose="020B0609020204030204" pitchFamily="49" charset="0"/>
              </a:rPr>
              <a:t>排序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376092"/>
                </a:solidFill>
              </a:rPr>
              <a:t>STL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557338"/>
            <a:ext cx="8434387" cy="5112022"/>
          </a:xfrm>
        </p:spPr>
        <p:txBody>
          <a:bodyPr/>
          <a:lstStyle/>
          <a:p>
            <a:r>
              <a:rPr lang="zh-TW" altLang="en-US" sz="2400" dirty="0" smtClean="0"/>
              <a:t>使用 </a:t>
            </a:r>
            <a:r>
              <a:rPr lang="en-US" altLang="zh-TW" sz="2400" dirty="0" smtClean="0"/>
              <a:t>operator overloading </a:t>
            </a:r>
            <a:r>
              <a:rPr lang="zh-TW" altLang="en-US" sz="2400" dirty="0" smtClean="0"/>
              <a:t>為 </a:t>
            </a:r>
            <a:r>
              <a:rPr lang="en-US" altLang="zh-TW" sz="2400" dirty="0"/>
              <a:t>custom data type</a:t>
            </a:r>
            <a:r>
              <a:rPr lang="zh-TW" altLang="en-US" sz="2400" dirty="0"/>
              <a:t> 做</a:t>
            </a:r>
            <a:r>
              <a:rPr lang="zh-TW" altLang="en-US" sz="2400" dirty="0" smtClean="0"/>
              <a:t>排序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899592" y="2204864"/>
            <a:ext cx="734481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struct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A6E22E"/>
                </a:solidFill>
                <a:latin typeface="Consolas" panose="020B0609020204030204" pitchFamily="49" charset="0"/>
              </a:rPr>
              <a:t>Point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x;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y;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bool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operator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struct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A6E22E"/>
                </a:solidFill>
                <a:latin typeface="Consolas" panose="020B0609020204030204" pitchFamily="49" charset="0"/>
              </a:rPr>
              <a:t>Point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p) 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x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p.x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p[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10000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376092"/>
                </a:solidFill>
              </a:rPr>
              <a:t>STL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557338"/>
            <a:ext cx="8434387" cy="5112022"/>
          </a:xfrm>
        </p:spPr>
        <p:txBody>
          <a:bodyPr/>
          <a:lstStyle/>
          <a:p>
            <a:r>
              <a:rPr lang="en-US" altLang="zh-TW" sz="2400" dirty="0" smtClean="0"/>
              <a:t>Example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(built-in type)</a:t>
            </a:r>
          </a:p>
          <a:p>
            <a:endParaRPr lang="en-US" altLang="zh-TW" sz="24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1988840"/>
            <a:ext cx="7344816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&lt;algorithm&gt;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75715E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sort()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75715E"/>
                </a:solidFill>
                <a:latin typeface="Consolas" panose="020B0609020204030204" pitchFamily="49" charset="0"/>
              </a:rPr>
              <a:t>用比較函式來自訂排序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bool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cmp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a,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b) 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b; 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75715E"/>
                </a:solidFill>
                <a:latin typeface="Consolas" panose="020B0609020204030204" pitchFamily="49" charset="0"/>
              </a:rPr>
              <a:t>改以降冪排序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a[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sort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(a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      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// (2 6 7 8) 3 1 4 5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  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// 2 6 7 8 (1 3 4 5)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(a, 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      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// (1 2 3 4 5 6 7 8)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(a, 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cmp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// (8 7 6 5 4 3 2 1)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376092"/>
                </a:solidFill>
                <a:sym typeface="Arial" panose="020B0604020202020204" pitchFamily="34" charset="0"/>
              </a:rPr>
              <a:t>Time complexity</a:t>
            </a:r>
            <a:endParaRPr lang="zh-TW" altLang="zh-TW" b="1" smtClean="0">
              <a:solidFill>
                <a:srgbClr val="376092"/>
              </a:solidFill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/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  <a:t>Given Input Size n = 1,000:</a:t>
                </a:r>
                <a:b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𝑂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𝑛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) = 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𝑂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(1,000)</m:t>
                    </m:r>
                  </m:oMath>
                </a14:m>
                <a: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𝑂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𝑛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  ) = 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𝑂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(1,000,000) </m:t>
                    </m:r>
                  </m:oMath>
                </a14:m>
                <a: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𝑂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</m:t>
                    </m:r>
                    <m:r>
                      <a:rPr lang="en-US" altLang="zh-TW" sz="2400" i="1" kern="0" dirty="0" err="1">
                        <a:latin typeface="Cambria Math" panose="02040503050406030204" pitchFamily="18" charset="0"/>
                        <a:ea typeface="微軟正黑體" pitchFamily="34" charset="-120"/>
                      </a:rPr>
                      <m:t>𝑛𝑙𝑔𝑛</m:t>
                    </m:r>
                    <m:r>
                      <a:rPr lang="en-US" altLang="zh-TW" sz="2400" i="1" kern="0" dirty="0">
                        <a:latin typeface="Cambria Math" panose="02040503050406030204" pitchFamily="18" charset="0"/>
                        <a:ea typeface="微軟正黑體" pitchFamily="34" charset="-120"/>
                      </a:rPr>
                      <m:t>) </m:t>
                    </m:r>
                  </m:oMath>
                </a14:m>
                <a:r>
                  <a:rPr lang="zh-TW" altLang="en-US" sz="2400" kern="0" dirty="0">
                    <a:latin typeface="微軟正黑體" pitchFamily="34" charset="-120"/>
                    <a:ea typeface="微軟正黑體" pitchFamily="34" charset="-120"/>
                  </a:rPr>
                  <a:t>近似於</a:t>
                </a:r>
                <a: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𝑂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(9965)</m:t>
                    </m:r>
                  </m:oMath>
                </a14:m>
                <a:endParaRPr lang="en-US" altLang="zh-TW" sz="2400" kern="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defRPr/>
                </a:pPr>
                <a:endParaRPr lang="en-US" altLang="zh-TW" sz="2400" kern="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𝑂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(1,000,000)</m:t>
                    </m:r>
                  </m:oMath>
                </a14:m>
                <a: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zh-TW" altLang="en-US" sz="2400" b="1" kern="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近似於 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1 sec</a:t>
                </a:r>
                <a:endParaRPr lang="en-US" altLang="zh-TW" sz="2400" kern="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20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296" t="-9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文字方塊 20"/>
          <p:cNvSpPr txBox="1">
            <a:spLocks noChangeArrowheads="1"/>
          </p:cNvSpPr>
          <p:nvPr/>
        </p:nvSpPr>
        <p:spPr bwMode="auto">
          <a:xfrm>
            <a:off x="1550988" y="234473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376092"/>
                </a:solidFill>
              </a:rPr>
              <a:t>STL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557338"/>
            <a:ext cx="8434387" cy="5112022"/>
          </a:xfrm>
        </p:spPr>
        <p:txBody>
          <a:bodyPr/>
          <a:lstStyle/>
          <a:p>
            <a:r>
              <a:rPr lang="en-US" altLang="zh-TW" sz="2400" dirty="0" smtClean="0"/>
              <a:t>Example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(custom data type)</a:t>
            </a:r>
          </a:p>
          <a:p>
            <a:endParaRPr lang="en-US" altLang="zh-TW" sz="24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1988840"/>
            <a:ext cx="7344816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struct</a:t>
            </a:r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Point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x, y;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bool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operator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struct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Point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p2) </a:t>
            </a:r>
            <a:r>
              <a:rPr lang="en-US" altLang="zh-TW" sz="1600" dirty="0" err="1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x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p2.x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p[</a:t>
            </a:r>
            <a:r>
              <a:rPr lang="en-US" altLang="zh-TW" sz="1600" dirty="0">
                <a:solidFill>
                  <a:srgbClr val="AE81FF"/>
                </a:solidFill>
                <a:latin typeface="Consolas" panose="020B0609020204030204" pitchFamily="49" charset="0"/>
              </a:rPr>
              <a:t>10000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n, x, y;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AE81FF"/>
                </a:solidFill>
                <a:latin typeface="Consolas" panose="020B0609020204030204" pitchFamily="49" charset="0"/>
              </a:rPr>
              <a:t>%d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n);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n;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 { 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AE81FF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600" dirty="0" err="1">
                <a:solidFill>
                  <a:srgbClr val="AE81FF"/>
                </a:solidFill>
                <a:latin typeface="Consolas" panose="020B0609020204030204" pitchFamily="49" charset="0"/>
              </a:rPr>
              <a:t>d%d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x,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y);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p[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].x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x;</a:t>
            </a:r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p[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].y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y;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(p, p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n);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n;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"x= </a:t>
            </a:r>
            <a:r>
              <a:rPr lang="en-US" altLang="zh-TW" sz="1600" dirty="0">
                <a:solidFill>
                  <a:srgbClr val="AE81FF"/>
                </a:solidFill>
                <a:latin typeface="Consolas" panose="020B0609020204030204" pitchFamily="49" charset="0"/>
              </a:rPr>
              <a:t>%d</a:t>
            </a:r>
            <a:r>
              <a:rPr lang="zh-TW" altLang="en-US" sz="1600" dirty="0">
                <a:solidFill>
                  <a:srgbClr val="E6DB7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y= </a:t>
            </a:r>
            <a:r>
              <a:rPr lang="en-US" altLang="zh-TW" sz="1600" dirty="0">
                <a:solidFill>
                  <a:srgbClr val="AE81FF"/>
                </a:solidFill>
                <a:latin typeface="Consolas" panose="020B0609020204030204" pitchFamily="49" charset="0"/>
              </a:rPr>
              <a:t>%d\n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p[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].x, p[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].y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376092"/>
                </a:solidFill>
              </a:rPr>
              <a:t>STL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 smtClean="0"/>
              <a:t>stable_sort</a:t>
            </a:r>
            <a:r>
              <a:rPr lang="en-US" altLang="zh-TW" sz="2400" dirty="0" smtClean="0"/>
              <a:t>()</a:t>
            </a:r>
            <a:br>
              <a:rPr lang="en-US" altLang="zh-TW" sz="2400" dirty="0" smtClean="0"/>
            </a:br>
            <a:r>
              <a:rPr lang="en-US" altLang="zh-TW" sz="2400" dirty="0" smtClean="0"/>
              <a:t>-</a:t>
            </a:r>
            <a:r>
              <a:rPr lang="zh-TW" altLang="en-US" sz="2400" dirty="0" smtClean="0"/>
              <a:t> 與 </a:t>
            </a:r>
            <a:r>
              <a:rPr lang="en-US" altLang="zh-TW" sz="2400" dirty="0" smtClean="0"/>
              <a:t>sort() </a:t>
            </a:r>
            <a:r>
              <a:rPr lang="zh-TW" altLang="en-US" sz="2400" dirty="0" smtClean="0"/>
              <a:t>相同用法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- </a:t>
            </a:r>
            <a:r>
              <a:rPr lang="zh-TW" altLang="en-US" sz="2400" dirty="0" smtClean="0"/>
              <a:t>穩定排序</a:t>
            </a:r>
            <a:endParaRPr lang="en-US" altLang="zh-TW" sz="2400" dirty="0" smtClean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3929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Outline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Time Complexity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Sorting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Selection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Bubble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Insertion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Merge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STL</a:t>
            </a:r>
            <a:endParaRPr lang="en-US" altLang="zh-TW" sz="2400" kern="0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補充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kern="0" dirty="0">
                <a:solidFill>
                  <a:srgbClr val="FF5050"/>
                </a:solidFill>
                <a:latin typeface="微軟正黑體" pitchFamily="34" charset="-120"/>
                <a:ea typeface="微軟正黑體" pitchFamily="34" charset="-120"/>
              </a:rPr>
              <a:t>Quick sort</a:t>
            </a:r>
            <a:br>
              <a:rPr lang="en-US" altLang="zh-TW" sz="2400" kern="0" dirty="0">
                <a:solidFill>
                  <a:srgbClr val="FF505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err="1">
                <a:latin typeface="微軟正黑體" pitchFamily="34" charset="-120"/>
                <a:ea typeface="微軟正黑體" pitchFamily="34" charset="-120"/>
              </a:rPr>
              <a:t>qsort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()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endParaRPr lang="zh-TW" altLang="zh-TW" sz="2400" kern="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72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376092"/>
                </a:solidFill>
              </a:rPr>
              <a:t>補充：</a:t>
            </a:r>
            <a:r>
              <a:rPr lang="en-US" altLang="zh-TW" b="1" dirty="0">
                <a:solidFill>
                  <a:srgbClr val="376092"/>
                </a:solidFill>
              </a:rPr>
              <a:t>Quick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sz="2800" dirty="0" smtClean="0"/>
                  <a:t>一樣利用分治法（</a:t>
                </a:r>
                <a:r>
                  <a:rPr lang="en-US" altLang="zh-TW" sz="2800" dirty="0" smtClean="0"/>
                  <a:t>Divide and Conquer</a:t>
                </a:r>
                <a:r>
                  <a:rPr lang="zh-TW" altLang="en-US" sz="2800" dirty="0" smtClean="0"/>
                  <a:t>）</a:t>
                </a:r>
                <a:endParaRPr lang="en-US" altLang="zh-TW" sz="2800" dirty="0" smtClean="0"/>
              </a:p>
              <a:p>
                <a:r>
                  <a:rPr lang="zh-TW" altLang="en-US" sz="2800" dirty="0" smtClean="0"/>
                  <a:t>將資料分成兩組分別再做排序。</a:t>
                </a:r>
                <a:endParaRPr lang="en-US" altLang="zh-TW" sz="2800" dirty="0" smtClean="0"/>
              </a:p>
              <a:p>
                <a:r>
                  <a:rPr lang="zh-TW" altLang="en-US" sz="2800" u="sng" dirty="0" smtClean="0"/>
                  <a:t>平均</a:t>
                </a:r>
                <a:r>
                  <a:rPr lang="zh-TW" altLang="en-US" sz="2800" dirty="0" smtClean="0"/>
                  <a:t>時間複雜度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i="1" dirty="0" err="1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800" dirty="0"/>
              </a:p>
              <a:p>
                <a:r>
                  <a:rPr lang="zh-TW" altLang="en-US" sz="2800" dirty="0" smtClean="0"/>
                  <a:t>為</a:t>
                </a:r>
                <a:r>
                  <a:rPr lang="zh-TW" altLang="en-US" sz="2800" dirty="0" smtClean="0">
                    <a:solidFill>
                      <a:srgbClr val="FF0000"/>
                    </a:solidFill>
                  </a:rPr>
                  <a:t>不穩定排序</a:t>
                </a:r>
                <a:r>
                  <a:rPr lang="zh-TW" altLang="en-US" sz="2800" dirty="0" smtClean="0"/>
                  <a:t>。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2" t="-1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7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376092"/>
                </a:solidFill>
              </a:rPr>
              <a:t>補充：</a:t>
            </a:r>
            <a:r>
              <a:rPr lang="en-US" altLang="zh-TW" b="1" dirty="0">
                <a:solidFill>
                  <a:srgbClr val="376092"/>
                </a:solidFill>
              </a:rPr>
              <a:t>Quick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1.	</a:t>
            </a:r>
            <a:r>
              <a:rPr lang="zh-TW" altLang="en-US" sz="2800" dirty="0" smtClean="0"/>
              <a:t>挑選資料中的一個元素做為「基準」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（以下皆以序列末端元素作為基準）</a:t>
            </a:r>
          </a:p>
          <a:p>
            <a:r>
              <a:rPr lang="en-US" altLang="zh-TW" sz="2800" dirty="0" smtClean="0"/>
              <a:t>2.	</a:t>
            </a:r>
            <a:r>
              <a:rPr lang="zh-TW" altLang="en-US" sz="2800" dirty="0" smtClean="0"/>
              <a:t>然後將比它小的放在前面部分，比它大的放後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面部分</a:t>
            </a:r>
          </a:p>
          <a:p>
            <a:r>
              <a:rPr lang="en-US" altLang="zh-TW" sz="2800" dirty="0" smtClean="0"/>
              <a:t>3.	</a:t>
            </a:r>
            <a:r>
              <a:rPr lang="zh-TW" altLang="en-US" sz="2800" dirty="0" smtClean="0"/>
              <a:t>將「基準」與比它大的序列的第一個元素交換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，則「基準」在序列中的位置就確定了。</a:t>
            </a:r>
          </a:p>
          <a:p>
            <a:r>
              <a:rPr lang="en-US" altLang="zh-TW" sz="2800" dirty="0" smtClean="0"/>
              <a:t>4.	</a:t>
            </a:r>
            <a:r>
              <a:rPr lang="zh-TW" altLang="en-US" sz="2800" dirty="0" smtClean="0"/>
              <a:t>然後對前後兩個序列分別再遞迴做</a:t>
            </a:r>
            <a:r>
              <a:rPr lang="en-US" altLang="zh-TW" sz="2800" dirty="0" smtClean="0"/>
              <a:t>Quick Sort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14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00808"/>
            <a:ext cx="5760640" cy="4820370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376092"/>
                </a:solidFill>
              </a:rPr>
              <a:t>補充：</a:t>
            </a:r>
            <a:r>
              <a:rPr lang="en-US" altLang="zh-TW" b="1" dirty="0">
                <a:solidFill>
                  <a:srgbClr val="376092"/>
                </a:solidFill>
              </a:rPr>
              <a:t>Quick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376092"/>
                </a:solidFill>
              </a:rPr>
              <a:t>補充：</a:t>
            </a:r>
            <a:r>
              <a:rPr lang="en-US" altLang="zh-TW" b="1" dirty="0">
                <a:solidFill>
                  <a:srgbClr val="376092"/>
                </a:solidFill>
              </a:rPr>
              <a:t>Quick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5444326" cy="512820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420888"/>
            <a:ext cx="27908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Outline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Time Complexity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Sorting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Selection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Bubble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Insertion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Merge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STL</a:t>
            </a:r>
            <a:endParaRPr lang="en-US" altLang="zh-TW" sz="2400" kern="0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補充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Quick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err="1">
                <a:solidFill>
                  <a:srgbClr val="FF5050"/>
                </a:solidFill>
                <a:latin typeface="微軟正黑體" pitchFamily="34" charset="-120"/>
                <a:ea typeface="微軟正黑體" pitchFamily="34" charset="-120"/>
              </a:rPr>
              <a:t>qsort</a:t>
            </a:r>
            <a:r>
              <a:rPr lang="en-US" altLang="zh-TW" sz="2400" kern="0" dirty="0">
                <a:solidFill>
                  <a:srgbClr val="FF5050"/>
                </a:solidFill>
                <a:latin typeface="微軟正黑體" pitchFamily="34" charset="-120"/>
                <a:ea typeface="微軟正黑體" pitchFamily="34" charset="-120"/>
              </a:rPr>
              <a:t>()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endParaRPr lang="zh-TW" altLang="zh-TW" sz="2400" kern="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25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376092"/>
                </a:solidFill>
              </a:rPr>
              <a:t>補充</a:t>
            </a:r>
            <a:r>
              <a:rPr lang="zh-TW" altLang="en-US" b="1" dirty="0" smtClean="0">
                <a:solidFill>
                  <a:srgbClr val="376092"/>
                </a:solidFill>
              </a:rPr>
              <a:t>：</a:t>
            </a:r>
            <a:r>
              <a:rPr lang="en-US" altLang="zh-TW" b="1" dirty="0" err="1" smtClean="0">
                <a:solidFill>
                  <a:srgbClr val="376092"/>
                </a:solidFill>
              </a:rPr>
              <a:t>qsort</a:t>
            </a:r>
            <a:r>
              <a:rPr lang="en-US" altLang="zh-TW" b="1" dirty="0" smtClean="0">
                <a:solidFill>
                  <a:srgbClr val="376092"/>
                </a:solidFill>
              </a:rPr>
              <a:t>()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8313" y="1557338"/>
            <a:ext cx="8434387" cy="4525962"/>
          </a:xfrm>
        </p:spPr>
        <p:txBody>
          <a:bodyPr/>
          <a:lstStyle/>
          <a:p>
            <a:r>
              <a:rPr lang="en-US" altLang="zh-TW" sz="2400" dirty="0" err="1" smtClean="0"/>
              <a:t>qsort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- C library</a:t>
            </a:r>
            <a:br>
              <a:rPr lang="en-US" altLang="zh-TW" sz="2400" dirty="0" smtClean="0"/>
            </a:br>
            <a:r>
              <a:rPr lang="en-US" altLang="zh-TW" sz="2400" dirty="0" smtClean="0"/>
              <a:t>- </a:t>
            </a:r>
            <a:r>
              <a:rPr lang="zh-TW" altLang="en-US" sz="2400" dirty="0" smtClean="0"/>
              <a:t>非穩定排序</a:t>
            </a:r>
            <a:endParaRPr lang="en-US" altLang="zh-TW" sz="2400" dirty="0" smtClean="0"/>
          </a:p>
          <a:p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qsort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-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指標起始位置      </a:t>
            </a:r>
            <a:r>
              <a:rPr lang="en-US" altLang="zh-TW" sz="2400" dirty="0"/>
              <a:t>-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TW" sz="2400" dirty="0" smtClean="0"/>
              <a:t>:  </a:t>
            </a:r>
            <a:r>
              <a:rPr lang="zh-TW" altLang="en-US" sz="2400" dirty="0" smtClean="0"/>
              <a:t>幾個元素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-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元素資料寬度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     - </a:t>
            </a:r>
            <a:r>
              <a:rPr lang="en-US" altLang="zh-TW" sz="2400" dirty="0" err="1" smtClean="0"/>
              <a:t>compar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比較函數</a:t>
            </a:r>
            <a:endParaRPr lang="en-US" altLang="zh-TW" sz="2400" dirty="0" smtClean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827584" y="2780928"/>
            <a:ext cx="734481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E6DB74"/>
                </a:solidFill>
                <a:latin typeface="Consolas" panose="020B0609020204030204" pitchFamily="49" charset="0"/>
              </a:rPr>
              <a:t>stdlib.h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// C   </a:t>
            </a:r>
            <a:r>
              <a:rPr lang="zh-TW" altLang="en-US" dirty="0">
                <a:solidFill>
                  <a:srgbClr val="75715E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75715E"/>
                </a:solidFill>
                <a:latin typeface="Consolas" panose="020B0609020204030204" pitchFamily="49" charset="0"/>
              </a:rPr>
              <a:t>stdlib.h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E6DB74"/>
                </a:solidFill>
                <a:latin typeface="Consolas" panose="020B0609020204030204" pitchFamily="49" charset="0"/>
              </a:rPr>
              <a:t>cstdlib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// C++ </a:t>
            </a:r>
            <a:r>
              <a:rPr lang="zh-TW" altLang="en-US" dirty="0">
                <a:solidFill>
                  <a:srgbClr val="75715E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75715E"/>
                </a:solidFill>
                <a:latin typeface="Consolas" panose="020B0609020204030204" pitchFamily="49" charset="0"/>
              </a:rPr>
              <a:t>cstdlib</a:t>
            </a:r>
            <a:r>
              <a:rPr lang="en-US" altLang="zh-TW" dirty="0">
                <a:solidFill>
                  <a:srgbClr val="75715E"/>
                </a:solidFill>
                <a:latin typeface="Consolas" panose="020B0609020204030204" pitchFamily="49" charset="0"/>
              </a:rPr>
              <a:t>&gt;</a:t>
            </a:r>
            <a:endParaRPr lang="en-US" altLang="zh-TW" dirty="0" smtClean="0">
              <a:solidFill>
                <a:srgbClr val="75715E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7584" y="3501008"/>
            <a:ext cx="734481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qsort</a:t>
            </a: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base,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size_t</a:t>
            </a: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size_t</a:t>
            </a: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size,</a:t>
            </a:r>
            <a:endParaRPr lang="zh-TW" altLang="en-US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compar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)(</a:t>
            </a:r>
            <a:r>
              <a:rPr lang="en-US" altLang="zh-TW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376092"/>
                </a:solidFill>
              </a:rPr>
              <a:t>補充</a:t>
            </a:r>
            <a:r>
              <a:rPr lang="zh-TW" altLang="en-US" b="1" dirty="0" smtClean="0">
                <a:solidFill>
                  <a:srgbClr val="376092"/>
                </a:solidFill>
              </a:rPr>
              <a:t>：</a:t>
            </a:r>
            <a:r>
              <a:rPr lang="en-US" altLang="zh-TW" b="1" dirty="0" err="1" smtClean="0">
                <a:solidFill>
                  <a:srgbClr val="376092"/>
                </a:solidFill>
              </a:rPr>
              <a:t>qsort</a:t>
            </a:r>
            <a:r>
              <a:rPr lang="en-US" altLang="zh-TW" b="1" dirty="0" smtClean="0">
                <a:solidFill>
                  <a:srgbClr val="376092"/>
                </a:solidFill>
              </a:rPr>
              <a:t>()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8313" y="1557338"/>
            <a:ext cx="8434387" cy="4525962"/>
          </a:xfrm>
        </p:spPr>
        <p:txBody>
          <a:bodyPr/>
          <a:lstStyle/>
          <a:p>
            <a:r>
              <a:rPr lang="zh-TW" altLang="en-US" sz="2400" dirty="0"/>
              <a:t>比較函式的</a:t>
            </a:r>
            <a:r>
              <a:rPr lang="zh-TW" altLang="en-US" sz="2400" dirty="0" smtClean="0"/>
              <a:t>參數型態是 </a:t>
            </a:r>
            <a:r>
              <a:rPr lang="en-US" altLang="zh-TW" sz="2400" dirty="0" smtClean="0"/>
              <a:t>(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void *)</a:t>
            </a:r>
          </a:p>
          <a:p>
            <a:r>
              <a:rPr lang="en-US" altLang="zh-TW" sz="2400" dirty="0" smtClean="0"/>
              <a:t>a </a:t>
            </a:r>
            <a:r>
              <a:rPr lang="zh-TW" altLang="en-US" sz="2400" dirty="0" smtClean="0"/>
              <a:t>比 </a:t>
            </a:r>
            <a:r>
              <a:rPr lang="en-US" altLang="zh-TW" sz="2400" dirty="0" smtClean="0"/>
              <a:t>b </a:t>
            </a:r>
            <a:r>
              <a:rPr lang="zh-TW" altLang="en-US" sz="2400" dirty="0" smtClean="0"/>
              <a:t>前 </a:t>
            </a:r>
            <a:r>
              <a:rPr lang="en-US" altLang="zh-TW" sz="2400" dirty="0" smtClean="0"/>
              <a:t>-&gt; return </a:t>
            </a:r>
            <a:r>
              <a:rPr lang="zh-TW" altLang="en-US" sz="2400" dirty="0" smtClean="0"/>
              <a:t>負數</a:t>
            </a:r>
            <a:endParaRPr lang="en-US" altLang="zh-TW" sz="2400" dirty="0" smtClean="0"/>
          </a:p>
          <a:p>
            <a:r>
              <a:rPr lang="en-US" altLang="zh-TW" sz="2400" dirty="0" smtClean="0"/>
              <a:t>a </a:t>
            </a:r>
            <a:r>
              <a:rPr lang="zh-TW" altLang="en-US" sz="2400" dirty="0" smtClean="0"/>
              <a:t>與 </a:t>
            </a:r>
            <a:r>
              <a:rPr lang="en-US" altLang="zh-TW" sz="2400" dirty="0" smtClean="0"/>
              <a:t>b </a:t>
            </a:r>
            <a:r>
              <a:rPr lang="zh-TW" altLang="en-US" sz="2400" dirty="0" smtClean="0"/>
              <a:t>相等 </a:t>
            </a:r>
            <a:r>
              <a:rPr lang="en-US" altLang="zh-TW" sz="2400" dirty="0" smtClean="0"/>
              <a:t>-&gt; return 0</a:t>
            </a:r>
          </a:p>
          <a:p>
            <a:r>
              <a:rPr lang="en-US" altLang="zh-TW" sz="2400" dirty="0" smtClean="0"/>
              <a:t>a </a:t>
            </a:r>
            <a:r>
              <a:rPr lang="zh-TW" altLang="en-US" sz="2400" dirty="0" smtClean="0"/>
              <a:t>比 </a:t>
            </a:r>
            <a:r>
              <a:rPr lang="en-US" altLang="zh-TW" sz="2400" dirty="0" smtClean="0"/>
              <a:t>b </a:t>
            </a:r>
            <a:r>
              <a:rPr lang="zh-TW" altLang="en-US" sz="2400" dirty="0" smtClean="0"/>
              <a:t>後 </a:t>
            </a:r>
            <a:r>
              <a:rPr lang="en-US" altLang="zh-TW" sz="2400" dirty="0" smtClean="0"/>
              <a:t>-&gt; return </a:t>
            </a:r>
            <a:r>
              <a:rPr lang="zh-TW" altLang="en-US" sz="2400" dirty="0" smtClean="0"/>
              <a:t>正數</a:t>
            </a:r>
            <a:endParaRPr lang="en-US" altLang="zh-TW" sz="2400" dirty="0" smtClean="0"/>
          </a:p>
          <a:p>
            <a:endParaRPr lang="en-US" altLang="zh-TW" sz="2400" i="1" dirty="0" smtClean="0">
              <a:solidFill>
                <a:srgbClr val="FF505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3501008"/>
            <a:ext cx="7344816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cmp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a, 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b)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)b )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)b )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)b )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ary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ary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n, </a:t>
            </a:r>
            <a:r>
              <a:rPr lang="en-US" altLang="zh-TW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),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cmp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376092"/>
                </a:solidFill>
                <a:sym typeface="Arial" panose="020B0604020202020204" pitchFamily="34" charset="0"/>
              </a:rPr>
              <a:t>Time complexity</a:t>
            </a:r>
            <a:endParaRPr lang="zh-TW" altLang="zh-TW" b="1" dirty="0" smtClean="0">
              <a:solidFill>
                <a:srgbClr val="376092"/>
              </a:solidFill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5238750" cy="3038475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57200" y="5589240"/>
            <a:ext cx="8229600" cy="53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SzPct val="70000"/>
              <a:defRPr/>
            </a:pPr>
            <a:endParaRPr lang="en-US" altLang="zh-TW" sz="2400" kern="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日期版面配置區 3"/>
          <p:cNvSpPr txBox="1">
            <a:spLocks noGrp="1" noChangeArrowheads="1"/>
          </p:cNvSpPr>
          <p:nvPr/>
        </p:nvSpPr>
        <p:spPr bwMode="auto">
          <a:xfrm>
            <a:off x="1331640" y="5589240"/>
            <a:ext cx="6336704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00" b="1" dirty="0" smtClean="0">
                <a:solidFill>
                  <a:srgbClr val="898989"/>
                </a:solidFill>
              </a:rPr>
              <a:t>圖片來源</a:t>
            </a:r>
            <a:r>
              <a:rPr lang="en-US" altLang="zh-TW" sz="1200" b="1" dirty="0">
                <a:solidFill>
                  <a:srgbClr val="898989"/>
                </a:solidFill>
              </a:rPr>
              <a:t>: https://medium.com/journey-of-one-thousand-apps/complexity-and-big-o-notation-in-swift-478a67ba20e7</a:t>
            </a:r>
            <a:endParaRPr lang="zh-TW" altLang="zh-TW" sz="1200" b="1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>
          <a:xfrm>
            <a:off x="500063" y="3214688"/>
            <a:ext cx="8229600" cy="1143000"/>
          </a:xfrm>
        </p:spPr>
        <p:txBody>
          <a:bodyPr/>
          <a:lstStyle/>
          <a:p>
            <a:r>
              <a:rPr lang="en-US" altLang="zh-TW" b="1" smtClean="0">
                <a:solidFill>
                  <a:srgbClr val="376092"/>
                </a:solidFill>
                <a:latin typeface="Comic Sans MS" panose="030F0702030302020204" pitchFamily="66" charset="0"/>
                <a:sym typeface="Arial" panose="020B0604020202020204" pitchFamily="34" charset="0"/>
              </a:rPr>
              <a:t>Thank you for your listening!</a:t>
            </a:r>
            <a:endParaRPr lang="zh-TW" altLang="en-US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376092"/>
                </a:solidFill>
                <a:sym typeface="Arial" panose="020B0604020202020204" pitchFamily="34" charset="0"/>
              </a:rPr>
              <a:t>Problem List</a:t>
            </a:r>
            <a:endParaRPr lang="zh-TW" altLang="en-US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68313" y="1557338"/>
            <a:ext cx="8434387" cy="45259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kern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Uva</a:t>
            </a:r>
            <a: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(7)</a:t>
            </a:r>
            <a:b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10327, 10810, 10107, 10026, 11727, 10420</a:t>
            </a:r>
            <a:b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32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 </a:t>
            </a:r>
            <a:r>
              <a:rPr lang="en-US" altLang="zh-TW" sz="3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(9)</a:t>
            </a:r>
            <a: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3067</a:t>
            </a:r>
            <a: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3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1002</a:t>
            </a:r>
            <a: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1007, 2231, 2371, 2388, 1318, 1971, 3663</a:t>
            </a:r>
            <a:endParaRPr lang="zh-TW" altLang="en-US" sz="32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Outline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Time Complexity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Sorting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Selection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Bubble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Insertion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Merge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STL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補充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Quick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 err="1">
                <a:latin typeface="微軟正黑體" pitchFamily="34" charset="-120"/>
                <a:ea typeface="微軟正黑體" pitchFamily="34" charset="-120"/>
              </a:rPr>
              <a:t>qsort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()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Training">
  <a:themeElements>
    <a:clrScheme name="Programming Training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Programming Training">
      <a:majorFont>
        <a:latin typeface="Bookman Old Style"/>
        <a:ea typeface="標楷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Programming Training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佈景主題_2">
  <a:themeElements>
    <a:clrScheme name="1_Office 佈景主題_2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佈景主題_2">
      <a:majorFont>
        <a:latin typeface="Bookman Old Style"/>
        <a:ea typeface="標楷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Office 佈景主題_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157263601</TotalTime>
  <Pages>0</Pages>
  <Words>2511</Words>
  <Characters>0</Characters>
  <Application>Microsoft Office PowerPoint</Application>
  <DocSecurity>0</DocSecurity>
  <PresentationFormat>如螢幕大小 (4:3)</PresentationFormat>
  <Lines>0</Lines>
  <Paragraphs>762</Paragraphs>
  <Slides>81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81</vt:i4>
      </vt:variant>
    </vt:vector>
  </HeadingPairs>
  <TitlesOfParts>
    <vt:vector size="95" baseType="lpstr">
      <vt:lpstr>Adobe 繁黑體 Std B</vt:lpstr>
      <vt:lpstr>微軟正黑體</vt:lpstr>
      <vt:lpstr>新細明體</vt:lpstr>
      <vt:lpstr>標楷體</vt:lpstr>
      <vt:lpstr>Arial</vt:lpstr>
      <vt:lpstr>Bookman Old Style</vt:lpstr>
      <vt:lpstr>Calibri</vt:lpstr>
      <vt:lpstr>Cambria Math</vt:lpstr>
      <vt:lpstr>Comic Sans MS</vt:lpstr>
      <vt:lpstr>Consolas</vt:lpstr>
      <vt:lpstr>Times New Roman</vt:lpstr>
      <vt:lpstr>Wingdings</vt:lpstr>
      <vt:lpstr>Programming Training</vt:lpstr>
      <vt:lpstr>1_Office 佈景主題_2</vt:lpstr>
      <vt:lpstr>NCKU Programming Contest Training Course  Time Complexity &amp; Sorting 2018/02/22</vt:lpstr>
      <vt:lpstr>Outline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Outline</vt:lpstr>
      <vt:lpstr>Sorting</vt:lpstr>
      <vt:lpstr>穩定排序 v.s. 不穩定排序</vt:lpstr>
      <vt:lpstr>Outline</vt:lpstr>
      <vt:lpstr>Selection Sort</vt:lpstr>
      <vt:lpstr>Selection Sort</vt:lpstr>
      <vt:lpstr>Selection Sort</vt:lpstr>
      <vt:lpstr>PowerPoint 簡報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PowerPoint 簡報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PowerPoint 簡報</vt:lpstr>
      <vt:lpstr>PowerPoint 簡報</vt:lpstr>
      <vt:lpstr>PowerPoint 簡報</vt:lpstr>
      <vt:lpstr>Example 2</vt:lpstr>
      <vt:lpstr>Example 2</vt:lpstr>
      <vt:lpstr>Outline</vt:lpstr>
      <vt:lpstr>STL</vt:lpstr>
      <vt:lpstr>STL</vt:lpstr>
      <vt:lpstr>STL</vt:lpstr>
      <vt:lpstr>STL</vt:lpstr>
      <vt:lpstr>STL</vt:lpstr>
      <vt:lpstr>STL</vt:lpstr>
      <vt:lpstr>STL</vt:lpstr>
      <vt:lpstr>Outline</vt:lpstr>
      <vt:lpstr>補充：Quick Sort</vt:lpstr>
      <vt:lpstr>補充：Quick Sort</vt:lpstr>
      <vt:lpstr>補充：Quick Sort</vt:lpstr>
      <vt:lpstr>補充：Quick Sort</vt:lpstr>
      <vt:lpstr>Outline</vt:lpstr>
      <vt:lpstr>補充：qsort()</vt:lpstr>
      <vt:lpstr>補充：qsort()</vt:lpstr>
      <vt:lpstr>Thank you for your listening!</vt:lpstr>
      <vt:lpstr>Problem List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NCKU Programming Contest Training Course  Course 1 2012/12/19</dc:title>
  <dc:creator>user</dc:creator>
  <cp:lastModifiedBy>user</cp:lastModifiedBy>
  <cp:revision>293</cp:revision>
  <cp:lastPrinted>1899-12-30T00:00:00Z</cp:lastPrinted>
  <dcterms:created xsi:type="dcterms:W3CDTF">2012-10-30T03:26:03Z</dcterms:created>
  <dcterms:modified xsi:type="dcterms:W3CDTF">2018-02-22T04:33:38Z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1028-6.3.0.1864</vt:lpwstr>
  </property>
</Properties>
</file>