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82" r:id="rId9"/>
    <p:sldId id="263" r:id="rId10"/>
    <p:sldId id="264" r:id="rId11"/>
    <p:sldId id="281" r:id="rId12"/>
    <p:sldId id="265" r:id="rId13"/>
    <p:sldId id="279" r:id="rId14"/>
    <p:sldId id="272" r:id="rId15"/>
    <p:sldId id="273" r:id="rId16"/>
    <p:sldId id="269" r:id="rId17"/>
    <p:sldId id="270" r:id="rId18"/>
    <p:sldId id="278" r:id="rId19"/>
    <p:sldId id="271" r:id="rId20"/>
    <p:sldId id="274" r:id="rId21"/>
    <p:sldId id="275" r:id="rId22"/>
    <p:sldId id="276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2" d="100"/>
          <a:sy n="72" d="100"/>
        </p:scale>
        <p:origin x="301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C384F3-3354-49B5-9FB2-5003CE021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3928598-C951-4F12-A1C2-5D2E26CADF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E4C83-8F64-4E29-91B9-0017BF1F34A9}" type="datetimeFigureOut">
              <a:rPr lang="en-US" smtClean="0"/>
              <a:t>2/20/2019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45B1CF-C6B2-4C46-84FD-6EAF541AAE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82A90D-28E7-43DA-B33D-CB116BFB22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437D4-F5B2-4068-998F-6C4F47041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B87A6-8B3D-429B-8F2E-01782DCE3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 dirty="0"/>
              <a:t>按一下以編輯母片標題樣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343A09-1A04-4028-BA2C-C98585BB7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按一下以編輯母片子標題樣式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D317D1-BFF9-4421-A46A-93FC5ED62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A6C6B8C-DB2D-4316-B006-C8D85BD4E233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524000" y="3521471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1" name="日期版面配置區 3">
            <a:extLst>
              <a:ext uri="{FF2B5EF4-FFF2-40B4-BE49-F238E27FC236}">
                <a16:creationId xmlns:a16="http://schemas.microsoft.com/office/drawing/2014/main" id="{15423450-40F9-43CA-8889-5DC82AEF84F4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CCE8AA4-522C-4EB1-971E-3931AF6412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5" t="30952" b="29893"/>
          <a:stretch/>
        </p:blipFill>
        <p:spPr>
          <a:xfrm>
            <a:off x="11427417" y="6303891"/>
            <a:ext cx="764583" cy="32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B75D2C-D79B-43F2-8C38-AC276A7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A1B8C0-29C1-4EB8-B015-A6E7B2E06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862EF-2248-4400-8ED4-ACF232B6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029988-6E18-4481-99ED-516887D5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4C9D97-6ACC-4A89-82FF-9ED0B649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0159CE7-D887-49D7-A385-8DE2DF90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BDE4A0-B5DB-4B83-80F5-7E073656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FC455-1987-494A-84AB-FAF8320F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417E0E-0028-4513-AB03-C3667ABC8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413E9A-5871-4DD7-96FB-FFF087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36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E7398-53F8-49BB-AC5C-189C6FCE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045342-229F-4A39-8D5B-C051DB4C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600"/>
            </a:lvl1pPr>
            <a:lvl2pPr marL="685800" indent="-228600">
              <a:buFont typeface="微軟正黑體" panose="020B0604030504040204" pitchFamily="34" charset="-120"/>
              <a:buChar char="-"/>
              <a:defRPr sz="3200"/>
            </a:lvl2pPr>
            <a:lvl3pPr>
              <a:defRPr sz="2800"/>
            </a:lvl3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CCCD90-A681-452A-8E20-8F7F5C54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017F5B8-D67F-4132-BF01-5C79E30809A0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8200" y="1554163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8" name="日期版面配置區 3">
            <a:extLst>
              <a:ext uri="{FF2B5EF4-FFF2-40B4-BE49-F238E27FC236}">
                <a16:creationId xmlns:a16="http://schemas.microsoft.com/office/drawing/2014/main" id="{B0A00512-EC45-4EB4-9023-8727E3AD31F1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894075FE-947A-43ED-8BEF-29EB0E8CCE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32287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1AC43-379A-4259-8495-8AE2D1477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8BF5005-F1A6-4448-8478-D0D32497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0931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5ECC15-34DF-49D7-B640-F5254FD9C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1C4A2FFD-EDCE-4C77-9B6E-1314A744B127}"/>
              </a:ext>
            </a:extLst>
          </p:cNvPr>
          <p:cNvSpPr txBox="1">
            <a:spLocks/>
          </p:cNvSpPr>
          <p:nvPr userDrawn="1"/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052BD61-1DDD-49FB-AF6D-A64EA0DAD509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831850" y="4535686"/>
            <a:ext cx="7315200" cy="80567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latin typeface="+mn-lt"/>
              <a:ea typeface="+mn-ea"/>
            </a:endParaRP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74A7EF0-4D44-4D66-AFC5-5711BEE25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</p:spTree>
    <p:extLst>
      <p:ext uri="{BB962C8B-B14F-4D97-AF65-F5344CB8AC3E}">
        <p14:creationId xmlns:p14="http://schemas.microsoft.com/office/powerpoint/2010/main" val="425695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AD6593-D730-4F0D-8131-F82FECF6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6AD425-FFA0-4BD7-9DAA-0A9699090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29B846-C36F-4AB5-B5C3-AFF6A5A19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C92F97-0C7B-4AAB-8558-895E1AFD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F2B959-45F3-4686-9109-D81DECB6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AED642-5723-4100-8F51-3A020591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98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85E793-29ED-4F52-8A72-F47E0654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EB8252-259F-4702-A60F-FB8BD4A04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F04AAC-3D99-4A4B-BC65-01A81021B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07FF9DA-9D67-4067-8DF6-B0A00982E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9792DE-A5D1-4AD8-8033-F27876EB9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3EFE376-6B05-4216-8D64-5E528897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F341D40-06BC-46CE-B3FB-26960C410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9F49EF-88AE-4240-911E-E64FE21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99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C912B-D046-40C5-8994-8F4825C8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41372D3-5317-40F2-838D-60C2589F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21ADCC-A8BF-4305-8FCB-E42883AD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983390-D983-469F-92B3-0FB55135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CC3AA3-86F0-4382-8DF1-D6076091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311577-74CC-480B-BC62-3C7DE0291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A413EF-8CBB-4E3A-A1B3-BC0D71D2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2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8D31A-6860-4327-ADC2-879E175BA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8AA78-38D4-4408-82E4-84667E93A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C90444-56BB-4C3D-8867-E248858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2D6CDF-82A5-4D16-B86A-EF044724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742781-B003-47CA-BA87-A593115E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E34C80-5C1A-4EC1-9AA9-D3A5937A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40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CA8CB9-C3FC-44F6-A59F-696AC9C6B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57401B-88D5-4358-B70C-00482349D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165C8D1-9846-4761-A31E-007DC878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03A9C9B-A6AB-490C-B0D9-E458EF126A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5F119F-FD58-488C-9B81-4BDF4DEB90EC}" type="datetimeFigureOut">
              <a:rPr lang="zh-TW" altLang="en-US" smtClean="0"/>
              <a:t>2019/2/20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8AE608-E16B-4519-899F-45220F09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A7A2DF-B5CC-4B17-BC44-6957DE2D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483D0-46ED-423B-B4F7-5434146C698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73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00597546-5ED0-4282-9109-BD9734F625D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B28E0D-89FB-4A92-BBFE-EDFCD8BC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552B89-BA26-4DDE-A8CA-805DB272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571A9B-7025-4626-B816-04D8C6C70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id="{30732C2F-983F-4884-9153-3D889E25B9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5288" y="6219031"/>
            <a:ext cx="38877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  <a:cs typeface="新細明體" charset="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0"/>
              </a:defRPr>
            </a:lvl9pPr>
          </a:lstStyle>
          <a:p>
            <a:pPr eaLnBrk="1" hangingPunct="1">
              <a:defRPr/>
            </a:pPr>
            <a:r>
              <a:rPr kumimoji="0" lang="en-US" altLang="zh-TW" sz="1200" b="1" i="1" dirty="0">
                <a:solidFill>
                  <a:srgbClr val="898989"/>
                </a:solidFill>
                <a:latin typeface="微軟正黑體" panose="020B0604030504040204" pitchFamily="34" charset="-120"/>
              </a:rPr>
              <a:t>Competitive  Programming</a:t>
            </a:r>
            <a:endParaRPr lang="en-US" altLang="zh-TW" sz="1200" dirty="0">
              <a:latin typeface="微軟正黑體" panose="020B0604030504040204" pitchFamily="34" charset="-12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748ED93B-D013-498F-9761-B9D2E292E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95288" y="6448425"/>
            <a:ext cx="2376487" cy="365125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r>
              <a:rPr lang="en-US" altLang="zh-TW" b="1" i="1" dirty="0">
                <a:solidFill>
                  <a:srgbClr val="898989"/>
                </a:solidFill>
              </a:rPr>
              <a:t>2019</a:t>
            </a:r>
            <a:r>
              <a:rPr lang="zh-TW" altLang="en-US" b="1" i="1" dirty="0">
                <a:solidFill>
                  <a:srgbClr val="898989"/>
                </a:solidFill>
              </a:rPr>
              <a:t>年</a:t>
            </a:r>
            <a:r>
              <a:rPr lang="en-US" altLang="zh-TW" b="1" i="1" dirty="0">
                <a:solidFill>
                  <a:srgbClr val="898989"/>
                </a:solidFill>
              </a:rPr>
              <a:t>2</a:t>
            </a:r>
            <a:r>
              <a:rPr lang="zh-TW" altLang="en-US" b="1" i="1" dirty="0">
                <a:solidFill>
                  <a:srgbClr val="898989"/>
                </a:solidFill>
              </a:rPr>
              <a:t>月</a:t>
            </a:r>
            <a:r>
              <a:rPr lang="en-US" altLang="zh-TW" b="1" i="1" dirty="0">
                <a:solidFill>
                  <a:srgbClr val="898989"/>
                </a:solidFill>
              </a:rPr>
              <a:t>20</a:t>
            </a:r>
            <a:r>
              <a:rPr lang="zh-TW" altLang="en-US" b="1" i="1" dirty="0">
                <a:solidFill>
                  <a:srgbClr val="898989"/>
                </a:solidFill>
              </a:rPr>
              <a:t>日星期三</a:t>
            </a:r>
            <a:endParaRPr lang="en-US" altLang="zh-TW" b="1" i="1" dirty="0">
              <a:solidFill>
                <a:srgbClr val="898989"/>
              </a:solidFill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CA2AC4-AFC6-49B8-B44E-114093D0F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Made by </a:t>
            </a:r>
            <a:r>
              <a:rPr lang="zh-TW" altLang="en-US" dirty="0"/>
              <a:t>培訓團隊群</a:t>
            </a:r>
          </a:p>
        </p:txBody>
      </p:sp>
      <p:sp>
        <p:nvSpPr>
          <p:cNvPr id="13" name="投影片編號版面配置區 5">
            <a:extLst>
              <a:ext uri="{FF2B5EF4-FFF2-40B4-BE49-F238E27FC236}">
                <a16:creationId xmlns:a16="http://schemas.microsoft.com/office/drawing/2014/main" id="{FF26AE15-66AD-407A-9775-87F968DC142D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Made by </a:t>
            </a:r>
            <a:r>
              <a:rPr lang="zh-TW" altLang="en-US"/>
              <a:t>培訓團隊群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155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TW" altLang="en-US" sz="36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32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2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 smtClean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TW" altLang="en-US" sz="1800" kern="1200" dirty="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ces.com/contest/1118/problem/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CAB24A-E99E-49D8-84E2-C381A7BF5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5657"/>
            <a:ext cx="8614788" cy="2253343"/>
          </a:xfrm>
        </p:spPr>
        <p:txBody>
          <a:bodyPr>
            <a:normAutofit/>
          </a:bodyPr>
          <a:lstStyle/>
          <a:p>
            <a:br>
              <a:rPr lang="en-US" altLang="zh-TW" sz="4400" dirty="0"/>
            </a:br>
            <a:r>
              <a:rPr lang="en-US" altLang="zh-TW" sz="4400" dirty="0"/>
              <a:t>Advanced </a:t>
            </a:r>
            <a:br>
              <a:rPr lang="en-US" altLang="zh-TW" sz="4400" dirty="0"/>
            </a:br>
            <a:r>
              <a:rPr lang="en-US" altLang="zh-TW" sz="4400" dirty="0"/>
              <a:t>Competitive Programming</a:t>
            </a: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536DEF2-AAE6-4D15-BCF8-A5DCB1235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21209"/>
          </a:xfrm>
        </p:spPr>
        <p:txBody>
          <a:bodyPr>
            <a:normAutofit fontScale="92500" lnSpcReduction="20000"/>
          </a:bodyPr>
          <a:lstStyle/>
          <a:p>
            <a:endParaRPr lang="en-US" altLang="zh-TW" dirty="0"/>
          </a:p>
          <a:p>
            <a:r>
              <a:rPr lang="zh-TW" altLang="en-US" dirty="0"/>
              <a:t>國立成功大學</a:t>
            </a:r>
            <a:r>
              <a:rPr lang="en-US" altLang="zh-TW" dirty="0"/>
              <a:t>ACM-ICPC</a:t>
            </a:r>
            <a:r>
              <a:rPr lang="zh-TW" altLang="en-US" dirty="0"/>
              <a:t>程式競賽培訓隊</a:t>
            </a:r>
          </a:p>
          <a:p>
            <a:r>
              <a:rPr lang="en-US" altLang="zh-TW" dirty="0"/>
              <a:t>nckuacm@imslab.org</a:t>
            </a:r>
          </a:p>
          <a:p>
            <a:endParaRPr lang="en-US" altLang="zh-TW" dirty="0"/>
          </a:p>
          <a:p>
            <a:r>
              <a:rPr lang="en-US" altLang="zh-TW" dirty="0"/>
              <a:t>Department of Computer Science and Information Engineering</a:t>
            </a:r>
          </a:p>
          <a:p>
            <a:r>
              <a:rPr lang="en-US" altLang="zh-TW" dirty="0"/>
              <a:t>National Cheng Kung University</a:t>
            </a:r>
          </a:p>
          <a:p>
            <a:r>
              <a:rPr lang="en-US" altLang="zh-TW" dirty="0"/>
              <a:t>Tainan, Taiwan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1351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課外比賽</a:t>
            </a:r>
            <a:r>
              <a:rPr lang="zh-TW" altLang="en-US">
                <a:solidFill>
                  <a:srgbClr val="FF0000"/>
                </a:solidFill>
              </a:rPr>
              <a:t> 可以加分</a:t>
            </a:r>
            <a:endParaRPr lang="en-US" altLang="zh-TW">
              <a:solidFill>
                <a:srgbClr val="FF0000"/>
              </a:solidFill>
            </a:endParaRPr>
          </a:p>
          <a:p>
            <a:pPr lvl="1"/>
            <a:r>
              <a:rPr lang="en-US" altLang="zh-TW"/>
              <a:t>Codeforces</a:t>
            </a:r>
          </a:p>
          <a:p>
            <a:pPr lvl="1"/>
            <a:r>
              <a:rPr lang="en-US" altLang="zh-TW"/>
              <a:t>ATCoder</a:t>
            </a:r>
          </a:p>
          <a:p>
            <a:pPr lvl="1"/>
            <a:r>
              <a:rPr lang="en-US" altLang="zh-TW"/>
              <a:t>CS Academy</a:t>
            </a:r>
          </a:p>
          <a:p>
            <a:pPr lvl="1"/>
            <a:r>
              <a:rPr lang="en-US" altLang="zh-TW"/>
              <a:t>Code Jam</a:t>
            </a:r>
          </a:p>
          <a:p>
            <a:pPr lvl="1"/>
            <a:r>
              <a:rPr lang="en-US" altLang="zh-TW"/>
              <a:t>CPE</a:t>
            </a:r>
          </a:p>
          <a:p>
            <a:pPr lvl="1"/>
            <a:r>
              <a:rPr lang="en-US" altLang="zh-TW"/>
              <a:t>ITSA &amp; PTC</a:t>
            </a:r>
          </a:p>
          <a:p>
            <a:pPr lvl="1"/>
            <a:r>
              <a:rPr lang="en-US" altLang="zh-TW"/>
              <a:t>And so 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346FBAB-83D9-4A54-A45D-B8A8CE5A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397" y="3572256"/>
            <a:ext cx="3115678" cy="26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58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A040D0-2A0D-4AB6-9870-65E228070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競賽題目形式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7BDAD-A0E3-4447-85FE-2E6ABCE45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題目格式</a:t>
            </a:r>
            <a:endParaRPr lang="en-US" altLang="zh-TW" dirty="0"/>
          </a:p>
          <a:p>
            <a:pPr lvl="1"/>
            <a:r>
              <a:rPr lang="zh-TW" altLang="en-US" dirty="0"/>
              <a:t>題目敘述</a:t>
            </a:r>
            <a:endParaRPr lang="en-US" altLang="zh-TW" dirty="0"/>
          </a:p>
          <a:p>
            <a:pPr lvl="1"/>
            <a:r>
              <a:rPr lang="en-US" altLang="zh-TW" dirty="0"/>
              <a:t>Input</a:t>
            </a:r>
            <a:r>
              <a:rPr lang="zh-TW" altLang="en-US" dirty="0"/>
              <a:t>、</a:t>
            </a:r>
            <a:r>
              <a:rPr lang="en-US" altLang="zh-TW" dirty="0"/>
              <a:t>Output</a:t>
            </a:r>
            <a:r>
              <a:rPr lang="zh-TW" altLang="en-US" dirty="0"/>
              <a:t> 的規範</a:t>
            </a:r>
            <a:endParaRPr lang="en-US" altLang="zh-TW" dirty="0"/>
          </a:p>
          <a:p>
            <a:pPr lvl="1"/>
            <a:r>
              <a:rPr lang="en-US" altLang="zh-TW" dirty="0"/>
              <a:t>Sample Input</a:t>
            </a:r>
            <a:r>
              <a:rPr lang="zh-TW" altLang="en-US" dirty="0"/>
              <a:t>、</a:t>
            </a:r>
            <a:r>
              <a:rPr lang="en-US" altLang="zh-TW" dirty="0"/>
              <a:t>Sample Output</a:t>
            </a:r>
          </a:p>
        </p:txBody>
      </p:sp>
      <p:pic>
        <p:nvPicPr>
          <p:cNvPr id="4" name="Picture 2" descr="http://www.thatwhitepaperguy.com/images/white_paper_question_mark.png">
            <a:extLst>
              <a:ext uri="{FF2B5EF4-FFF2-40B4-BE49-F238E27FC236}">
                <a16:creationId xmlns:a16="http://schemas.microsoft.com/office/drawing/2014/main" id="{DD9D4365-7280-42AC-8909-B89C55C1F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692" y="2219280"/>
            <a:ext cx="1905000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37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15ED5-605E-4B6C-83A7-333A7CCD1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舉個例子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A845C4-CD73-470E-824D-F6E55D3F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 </a:t>
            </a:r>
            <a:r>
              <a:rPr lang="en-US" altLang="en-US" dirty="0" err="1">
                <a:hlinkClick r:id="rId2"/>
              </a:rPr>
              <a:t>Codeforces</a:t>
            </a:r>
            <a:r>
              <a:rPr lang="en-US" altLang="en-US" dirty="0">
                <a:hlinkClick r:id="rId2"/>
              </a:rPr>
              <a:t> 1118 A. Water Buying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77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8AD02-DE5F-44A1-9347-5A18F440D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9FCB92-445C-4E49-8FD7-53AD5891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188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2466C-05BC-4683-B522-35F03C62D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學員分組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15D3D6-3909-47E3-8CBD-BA3ED1136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第一週先各自找組別，至多 </a:t>
            </a:r>
            <a:r>
              <a:rPr lang="en-US" altLang="zh-TW" dirty="0"/>
              <a:t>3 </a:t>
            </a:r>
            <a:r>
              <a:rPr lang="zh-TW" altLang="en-US" dirty="0"/>
              <a:t>人</a:t>
            </a:r>
            <a:endParaRPr lang="en-US" altLang="zh-TW" dirty="0"/>
          </a:p>
          <a:p>
            <a:r>
              <a:rPr lang="zh-TW" altLang="en-US" dirty="0"/>
              <a:t>第二週 </a:t>
            </a:r>
            <a:r>
              <a:rPr lang="en-US" altLang="zh-TW" dirty="0"/>
              <a:t>Deadline</a:t>
            </a:r>
            <a:r>
              <a:rPr lang="zh-TW" altLang="en-US" dirty="0"/>
              <a:t>，剩下的助教幫你找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可以當獨行玩家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70A8BC-5AEC-4734-A74C-71AC8D02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7289" y="3294158"/>
            <a:ext cx="3116857" cy="260553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7D72851-5E47-4043-888B-5E0E326B2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987" y="5282183"/>
            <a:ext cx="833438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8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36875-EBFB-432B-A3D2-66774235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CD4CD1-24E9-4D3B-9449-EAA4653EE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到底是不是爽課呢</a:t>
            </a:r>
          </a:p>
        </p:txBody>
      </p:sp>
    </p:spTree>
    <p:extLst>
      <p:ext uri="{BB962C8B-B14F-4D97-AF65-F5344CB8AC3E}">
        <p14:creationId xmlns:p14="http://schemas.microsoft.com/office/powerpoint/2010/main" val="892493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學期 </a:t>
            </a:r>
            <a:r>
              <a:rPr lang="en-US" altLang="zh-TW" dirty="0"/>
              <a:t>8 </a:t>
            </a:r>
            <a:r>
              <a:rPr lang="zh-TW" altLang="en-US" dirty="0"/>
              <a:t>場課堂比賽 取 </a:t>
            </a:r>
            <a:r>
              <a:rPr lang="en-US" altLang="zh-TW" dirty="0"/>
              <a:t>6</a:t>
            </a:r>
            <a:r>
              <a:rPr lang="zh-TW" altLang="en-US" dirty="0"/>
              <a:t> 場最佳成績</a:t>
            </a:r>
            <a:endParaRPr lang="en-US" altLang="zh-TW" dirty="0"/>
          </a:p>
          <a:p>
            <a:r>
              <a:rPr lang="zh-TW" altLang="en-US" dirty="0"/>
              <a:t>佔學期成績 </a:t>
            </a:r>
            <a:r>
              <a:rPr lang="en-US" altLang="zh-TW" dirty="0"/>
              <a:t>100%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8AA6F7B-3E3A-49A8-A158-601CEF43A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76" y="3429000"/>
            <a:ext cx="2171615" cy="268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8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32479-3D9D-40E3-AE88-0164F1F6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432F87-8471-4684-97C2-684FDC7ED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zh-TW" altLang="en-US" dirty="0"/>
              <a:t>每一場課堂比賽的各組成績計算</a:t>
            </a:r>
            <a:r>
              <a:rPr lang="en-US" altLang="zh-TW" dirty="0"/>
              <a:t>:</a:t>
            </a:r>
          </a:p>
          <a:p>
            <a:pPr marL="457200" lvl="1" indent="0">
              <a:buNone/>
            </a:pPr>
            <a:endParaRPr lang="en-US" altLang="zh-TW" dirty="0"/>
          </a:p>
          <a:p>
            <a:pPr lvl="1"/>
            <a:r>
              <a:rPr lang="zh-TW" altLang="en-US" dirty="0"/>
              <a:t>解一題的最後一名 </a:t>
            </a:r>
            <a:r>
              <a:rPr lang="en-US" altLang="zh-TW" dirty="0"/>
              <a:t>&gt;=40% </a:t>
            </a:r>
            <a:r>
              <a:rPr lang="zh-TW" altLang="en-US" dirty="0"/>
              <a:t>第一名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解二題的最後一名 </a:t>
            </a:r>
            <a:r>
              <a:rPr lang="en-US" altLang="zh-TW" dirty="0"/>
              <a:t>&gt;=50% </a:t>
            </a:r>
            <a:r>
              <a:rPr lang="zh-TW" altLang="en-US" dirty="0"/>
              <a:t>第一名 </a:t>
            </a:r>
            <a:r>
              <a:rPr lang="en-US" altLang="zh-TW" dirty="0"/>
              <a:t>60%</a:t>
            </a:r>
          </a:p>
          <a:p>
            <a:pPr lvl="1"/>
            <a:r>
              <a:rPr lang="zh-TW" altLang="en-US" dirty="0"/>
              <a:t>解三題的最後一名 </a:t>
            </a:r>
            <a:r>
              <a:rPr lang="en-US" altLang="zh-TW" dirty="0"/>
              <a:t>&gt;=60% </a:t>
            </a:r>
            <a:r>
              <a:rPr lang="zh-TW" altLang="en-US" dirty="0"/>
              <a:t>第一名 </a:t>
            </a:r>
            <a:r>
              <a:rPr lang="en-US" altLang="zh-TW" dirty="0"/>
              <a:t>70%</a:t>
            </a:r>
          </a:p>
          <a:p>
            <a:pPr lvl="1"/>
            <a:r>
              <a:rPr lang="zh-TW" altLang="en-US" dirty="0"/>
              <a:t>解四題的最後一名 </a:t>
            </a:r>
            <a:r>
              <a:rPr lang="en-US" altLang="zh-TW" dirty="0"/>
              <a:t>&gt;=70% </a:t>
            </a:r>
            <a:r>
              <a:rPr lang="zh-TW" altLang="en-US" dirty="0"/>
              <a:t>第一名 </a:t>
            </a:r>
            <a:r>
              <a:rPr lang="en-US" altLang="zh-TW" dirty="0"/>
              <a:t>80%</a:t>
            </a:r>
          </a:p>
          <a:p>
            <a:pPr lvl="1"/>
            <a:r>
              <a:rPr lang="zh-TW" altLang="en-US" dirty="0"/>
              <a:t>解五題的最後一名 </a:t>
            </a:r>
            <a:r>
              <a:rPr lang="en-US" altLang="zh-TW" dirty="0"/>
              <a:t>&gt;=80%</a:t>
            </a:r>
            <a:r>
              <a:rPr lang="zh-TW" altLang="en-US" dirty="0"/>
              <a:t> 第一名 </a:t>
            </a:r>
            <a:r>
              <a:rPr lang="en-US" altLang="zh-TW" dirty="0"/>
              <a:t>100%</a:t>
            </a:r>
            <a:br>
              <a:rPr lang="en-US" altLang="zh-TW" dirty="0"/>
            </a:br>
            <a:endParaRPr lang="en-US" altLang="zh-TW" dirty="0"/>
          </a:p>
          <a:p>
            <a:pPr marL="457200" lvl="1" indent="0">
              <a:buNone/>
            </a:pPr>
            <a:r>
              <a:rPr lang="en-US" altLang="zh-TW" dirty="0"/>
              <a:t>*</a:t>
            </a:r>
            <a:r>
              <a:rPr lang="zh-TW" altLang="en-US" dirty="0"/>
              <a:t>若有第六題則解第五題的分數上限為 </a:t>
            </a:r>
            <a:r>
              <a:rPr lang="en-US" altLang="zh-TW" dirty="0"/>
              <a:t>90%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68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評分標準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Bonus 40% </a:t>
            </a:r>
            <a:r>
              <a:rPr lang="zh-TW" altLang="en-US" dirty="0"/>
              <a:t>兩種來源</a:t>
            </a:r>
          </a:p>
          <a:p>
            <a:pPr lvl="1"/>
            <a:r>
              <a:rPr lang="zh-TW" altLang="en-US" dirty="0"/>
              <a:t>外部比賽 一題 </a:t>
            </a:r>
            <a:r>
              <a:rPr lang="en-US" altLang="zh-TW" dirty="0"/>
              <a:t>2%</a:t>
            </a:r>
          </a:p>
          <a:p>
            <a:pPr lvl="1"/>
            <a:r>
              <a:rPr lang="zh-TW" altLang="en-US" dirty="0"/>
              <a:t>課堂比賽題解 一題 </a:t>
            </a:r>
            <a:r>
              <a:rPr lang="en-US" altLang="zh-TW" dirty="0"/>
              <a:t>2%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457200" lvl="1" indent="0">
              <a:buNone/>
            </a:pPr>
            <a:r>
              <a:rPr lang="zh-TW" altLang="en-US" dirty="0"/>
              <a:t>*助教可視比賽難度加分，例如 </a:t>
            </a:r>
            <a:r>
              <a:rPr lang="en-US" altLang="zh-TW" dirty="0" err="1"/>
              <a:t>CodeJam</a:t>
            </a:r>
            <a:r>
              <a:rPr lang="zh-TW" altLang="en-US" dirty="0"/>
              <a:t> 或 </a:t>
            </a:r>
            <a:r>
              <a:rPr lang="en-US" altLang="zh-TW" dirty="0" err="1"/>
              <a:t>HackerCup</a:t>
            </a:r>
            <a:r>
              <a:rPr lang="en-US" altLang="zh-TW" dirty="0"/>
              <a:t> </a:t>
            </a:r>
            <a:r>
              <a:rPr lang="zh-TW" altLang="en-US" dirty="0"/>
              <a:t>一題 </a:t>
            </a:r>
            <a:r>
              <a:rPr lang="en-US" altLang="zh-TW" dirty="0"/>
              <a:t>3%</a:t>
            </a:r>
          </a:p>
          <a:p>
            <a:pPr marL="457200" lvl="1" indent="0">
              <a:buNone/>
            </a:pPr>
            <a:r>
              <a:rPr lang="zh-TW" altLang="en-US" dirty="0"/>
              <a:t>*課堂比賽哪題該寫題解會由助教挑選</a:t>
            </a:r>
            <a:endParaRPr lang="en-US" altLang="zh-TW" dirty="0"/>
          </a:p>
          <a:p>
            <a:pPr marL="457200" lvl="1" indent="0">
              <a:buNone/>
            </a:pPr>
            <a:endParaRPr lang="zh-TW" altLang="en-US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190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B204C-5E0E-412E-ABF8-62C5D28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嘉恒 </a:t>
            </a:r>
            <a:r>
              <a:rPr lang="en-US" altLang="zh-TW" dirty="0"/>
              <a:t>TIME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F5F2E-F9DC-4F0A-8B30-893FCB68D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650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FBED1-2063-4CD7-A334-D7F025DC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小導師制度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F4A074-EA2A-4F34-80B9-8C4CE94B5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真的小</a:t>
            </a:r>
          </a:p>
        </p:txBody>
      </p:sp>
    </p:spTree>
    <p:extLst>
      <p:ext uri="{BB962C8B-B14F-4D97-AF65-F5344CB8AC3E}">
        <p14:creationId xmlns:p14="http://schemas.microsoft.com/office/powerpoint/2010/main" val="1282386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E5097-7D29-4F52-B44E-ACF5273C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小導師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237BB-0477-4827-80FA-11D1F868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每個小組都會有專屬的小導師</a:t>
            </a:r>
            <a:endParaRPr lang="en-US" altLang="zh-TW" dirty="0"/>
          </a:p>
          <a:p>
            <a:r>
              <a:rPr lang="zh-TW" altLang="en-US" dirty="0"/>
              <a:t>協助理解不懂的部分</a:t>
            </a:r>
            <a:endParaRPr lang="en-US" altLang="zh-TW" dirty="0"/>
          </a:p>
          <a:p>
            <a:r>
              <a:rPr lang="zh-TW" altLang="en-US" dirty="0"/>
              <a:t>寫不出來的話可以問他們看看</a:t>
            </a:r>
            <a:endParaRPr lang="en-US" altLang="zh-TW" dirty="0"/>
          </a:p>
          <a:p>
            <a:r>
              <a:rPr lang="zh-TW" altLang="en-US" dirty="0"/>
              <a:t>會想辦法督促你們練習，一起拿高分</a:t>
            </a:r>
          </a:p>
        </p:txBody>
      </p:sp>
    </p:spTree>
    <p:extLst>
      <p:ext uri="{BB962C8B-B14F-4D97-AF65-F5344CB8AC3E}">
        <p14:creationId xmlns:p14="http://schemas.microsoft.com/office/powerpoint/2010/main" val="890112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1B1D8-7B5A-4BED-AB39-CB90796B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B906D7-A118-4330-B00A-0C1FA36F7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6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F97140-43C3-413E-A338-D4266FD4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A5C15F-26CA-4A8D-AD69-E87144246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  <a:endParaRPr lang="en-US" altLang="zh-TW" dirty="0"/>
          </a:p>
          <a:p>
            <a:r>
              <a:rPr lang="zh-TW" altLang="en-US" dirty="0"/>
              <a:t>修課之戰鬥模式</a:t>
            </a:r>
            <a:endParaRPr lang="en-US" altLang="zh-TW" dirty="0"/>
          </a:p>
          <a:p>
            <a:r>
              <a:rPr lang="zh-TW" altLang="en-US" dirty="0"/>
              <a:t>競賽題目形式</a:t>
            </a:r>
            <a:endParaRPr lang="en-US" altLang="zh-TW" dirty="0"/>
          </a:p>
          <a:p>
            <a:r>
              <a:rPr lang="zh-TW" altLang="en-US" dirty="0"/>
              <a:t>學員分組</a:t>
            </a:r>
            <a:endParaRPr lang="en-US" altLang="zh-TW" dirty="0"/>
          </a:p>
          <a:p>
            <a:r>
              <a:rPr lang="zh-TW" altLang="en-US" dirty="0"/>
              <a:t>評分標準</a:t>
            </a:r>
            <a:endParaRPr lang="en-US" altLang="zh-TW" dirty="0"/>
          </a:p>
          <a:p>
            <a:r>
              <a:rPr lang="zh-TW" altLang="en-US" dirty="0"/>
              <a:t>小導師制度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2225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D42E4E-10E0-490B-9EBB-545A5591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FE495C-1EA2-4C93-AF67-1DBD3D8FE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670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577E9-312D-4B29-85E0-C13C25FD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9490BB-268A-4DFE-9F6B-1E8E60C77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ACM-ICPC </a:t>
            </a:r>
            <a:r>
              <a:rPr lang="zh-TW" altLang="en-US" dirty="0"/>
              <a:t>競賽培訓</a:t>
            </a:r>
          </a:p>
          <a:p>
            <a:r>
              <a:rPr lang="zh-TW" altLang="en-US" dirty="0"/>
              <a:t>培養參與</a:t>
            </a:r>
            <a:r>
              <a:rPr lang="zh-TW" altLang="en-US" dirty="0">
                <a:solidFill>
                  <a:srgbClr val="FF0000"/>
                </a:solidFill>
              </a:rPr>
              <a:t>程式設計競賽</a:t>
            </a:r>
            <a:r>
              <a:rPr lang="zh-TW" altLang="en-US" dirty="0"/>
              <a:t>之戰鬥民族</a:t>
            </a:r>
          </a:p>
          <a:p>
            <a:r>
              <a:rPr lang="zh-TW" altLang="en-US" dirty="0"/>
              <a:t>增強寫程式的速度與能力</a:t>
            </a:r>
          </a:p>
        </p:txBody>
      </p:sp>
      <p:pic>
        <p:nvPicPr>
          <p:cNvPr id="4" name="Picture 2" descr="http://cdn.cutestpaw.com/wp-content/uploads/2012/01/I-heard-hes-good-at-coding-l.jpg">
            <a:extLst>
              <a:ext uri="{FF2B5EF4-FFF2-40B4-BE49-F238E27FC236}">
                <a16:creationId xmlns:a16="http://schemas.microsoft.com/office/drawing/2014/main" id="{619B3D8B-5E9D-44F0-ABD4-07E69139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3755787"/>
            <a:ext cx="3126327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en/e/e8/Icpc_logo.png">
            <a:extLst>
              <a:ext uri="{FF2B5EF4-FFF2-40B4-BE49-F238E27FC236}">
                <a16:creationId xmlns:a16="http://schemas.microsoft.com/office/drawing/2014/main" id="{CF462A80-9F46-47D9-AA62-435AB809F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55786"/>
            <a:ext cx="2302113" cy="23021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31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4A173-4896-4B0C-9A00-DD2F8D89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5A3D4-1457-4785-A841-CA27E4B28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667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講師主題式上課</a:t>
            </a:r>
          </a:p>
          <a:p>
            <a:pPr lvl="1"/>
            <a:r>
              <a:rPr lang="zh-TW" altLang="en-US" dirty="0"/>
              <a:t>涵蓋演算法、資料結構等</a:t>
            </a:r>
          </a:p>
          <a:p>
            <a:endParaRPr lang="zh-TW" altLang="en-US" dirty="0"/>
          </a:p>
        </p:txBody>
      </p:sp>
      <p:pic>
        <p:nvPicPr>
          <p:cNvPr id="4" name="Picture 8" descr="http://upload.wikimedia.org/wikipedia/commons/thumb/9/94/Max_flow.svg/330px-Max_flow.svg.png">
            <a:extLst>
              <a:ext uri="{FF2B5EF4-FFF2-40B4-BE49-F238E27FC236}">
                <a16:creationId xmlns:a16="http://schemas.microsoft.com/office/drawing/2014/main" id="{4BBC9055-3906-41BA-92F9-1E74E1537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0" y="3429000"/>
            <a:ext cx="392906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upload.wikimedia.org/wikipedia/commons/thumb/7/7d/Hash_table_3_1_1_0_1_0_0_SP.svg/315px-Hash_table_3_1_1_0_1_0_0_SP.svg.png">
            <a:extLst>
              <a:ext uri="{FF2B5EF4-FFF2-40B4-BE49-F238E27FC236}">
                <a16:creationId xmlns:a16="http://schemas.microsoft.com/office/drawing/2014/main" id="{B613E6B3-530F-41E5-927D-E75C2FDAC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8166" y="3143249"/>
            <a:ext cx="371792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202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547F3-A3B3-4CCD-A24E-FB8FD377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修課之戰鬥模式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54D392-3339-4F68-8A10-EA56C5B6D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大量課後練習題</a:t>
            </a:r>
            <a:endParaRPr lang="en-US" altLang="zh-TW" dirty="0"/>
          </a:p>
          <a:p>
            <a:r>
              <a:rPr lang="zh-TW" altLang="en-US" dirty="0"/>
              <a:t>以及講師編輯的額外教材</a:t>
            </a:r>
            <a:endParaRPr lang="en-US" altLang="zh-TW" dirty="0"/>
          </a:p>
          <a:p>
            <a:r>
              <a:rPr lang="ja-JP" altLang="en-US" sz="2000" dirty="0">
                <a:solidFill>
                  <a:schemeClr val="bg1">
                    <a:lumMod val="75000"/>
                  </a:schemeClr>
                </a:solidFill>
              </a:rPr>
              <a:t>わくわく</a:t>
            </a:r>
            <a:endParaRPr 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7091B45-9BE9-4647-9AD4-D5EE6DDB0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5256" y="3185327"/>
            <a:ext cx="2499678" cy="299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50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668121-78FC-499C-86C4-B437CA6D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修課之戰鬥模式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2382CA-3F24-41B2-89E2-24DCFDA1F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課堂中分組比賽</a:t>
            </a:r>
            <a:endParaRPr lang="en-US" altLang="zh-TW" dirty="0"/>
          </a:p>
          <a:p>
            <a:pPr lvl="1"/>
            <a:r>
              <a:rPr lang="zh-TW" altLang="en-US" dirty="0"/>
              <a:t>一組最多三人</a:t>
            </a:r>
            <a:endParaRPr lang="en-US" altLang="zh-TW" dirty="0"/>
          </a:p>
          <a:p>
            <a:pPr lvl="1"/>
            <a:r>
              <a:rPr lang="zh-TW" altLang="en-US" dirty="0"/>
              <a:t>現在就可以開始找尋你的小夥伴了</a:t>
            </a:r>
            <a:endParaRPr lang="en-US" altLang="zh-TW" dirty="0"/>
          </a:p>
          <a:p>
            <a:pPr lvl="1"/>
            <a:r>
              <a:rPr lang="zh-TW" altLang="en-US" dirty="0"/>
              <a:t>約每兩週一場比賽，每場約兩小時</a:t>
            </a:r>
            <a:endParaRPr lang="en-US" altLang="zh-TW" dirty="0"/>
          </a:p>
          <a:p>
            <a:pPr lvl="1"/>
            <a:r>
              <a:rPr lang="zh-TW" altLang="en-US" dirty="0"/>
              <a:t>比賽成績占總成績的</a:t>
            </a:r>
            <a:r>
              <a:rPr lang="zh-TW" altLang="en-US" dirty="0">
                <a:solidFill>
                  <a:srgbClr val="FF0000"/>
                </a:solidFill>
              </a:rPr>
              <a:t>極大比例</a:t>
            </a:r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12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420</Words>
  <Application>Microsoft Office PowerPoint</Application>
  <PresentationFormat>寬螢幕</PresentationFormat>
  <Paragraphs>90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6" baseType="lpstr">
      <vt:lpstr>微軟正黑體</vt:lpstr>
      <vt:lpstr>Arial</vt:lpstr>
      <vt:lpstr>Calibri</vt:lpstr>
      <vt:lpstr>Office 佈景主題</vt:lpstr>
      <vt:lpstr> Advanced  Competitive Programming</vt:lpstr>
      <vt:lpstr>嘉恒 TIME</vt:lpstr>
      <vt:lpstr>Outline</vt:lpstr>
      <vt:lpstr>課程目的</vt:lpstr>
      <vt:lpstr>課程目的</vt:lpstr>
      <vt:lpstr>修課之戰鬥模式</vt:lpstr>
      <vt:lpstr>修課之戰鬥模式</vt:lpstr>
      <vt:lpstr>修課之戰鬥模式</vt:lpstr>
      <vt:lpstr>修課之戰鬥模式</vt:lpstr>
      <vt:lpstr>修課之戰鬥模式</vt:lpstr>
      <vt:lpstr>競賽題目形式</vt:lpstr>
      <vt:lpstr>競賽題目形式</vt:lpstr>
      <vt:lpstr>舉個例子</vt:lpstr>
      <vt:lpstr>學員分組</vt:lpstr>
      <vt:lpstr>學員分組</vt:lpstr>
      <vt:lpstr>評分標準</vt:lpstr>
      <vt:lpstr>評分標準</vt:lpstr>
      <vt:lpstr>評分標準</vt:lpstr>
      <vt:lpstr>評分標準</vt:lpstr>
      <vt:lpstr>小導師制度</vt:lpstr>
      <vt:lpstr>小導師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奕儒 宋</dc:creator>
  <cp:lastModifiedBy>bilibibi Sou</cp:lastModifiedBy>
  <cp:revision>24</cp:revision>
  <dcterms:created xsi:type="dcterms:W3CDTF">2019-02-19T13:11:27Z</dcterms:created>
  <dcterms:modified xsi:type="dcterms:W3CDTF">2019-02-20T06:54:13Z</dcterms:modified>
</cp:coreProperties>
</file>