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361" r:id="rId3"/>
    <p:sldId id="289" r:id="rId4"/>
    <p:sldId id="264" r:id="rId5"/>
    <p:sldId id="262" r:id="rId6"/>
    <p:sldId id="291" r:id="rId7"/>
    <p:sldId id="265" r:id="rId8"/>
    <p:sldId id="362" r:id="rId9"/>
    <p:sldId id="292" r:id="rId10"/>
    <p:sldId id="363" r:id="rId11"/>
    <p:sldId id="267" r:id="rId12"/>
    <p:sldId id="268" r:id="rId13"/>
    <p:sldId id="293" r:id="rId14"/>
    <p:sldId id="294" r:id="rId15"/>
    <p:sldId id="295" r:id="rId16"/>
    <p:sldId id="364" r:id="rId17"/>
    <p:sldId id="296" r:id="rId18"/>
    <p:sldId id="297" r:id="rId19"/>
    <p:sldId id="298" r:id="rId20"/>
    <p:sldId id="299" r:id="rId21"/>
    <p:sldId id="365" r:id="rId22"/>
    <p:sldId id="366" r:id="rId23"/>
    <p:sldId id="269" r:id="rId24"/>
    <p:sldId id="300" r:id="rId25"/>
    <p:sldId id="367" r:id="rId26"/>
    <p:sldId id="368" r:id="rId27"/>
    <p:sldId id="257" r:id="rId28"/>
    <p:sldId id="258" r:id="rId29"/>
    <p:sldId id="280" r:id="rId30"/>
    <p:sldId id="281" r:id="rId31"/>
    <p:sldId id="282" r:id="rId32"/>
    <p:sldId id="369" r:id="rId33"/>
    <p:sldId id="370" r:id="rId34"/>
    <p:sldId id="371" r:id="rId35"/>
    <p:sldId id="279" r:id="rId36"/>
    <p:sldId id="259" r:id="rId37"/>
    <p:sldId id="260" r:id="rId38"/>
    <p:sldId id="261" r:id="rId39"/>
    <p:sldId id="263" r:id="rId40"/>
    <p:sldId id="372" r:id="rId41"/>
    <p:sldId id="373" r:id="rId42"/>
    <p:sldId id="270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278" r:id="rId52"/>
    <p:sldId id="360" r:id="rId53"/>
    <p:sldId id="277" r:id="rId54"/>
    <p:sldId id="307" r:id="rId55"/>
    <p:sldId id="382" r:id="rId56"/>
    <p:sldId id="308" r:id="rId57"/>
    <p:sldId id="383" r:id="rId58"/>
    <p:sldId id="309" r:id="rId59"/>
    <p:sldId id="384" r:id="rId60"/>
    <p:sldId id="310" r:id="rId61"/>
    <p:sldId id="385" r:id="rId62"/>
    <p:sldId id="386" r:id="rId63"/>
    <p:sldId id="274" r:id="rId64"/>
    <p:sldId id="271" r:id="rId65"/>
    <p:sldId id="275" r:id="rId66"/>
    <p:sldId id="311" r:id="rId67"/>
    <p:sldId id="286" r:id="rId68"/>
    <p:sldId id="288" r:id="rId69"/>
    <p:sldId id="312" r:id="rId70"/>
    <p:sldId id="287" r:id="rId71"/>
    <p:sldId id="283" r:id="rId72"/>
    <p:sldId id="387" r:id="rId73"/>
    <p:sldId id="314" r:id="rId74"/>
    <p:sldId id="285" r:id="rId75"/>
    <p:sldId id="359" r:id="rId76"/>
    <p:sldId id="290" r:id="rId77"/>
    <p:sldId id="316" r:id="rId78"/>
    <p:sldId id="317" r:id="rId79"/>
    <p:sldId id="319" r:id="rId80"/>
    <p:sldId id="321" r:id="rId81"/>
    <p:sldId id="322" r:id="rId82"/>
    <p:sldId id="323" r:id="rId83"/>
    <p:sldId id="324" r:id="rId84"/>
    <p:sldId id="325" r:id="rId85"/>
    <p:sldId id="330" r:id="rId86"/>
    <p:sldId id="336" r:id="rId87"/>
    <p:sldId id="331" r:id="rId88"/>
    <p:sldId id="329" r:id="rId89"/>
    <p:sldId id="332" r:id="rId90"/>
    <p:sldId id="334" r:id="rId91"/>
    <p:sldId id="341" r:id="rId92"/>
    <p:sldId id="353" r:id="rId93"/>
    <p:sldId id="354" r:id="rId94"/>
    <p:sldId id="355" r:id="rId95"/>
    <p:sldId id="356" r:id="rId96"/>
    <p:sldId id="342" r:id="rId97"/>
    <p:sldId id="344" r:id="rId98"/>
    <p:sldId id="343" r:id="rId99"/>
    <p:sldId id="345" r:id="rId100"/>
    <p:sldId id="347" r:id="rId101"/>
    <p:sldId id="346" r:id="rId102"/>
    <p:sldId id="348" r:id="rId103"/>
    <p:sldId id="349" r:id="rId104"/>
    <p:sldId id="350" r:id="rId105"/>
    <p:sldId id="351" r:id="rId106"/>
    <p:sldId id="352" r:id="rId107"/>
    <p:sldId id="301" r:id="rId108"/>
    <p:sldId id="302" r:id="rId109"/>
    <p:sldId id="303" r:id="rId110"/>
    <p:sldId id="304" r:id="rId111"/>
    <p:sldId id="357" r:id="rId112"/>
    <p:sldId id="358" r:id="rId113"/>
    <p:sldId id="284" r:id="rId114"/>
    <p:sldId id="305" r:id="rId115"/>
    <p:sldId id="306" r:id="rId116"/>
    <p:sldId id="276" r:id="rId1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想要在掌握高階技能，必定要先從熟練基礎工具，無論是實作或是發想時的實驗都會大量地使用。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改進。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有沒有人有想法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</a:t>
            </a:r>
            <a:r>
              <a:rPr lang="en-US" altLang="zh-TW" dirty="0"/>
              <a:t>==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E8AA4-522C-4EB1-971E-3931AF641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03891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81391-C8BA-427E-94CB-2DCFC41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vector&lt;</a:t>
            </a:r>
            <a:r>
              <a:rPr lang="en-US" altLang="zh-TW" dirty="0" err="1">
                <a:latin typeface="Consolas" panose="020B0609020204030204" pitchFamily="49" charset="0"/>
              </a:rPr>
              <a:t>any_type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90202-3258-40C0-BFEB-2A3D66CD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479"/>
            <a:ext cx="10515600" cy="3860483"/>
          </a:xfrm>
        </p:spPr>
        <p:txBody>
          <a:bodyPr>
            <a:normAutofit/>
          </a:bodyPr>
          <a:lstStyle/>
          <a:p>
            <a:pPr lvl="1"/>
            <a:endParaRPr lang="en-US" altLang="zh-TW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/>
              <a:t> 擁有很多方便的自帶函數可以使用，可以加快不少開發速度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vector::operator[]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vector::resize()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vector::assign()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說明文件： </a:t>
            </a:r>
            <a:r>
              <a:rPr lang="en-US" altLang="zh-TW" sz="2000" dirty="0">
                <a:latin typeface="Consolas" panose="020B0609020204030204" pitchFamily="49" charset="0"/>
              </a:rPr>
              <a:t>www.cplusplus.com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6127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47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P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381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5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39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0706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</a:t>
            </a:r>
            <a:r>
              <a:rPr lang="en-US" altLang="zh-TW" dirty="0"/>
              <a:t>P [a(1), a(2), a(3), a(4), a(5)]</a:t>
            </a:r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54932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dirty="0"/>
              <a:t>G=P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得到原問題的解了</a:t>
            </a:r>
            <a:endParaRPr lang="en-US" altLang="zh-TW" dirty="0"/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63647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假設原問題大小為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考慮實際時間花費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53482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原問題時間花費為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</a:p>
          <a:p>
            <a:pPr marL="0" indent="0">
              <a:buNone/>
            </a:pPr>
            <a:r>
              <a:rPr lang="zh-TW" altLang="en-US" dirty="0"/>
              <a:t>分割問題後為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T(N/2) + T(N/2)</a:t>
            </a:r>
          </a:p>
          <a:p>
            <a:pPr marL="0" indent="0">
              <a:buNone/>
            </a:pPr>
            <a:r>
              <a:rPr lang="en-US" altLang="zh-TW" dirty="0" err="1"/>
              <a:t>maxSum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1569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合併問題得 </a:t>
            </a:r>
            <a:r>
              <a:rPr lang="en-US" altLang="zh-TW" dirty="0"/>
              <a:t>T(N) = 2*T(N/2) + 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並且最小子問題 </a:t>
            </a:r>
            <a:r>
              <a:rPr lang="en-US" altLang="zh-TW" dirty="0"/>
              <a:t>T(1) = 1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357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 plus </a:t>
            </a:r>
            <a:r>
              <a:rPr lang="en-US" altLang="zh-TW" sz="4800" dirty="0" err="1"/>
              <a:t>plus</a:t>
            </a:r>
            <a:r>
              <a:rPr lang="en-US" altLang="zh-TW" sz="4800" dirty="0"/>
              <a:t> </a:t>
            </a:r>
            <a:r>
              <a:rPr lang="zh-TW" altLang="en-US" sz="4800" dirty="0"/>
              <a:t>說明文件簡介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2320"/>
            <a:ext cx="10515600" cy="2854642"/>
          </a:xfrm>
        </p:spPr>
        <p:txBody>
          <a:bodyPr/>
          <a:lstStyle/>
          <a:p>
            <a:r>
              <a:rPr lang="zh-TW" altLang="en-US" sz="2400" dirty="0"/>
              <a:t>以 </a:t>
            </a:r>
            <a:r>
              <a:rPr lang="en-US" altLang="zh-TW" sz="2400" dirty="0">
                <a:latin typeface="Consolas" panose="020B0609020204030204" pitchFamily="49" charset="0"/>
              </a:rPr>
              <a:t>vector::</a:t>
            </a:r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  <a:r>
              <a:rPr lang="zh-TW" altLang="en-US" sz="2400" dirty="0"/>
              <a:t>為例</a:t>
            </a:r>
            <a:endParaRPr lang="en-US" sz="2400" dirty="0"/>
          </a:p>
          <a:p>
            <a:pPr lvl="1"/>
            <a:r>
              <a:rPr lang="zh-TW" altLang="en-US" sz="2000" dirty="0"/>
              <a:t>如果覺得文件量太大，可以先專注在定義、範例、複雜度，三個地方。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753588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dirty="0"/>
              <a:t>T(N)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en-US" altLang="zh-TW" sz="3000" dirty="0">
                <a:solidFill>
                  <a:srgbClr val="002060"/>
                </a:solidFill>
              </a:rPr>
              <a:t>) +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1 * N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 </a:t>
            </a:r>
            <a:r>
              <a:rPr lang="en-US" altLang="zh-TW" sz="3000" dirty="0">
                <a:solidFill>
                  <a:srgbClr val="C00000"/>
                </a:solidFill>
              </a:rPr>
              <a:t>* (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) +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1 *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) + 2 * N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 ) + 2 * 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) + 3 * N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4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 ) + 3 * N </a:t>
            </a:r>
          </a:p>
          <a:p>
            <a:pPr marL="0" indent="0">
              <a:buNone/>
            </a:pPr>
            <a:r>
              <a:rPr lang="zh-TW" altLang="en-US" sz="3000" dirty="0"/>
              <a:t>         </a:t>
            </a:r>
            <a:r>
              <a:rPr lang="en-US" altLang="zh-TW" sz="3000" dirty="0"/>
              <a:t>… </a:t>
            </a:r>
          </a:p>
          <a:p>
            <a:pPr marL="0" indent="0">
              <a:buNone/>
            </a:pPr>
            <a:r>
              <a:rPr lang="en-US" altLang="zh-TW" sz="3000" dirty="0"/>
              <a:t>=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?</a:t>
            </a:r>
            <a:r>
              <a:rPr lang="zh-TW" altLang="en-US" sz="3000" baseline="30000" dirty="0">
                <a:solidFill>
                  <a:srgbClr val="002060"/>
                </a:solidFill>
              </a:rPr>
              <a:t> </a:t>
            </a:r>
            <a:r>
              <a:rPr lang="zh-TW" altLang="en-US" sz="3000" dirty="0">
                <a:solidFill>
                  <a:srgbClr val="002060"/>
                </a:solidFill>
              </a:rPr>
              <a:t>* </a:t>
            </a:r>
            <a:r>
              <a:rPr lang="en-US" altLang="zh-TW" sz="3000" dirty="0">
                <a:solidFill>
                  <a:srgbClr val="002060"/>
                </a:solidFill>
              </a:rPr>
              <a:t>T(1) + ?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N</a:t>
            </a:r>
          </a:p>
          <a:p>
            <a:pPr marL="0" indent="0">
              <a:buNone/>
            </a:pPr>
            <a:r>
              <a:rPr lang="zh-TW" altLang="en-US" sz="3000" dirty="0"/>
              <a:t>想想看“問號”為多少？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4906240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T(N) </a:t>
            </a:r>
            <a:r>
              <a:rPr lang="en-US" altLang="zh-TW" sz="3200" dirty="0">
                <a:solidFill>
                  <a:srgbClr val="002060"/>
                </a:solidFill>
              </a:rPr>
              <a:t>= 2</a:t>
            </a:r>
            <a:r>
              <a:rPr lang="en-US" altLang="zh-TW" sz="3200" baseline="30000" dirty="0">
                <a:solidFill>
                  <a:srgbClr val="002060"/>
                </a:solidFill>
              </a:rPr>
              <a:t>lgN</a:t>
            </a:r>
            <a:r>
              <a:rPr lang="zh-TW" altLang="en-US" sz="3200" baseline="30000" dirty="0">
                <a:solidFill>
                  <a:srgbClr val="002060"/>
                </a:solidFill>
              </a:rPr>
              <a:t> </a:t>
            </a:r>
            <a:r>
              <a:rPr lang="zh-TW" altLang="en-US" sz="3200" dirty="0">
                <a:solidFill>
                  <a:srgbClr val="002060"/>
                </a:solidFill>
              </a:rPr>
              <a:t>* </a:t>
            </a:r>
            <a:r>
              <a:rPr lang="en-US" altLang="zh-TW" sz="3200" dirty="0">
                <a:solidFill>
                  <a:srgbClr val="002060"/>
                </a:solidFill>
              </a:rPr>
              <a:t>T(1) + (</a:t>
            </a:r>
            <a:r>
              <a:rPr lang="en-US" altLang="zh-TW" sz="3200" dirty="0" err="1">
                <a:solidFill>
                  <a:srgbClr val="002060"/>
                </a:solidFill>
              </a:rPr>
              <a:t>lgN</a:t>
            </a:r>
            <a:r>
              <a:rPr lang="en-US" altLang="zh-TW" sz="3200" dirty="0">
                <a:solidFill>
                  <a:srgbClr val="002060"/>
                </a:solidFill>
              </a:rPr>
              <a:t>) * N</a:t>
            </a:r>
          </a:p>
          <a:p>
            <a:pPr marL="0" indent="0">
              <a:buNone/>
            </a:pPr>
            <a:r>
              <a:rPr lang="en-US" altLang="en-US" sz="3200" dirty="0"/>
              <a:t>∧</a:t>
            </a:r>
            <a:r>
              <a:rPr lang="zh-TW" altLang="en-US" sz="3200" dirty="0"/>
              <a:t> </a:t>
            </a:r>
            <a:r>
              <a:rPr lang="en-US" altLang="zh-TW" dirty="0"/>
              <a:t>T(1) = </a:t>
            </a:r>
            <a:r>
              <a:rPr lang="en-US" altLang="zh-TW" dirty="0">
                <a:solidFill>
                  <a:srgbClr val="002060"/>
                </a:solidFill>
              </a:rPr>
              <a:t>1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 = 2</a:t>
            </a:r>
            <a:r>
              <a:rPr lang="en-US" altLang="zh-TW" baseline="30000" dirty="0"/>
              <a:t>lgN</a:t>
            </a:r>
            <a:r>
              <a:rPr lang="zh-TW" altLang="en-US" baseline="30000" dirty="0"/>
              <a:t> 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NlgN</a:t>
            </a:r>
            <a:endParaRPr lang="en-US" altLang="zh-TW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O(</a:t>
            </a:r>
            <a:r>
              <a:rPr lang="en-US" altLang="zh-TW" dirty="0" err="1"/>
              <a:t>NlgN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2554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12334031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每次做一個在當下</a:t>
            </a:r>
            <a:r>
              <a:rPr lang="zh-TW" altLang="en-US" dirty="0">
                <a:solidFill>
                  <a:schemeClr val="accent2"/>
                </a:solidFill>
              </a:rPr>
              <a:t>看起來最佳的決策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進而漸漸求出全局最佳解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貪心法是動態規劃的特例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9866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= A[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best =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複雜度為 </a:t>
            </a:r>
            <a:r>
              <a:rPr lang="en-US" altLang="zh-TW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376184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更優的複雜度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枚舉、動態規劃、分治法、貪心法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這些思考方式能讓我們想出怎樣設計演算法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但可不能只滿足於此，要不斷的思考是否還存在別的演算法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F8D64-4029-4DC5-98BE-0BCA46A0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311" y="0"/>
            <a:ext cx="2400532" cy="30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557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AC56E7-2D90-43FA-9BED-810932E7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329656"/>
            <a:ext cx="7086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2A9653-0802-4CF9-A0D3-3A04F3A5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22525"/>
            <a:ext cx="6057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971D6B-0FDE-4551-BE02-D21C3A830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" r="1"/>
          <a:stretch/>
        </p:blipFill>
        <p:spPr>
          <a:xfrm>
            <a:off x="3220720" y="3340735"/>
            <a:ext cx="582326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 </a:t>
            </a:r>
            <a:r>
              <a:rPr lang="zh-TW" altLang="en-US" sz="2400" dirty="0">
                <a:latin typeface="Consolas" panose="020B0609020204030204" pitchFamily="49" charset="0"/>
              </a:rPr>
              <a:t>擁有的自帶函數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也有，如：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string::assign()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還有很多針對字串的自帶函數，如：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substr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string::operator+=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也可以把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轉型態成 </a:t>
            </a:r>
            <a:r>
              <a:rPr lang="en-US" altLang="zh-TW" sz="2400" dirty="0">
                <a:latin typeface="Consolas" panose="020B0609020204030204" pitchFamily="49" charset="0"/>
              </a:rPr>
              <a:t>char[]</a:t>
            </a:r>
            <a:r>
              <a:rPr lang="zh-TW" altLang="en-US" sz="2400" dirty="0">
                <a:latin typeface="Consolas" panose="020B0609020204030204" pitchFamily="49" charset="0"/>
              </a:rPr>
              <a:t> 的字串型態：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c_str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1040"/>
            <a:ext cx="10515600" cy="29359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3554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可以套在 </a:t>
            </a:r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裡面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，的範例：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int&gt;</a:t>
            </a:r>
            <a:r>
              <a:rPr lang="zh-TW" altLang="en-US" sz="2400" dirty="0">
                <a:latin typeface="Consolas" panose="020B0609020204030204" pitchFamily="49" charset="0"/>
              </a:rPr>
              <a:t>：長整數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 vector&lt;int&gt; 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的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endParaRPr lang="zh-TW" altLang="en-US" sz="2400" dirty="0"/>
          </a:p>
        </p:txBody>
      </p:sp>
      <p:pic>
        <p:nvPicPr>
          <p:cNvPr id="1026" name="Picture 2" descr="ãä¿ç¾æ¯å¨å¨ãçåçæå°çµæ">
            <a:extLst>
              <a:ext uri="{FF2B5EF4-FFF2-40B4-BE49-F238E27FC236}">
                <a16:creationId xmlns:a16="http://schemas.microsoft.com/office/drawing/2014/main" id="{175F4CB9-D6A9-4889-BA6F-6028C680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0" y="3875249"/>
            <a:ext cx="3962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é·æ¢åãçåçæå°çµæ">
            <a:extLst>
              <a:ext uri="{FF2B5EF4-FFF2-40B4-BE49-F238E27FC236}">
                <a16:creationId xmlns:a16="http://schemas.microsoft.com/office/drawing/2014/main" id="{D02EC561-036A-4C9F-9FE2-73BBD4AB9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r="16377"/>
          <a:stretch/>
        </p:blipFill>
        <p:spPr bwMode="auto">
          <a:xfrm rot="5400000">
            <a:off x="2022316" y="3255074"/>
            <a:ext cx="2413318" cy="31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59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自學清單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481"/>
            <a:ext cx="10515600" cy="436848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pair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first, second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sort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set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insert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set::iterator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set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map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map::operator[]</a:t>
            </a:r>
            <a:r>
              <a:rPr lang="zh-TW" altLang="en-US" sz="2000" dirty="0">
                <a:latin typeface="Consolas" panose="020B0609020204030204" pitchFamily="49" charset="0"/>
              </a:rPr>
              <a:t> 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map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1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5200"/>
            <a:ext cx="10515600" cy="26717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整數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是否小於 </a:t>
            </a:r>
            <a:r>
              <a:rPr lang="zh-TW" altLang="en-US" sz="2400" dirty="0"/>
              <a:t>的規則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字串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是否字典序小於  </a:t>
            </a:r>
            <a:r>
              <a:rPr lang="zh-TW" altLang="en-US" sz="2400" dirty="0"/>
              <a:t>的規則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36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2 </a:t>
            </a:r>
            <a:br>
              <a:rPr lang="en-US" altLang="zh-TW" dirty="0"/>
            </a:br>
            <a:r>
              <a:rPr lang="en-US" altLang="zh-TW" dirty="0"/>
              <a:t>Basic Programing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STL</a:t>
            </a:r>
            <a:r>
              <a:rPr lang="zh-TW" altLang="en-US" dirty="0"/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小知識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160"/>
            <a:ext cx="10515600" cy="3118802"/>
          </a:xfrm>
        </p:spPr>
        <p:txBody>
          <a:bodyPr>
            <a:normAutofit/>
          </a:bodyPr>
          <a:lstStyle/>
          <a:p>
            <a:endParaRPr lang="zh-TW" altLang="en-US" sz="2400" dirty="0"/>
          </a:p>
          <a:p>
            <a:r>
              <a:rPr lang="en-US" altLang="zh-TW" sz="2400" dirty="0"/>
              <a:t>5, 6, 9, 8, 2 </a:t>
            </a:r>
            <a:r>
              <a:rPr lang="zh-TW" altLang="en-US" sz="2400" dirty="0"/>
              <a:t>這五個元素由小到大排為 </a:t>
            </a:r>
            <a:r>
              <a:rPr lang="en-US" altLang="zh-TW" sz="2400" dirty="0"/>
              <a:t>2, 5, 6, 8, 9</a:t>
            </a:r>
          </a:p>
          <a:p>
            <a:r>
              <a:rPr lang="en-US" altLang="zh-TW" sz="2400" dirty="0"/>
              <a:t>a, </a:t>
            </a:r>
            <a:r>
              <a:rPr lang="en-US" altLang="zh-TW" sz="2400" dirty="0" err="1"/>
              <a:t>bc</a:t>
            </a:r>
            <a:r>
              <a:rPr lang="en-US" altLang="zh-TW" sz="2400" dirty="0"/>
              <a:t>, ay, aa </a:t>
            </a:r>
            <a:r>
              <a:rPr lang="zh-TW" altLang="en-US" sz="2400" dirty="0"/>
              <a:t>這四個元素由字典順序排為 </a:t>
            </a:r>
            <a:r>
              <a:rPr lang="en-US" altLang="zh-TW" sz="2400" dirty="0"/>
              <a:t>a, aa, ay, </a:t>
            </a:r>
            <a:r>
              <a:rPr lang="en-US" altLang="zh-TW" sz="2400" dirty="0" err="1"/>
              <a:t>bc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664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Consolas" panose="020B0609020204030204" pitchFamily="49" charset="0"/>
              </a:rPr>
              <a:t>回顧字典序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bool operator&lt;  (</a:t>
            </a:r>
            <a:r>
              <a:rPr lang="en-US" altLang="zh-TW" sz="2400" dirty="0" err="1">
                <a:latin typeface="Consolas" panose="020B0609020204030204" pitchFamily="49" charset="0"/>
              </a:rPr>
              <a:t>cont</a:t>
            </a:r>
            <a:r>
              <a:rPr lang="en-US" altLang="zh-TW" sz="2400" dirty="0">
                <a:latin typeface="Consolas" panose="020B0609020204030204" pitchFamily="49" charset="0"/>
              </a:rPr>
              <a:t>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lhs</a:t>
            </a:r>
            <a:r>
              <a:rPr lang="en-US" altLang="zh-TW" sz="2400" dirty="0">
                <a:latin typeface="Consolas" panose="020B0609020204030204" pitchFamily="49" charset="0"/>
              </a:rPr>
              <a:t>, const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rhs</a:t>
            </a:r>
            <a:r>
              <a:rPr lang="en-US" altLang="zh-TW" sz="2400" dirty="0"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4792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EB3E65-92BF-4D2E-AC35-C443F327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639"/>
            <a:ext cx="7771476" cy="45618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CACD083-00B9-4E56-A46B-9974D1EA2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" t="11071" r="7523" b="16071"/>
          <a:stretch/>
        </p:blipFill>
        <p:spPr>
          <a:xfrm>
            <a:off x="5049520" y="2103120"/>
            <a:ext cx="341376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0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vector sort </a:t>
            </a:r>
            <a:r>
              <a:rPr lang="zh-TW" altLang="en-US" sz="4800" dirty="0"/>
              <a:t>使用練習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359"/>
            <a:ext cx="10515600" cy="418560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請各位打開 </a:t>
            </a:r>
            <a:r>
              <a:rPr lang="en-US" altLang="zh-TW" sz="2400" dirty="0"/>
              <a:t>judge.cp.ccns.io</a:t>
            </a:r>
          </a:p>
          <a:p>
            <a:pPr lvl="1"/>
            <a:r>
              <a:rPr lang="zh-TW" altLang="en-US" sz="2000" dirty="0"/>
              <a:t>特別感謝 </a:t>
            </a:r>
            <a:r>
              <a:rPr lang="en-US" altLang="zh-TW" sz="2000" dirty="0" err="1"/>
              <a:t>ccns</a:t>
            </a:r>
            <a:r>
              <a:rPr lang="zh-TW" altLang="en-US" sz="2000" dirty="0"/>
              <a:t> 的網管大大鼎力相助</a:t>
            </a:r>
            <a:endParaRPr lang="en-US" altLang="zh-TW" sz="2000" dirty="0"/>
          </a:p>
          <a:p>
            <a:r>
              <a:rPr lang="zh-TW" altLang="en-US" sz="2400" dirty="0"/>
              <a:t>練習題目 </a:t>
            </a:r>
            <a:r>
              <a:rPr lang="en-US" altLang="zh-TW" sz="2400" dirty="0"/>
              <a:t>a002</a:t>
            </a:r>
          </a:p>
          <a:p>
            <a:r>
              <a:rPr lang="zh-TW" altLang="en-US" sz="2400" dirty="0"/>
              <a:t>練習</a:t>
            </a:r>
            <a:r>
              <a:rPr lang="en-US" altLang="zh-TW" sz="2400" dirty="0"/>
              <a:t>&amp;</a:t>
            </a:r>
            <a:r>
              <a:rPr lang="zh-TW" altLang="en-US" sz="2400" dirty="0"/>
              <a:t>下課</a:t>
            </a:r>
            <a:endParaRPr lang="en-US" altLang="zh-TW" sz="2400" dirty="0"/>
          </a:p>
          <a:p>
            <a:r>
              <a:rPr lang="en-US" altLang="zh-TW" sz="2400" dirty="0"/>
              <a:t>15min</a:t>
            </a:r>
            <a:r>
              <a:rPr lang="zh-TW" altLang="en-US" sz="2400" dirty="0"/>
              <a:t>鐘後繼續上課。</a:t>
            </a:r>
            <a:endParaRPr lang="en-US" altLang="zh-TW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928C9A-A70B-40B4-8780-805D4939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67" y="2499360"/>
            <a:ext cx="6117093" cy="34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080"/>
            <a:ext cx="10515600" cy="299688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/>
              <a:t>vector&lt;int&gt; </a:t>
            </a:r>
            <a:r>
              <a:rPr lang="zh-TW" altLang="en-US" sz="2400" dirty="0"/>
              <a:t>這種型態呢？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zh-TW" altLang="en-US" sz="2400" i="1" dirty="0"/>
              <a:t>自定義</a:t>
            </a:r>
            <a:r>
              <a:rPr lang="en-US" altLang="zh-TW" sz="2400" i="1" dirty="0"/>
              <a:t>struct </a:t>
            </a:r>
            <a:r>
              <a:rPr lang="zh-TW" altLang="en-US" sz="2400" i="1" dirty="0"/>
              <a:t> </a:t>
            </a:r>
            <a:r>
              <a:rPr lang="zh-TW" altLang="en-US" sz="2400" dirty="0"/>
              <a:t>的型態呢？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 err="1"/>
              <a:t>any_type</a:t>
            </a:r>
            <a:r>
              <a:rPr lang="en-US" altLang="zh-TW" sz="2400" i="1" dirty="0"/>
              <a:t> </a:t>
            </a:r>
            <a:r>
              <a:rPr lang="zh-TW" altLang="en-US" sz="2400" dirty="0"/>
              <a:t>呢？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85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參考 </a:t>
            </a:r>
            <a:r>
              <a:rPr lang="en-US" altLang="zh-TW" sz="2400" dirty="0" err="1"/>
              <a:t>cplusplus</a:t>
            </a:r>
            <a:r>
              <a:rPr lang="zh-TW" altLang="en-US" sz="2400" dirty="0"/>
              <a:t> 網站上 </a:t>
            </a:r>
            <a:r>
              <a:rPr lang="en-US" altLang="zh-TW" sz="2400" dirty="0"/>
              <a:t>sort</a:t>
            </a:r>
            <a:r>
              <a:rPr lang="zh-TW" altLang="en-US" sz="2400" dirty="0"/>
              <a:t> 的定義</a:t>
            </a:r>
            <a:endParaRPr lang="en-US" altLang="zh-TW" sz="2400" dirty="0"/>
          </a:p>
          <a:p>
            <a:pPr lvl="1"/>
            <a:r>
              <a:rPr lang="zh-TW" altLang="en-US" sz="2000" dirty="0"/>
              <a:t>可以在第三個欄位放入自定義小於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5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那我們是不是可以對 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/>
              <a:t>那我們是不是可以對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zh-TW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6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73207-C4EE-40F0-AB1A-C097E7DE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微軟正黑體" panose="020B0604030504040204" pitchFamily="34" charset="-120"/>
              </a:rPr>
              <a:t>題目賞析 </a:t>
            </a:r>
            <a:r>
              <a:rPr lang="en-US" altLang="zh-TW" sz="4000" dirty="0">
                <a:ea typeface="微軟正黑體" panose="020B0604030504040204" pitchFamily="34" charset="-120"/>
              </a:rPr>
              <a:t>– </a:t>
            </a:r>
            <a:r>
              <a:rPr lang="en-US" altLang="zh-TW" sz="4000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sz="4000" dirty="0">
                <a:ea typeface="微軟正黑體" panose="020B0604030504040204" pitchFamily="34" charset="-120"/>
              </a:rPr>
              <a:t> 1130 B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6480C-C56E-4350-994E-4C5A2A22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579"/>
            <a:ext cx="10515600" cy="382238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現在有兩個人，</a:t>
            </a:r>
            <a:r>
              <a:rPr lang="zh-TW" altLang="en-US" sz="3200" dirty="0">
                <a:solidFill>
                  <a:schemeClr val="accent1"/>
                </a:solidFill>
              </a:rPr>
              <a:t>小藍</a:t>
            </a:r>
            <a:r>
              <a:rPr lang="zh-TW" altLang="en-US" sz="3200" dirty="0">
                <a:ea typeface="微軟正黑體" panose="020B0604030504040204" pitchFamily="34" charset="-120"/>
              </a:rPr>
              <a:t>和</a:t>
            </a:r>
            <a:r>
              <a:rPr lang="zh-TW" altLang="en-US" sz="3200" dirty="0">
                <a:solidFill>
                  <a:srgbClr val="FF0000"/>
                </a:solidFill>
              </a:rPr>
              <a:t>小紅</a:t>
            </a:r>
            <a:r>
              <a:rPr lang="zh-TW" altLang="en-US" sz="3200" dirty="0">
                <a:ea typeface="微軟正黑體" panose="020B0604030504040204" pitchFamily="34" charset="-120"/>
              </a:rPr>
              <a:t>他們在位置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。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現在有一數列中有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ea typeface="微軟正黑體" panose="020B0604030504040204" pitchFamily="34" charset="-120"/>
              </a:rPr>
              <a:t>，亂序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他們要各自依序拜訪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~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且被拜訪過的位置不能被另一個人拜訪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請問兩人最小移動步數和為？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78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1 1 2 2 3 3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77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1</a:t>
            </a:r>
            <a:r>
              <a:rPr lang="en-US" altLang="zh-TW" dirty="0"/>
              <a:t> 1 2 2 3 3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3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Coding</a:t>
            </a:r>
            <a:r>
              <a:rPr lang="zh-TW" altLang="en-US" sz="2400" dirty="0">
                <a:latin typeface="Consolas" panose="020B0609020204030204" pitchFamily="49" charset="0"/>
              </a:rPr>
              <a:t> 小知識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STL </a:t>
            </a:r>
            <a:r>
              <a:rPr lang="zh-TW" altLang="en-US" sz="2000" dirty="0">
                <a:latin typeface="Consolas" panose="020B0609020204030204" pitchFamily="49" charset="0"/>
              </a:rPr>
              <a:t>可以在型態中宣告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sort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題目賞析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1130 B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1137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41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</a:t>
            </a:r>
            <a:r>
              <a:rPr lang="en-US" altLang="zh-TW" dirty="0">
                <a:highlight>
                  <a:srgbClr val="00FFFF"/>
                </a:highlight>
              </a:rPr>
              <a:t>2</a:t>
            </a:r>
            <a:r>
              <a:rPr lang="en-US" altLang="zh-TW" dirty="0"/>
              <a:t>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77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</a:t>
            </a:r>
            <a:r>
              <a:rPr lang="en-US" altLang="zh-TW" dirty="0">
                <a:highlight>
                  <a:srgbClr val="00FFFF"/>
                </a:highlight>
              </a:rPr>
              <a:t>3</a:t>
            </a:r>
            <a:r>
              <a:rPr lang="en-US" altLang="zh-TW" dirty="0"/>
              <a:t>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146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</a:t>
            </a:r>
            <a:r>
              <a:rPr lang="en-US" altLang="zh-TW" dirty="0">
                <a:highlight>
                  <a:srgbClr val="FF0000"/>
                </a:highlight>
              </a:rPr>
              <a:t>1</a:t>
            </a:r>
            <a:r>
              <a:rPr lang="en-US" altLang="zh-TW" dirty="0"/>
              <a:t>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4+1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40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</a:t>
            </a:r>
            <a:r>
              <a:rPr lang="en-US" altLang="zh-TW" dirty="0">
                <a:highlight>
                  <a:srgbClr val="FF0000"/>
                </a:highlight>
              </a:rPr>
              <a:t>2</a:t>
            </a:r>
            <a:r>
              <a:rPr lang="en-US" altLang="zh-TW" dirty="0"/>
              <a:t>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4+3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03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</a:t>
            </a:r>
            <a:r>
              <a:rPr lang="en-US" altLang="zh-TW" dirty="0">
                <a:highlight>
                  <a:srgbClr val="FF0000"/>
                </a:highlight>
              </a:rPr>
              <a:t>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4+5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05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4 1 3 3 1 2 2 4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23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D29462-9991-4C38-B9B9-6DEB051804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428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pic>
        <p:nvPicPr>
          <p:cNvPr id="9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C8398054-E73A-4814-99DA-6F2EF7B2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98" y="37236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78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C4015-78A5-4BDF-B14F-B0B5EB85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2AE10-6414-4AFA-9461-F3EEC1FB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89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分析：</a:t>
            </a:r>
            <a:endParaRPr lang="en-US" altLang="zh-TW" dirty="0"/>
          </a:p>
          <a:p>
            <a:r>
              <a:rPr lang="zh-TW" altLang="en-US" dirty="0"/>
              <a:t>為了避免靠位置小的人走到下個拜訪中位置大的，造成步數的浪費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小紅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小藍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4 1 3 </a:t>
            </a:r>
            <a:r>
              <a:rPr lang="en-US" altLang="zh-TW" dirty="0">
                <a:solidFill>
                  <a:srgbClr val="00B0F0"/>
                </a:solidFill>
              </a:rPr>
              <a:t>3 1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2 4</a:t>
            </a:r>
          </a:p>
          <a:p>
            <a:endParaRPr lang="en-US" altLang="zh-TW" dirty="0"/>
          </a:p>
          <a:p>
            <a:r>
              <a:rPr lang="zh-TW" altLang="en-US" dirty="0"/>
              <a:t>我想很多人都可以想到這裡。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394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353E7-EDDB-4AEF-84A2-D63DDE8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6BB7C-5616-4BBC-BD94-A03F6507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3259"/>
            <a:ext cx="10515600" cy="2953703"/>
          </a:xfrm>
        </p:spPr>
        <p:txBody>
          <a:bodyPr/>
          <a:lstStyle/>
          <a:p>
            <a:r>
              <a:rPr lang="zh-TW" altLang="en-US" dirty="0"/>
              <a:t>怎麼實現這個想法？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450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060" cy="4351338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每個點有位置跟拜訪次序兩個特徵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CCADC6-AAA6-4F34-95E2-678A3FA816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527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519"/>
            <a:ext cx="5642610" cy="366744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每個點有位置跟拜訪次序兩個特徵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如果我們按照 </a:t>
            </a:r>
            <a:r>
              <a:rPr lang="zh-TW" altLang="en-US" sz="2400" i="1" dirty="0"/>
              <a:t>拜訪次序  </a:t>
            </a:r>
            <a:r>
              <a:rPr lang="zh-TW" altLang="en-US" sz="2400" dirty="0"/>
              <a:t>排序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87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410-6E77-4A88-B9DB-6196024C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Coding</a:t>
            </a:r>
            <a:r>
              <a:rPr lang="zh-TW" altLang="en-US" sz="4800" dirty="0"/>
              <a:t> 小知識</a:t>
            </a:r>
            <a:endParaRPr lang="en-US" altLang="zh-TW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EE863-510F-498B-9832-40B7E31C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59"/>
            <a:ext cx="10515600" cy="3677603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cin</a:t>
            </a:r>
            <a:r>
              <a:rPr lang="en-US" altLang="zh-TW" sz="2400" dirty="0">
                <a:latin typeface="Consolas" panose="020B0609020204030204" pitchFamily="49" charset="0"/>
              </a:rPr>
              <a:t> and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cout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輸入加速方式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如何讀取包含空白的資訊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陣列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memset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sizeof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01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239"/>
            <a:ext cx="5871210" cy="374872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第奇數個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是拜訪順序中位置小的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rgbClr val="FF0000"/>
                </a:solidFill>
              </a:rPr>
              <a:t>小紅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endParaRPr lang="en-US" altLang="zh-TW" sz="2400" dirty="0"/>
          </a:p>
          <a:p>
            <a:r>
              <a:rPr lang="zh-TW" altLang="en-US" sz="2400" dirty="0"/>
              <a:t>第偶數個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是拜訪順序中位置大的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chemeClr val="accent1"/>
                </a:solidFill>
              </a:rPr>
              <a:t>小藍</a:t>
            </a:r>
            <a:endParaRPr lang="en-US" altLang="zh-TW" sz="2400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動作按鈕: 移至起點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DF14B3-D3F1-47D3-9951-31B9B333AD81}"/>
              </a:ext>
            </a:extLst>
          </p:cNvPr>
          <p:cNvSpPr/>
          <p:nvPr/>
        </p:nvSpPr>
        <p:spPr>
          <a:xfrm>
            <a:off x="11236960" y="274320"/>
            <a:ext cx="660400" cy="5588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2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957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556E-758A-457F-B6B6-D05F0A6E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感受一下 </a:t>
            </a:r>
            <a:r>
              <a:rPr lang="en-US" altLang="zh-TW" dirty="0"/>
              <a:t>excel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自定義排序</a:t>
            </a:r>
            <a:endParaRPr 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9790753-44B2-4A46-B12A-80FB34FA2D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5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CE7EC18-FB91-4A85-B342-5A1C17137529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E88638-26F8-464F-AAE7-6419CC3F7F5D}"/>
              </a:ext>
            </a:extLst>
          </p:cNvPr>
          <p:cNvGrpSpPr/>
          <p:nvPr/>
        </p:nvGrpSpPr>
        <p:grpSpPr>
          <a:xfrm>
            <a:off x="6283585" y="2612801"/>
            <a:ext cx="1049769" cy="3319370"/>
            <a:chOff x="6946084" y="2407640"/>
            <a:chExt cx="1049769" cy="3640045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8640A071-110B-4F53-A6B8-A4F86BDC0937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41" name="箭號: 向右 40">
                <a:extLst>
                  <a:ext uri="{FF2B5EF4-FFF2-40B4-BE49-F238E27FC236}">
                    <a16:creationId xmlns:a16="http://schemas.microsoft.com/office/drawing/2014/main" id="{CD3EDFC1-C0B1-4963-8FEF-313957AEEB53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箭號: 向右 41">
                <a:extLst>
                  <a:ext uri="{FF2B5EF4-FFF2-40B4-BE49-F238E27FC236}">
                    <a16:creationId xmlns:a16="http://schemas.microsoft.com/office/drawing/2014/main" id="{3DDE0BB9-EFE7-4394-BF03-9C7E6FC59532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箭號: 向右 42">
                <a:extLst>
                  <a:ext uri="{FF2B5EF4-FFF2-40B4-BE49-F238E27FC236}">
                    <a16:creationId xmlns:a16="http://schemas.microsoft.com/office/drawing/2014/main" id="{86BFB69C-EE2D-4EB9-9502-580837846131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箭號: 向右 43">
                <a:extLst>
                  <a:ext uri="{FF2B5EF4-FFF2-40B4-BE49-F238E27FC236}">
                    <a16:creationId xmlns:a16="http://schemas.microsoft.com/office/drawing/2014/main" id="{FD5FF14B-C77E-400A-9ED0-C83AFA75CF40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65CFB4D-C1EA-4CC6-9D47-1B8A73239EBD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37" name="箭號: 向右 36">
                <a:extLst>
                  <a:ext uri="{FF2B5EF4-FFF2-40B4-BE49-F238E27FC236}">
                    <a16:creationId xmlns:a16="http://schemas.microsoft.com/office/drawing/2014/main" id="{30E11583-B38E-4F93-9C9E-FAF1D4DD6331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B90350BE-5988-492E-98DB-A0E23423887F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箭號: 向右 38">
                <a:extLst>
                  <a:ext uri="{FF2B5EF4-FFF2-40B4-BE49-F238E27FC236}">
                    <a16:creationId xmlns:a16="http://schemas.microsoft.com/office/drawing/2014/main" id="{5F7C55A5-A05A-476A-9218-5B2827333E96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箭號: 向右 39">
                <a:extLst>
                  <a:ext uri="{FF2B5EF4-FFF2-40B4-BE49-F238E27FC236}">
                    <a16:creationId xmlns:a16="http://schemas.microsoft.com/office/drawing/2014/main" id="{2383803E-69EE-40A3-9661-D006DE250FA2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52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AB0DA-491F-45FA-97C5-278467D9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題解說明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3488A-2A81-4CFA-AD0D-2966830B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1625"/>
            <a:ext cx="11353800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等等會示範用 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 套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 </a:t>
            </a:r>
            <a:r>
              <a:rPr lang="zh-TW" altLang="en-US" sz="2400" dirty="0">
                <a:latin typeface="Consolas" panose="020B0609020204030204" pitchFamily="49" charset="0"/>
              </a:rPr>
              <a:t>來存取資料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因為 </a:t>
            </a:r>
            <a:r>
              <a:rPr lang="en-US" altLang="zh-TW" sz="2000" dirty="0">
                <a:latin typeface="Consolas" panose="020B0609020204030204" pitchFamily="49" charset="0"/>
              </a:rPr>
              <a:t>vector&lt; vector&lt;int&gt; &gt; </a:t>
            </a:r>
            <a:r>
              <a:rPr lang="zh-TW" altLang="en-US" sz="2000" dirty="0">
                <a:latin typeface="Consolas" panose="020B0609020204030204" pitchFamily="49" charset="0"/>
              </a:rPr>
              <a:t>的適用範圍比較廣，方便同學適應更多題目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但是這題可以使用 </a:t>
            </a:r>
            <a:r>
              <a:rPr lang="en-US" altLang="zh-TW" sz="2400" dirty="0">
                <a:latin typeface="Consolas" panose="020B0609020204030204" pitchFamily="49" charset="0"/>
              </a:rPr>
              <a:t>vector </a:t>
            </a:r>
            <a:r>
              <a:rPr lang="zh-TW" altLang="en-US" sz="2400" dirty="0">
                <a:latin typeface="Consolas" panose="020B0609020204030204" pitchFamily="49" charset="0"/>
              </a:rPr>
              <a:t>套 </a:t>
            </a:r>
            <a:r>
              <a:rPr lang="en-US" altLang="zh-TW" sz="2400" dirty="0">
                <a:latin typeface="Consolas" panose="020B0609020204030204" pitchFamily="49" charset="0"/>
              </a:rPr>
              <a:t>pair</a:t>
            </a:r>
            <a:r>
              <a:rPr lang="zh-TW" altLang="en-US" sz="2400" dirty="0">
                <a:latin typeface="Consolas" panose="020B0609020204030204" pitchFamily="49" charset="0"/>
              </a:rPr>
              <a:t> 來存取資料比較方便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不用自定義 </a:t>
            </a:r>
            <a:r>
              <a:rPr lang="en-US" altLang="zh-TW" sz="2000" dirty="0">
                <a:latin typeface="Consolas" panose="020B0609020204030204" pitchFamily="49" charset="0"/>
              </a:rPr>
              <a:t>sort</a:t>
            </a:r>
            <a:r>
              <a:rPr lang="zh-TW" altLang="en-US" sz="2000" dirty="0">
                <a:latin typeface="Consolas" panose="020B0609020204030204" pitchFamily="49" charset="0"/>
              </a:rPr>
              <a:t>，因為 </a:t>
            </a:r>
            <a:r>
              <a:rPr lang="en-US" altLang="zh-TW" sz="2000" dirty="0">
                <a:latin typeface="Consolas" panose="020B0609020204030204" pitchFamily="49" charset="0"/>
              </a:rPr>
              <a:t>pair </a:t>
            </a:r>
            <a:r>
              <a:rPr lang="zh-TW" altLang="en-US" sz="2000" dirty="0">
                <a:latin typeface="Consolas" panose="020B0609020204030204" pitchFamily="49" charset="0"/>
              </a:rPr>
              <a:t>有 </a:t>
            </a:r>
            <a:r>
              <a:rPr lang="zh-TW" altLang="en-US" sz="2000" i="1" dirty="0">
                <a:latin typeface="Consolas" panose="020B0609020204030204" pitchFamily="49" charset="0"/>
              </a:rPr>
              <a:t>是否小於</a:t>
            </a:r>
            <a:r>
              <a:rPr lang="zh-TW" altLang="en-US" sz="2000" dirty="0">
                <a:latin typeface="Consolas" panose="020B0609020204030204" pitchFamily="49" charset="0"/>
              </a:rPr>
              <a:t> 的定義，熟悉的同學可以更快速的實作算法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1D29841-6D96-4EE4-8CF4-6D696651B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84" r="38675" b="82588"/>
          <a:stretch/>
        </p:blipFill>
        <p:spPr>
          <a:xfrm>
            <a:off x="4328160" y="3580448"/>
            <a:ext cx="7158990" cy="38862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宣告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719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初始化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Hint </a:t>
            </a:r>
            <a:r>
              <a:rPr lang="zh-TW" altLang="en-US" sz="2400" dirty="0"/>
              <a:t>若要動態宣告大小，一定要先獲得 題目規定</a:t>
            </a:r>
            <a:r>
              <a:rPr lang="en-US" altLang="zh-TW" sz="2400" dirty="0"/>
              <a:t> </a:t>
            </a:r>
            <a:r>
              <a:rPr lang="zh-TW" altLang="en-US" sz="2400" dirty="0"/>
              <a:t>的數值。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2ED5AD0-7881-4822-8012-4589EB4E8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43407"/>
          <a:stretch/>
        </p:blipFill>
        <p:spPr>
          <a:xfrm>
            <a:off x="4328160" y="2812733"/>
            <a:ext cx="7158990" cy="1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90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完整讀取資料示範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D25F2A4-1C4C-4C0C-A2D9-309E1B12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19910"/>
          <a:stretch/>
        </p:blipFill>
        <p:spPr>
          <a:xfrm>
            <a:off x="4328160" y="2546986"/>
            <a:ext cx="7158990" cy="34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8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B8549-CCFE-4E72-B30D-8BFB0BFC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42096-65A5-4F29-9E34-CB46BFD5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119"/>
            <a:ext cx="10515600" cy="356584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開始模擬走路吧！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Hint </a:t>
            </a:r>
            <a:r>
              <a:rPr lang="zh-TW" altLang="en-US" sz="2000" dirty="0">
                <a:latin typeface="Consolas" panose="020B0609020204030204" pitchFamily="49" charset="0"/>
              </a:rPr>
              <a:t>走路的步數會大於 </a:t>
            </a:r>
            <a:r>
              <a:rPr lang="en-US" altLang="zh-TW" sz="2000" dirty="0">
                <a:latin typeface="Consolas" panose="020B0609020204030204" pitchFamily="49" charset="0"/>
              </a:rPr>
              <a:t>int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zh-TW" altLang="en-US" sz="2000" dirty="0"/>
              <a:t>範圍</a:t>
            </a:r>
            <a:endParaRPr lang="en-US" sz="2000" dirty="0"/>
          </a:p>
          <a:p>
            <a:r>
              <a:rPr lang="zh-TW" altLang="en-US" sz="2400" dirty="0"/>
              <a:t>以上這題全部所需要使用到的基本操作就教給各位了！</a:t>
            </a:r>
            <a:endParaRPr lang="en-US" altLang="zh-TW" sz="2400" dirty="0"/>
          </a:p>
          <a:p>
            <a:r>
              <a:rPr lang="zh-TW" altLang="en-US" sz="2400" dirty="0"/>
              <a:t>有了這些技巧之後</a:t>
            </a:r>
            <a:endParaRPr lang="en-US" altLang="zh-TW" sz="2400" dirty="0"/>
          </a:p>
          <a:p>
            <a:pPr lvl="1"/>
            <a:r>
              <a:rPr lang="zh-TW" altLang="en-US" sz="2000" dirty="0"/>
              <a:t>就可以試試看思考題目</a:t>
            </a:r>
            <a:endParaRPr lang="en-US" altLang="zh-TW" sz="2000" dirty="0"/>
          </a:p>
          <a:p>
            <a:pPr lvl="1"/>
            <a:r>
              <a:rPr lang="zh-TW" altLang="en-US" sz="2000" dirty="0"/>
              <a:t>更方便的快速實作腦袋中的思路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399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0879"/>
            <a:ext cx="11038840" cy="29460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現在有 </a:t>
            </a:r>
            <a:r>
              <a:rPr lang="en-US" altLang="zh-TW" sz="2400" dirty="0"/>
              <a:t>Q</a:t>
            </a:r>
            <a:r>
              <a:rPr lang="zh-TW" altLang="en-US" sz="2400" dirty="0"/>
              <a:t> 筆問題</a:t>
            </a:r>
            <a:endParaRPr lang="en-US" altLang="zh-TW" sz="2400" dirty="0"/>
          </a:p>
          <a:p>
            <a:r>
              <a:rPr lang="zh-TW" altLang="en-US" sz="2400" dirty="0"/>
              <a:t>每筆問題中有一個 </a:t>
            </a:r>
            <a:r>
              <a:rPr lang="en-US" altLang="zh-TW" sz="2400" dirty="0"/>
              <a:t>N</a:t>
            </a:r>
            <a:r>
              <a:rPr lang="zh-TW" altLang="en-US" sz="2400" dirty="0"/>
              <a:t> 代表之後的數字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是幾位數</a:t>
            </a:r>
            <a:endParaRPr lang="en-US" altLang="zh-TW" sz="2400" dirty="0"/>
          </a:p>
          <a:p>
            <a:r>
              <a:rPr lang="zh-TW" altLang="en-US" sz="2400" dirty="0"/>
              <a:t>現在想要把數字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拆成兩個數字以上，並且由小到大排序，請問可能辦到嗎？</a:t>
            </a:r>
            <a:endParaRPr lang="en-US" altLang="zh-TW" sz="2400" dirty="0"/>
          </a:p>
          <a:p>
            <a:r>
              <a:rPr lang="zh-TW" altLang="en-US" sz="2400" dirty="0"/>
              <a:t>可以的話輸出可能的拆法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13480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/>
              <a:t>CodeForces</a:t>
            </a:r>
            <a:r>
              <a:rPr lang="en-US" altLang="zh-TW" dirty="0"/>
              <a:t> 1107 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Input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6 </a:t>
            </a:r>
          </a:p>
          <a:p>
            <a:pPr marL="0" indent="0">
              <a:buNone/>
            </a:pPr>
            <a:r>
              <a:rPr lang="en-US" altLang="zh-TW" sz="2000" dirty="0"/>
              <a:t>654321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33</a:t>
            </a:r>
          </a:p>
          <a:p>
            <a:r>
              <a:rPr lang="en-US" altLang="zh-TW" sz="2000" dirty="0"/>
              <a:t>Output</a:t>
            </a:r>
          </a:p>
          <a:p>
            <a:pPr marL="0" indent="0">
              <a:buNone/>
            </a:pPr>
            <a:r>
              <a:rPr lang="en-US" altLang="zh-TW" sz="2000" dirty="0"/>
              <a:t>YES</a:t>
            </a:r>
          </a:p>
          <a:p>
            <a:pPr marL="0" indent="0">
              <a:buNone/>
            </a:pPr>
            <a:r>
              <a:rPr lang="en-US" altLang="zh-TW" sz="2000" dirty="0"/>
              <a:t>3</a:t>
            </a:r>
          </a:p>
          <a:p>
            <a:pPr marL="0" indent="0">
              <a:buNone/>
            </a:pPr>
            <a:r>
              <a:rPr lang="en-US" altLang="zh-TW" sz="2000" dirty="0"/>
              <a:t>6 54 321</a:t>
            </a:r>
          </a:p>
          <a:p>
            <a:pPr marL="0" indent="0">
              <a:buNone/>
            </a:pPr>
            <a:r>
              <a:rPr lang="en-US" altLang="zh-TW" sz="2000" dirty="0"/>
              <a:t>NO</a:t>
            </a:r>
            <a:endParaRPr lang="zh-TW" altLang="en-US" sz="2000" dirty="0"/>
          </a:p>
        </p:txBody>
      </p:sp>
      <p:pic>
        <p:nvPicPr>
          <p:cNvPr id="6147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51E00682-0848-4051-8A1D-0C56842B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2430462"/>
            <a:ext cx="314166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/>
              <a:t>cin</a:t>
            </a:r>
            <a:r>
              <a:rPr lang="en-US" altLang="zh-TW" sz="4800" dirty="0"/>
              <a:t> and</a:t>
            </a:r>
            <a:r>
              <a:rPr lang="zh-TW" altLang="en-US" sz="4800" dirty="0"/>
              <a:t> </a:t>
            </a:r>
            <a:r>
              <a:rPr lang="en-US" altLang="zh-TW" sz="4800" dirty="0" err="1"/>
              <a:t>cout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479"/>
            <a:ext cx="10515600" cy="411448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有很好的型態支援度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速度比 </a:t>
            </a:r>
            <a:r>
              <a:rPr lang="en-US" altLang="zh-TW" sz="2400" dirty="0" err="1">
                <a:latin typeface="Consolas" panose="020B0609020204030204" pitchFamily="49" charset="0"/>
              </a:rPr>
              <a:t>scanf</a:t>
            </a:r>
            <a:r>
              <a:rPr lang="zh-TW" altLang="en-US" sz="2400" dirty="0">
                <a:latin typeface="Consolas" panose="020B0609020204030204" pitchFamily="49" charset="0"/>
              </a:rPr>
              <a:t> 和 </a:t>
            </a:r>
            <a:r>
              <a:rPr lang="en-US" altLang="zh-TW" sz="2400" dirty="0" err="1">
                <a:latin typeface="Consolas" panose="020B0609020204030204" pitchFamily="49" charset="0"/>
              </a:rPr>
              <a:t>printf</a:t>
            </a:r>
            <a:r>
              <a:rPr lang="zh-TW" altLang="en-US" sz="2400" dirty="0">
                <a:latin typeface="Consolas" panose="020B0609020204030204" pitchFamily="49" charset="0"/>
              </a:rPr>
              <a:t> 慢？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原因是出在要配合 </a:t>
            </a:r>
            <a:r>
              <a:rPr lang="en-US" altLang="zh-TW" sz="2000" dirty="0" err="1">
                <a:latin typeface="Consolas" panose="020B0609020204030204" pitchFamily="49" charset="0"/>
              </a:rPr>
              <a:t>scanf</a:t>
            </a:r>
            <a:r>
              <a:rPr lang="zh-TW" altLang="en-US" sz="2000" dirty="0">
                <a:latin typeface="Consolas" panose="020B0609020204030204" pitchFamily="49" charset="0"/>
              </a:rPr>
              <a:t> 和 </a:t>
            </a:r>
            <a:r>
              <a:rPr lang="en-US" altLang="zh-TW" sz="2000" dirty="0" err="1">
                <a:latin typeface="Consolas" panose="020B0609020204030204" pitchFamily="49" charset="0"/>
              </a:rPr>
              <a:t>printf</a:t>
            </a:r>
            <a:r>
              <a:rPr lang="zh-TW" altLang="en-US" sz="2000" dirty="0">
                <a:latin typeface="Consolas" panose="020B0609020204030204" pitchFamily="49" charset="0"/>
              </a:rPr>
              <a:t> ，如果我們把它取消來看看會發生什麼事情。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ios</a:t>
            </a:r>
            <a:r>
              <a:rPr lang="en-US" altLang="zh-TW" sz="2000" dirty="0">
                <a:latin typeface="Consolas" panose="020B0609020204030204" pitchFamily="49" charset="0"/>
              </a:rPr>
              <a:t>::</a:t>
            </a:r>
            <a:r>
              <a:rPr lang="en-US" altLang="zh-TW" sz="2000" dirty="0" err="1">
                <a:latin typeface="Consolas" panose="020B0609020204030204" pitchFamily="49" charset="0"/>
              </a:rPr>
              <a:t>sync_with_stdio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cin.tie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4DB186-AEC7-458F-BFB6-B42E40B6C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/>
          <a:stretch/>
        </p:blipFill>
        <p:spPr>
          <a:xfrm>
            <a:off x="1534160" y="4001294"/>
            <a:ext cx="9123680" cy="1252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9A15DC-D400-4C23-B11E-07A703772727}"/>
              </a:ext>
            </a:extLst>
          </p:cNvPr>
          <p:cNvSpPr/>
          <p:nvPr/>
        </p:nvSpPr>
        <p:spPr>
          <a:xfrm>
            <a:off x="1201478" y="4561368"/>
            <a:ext cx="9243001" cy="147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35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貼心小提示：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/>
              <a:t>string</a:t>
            </a:r>
            <a:r>
              <a:rPr lang="zh-TW" altLang="en-US" dirty="0"/>
              <a:t> 儲存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 err="1"/>
              <a:t>str.substr</a:t>
            </a:r>
            <a:r>
              <a:rPr lang="en-US" altLang="zh-TW" dirty="0"/>
              <a:t>()</a:t>
            </a:r>
            <a:r>
              <a:rPr lang="zh-TW" altLang="en-US" dirty="0"/>
              <a:t> 輸出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5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B79FA-0CDA-4F4E-81B1-F14597BF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&amp;</a:t>
            </a:r>
            <a:r>
              <a:rPr lang="zh-TW" altLang="en-US" dirty="0"/>
              <a:t>下課時間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592CD-FBE2-405D-B252-71EBA627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39"/>
            <a:ext cx="10515600" cy="2885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600" dirty="0"/>
              <a:t>Take a break!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94500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演算法的效率</a:t>
            </a:r>
            <a:endParaRPr lang="en-US" altLang="zh-TW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設計演算法的思考方法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67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B204C-5E0E-412E-ABF8-62C5D28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演算法的效率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F5F2E-F9DC-4F0A-8B30-893FCB68D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50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2 倍、3 </a:t>
            </a:r>
            <a:r>
              <a:rPr lang="en-US" altLang="en-US" dirty="0" err="1"/>
              <a:t>倍、甚至</a:t>
            </a:r>
            <a:r>
              <a:rPr lang="en-US" altLang="en-US" dirty="0"/>
              <a:t> 10 </a:t>
            </a:r>
            <a:r>
              <a:rPr lang="en-US" altLang="en-US" dirty="0" err="1"/>
              <a:t>倍的常數倍優化不是競賽時考慮的要點</a:t>
            </a:r>
            <a:r>
              <a:rPr lang="en-US" altLang="en-US" dirty="0"/>
              <a:t>。</a:t>
            </a:r>
          </a:p>
          <a:p>
            <a:pPr marL="457200" lvl="1" indent="0" fontAlgn="base">
              <a:spcAft>
                <a:spcPct val="0"/>
              </a:spcAft>
              <a:buNone/>
            </a:pPr>
            <a:br>
              <a:rPr lang="en-US" altLang="en-US" dirty="0"/>
            </a:br>
            <a:r>
              <a:rPr lang="en-US" altLang="en-US" dirty="0" err="1"/>
              <a:t>我們所設計的演算法必須根據輸入規模</a:t>
            </a:r>
            <a:r>
              <a:rPr lang="en-US" altLang="en-US" dirty="0"/>
              <a:t> N </a:t>
            </a:r>
            <a:r>
              <a:rPr lang="en-US" altLang="en-US" dirty="0" err="1"/>
              <a:t>而定</a:t>
            </a:r>
            <a:r>
              <a:rPr lang="en-US" altLang="en-US" dirty="0"/>
              <a:t>。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858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Big O </a:t>
            </a:r>
            <a:r>
              <a:rPr lang="en-US" altLang="en-US" dirty="0" err="1"/>
              <a:t>表示法</a:t>
            </a:r>
            <a:br>
              <a:rPr lang="en-US" altLang="en-US" dirty="0"/>
            </a:br>
            <a:r>
              <a:rPr lang="en-US" altLang="en-US" dirty="0"/>
              <a:t>f(N)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O(g(N))</a:t>
            </a:r>
            <a:r>
              <a:rPr lang="zh-TW" altLang="en-US" dirty="0"/>
              <a:t> </a:t>
            </a:r>
            <a:r>
              <a:rPr lang="en-US" altLang="en-US" dirty="0"/>
              <a:t>⟺</a:t>
            </a:r>
            <a:r>
              <a:rPr lang="zh-TW" altLang="en-US" dirty="0"/>
              <a:t> </a:t>
            </a:r>
            <a:r>
              <a:rPr lang="en-US" altLang="en-US" dirty="0"/>
              <a:t>∃</a:t>
            </a:r>
            <a:r>
              <a:rPr lang="en-US" altLang="zh-TW" dirty="0"/>
              <a:t>M</a:t>
            </a:r>
            <a:r>
              <a:rPr lang="en-US" altLang="en-US" dirty="0"/>
              <a:t>,</a:t>
            </a:r>
            <a:r>
              <a:rPr lang="zh-TW" altLang="en-US" dirty="0"/>
              <a:t> </a:t>
            </a:r>
            <a:r>
              <a:rPr lang="en-US" altLang="en-US" dirty="0"/>
              <a:t>c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en-US" dirty="0"/>
              <a:t>0.</a:t>
            </a:r>
            <a:r>
              <a:rPr lang="zh-TW" altLang="en-US" dirty="0"/>
              <a:t> </a:t>
            </a:r>
            <a:r>
              <a:rPr lang="en-US" altLang="en-US" dirty="0"/>
              <a:t>∀N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  <a:r>
              <a:rPr lang="en-US" altLang="en-US" dirty="0"/>
              <a:t>.</a:t>
            </a:r>
            <a:r>
              <a:rPr lang="zh-TW" altLang="en-US" dirty="0"/>
              <a:t> </a:t>
            </a:r>
            <a:r>
              <a:rPr lang="en-US" altLang="en-US" dirty="0"/>
              <a:t>|f(N)|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c⋅|g(N)|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意思是說在</a:t>
            </a:r>
            <a:r>
              <a:rPr lang="en-US" altLang="en-US" dirty="0"/>
              <a:t> N </a:t>
            </a:r>
            <a:r>
              <a:rPr lang="en-US" altLang="en-US" dirty="0" err="1"/>
              <a:t>足夠大的時候，已經存在正數</a:t>
            </a:r>
            <a:r>
              <a:rPr lang="en-US" altLang="en-US" dirty="0"/>
              <a:t> c </a:t>
            </a:r>
            <a:r>
              <a:rPr lang="en-US" altLang="en-US" dirty="0" err="1"/>
              <a:t>使得</a:t>
            </a:r>
            <a:r>
              <a:rPr lang="en-US" altLang="en-US" dirty="0"/>
              <a:t> c⋅|g(N)| </a:t>
            </a:r>
            <a:r>
              <a:rPr lang="en-US" altLang="en-US" dirty="0" err="1"/>
              <a:t>大於等於</a:t>
            </a:r>
            <a:r>
              <a:rPr lang="en-US" altLang="en-US" dirty="0"/>
              <a:t> |f(N)|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12D2008A-ED19-47C5-B724-F82F54F6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5" y="4315968"/>
            <a:ext cx="1995932" cy="19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61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例如</a:t>
            </a:r>
            <a:r>
              <a:rPr lang="zh-TW" altLang="en-US" dirty="0"/>
              <a:t>估計的時間函數</a:t>
            </a:r>
            <a:r>
              <a:rPr lang="en-US" altLang="en-US" dirty="0"/>
              <a:t>: f(x)=x</a:t>
            </a:r>
            <a:r>
              <a:rPr lang="en-US" altLang="en-US" baseline="30000" dirty="0"/>
              <a:t>2</a:t>
            </a:r>
            <a:r>
              <a:rPr lang="en-US" altLang="en-US" dirty="0"/>
              <a:t>+x+1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在 x </a:t>
            </a:r>
            <a:r>
              <a:rPr lang="en-US" altLang="en-US" dirty="0" err="1"/>
              <a:t>很大的時候</a:t>
            </a:r>
            <a:r>
              <a:rPr lang="en-US" altLang="en-US" dirty="0"/>
              <a:t>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主要影響整個函數值的大小是平方項</a:t>
            </a: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這時我們可以說</a:t>
            </a:r>
            <a:r>
              <a:rPr lang="en-US" altLang="en-US" dirty="0"/>
              <a:t> f(x)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O(x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790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設輸入規模為</a:t>
            </a:r>
            <a:r>
              <a:rPr lang="en-US" altLang="en-US" dirty="0"/>
              <a:t> </a:t>
            </a:r>
            <a:r>
              <a:rPr lang="en-US" altLang="en-US" dirty="0" err="1"/>
              <a:t>N，常見的複雜度有</a:t>
            </a:r>
            <a:r>
              <a:rPr lang="en-US" altLang="en-US" dirty="0"/>
              <a:t>：</a:t>
            </a:r>
            <a:br>
              <a:rPr lang="en-US" altLang="en-US" dirty="0"/>
            </a:br>
            <a:r>
              <a:rPr lang="en-US" altLang="en-US" dirty="0"/>
              <a:t>O(1)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/>
              <a:t>        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</a:t>
            </a:r>
            <a:r>
              <a:rPr lang="en-US" altLang="en-US" baseline="30000" dirty="0" err="1"/>
              <a:t>k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k</a:t>
            </a:r>
            <a:r>
              <a:rPr lang="en-US" altLang="en-US" baseline="30000" dirty="0" err="1"/>
              <a:t>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O(N!)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其中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為常數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不隨輸入規模成長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84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記憶體</a:t>
            </a:r>
            <a:r>
              <a:rPr lang="zh-TW" altLang="en-US" sz="4400" b="1" dirty="0">
                <a:cs typeface="+mj-cs"/>
              </a:rPr>
              <a:t>空間</a:t>
            </a:r>
            <a:r>
              <a:rPr lang="zh-TW" altLang="en-US" sz="4400" dirty="0">
                <a:cs typeface="+mj-cs"/>
              </a:rPr>
              <a:t>的規範各競賽都不相同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通常得考慮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遞迴深度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cs typeface="+mj-cs"/>
              </a:rPr>
              <a:t> 使用的變數多寡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solidFill>
                  <a:schemeClr val="bg1">
                    <a:lumMod val="65000"/>
                  </a:schemeClr>
                </a:solidFill>
                <a:cs typeface="+mj-cs"/>
              </a:rPr>
              <a:t> 程式碼長度</a:t>
            </a:r>
            <a:endParaRPr lang="en-US" altLang="zh-TW" sz="4400" dirty="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F822F2-B417-4DCC-92D6-CDAA6F51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16" y="2536177"/>
            <a:ext cx="30264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9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而競賽都以秒為單位去做</a:t>
            </a:r>
            <a:r>
              <a:rPr lang="zh-TW" altLang="en-US" sz="4400" b="1" dirty="0">
                <a:cs typeface="+mj-cs"/>
              </a:rPr>
              <a:t>時間</a:t>
            </a:r>
            <a:r>
              <a:rPr lang="zh-TW" altLang="en-US" sz="4400" dirty="0">
                <a:cs typeface="+mj-cs"/>
              </a:rPr>
              <a:t>限制</a:t>
            </a: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例如 </a:t>
            </a:r>
            <a:r>
              <a:rPr lang="en-US" altLang="zh-TW" sz="4400" dirty="0">
                <a:cs typeface="+mj-cs"/>
              </a:rPr>
              <a:t>1</a:t>
            </a:r>
            <a:r>
              <a:rPr lang="en-US" altLang="zh-TW" sz="4400" dirty="0"/>
              <a:t> </a:t>
            </a:r>
            <a:r>
              <a:rPr lang="zh-TW" altLang="en-US" sz="4400" dirty="0"/>
              <a:t>秒、 </a:t>
            </a:r>
            <a:r>
              <a:rPr lang="en-US" altLang="zh-TW" sz="4400" dirty="0">
                <a:cs typeface="+mj-cs"/>
              </a:rPr>
              <a:t>3 </a:t>
            </a:r>
            <a:r>
              <a:rPr lang="zh-TW" altLang="en-US" sz="4400" dirty="0">
                <a:cs typeface="+mj-cs"/>
              </a:rPr>
              <a:t>秒、</a:t>
            </a:r>
            <a:r>
              <a:rPr lang="en-US" altLang="zh-TW" sz="4400" dirty="0">
                <a:cs typeface="+mj-cs"/>
              </a:rPr>
              <a:t>10 </a:t>
            </a:r>
            <a:r>
              <a:rPr lang="zh-TW" altLang="en-US" sz="4400" dirty="0">
                <a:cs typeface="+mj-cs"/>
              </a:rPr>
              <a:t>秒</a:t>
            </a:r>
            <a:endParaRPr lang="en-US" altLang="zh-TW" sz="4400" dirty="0"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4F6F8B-EA14-41C7-9EE5-B93FF5E4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71" y="3184381"/>
            <a:ext cx="3725141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2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Consolas" panose="020B0609020204030204" pitchFamily="49" charset="0"/>
              </a:rPr>
              <a:t>cin</a:t>
            </a:r>
            <a:r>
              <a:rPr lang="en-US" altLang="zh-TW" sz="4800" dirty="0">
                <a:latin typeface="Consolas" panose="020B0609020204030204" pitchFamily="49" charset="0"/>
              </a:rPr>
              <a:t> and</a:t>
            </a:r>
            <a:r>
              <a:rPr lang="zh-TW" altLang="en-US" sz="4800" dirty="0">
                <a:latin typeface="Consolas" panose="020B0609020204030204" pitchFamily="49" charset="0"/>
              </a:rPr>
              <a:t> </a:t>
            </a:r>
            <a:r>
              <a:rPr lang="en-US" altLang="zh-TW" sz="4800" dirty="0" err="1">
                <a:latin typeface="Consolas" panose="020B0609020204030204" pitchFamily="49" charset="0"/>
              </a:rPr>
              <a:t>scanf</a:t>
            </a:r>
            <a:r>
              <a:rPr lang="en-US" altLang="zh-TW" sz="4800" dirty="0">
                <a:latin typeface="Consolas" panose="020B0609020204030204" pitchFamily="49" charset="0"/>
              </a:rPr>
              <a:t> and </a:t>
            </a:r>
            <a:r>
              <a:rPr lang="en-US" altLang="zh-TW" sz="4800" dirty="0" err="1">
                <a:latin typeface="Consolas" panose="020B0609020204030204" pitchFamily="49" charset="0"/>
              </a:rPr>
              <a:t>getline</a:t>
            </a:r>
            <a:endParaRPr lang="zh-TW" altLang="en-US" sz="48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讀取到空白停止</a:t>
            </a:r>
            <a:r>
              <a:rPr lang="en-US" altLang="zh-TW" sz="2400" dirty="0"/>
              <a:t>(</a:t>
            </a:r>
            <a:r>
              <a:rPr lang="zh-TW" altLang="en-US" sz="2400" dirty="0"/>
              <a:t>終止字元是空白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如果遇到需要讀取空白的情況，用  </a:t>
            </a:r>
            <a:r>
              <a:rPr lang="en-US" altLang="zh-TW" sz="2000" dirty="0" err="1"/>
              <a:t>getline</a:t>
            </a:r>
            <a:r>
              <a:rPr lang="en-US" altLang="zh-TW" sz="2000" dirty="0"/>
              <a:t>  </a:t>
            </a:r>
            <a:r>
              <a:rPr lang="zh-TW" altLang="en-US" sz="2000" dirty="0"/>
              <a:t>解決</a:t>
            </a:r>
            <a:r>
              <a:rPr lang="en-US" altLang="zh-TW" sz="2000" dirty="0"/>
              <a:t>(</a:t>
            </a:r>
            <a:r>
              <a:rPr lang="zh-TW" altLang="en-US" sz="2000" dirty="0"/>
              <a:t>可設定終止字元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使用頻率少，但是必須知道它的存在。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329884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通常會直接考慮資料的規模與計算出來的複雜度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有個傳統</a:t>
            </a:r>
            <a:r>
              <a:rPr lang="en-US" altLang="zh-TW" sz="4400" dirty="0">
                <a:cs typeface="+mj-cs"/>
              </a:rPr>
              <a:t>(?)</a:t>
            </a:r>
            <a:r>
              <a:rPr lang="zh-TW" altLang="en-US" sz="4400" dirty="0">
                <a:cs typeface="+mj-cs"/>
              </a:rPr>
              <a:t>的限制：</a:t>
            </a:r>
            <a:r>
              <a:rPr lang="en-US" altLang="zh-TW" sz="4400" dirty="0">
                <a:cs typeface="+mj-cs"/>
              </a:rPr>
              <a:t> 10</a:t>
            </a:r>
            <a:r>
              <a:rPr lang="en-US" altLang="zh-TW" sz="4400" baseline="30000" dirty="0">
                <a:cs typeface="+mj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8712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假設題目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規模為 </a:t>
            </a:r>
            <a:r>
              <a:rPr lang="en-US" altLang="zh-TW" sz="4400" dirty="0">
                <a:cs typeface="+mj-cs"/>
              </a:rPr>
              <a:t>N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而你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設計出的演算法複雜度為 </a:t>
            </a:r>
            <a:r>
              <a:rPr lang="en-US" altLang="zh-TW" sz="4400" dirty="0">
                <a:cs typeface="+mj-cs"/>
              </a:rPr>
              <a:t>O(N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567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x = 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 </a:t>
            </a:r>
            <a:r>
              <a:rPr lang="zh-TW" altLang="en-US" sz="4400" dirty="0">
                <a:cs typeface="+mj-cs"/>
              </a:rPr>
              <a:t>得落在 </a:t>
            </a:r>
            <a:r>
              <a:rPr lang="en-US" altLang="zh-TW" sz="4400" dirty="0">
                <a:cs typeface="+mj-cs"/>
              </a:rPr>
              <a:t>x ≤</a:t>
            </a:r>
            <a:r>
              <a:rPr lang="zh-TW" altLang="en-US" sz="4400" dirty="0">
                <a:cs typeface="+mj-cs"/>
              </a:rPr>
              <a:t> </a:t>
            </a:r>
            <a:r>
              <a:rPr lang="en-US" altLang="zh-TW" sz="4400" dirty="0">
                <a:cs typeface="+mj-cs"/>
              </a:rPr>
              <a:t>10</a:t>
            </a:r>
            <a:r>
              <a:rPr lang="en-US" altLang="zh-TW" sz="4400" baseline="30000" dirty="0">
                <a:cs typeface="+mj-cs"/>
              </a:rPr>
              <a:t>7</a:t>
            </a:r>
            <a:r>
              <a:rPr lang="zh-TW" altLang="en-US" sz="4400" baseline="30000" dirty="0">
                <a:cs typeface="+mj-cs"/>
              </a:rPr>
              <a:t> </a:t>
            </a:r>
            <a:r>
              <a:rPr lang="zh-TW" altLang="en-US" sz="4400" dirty="0"/>
              <a:t>左右</a:t>
            </a:r>
            <a:endParaRPr lang="en-US" altLang="zh-TW" sz="4400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這樣的複雜度才不容易超時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也就是說如果 </a:t>
            </a:r>
            <a:r>
              <a:rPr lang="en-US" altLang="zh-TW" sz="4400" dirty="0">
                <a:cs typeface="+mj-cs"/>
              </a:rPr>
              <a:t>N = 10</a:t>
            </a:r>
            <a:r>
              <a:rPr lang="en-US" altLang="zh-TW" sz="4400" baseline="30000" dirty="0">
                <a:cs typeface="+mj-cs"/>
              </a:rPr>
              <a:t>5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那就得重新設計演算法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因為此時 </a:t>
            </a:r>
            <a:r>
              <a:rPr lang="en-US" altLang="zh-TW" sz="4400" dirty="0">
                <a:cs typeface="+mj-cs"/>
              </a:rPr>
              <a:t>x = 10</a:t>
            </a:r>
            <a:r>
              <a:rPr lang="en-US" altLang="zh-TW" sz="4400" baseline="30000" dirty="0">
                <a:cs typeface="+mj-cs"/>
              </a:rPr>
              <a:t>10 </a:t>
            </a:r>
            <a:r>
              <a:rPr lang="en-US" altLang="zh-TW" sz="4400" dirty="0">
                <a:cs typeface="+mj-cs"/>
              </a:rPr>
              <a:t>* log(10</a:t>
            </a:r>
            <a:r>
              <a:rPr lang="en-US" altLang="zh-TW" sz="4400" baseline="30000" dirty="0">
                <a:cs typeface="+mj-cs"/>
              </a:rPr>
              <a:t>5</a:t>
            </a:r>
            <a:r>
              <a:rPr lang="en-US" altLang="zh-TW" sz="4400" dirty="0">
                <a:cs typeface="+mj-cs"/>
              </a:rPr>
              <a:t>) </a:t>
            </a:r>
            <a:r>
              <a:rPr lang="zh-TW" altLang="en-US" sz="4400" dirty="0">
                <a:solidFill>
                  <a:srgbClr val="F18D8D"/>
                </a:solidFill>
                <a:cs typeface="+mj-cs"/>
              </a:rPr>
              <a:t>超大</a:t>
            </a:r>
            <a:endParaRPr lang="en-US" altLang="en-US" sz="4400" dirty="0">
              <a:solidFill>
                <a:srgbClr val="F18D8D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7433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ED1-2063-4CD7-A334-D7F025D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常見思考方法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4A074-EA2A-4F34-80B9-8C4CE94B5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386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/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/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考慮整數數列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a(1), a(2), …, a(N)</a:t>
            </a:r>
          </a:p>
          <a:p>
            <a:r>
              <a:rPr lang="zh-TW" altLang="en-US" dirty="0"/>
              <a:t>讓 </a:t>
            </a:r>
            <a:r>
              <a:rPr lang="en-US" altLang="zh-TW" dirty="0"/>
              <a:t>a(L), a(L+1), …, a(R) </a:t>
            </a:r>
            <a:r>
              <a:rPr lang="zh-TW" altLang="en-US" dirty="0"/>
              <a:t>盡量大</a:t>
            </a:r>
            <a:endParaRPr lang="en-US" altLang="zh-TW" dirty="0"/>
          </a:p>
          <a:p>
            <a:r>
              <a:rPr lang="zh-TW" altLang="en-US" dirty="0"/>
              <a:t>其中 </a:t>
            </a:r>
            <a:r>
              <a:rPr lang="en-US" altLang="zh-TW" dirty="0"/>
              <a:t>1 &lt;= L &lt;= R &lt;= N</a:t>
            </a:r>
          </a:p>
          <a:p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-4, 2, 3, -1, 0, 4, -5, 6, -7</a:t>
            </a:r>
            <a:br>
              <a:rPr lang="en-US" altLang="zh-TW" dirty="0"/>
            </a:br>
            <a:r>
              <a:rPr lang="zh-TW" altLang="en-US" dirty="0"/>
              <a:t>的最大連續和為 </a:t>
            </a:r>
            <a:r>
              <a:rPr lang="en-US" altLang="zh-TW" dirty="0"/>
              <a:t>9</a:t>
            </a:r>
          </a:p>
          <a:p>
            <a:r>
              <a:rPr lang="en-US" altLang="zh-TW" dirty="0"/>
              <a:t>[2, 3, -1, 0, 4, -5, 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1120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631125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/>
              <a:t>所謂枚舉，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就是數出部份給定的集合中元素。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應用在問題中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將每個 </a:t>
            </a:r>
            <a:r>
              <a:rPr lang="en-US" altLang="zh-TW" dirty="0"/>
              <a:t>L</a:t>
            </a:r>
            <a:r>
              <a:rPr lang="zh-TW" altLang="en-US" dirty="0"/>
              <a:t> 與 </a:t>
            </a:r>
            <a:r>
              <a:rPr lang="en-US" altLang="zh-TW" dirty="0"/>
              <a:t>R </a:t>
            </a:r>
            <a:r>
              <a:rPr lang="zh-TW" altLang="en-US" dirty="0"/>
              <a:t>配對舉出來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r>
              <a:rPr lang="zh-TW" altLang="en-US" dirty="0"/>
              <a:t>就能找出最大的 </a:t>
            </a:r>
            <a:r>
              <a:rPr lang="en-US" altLang="zh-TW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649796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}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4000" dirty="0">
                <a:latin typeface="Arial" panose="020B0604020202020204" pitchFamily="34" charset="0"/>
              </a:rPr>
              <a:t>其時間複雜度為 </a:t>
            </a:r>
            <a:r>
              <a:rPr lang="en-US" altLang="zh-TW" sz="4000" dirty="0">
                <a:latin typeface="Arial" panose="020B0604020202020204" pitchFamily="34" charset="0"/>
              </a:rPr>
              <a:t>O(N</a:t>
            </a:r>
            <a:r>
              <a:rPr lang="en-US" altLang="zh-TW" sz="4000" baseline="30000" dirty="0">
                <a:latin typeface="Arial" panose="020B0604020202020204" pitchFamily="34" charset="0"/>
              </a:rPr>
              <a:t>3</a:t>
            </a:r>
            <a:r>
              <a:rPr lang="en-US" altLang="zh-TW" sz="4000" dirty="0">
                <a:latin typeface="Arial" panose="020B0604020202020204" pitchFamily="34" charset="0"/>
              </a:rPr>
              <a:t>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89370-0B07-4547-BBF6-2647401E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43" y="235960"/>
            <a:ext cx="222381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8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30553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47668-ACB5-4E5B-BC63-D0AA6E35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long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C3973-DBED-4934-B0C0-7B1F3FE5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4159"/>
            <a:ext cx="10515600" cy="28444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有比較大的數值處理能力</a:t>
            </a:r>
            <a:endParaRPr lang="en-US" altLang="zh-TW" sz="2400" dirty="0"/>
          </a:p>
          <a:p>
            <a:pPr lvl="1"/>
            <a:r>
              <a:rPr lang="zh-TW" altLang="en-US" sz="2000" dirty="0"/>
              <a:t>使用時機：處理 </a:t>
            </a:r>
            <a:r>
              <a:rPr lang="en-US" altLang="zh-TW" sz="2000" dirty="0"/>
              <a:t>int </a:t>
            </a:r>
            <a:r>
              <a:rPr lang="zh-TW" altLang="en-US" sz="2000" dirty="0"/>
              <a:t>範圍的測試資料時，如果過程中會有 加法 與 乘法 的操作</a:t>
            </a:r>
            <a:r>
              <a:rPr lang="en-US" altLang="zh-TW" sz="1800" dirty="0"/>
              <a:t>	</a:t>
            </a:r>
          </a:p>
          <a:p>
            <a:pPr lvl="1"/>
            <a:r>
              <a:rPr lang="zh-TW" altLang="en-US" sz="1800" dirty="0"/>
              <a:t>大約是 </a:t>
            </a:r>
            <a:r>
              <a:rPr lang="en-US" altLang="zh-TW" sz="1800" dirty="0"/>
              <a:t>-4e18 ~ 4e18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</a:t>
            </a:r>
            <a:r>
              <a:rPr lang="en-US" altLang="zh-TW" sz="1800" dirty="0"/>
              <a:t>4e18 </a:t>
            </a:r>
            <a:r>
              <a:rPr lang="zh-TW" altLang="en-US" sz="1800" dirty="0"/>
              <a:t>這個表示法相當於科學記號中的 </a:t>
            </a:r>
            <a:r>
              <a:rPr lang="en-US" altLang="zh-TW" sz="1800" dirty="0"/>
              <a:t>4x10</a:t>
            </a:r>
            <a:r>
              <a:rPr lang="en-US" altLang="zh-TW" sz="1800" baseline="30000" dirty="0"/>
              <a:t>18</a:t>
            </a:r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：如果連 </a:t>
            </a:r>
            <a:r>
              <a:rPr lang="en-US" altLang="zh-TW" sz="1800" dirty="0"/>
              <a:t>long </a:t>
            </a:r>
            <a:r>
              <a:rPr lang="en-US" altLang="zh-TW" sz="1800" dirty="0" err="1"/>
              <a:t>long</a:t>
            </a:r>
            <a:r>
              <a:rPr lang="en-US" altLang="zh-TW" sz="1800" dirty="0"/>
              <a:t> </a:t>
            </a:r>
            <a:r>
              <a:rPr lang="zh-TW" altLang="en-US" sz="1800" dirty="0"/>
              <a:t>都沒辦法處理，那就是 大數 這個又更麻煩了。</a:t>
            </a:r>
            <a:endParaRPr lang="en-US" altLang="zh-TW" sz="1800" baseline="30000" dirty="0"/>
          </a:p>
          <a:p>
            <a:endParaRPr lang="en-US" altLang="zh-TW" sz="1800" baseline="30000" dirty="0"/>
          </a:p>
          <a:p>
            <a:endParaRPr lang="en-US" altLang="zh-TW" sz="1800" dirty="0"/>
          </a:p>
          <a:p>
            <a:pPr lvl="2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025987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R-1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7200" dirty="0"/>
          </a:p>
          <a:p>
            <a:pPr marL="0" indent="0">
              <a:buNone/>
            </a:pPr>
            <a:r>
              <a:rPr lang="zh-TW" altLang="en-US" sz="3000" dirty="0"/>
              <a:t>時間複雜度為 </a:t>
            </a:r>
            <a:r>
              <a:rPr lang="en-US" altLang="zh-TW" sz="3000" dirty="0"/>
              <a:t>O(N</a:t>
            </a:r>
            <a:r>
              <a:rPr lang="en-US" altLang="zh-TW" sz="3000" baseline="30000" dirty="0"/>
              <a:t>2</a:t>
            </a:r>
            <a:r>
              <a:rPr lang="en-US" altLang="zh-TW" sz="3000" dirty="0"/>
              <a:t>)</a:t>
            </a:r>
            <a:endParaRPr lang="en-US" altLang="en-US" sz="3000" dirty="0"/>
          </a:p>
          <a:p>
            <a:pPr marL="0" indent="0">
              <a:buNone/>
            </a:pP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6391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R-1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從邊界遞推地紀錄所有問題的解，且一個項用到前一項的最佳結果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072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好處是將會重複使用到的解都保存下來了，就能省下不少時間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不用像枚舉一樣重新計算</a:t>
            </a:r>
            <a:endParaRPr lang="en-US" altLang="zh-TW" dirty="0"/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3231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16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分治 </a:t>
            </a:r>
            <a:r>
              <a:rPr lang="en-US" altLang="zh-TW" dirty="0"/>
              <a:t>(divide &amp; conquer) </a:t>
            </a:r>
            <a:r>
              <a:rPr lang="zh-TW" altLang="en-US" dirty="0"/>
              <a:t>簡稱 </a:t>
            </a:r>
            <a:r>
              <a:rPr lang="en-US" altLang="zh-TW" dirty="0"/>
              <a:t>D&amp;C</a:t>
            </a:r>
          </a:p>
          <a:p>
            <a:r>
              <a:rPr lang="zh-TW" altLang="en-US" dirty="0"/>
              <a:t>將一個大的問題</a:t>
            </a:r>
            <a:endParaRPr lang="en-US" altLang="zh-TW" dirty="0"/>
          </a:p>
          <a:p>
            <a:r>
              <a:rPr lang="zh-TW" altLang="en-US" dirty="0"/>
              <a:t>分成幾個</a:t>
            </a:r>
            <a:r>
              <a:rPr lang="zh-TW" altLang="en-US" b="1" dirty="0"/>
              <a:t>互相獨立</a:t>
            </a:r>
            <a:r>
              <a:rPr lang="zh-TW" altLang="en-US" dirty="0"/>
              <a:t>的子問題</a:t>
            </a:r>
            <a:endParaRPr lang="en-US" altLang="zh-TW" dirty="0"/>
          </a:p>
          <a:p>
            <a:r>
              <a:rPr lang="zh-TW" altLang="en-US" dirty="0"/>
              <a:t>然後再將子問題分成子子問題</a:t>
            </a:r>
            <a:endParaRPr lang="en-US" altLang="zh-TW" dirty="0"/>
          </a:p>
          <a:p>
            <a:r>
              <a:rPr lang="zh-TW" altLang="en-US" dirty="0"/>
              <a:t>一直重複分割的動作直到最小問題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邊界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zh-TW" altLang="en-US" dirty="0"/>
              <a:t>接著讓子問題合併求出父問題。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6511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將數列切一半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分割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左半的最大連續和為何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en-US" altLang="zh-TW" dirty="0"/>
          </a:p>
          <a:p>
            <a:r>
              <a:rPr lang="zh-TW" altLang="en-US" dirty="0"/>
              <a:t>右半的最大連續和為何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zh-TW" altLang="en-US" dirty="0"/>
              <a:t>包含</a:t>
            </a:r>
            <a:r>
              <a:rPr lang="en-US" altLang="zh-TW" dirty="0"/>
              <a:t>”</a:t>
            </a:r>
            <a:r>
              <a:rPr lang="zh-TW" altLang="en-US" dirty="0"/>
              <a:t>切開的分水嶺</a:t>
            </a:r>
            <a:r>
              <a:rPr lang="en-US" altLang="zh-TW" dirty="0"/>
              <a:t>”</a:t>
            </a:r>
            <a:r>
              <a:rPr lang="zh-TW" altLang="en-US" dirty="0"/>
              <a:t>的最大連續和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en-US" dirty="0">
                <a:solidFill>
                  <a:srgbClr val="7030A0"/>
                </a:solidFill>
              </a:rPr>
              <a:t>✩)</a:t>
            </a:r>
            <a:endParaRPr lang="en-US" altLang="zh-TW" dirty="0">
              <a:solidFill>
                <a:srgbClr val="7030A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選出三者中最大值，就是整個數列的解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合併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440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原大小的問題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假設 </a:t>
            </a:r>
            <a:r>
              <a:rPr lang="en-US" altLang="zh-TW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2551840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71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7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59F9F-E32D-488C-9024-4376A9F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39F48-9D51-4E8C-BBDC-97E8E7FA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840"/>
            <a:ext cx="10515600" cy="33931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初始化：</a:t>
            </a:r>
            <a:r>
              <a:rPr lang="en-US" altLang="zh-TW" sz="2400" dirty="0" err="1">
                <a:latin typeface="Consolas" panose="020B0609020204030204" pitchFamily="49" charset="0"/>
              </a:rPr>
              <a:t>memset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/>
          </a:p>
          <a:p>
            <a:r>
              <a:rPr lang="zh-TW" altLang="en-US" sz="2400" dirty="0"/>
              <a:t>靜態宣告 與之後介紹的  </a:t>
            </a:r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 比較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建議陣列宣告根據題目給定的“</a:t>
            </a:r>
            <a:r>
              <a:rPr lang="en-US" altLang="zh-TW" sz="2000" dirty="0">
                <a:latin typeface="Consolas" panose="020B0609020204030204" pitchFamily="49" charset="0"/>
              </a:rPr>
              <a:t>Max N</a:t>
            </a:r>
            <a:r>
              <a:rPr lang="zh-TW" altLang="en-US" sz="2000" dirty="0">
                <a:latin typeface="Consolas" panose="020B0609020204030204" pitchFamily="49" charset="0"/>
              </a:rPr>
              <a:t>”宣告大小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如果是想要根據題目給定的 </a:t>
            </a:r>
            <a:r>
              <a:rPr lang="en-US" altLang="zh-TW" sz="2000" dirty="0">
                <a:latin typeface="Consolas" panose="020B0609020204030204" pitchFamily="49" charset="0"/>
              </a:rPr>
              <a:t>N </a:t>
            </a:r>
            <a:r>
              <a:rPr lang="zh-TW" altLang="en-US" sz="2000" dirty="0">
                <a:latin typeface="Consolas" panose="020B0609020204030204" pitchFamily="49" charset="0"/>
              </a:rPr>
              <a:t>宣告大小的話，建議使用動態的 </a:t>
            </a:r>
            <a:r>
              <a:rPr lang="en-US" altLang="zh-TW" sz="2000" dirty="0">
                <a:latin typeface="Consolas" panose="020B0609020204030204" pitchFamily="49" charset="0"/>
              </a:rPr>
              <a:t>vector&lt;</a:t>
            </a:r>
            <a:r>
              <a:rPr lang="en-US" altLang="zh-TW" sz="2000" dirty="0" err="1">
                <a:latin typeface="Consolas" panose="020B0609020204030204" pitchFamily="49" charset="0"/>
              </a:rPr>
              <a:t>any_type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66602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P [a(1)]            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650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 [a(1)]               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Return a(1)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25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 </a:t>
            </a:r>
            <a:r>
              <a:rPr lang="zh-TW" altLang="en-US" dirty="0"/>
              <a:t> </a:t>
            </a:r>
            <a:r>
              <a:rPr lang="en-US" altLang="zh-TW" dirty="0"/>
              <a:t>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9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</a:t>
            </a:r>
            <a:r>
              <a:rPr lang="zh-TW" altLang="en-US" dirty="0"/>
              <a:t> </a:t>
            </a:r>
            <a:r>
              <a:rPr lang="en-US" altLang="zh-TW" dirty="0"/>
              <a:t>          </a:t>
            </a:r>
            <a:r>
              <a:rPr lang="zh-TW" altLang="en-US" dirty="0"/>
              <a:t>  </a:t>
            </a:r>
            <a:r>
              <a:rPr lang="en-US" altLang="zh-TW" dirty="0"/>
              <a:t>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                      </a:t>
            </a:r>
            <a:r>
              <a:rPr lang="en-US" altLang="zh-TW" dirty="0"/>
              <a:t>Return a(2)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819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</a:t>
            </a:r>
            <a:r>
              <a:rPr lang="zh-TW" altLang="en-US" dirty="0"/>
              <a:t>  </a:t>
            </a:r>
            <a:r>
              <a:rPr lang="en-US" altLang="zh-TW" dirty="0"/>
              <a:t> R=P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</a:t>
            </a:r>
            <a:r>
              <a:rPr lang="en-US" altLang="zh-TW" dirty="0"/>
              <a:t>P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57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178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M=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327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3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9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FFD1A-42E7-4385-B666-0584299A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B64E8-E358-4B81-94E4-09F6BC84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440"/>
            <a:ext cx="10515600" cy="354552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動態特性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Cplusplus.com </a:t>
            </a:r>
            <a:r>
              <a:rPr lang="zh-TW" altLang="en-US" sz="2400" dirty="0">
                <a:latin typeface="Consolas" panose="020B0609020204030204" pitchFamily="49" charset="0"/>
              </a:rPr>
              <a:t>說明文件簡介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可以套在 </a:t>
            </a:r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裡面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然而 </a:t>
            </a:r>
            <a:r>
              <a:rPr lang="en-US" altLang="zh-TW" sz="2000" dirty="0">
                <a:latin typeface="Consolas" panose="020B0609020204030204" pitchFamily="49" charset="0"/>
              </a:rPr>
              <a:t>STLSTL</a:t>
            </a:r>
            <a:r>
              <a:rPr lang="zh-TW" altLang="en-US" sz="2000" dirty="0">
                <a:latin typeface="Consolas" panose="020B0609020204030204" pitchFamily="49" charset="0"/>
              </a:rPr>
              <a:t> 又可以套在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  <a:r>
              <a:rPr lang="zh-TW" altLang="en-US" sz="2000" dirty="0">
                <a:latin typeface="Consolas" panose="020B0609020204030204" pitchFamily="49" charset="0"/>
              </a:rPr>
              <a:t> 裡面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2"/>
            <a:r>
              <a:rPr lang="zh-TW" altLang="en-US" sz="1600" dirty="0">
                <a:latin typeface="Consolas" panose="020B0609020204030204" pitchFamily="49" charset="0"/>
              </a:rPr>
              <a:t>然而 </a:t>
            </a:r>
            <a:r>
              <a:rPr lang="en-US" altLang="zh-TW" sz="1600" dirty="0">
                <a:latin typeface="Consolas" panose="020B0609020204030204" pitchFamily="49" charset="0"/>
              </a:rPr>
              <a:t>STLSTLSTL</a:t>
            </a:r>
            <a:r>
              <a:rPr lang="zh-TW" altLang="en-US" sz="1600" dirty="0">
                <a:latin typeface="Consolas" panose="020B0609020204030204" pitchFamily="49" charset="0"/>
              </a:rPr>
              <a:t> 又可以套在 </a:t>
            </a:r>
            <a:r>
              <a:rPr lang="en-US" altLang="zh-TW" sz="1600" dirty="0">
                <a:latin typeface="Consolas" panose="020B0609020204030204" pitchFamily="49" charset="0"/>
              </a:rPr>
              <a:t>STL</a:t>
            </a:r>
            <a:r>
              <a:rPr lang="zh-TW" altLang="en-US" sz="1600" dirty="0">
                <a:latin typeface="Consolas" panose="020B0609020204030204" pitchFamily="49" charset="0"/>
              </a:rPr>
              <a:t> 裡面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lvl="3"/>
            <a:r>
              <a:rPr lang="zh-TW" altLang="en-US" sz="800" dirty="0">
                <a:latin typeface="Consolas" panose="020B0609020204030204" pitchFamily="49" charset="0"/>
              </a:rPr>
              <a:t>然而 </a:t>
            </a:r>
            <a:r>
              <a:rPr lang="en-US" altLang="zh-TW" sz="800" dirty="0">
                <a:latin typeface="Consolas" panose="020B0609020204030204" pitchFamily="49" charset="0"/>
              </a:rPr>
              <a:t>STLSTLSTLST</a:t>
            </a:r>
            <a:r>
              <a:rPr lang="zh-TW" altLang="en-US" sz="800" dirty="0">
                <a:latin typeface="Consolas" panose="020B0609020204030204" pitchFamily="49" charset="0"/>
              </a:rPr>
              <a:t> </a:t>
            </a:r>
            <a:r>
              <a:rPr lang="en-US" altLang="zh-TW" sz="800" dirty="0">
                <a:latin typeface="Consolas" panose="020B0609020204030204" pitchFamily="49" charset="0"/>
              </a:rPr>
              <a:t>L</a:t>
            </a:r>
            <a:r>
              <a:rPr lang="zh-TW" altLang="en-US" sz="800" dirty="0">
                <a:latin typeface="Consolas" panose="020B0609020204030204" pitchFamily="49" charset="0"/>
              </a:rPr>
              <a:t>又可以套在 </a:t>
            </a:r>
            <a:r>
              <a:rPr lang="en-US" altLang="zh-TW" sz="800" dirty="0">
                <a:latin typeface="Consolas" panose="020B0609020204030204" pitchFamily="49" charset="0"/>
              </a:rPr>
              <a:t>STL</a:t>
            </a:r>
            <a:r>
              <a:rPr lang="zh-TW" altLang="en-US" sz="800" dirty="0">
                <a:latin typeface="Consolas" panose="020B0609020204030204" pitchFamily="49" charset="0"/>
              </a:rPr>
              <a:t> 裡面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pPr lvl="4"/>
            <a:r>
              <a:rPr lang="zh-TW" altLang="en-US" sz="600" dirty="0">
                <a:latin typeface="Consolas" panose="020B0609020204030204" pitchFamily="49" charset="0"/>
              </a:rPr>
              <a:t>然而 </a:t>
            </a:r>
            <a:r>
              <a:rPr lang="en-US" altLang="zh-TW" sz="600" dirty="0">
                <a:latin typeface="Consolas" panose="020B0609020204030204" pitchFamily="49" charset="0"/>
              </a:rPr>
              <a:t>STLSTLSTLSTLSTL</a:t>
            </a:r>
            <a:r>
              <a:rPr lang="zh-TW" altLang="en-US" sz="600" dirty="0">
                <a:latin typeface="Consolas" panose="020B0609020204030204" pitchFamily="49" charset="0"/>
              </a:rPr>
              <a:t> 又可以套在 </a:t>
            </a:r>
            <a:r>
              <a:rPr lang="en-US" altLang="zh-TW" sz="600" dirty="0">
                <a:latin typeface="Consolas" panose="020B0609020204030204" pitchFamily="49" charset="0"/>
              </a:rPr>
              <a:t>STL</a:t>
            </a:r>
            <a:r>
              <a:rPr lang="zh-TW" altLang="en-US" sz="600" dirty="0">
                <a:latin typeface="Consolas" panose="020B0609020204030204" pitchFamily="49" charset="0"/>
              </a:rPr>
              <a:t> 裡面</a:t>
            </a:r>
          </a:p>
          <a:p>
            <a:pPr lvl="4"/>
            <a:endParaRPr lang="en-US" altLang="zh-TW" sz="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15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743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37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[a(3)]             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Return a(3)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04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701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  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       </a:t>
            </a:r>
            <a:r>
              <a:rPr lang="zh-TW" altLang="en-US" dirty="0"/>
              <a:t> </a:t>
            </a:r>
            <a:r>
              <a:rPr lang="en-US" altLang="zh-TW" dirty="0"/>
              <a:t>Return max(L, M, R)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427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585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P […,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018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680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907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1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4621</Words>
  <Application>Microsoft Office PowerPoint</Application>
  <PresentationFormat>寬螢幕</PresentationFormat>
  <Paragraphs>776</Paragraphs>
  <Slides>116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116</vt:i4>
      </vt:variant>
    </vt:vector>
  </HeadingPairs>
  <TitlesOfParts>
    <vt:vector size="121" baseType="lpstr">
      <vt:lpstr>微軟正黑體</vt:lpstr>
      <vt:lpstr>Arial</vt:lpstr>
      <vt:lpstr>Calibri</vt:lpstr>
      <vt:lpstr>Consolas</vt:lpstr>
      <vt:lpstr>Office 佈景主題</vt:lpstr>
      <vt:lpstr> Advanced  Competitive Programming</vt:lpstr>
      <vt:lpstr>Week 2  Basic Programing</vt:lpstr>
      <vt:lpstr>Outline</vt:lpstr>
      <vt:lpstr>Coding 小知識</vt:lpstr>
      <vt:lpstr>cin and cout</vt:lpstr>
      <vt:lpstr>cin and scanf and getline</vt:lpstr>
      <vt:lpstr>long long </vt:lpstr>
      <vt:lpstr>陣列</vt:lpstr>
      <vt:lpstr>STL</vt:lpstr>
      <vt:lpstr>vector&lt;any_type&gt;</vt:lpstr>
      <vt:lpstr>C plus plus 說明文件簡介</vt:lpstr>
      <vt:lpstr>C plus plus 說明文件簡介</vt:lpstr>
      <vt:lpstr>C plus plus 說明文件簡介</vt:lpstr>
      <vt:lpstr>C plus plus 說明文件簡介</vt:lpstr>
      <vt:lpstr>string</vt:lpstr>
      <vt:lpstr>string 字典序</vt:lpstr>
      <vt:lpstr>STL 可以套在 STL 裡面</vt:lpstr>
      <vt:lpstr>自學清單</vt:lpstr>
      <vt:lpstr>sort</vt:lpstr>
      <vt:lpstr>sort</vt:lpstr>
      <vt:lpstr>回顧字典序</vt:lpstr>
      <vt:lpstr>string 字典序</vt:lpstr>
      <vt:lpstr>vector sort 使用練習</vt:lpstr>
      <vt:lpstr>sort</vt:lpstr>
      <vt:lpstr>自定義 sort</vt:lpstr>
      <vt:lpstr>自定義 sort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感受一下 excel 操作 – 自定義排序</vt:lpstr>
      <vt:lpstr>題解說明</vt:lpstr>
      <vt:lpstr>vector 套 vector&lt;int&gt; - 示範</vt:lpstr>
      <vt:lpstr>vector 套 vector&lt;int&gt; - 示範</vt:lpstr>
      <vt:lpstr>vector 套 vector&lt;int&gt; - 示範</vt:lpstr>
      <vt:lpstr>題目賞析 – CodeForces 1130 B</vt:lpstr>
      <vt:lpstr>題目賞析 – CodeForces 1107 A</vt:lpstr>
      <vt:lpstr>題目賞析 – CodeForces 1107 A</vt:lpstr>
      <vt:lpstr>題目賞析 – CodeForces 1107 A</vt:lpstr>
      <vt:lpstr>練習&amp;下課時間</vt:lpstr>
      <vt:lpstr>Outline</vt:lpstr>
      <vt:lpstr>演算法的效率</vt:lpstr>
      <vt:lpstr>Big O</vt:lpstr>
      <vt:lpstr>Big O</vt:lpstr>
      <vt:lpstr>Big O</vt:lpstr>
      <vt:lpstr>Big O</vt:lpstr>
      <vt:lpstr>競賽規範</vt:lpstr>
      <vt:lpstr>競賽規範</vt:lpstr>
      <vt:lpstr>合理的複雜度</vt:lpstr>
      <vt:lpstr>合理的複雜度</vt:lpstr>
      <vt:lpstr>合理的複雜度</vt:lpstr>
      <vt:lpstr>常見思考方法</vt:lpstr>
      <vt:lpstr>演算法的設計思維</vt:lpstr>
      <vt:lpstr>最大連續和問題</vt:lpstr>
      <vt:lpstr>演算法的設計思維</vt:lpstr>
      <vt:lpstr>枚舉</vt:lpstr>
      <vt:lpstr>枚舉: 最大連續和問題</vt:lpstr>
      <vt:lpstr>演算法的設計思維</vt:lpstr>
      <vt:lpstr>動態規劃: 最大連續和問題</vt:lpstr>
      <vt:lpstr>動態規劃</vt:lpstr>
      <vt:lpstr>動態規劃</vt:lpstr>
      <vt:lpstr>演算法的設計思維</vt:lpstr>
      <vt:lpstr>分治法</vt:lpstr>
      <vt:lpstr>分治法: 最大連續和問題</vt:lpstr>
      <vt:lpstr>分治法: 原大小的問題</vt:lpstr>
      <vt:lpstr>分治法: 分割問題</vt:lpstr>
      <vt:lpstr>分治法: 子問題</vt:lpstr>
      <vt:lpstr>分治法: 分割問題</vt:lpstr>
      <vt:lpstr>分治法: 子子問題</vt:lpstr>
      <vt:lpstr>分治法: 最小子問題(邊界)</vt:lpstr>
      <vt:lpstr>分治法: 子子問題</vt:lpstr>
      <vt:lpstr>分治法: 最小子問題(邊界)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分割問題</vt:lpstr>
      <vt:lpstr>分治法: 子子問題</vt:lpstr>
      <vt:lpstr>分治法: 最小子問題 (邊界)</vt:lpstr>
      <vt:lpstr>分治法: 子子問題</vt:lpstr>
      <vt:lpstr>分治法: 合併問題 (回傳解)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子問題</vt:lpstr>
      <vt:lpstr>分治法: 子問題</vt:lpstr>
      <vt:lpstr>分治法: 子問題</vt:lpstr>
      <vt:lpstr>分治法: 合併問題 (回傳解)</vt:lpstr>
      <vt:lpstr>分治法: 原問題</vt:lpstr>
      <vt:lpstr>分治法: 原問題</vt:lpstr>
      <vt:lpstr>分治法: 複雜度</vt:lpstr>
      <vt:lpstr>分治法: 時間花費</vt:lpstr>
      <vt:lpstr>分治法: 時間花費</vt:lpstr>
      <vt:lpstr>分治法: 時間花費</vt:lpstr>
      <vt:lpstr>分治法: 複雜度</vt:lpstr>
      <vt:lpstr>演算法的設計思維</vt:lpstr>
      <vt:lpstr>貪心法</vt:lpstr>
      <vt:lpstr>貪心法: 最大連續和問題</vt:lpstr>
      <vt:lpstr>更優的複雜度?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80</cp:revision>
  <dcterms:created xsi:type="dcterms:W3CDTF">2019-02-19T13:11:27Z</dcterms:created>
  <dcterms:modified xsi:type="dcterms:W3CDTF">2019-02-27T10:19:43Z</dcterms:modified>
</cp:coreProperties>
</file>