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62" r:id="rId3"/>
    <p:sldId id="361" r:id="rId4"/>
    <p:sldId id="461" r:id="rId5"/>
    <p:sldId id="434" r:id="rId6"/>
    <p:sldId id="480" r:id="rId7"/>
    <p:sldId id="481" r:id="rId8"/>
    <p:sldId id="483" r:id="rId9"/>
    <p:sldId id="484" r:id="rId10"/>
    <p:sldId id="485" r:id="rId11"/>
    <p:sldId id="482" r:id="rId12"/>
    <p:sldId id="489" r:id="rId13"/>
    <p:sldId id="490" r:id="rId14"/>
    <p:sldId id="478" r:id="rId15"/>
    <p:sldId id="486" r:id="rId16"/>
    <p:sldId id="487" r:id="rId17"/>
    <p:sldId id="488" r:id="rId18"/>
    <p:sldId id="402" r:id="rId19"/>
    <p:sldId id="403" r:id="rId20"/>
    <p:sldId id="384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95" r:id="rId29"/>
    <p:sldId id="412" r:id="rId30"/>
    <p:sldId id="413" r:id="rId31"/>
    <p:sldId id="492" r:id="rId32"/>
    <p:sldId id="491" r:id="rId33"/>
    <p:sldId id="493" r:id="rId34"/>
    <p:sldId id="419" r:id="rId35"/>
    <p:sldId id="411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5186"/>
    <a:srgbClr val="F1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D3-9EDB-4B35-90F9-382768275B83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C78C7-0E09-422F-A949-E582D1091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0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30732C2F-983F-4884-9153-3D889E25B9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288" y="6219031"/>
            <a:ext cx="38877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b="1" i="1" dirty="0">
                <a:solidFill>
                  <a:srgbClr val="898989"/>
                </a:solidFill>
                <a:latin typeface="微軟正黑體" panose="020B0604030504040204" pitchFamily="34" charset="-120"/>
              </a:rPr>
              <a:t>Competitive  Programming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748ED93B-D013-498F-9761-B9D2E292E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2019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2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27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Made by </a:t>
            </a:r>
            <a:r>
              <a:rPr lang="zh-TW" altLang="en-US"/>
              <a:t>培訓團隊群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AD78CA-FF7F-424B-BEE4-5FCF96CC4D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427417" y="6330120"/>
            <a:ext cx="764583" cy="3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6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ackmd.io/s/SJ7nxwRL4#DF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7%B5%82%E6%A5%B5%E5%AF%86%E7%A2%B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s/Skp3TOsP4#%E5%B7%A6%E9%96%89%E5%8F%B3%E9%96%8B%E5%8D%80%E9%96%93-l-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br>
              <a:rPr lang="en-US" altLang="zh-TW" sz="4400" dirty="0"/>
            </a:br>
            <a:r>
              <a:rPr lang="en-US" altLang="zh-TW" sz="4400" dirty="0"/>
              <a:t>Advanced </a:t>
            </a:r>
            <a:br>
              <a:rPr lang="en-US" altLang="zh-TW" sz="4400" dirty="0"/>
            </a:br>
            <a:r>
              <a:rPr lang="en-US" altLang="zh-TW" sz="4400" dirty="0"/>
              <a:t>Competitive Programming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zh-TW" altLang="en-US" dirty="0"/>
              <a:t>國立成功大學</a:t>
            </a:r>
            <a:r>
              <a:rPr lang="en-US" altLang="zh-TW" dirty="0"/>
              <a:t>ACM-ICPC</a:t>
            </a:r>
            <a:r>
              <a:rPr lang="zh-TW" altLang="en-US" dirty="0"/>
              <a:t>程式競賽培訓隊</a:t>
            </a:r>
          </a:p>
          <a:p>
            <a:r>
              <a:rPr lang="en-US" altLang="zh-TW" dirty="0"/>
              <a:t>nckuacm@imslab.org</a:t>
            </a:r>
          </a:p>
          <a:p>
            <a:endParaRPr lang="en-US" altLang="zh-TW" dirty="0"/>
          </a:p>
          <a:p>
            <a:r>
              <a:rPr lang="en-US" altLang="zh-TW" dirty="0"/>
              <a:t>Department of Computer Science and Information Engineering</a:t>
            </a:r>
          </a:p>
          <a:p>
            <a:r>
              <a:rPr lang="en-US" altLang="zh-TW" dirty="0"/>
              <a:t>National Cheng Kung University</a:t>
            </a:r>
          </a:p>
          <a:p>
            <a:r>
              <a:rPr lang="en-US" altLang="zh-TW" dirty="0"/>
              <a:t>Tainan,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HRS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TW" sz="3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TW" sz="3600" dirty="0">
              <a:latin typeface="Consolas" panose="020B0609020204030204" pitchFamily="49" charset="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11AFC5A-D157-4D47-AEDF-6504F119694E}"/>
              </a:ext>
            </a:extLst>
          </p:cNvPr>
          <p:cNvSpPr/>
          <p:nvPr/>
        </p:nvSpPr>
        <p:spPr>
          <a:xfrm>
            <a:off x="3818860" y="3267642"/>
            <a:ext cx="637954" cy="63795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7060635-A009-459C-8273-689AE886A528}"/>
              </a:ext>
            </a:extLst>
          </p:cNvPr>
          <p:cNvSpPr/>
          <p:nvPr/>
        </p:nvSpPr>
        <p:spPr>
          <a:xfrm>
            <a:off x="4582633" y="4696046"/>
            <a:ext cx="637954" cy="63795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209C417-E2DF-44E0-B674-72599236640B}"/>
              </a:ext>
            </a:extLst>
          </p:cNvPr>
          <p:cNvSpPr/>
          <p:nvPr/>
        </p:nvSpPr>
        <p:spPr>
          <a:xfrm>
            <a:off x="3055088" y="4696046"/>
            <a:ext cx="637954" cy="63795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94BF033-FDBE-4729-B01B-87ADC28F572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374065" y="3812170"/>
            <a:ext cx="538221" cy="88387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71106CB-858E-4A67-AFC4-2FE50C1C791A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363388" y="3812170"/>
            <a:ext cx="538222" cy="88387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F827073-AEDC-4112-ACC8-6F527A5D9996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3693042" y="5015023"/>
            <a:ext cx="88959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0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HRS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TW" altLang="en-US" sz="3600" dirty="0">
                <a:latin typeface="Consolas" panose="020B0609020204030204" pitchFamily="49" charset="0"/>
              </a:rPr>
              <a:t>結論是</a:t>
            </a:r>
            <a:endParaRPr lang="en-US" altLang="zh-TW" sz="3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TW" sz="3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TW" sz="3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zh-TW" altLang="en-US" sz="3600" dirty="0">
                <a:latin typeface="Consolas" panose="020B0609020204030204" pitchFamily="49" charset="0"/>
              </a:rPr>
              <a:t>雖然 </a:t>
            </a:r>
            <a:r>
              <a:rPr lang="en-US" altLang="zh-TW" sz="3600" dirty="0">
                <a:latin typeface="Consolas" panose="020B0609020204030204" pitchFamily="49" charset="0"/>
              </a:rPr>
              <a:t>HRS </a:t>
            </a:r>
            <a:r>
              <a:rPr lang="zh-TW" altLang="en-US" sz="3600" dirty="0">
                <a:latin typeface="Consolas" panose="020B0609020204030204" pitchFamily="49" charset="0"/>
              </a:rPr>
              <a:t>可以做到點遍歷</a:t>
            </a:r>
            <a:endParaRPr lang="en-US" altLang="zh-TW" sz="3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zh-TW" altLang="en-US" sz="3600" dirty="0">
                <a:latin typeface="Consolas" panose="020B0609020204030204" pitchFamily="49" charset="0"/>
              </a:rPr>
              <a:t>但卻沒有</a:t>
            </a:r>
            <a:r>
              <a:rPr lang="zh-TW" altLang="en-US" sz="3600" b="1" dirty="0">
                <a:latin typeface="Consolas" panose="020B0609020204030204" pitchFamily="49" charset="0"/>
              </a:rPr>
              <a:t>深度優先</a:t>
            </a:r>
            <a:endParaRPr lang="en-US" altLang="zh-TW" sz="3600" b="1" dirty="0"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F3A39F-89E9-4BFA-860E-DD9232CA3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55" y="3074099"/>
            <a:ext cx="1566350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8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HRS </a:t>
            </a:r>
            <a:r>
              <a:rPr lang="zh-TW" altLang="en-US" dirty="0"/>
              <a:t>的</a:t>
            </a:r>
            <a:r>
              <a:rPr lang="zh-TW" altLang="en-US" b="1" dirty="0"/>
              <a:t>點</a:t>
            </a:r>
            <a:r>
              <a:rPr lang="zh-TW" altLang="en-US" dirty="0"/>
              <a:t>遍歷順序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54" name="內容版面配置區 2">
            <a:extLst>
              <a:ext uri="{FF2B5EF4-FFF2-40B4-BE49-F238E27FC236}">
                <a16:creationId xmlns:a16="http://schemas.microsoft.com/office/drawing/2014/main" id="{6C4B1678-3A21-4F0A-8097-7FAD5FD0E05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TW" altLang="en-US"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微軟正黑體" panose="020B0604030504040204" pitchFamily="34" charset="-120"/>
              <a:buChar char="-"/>
              <a:defRPr lang="zh-TW" altLang="en-US"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altLang="en-US"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altLang="en-US" sz="18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altLang="en-US" sz="18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微軟正黑體" panose="020B0604030504040204" pitchFamily="34" charset="-120"/>
              <a:buNone/>
            </a:pPr>
            <a:endParaRPr lang="en-US" altLang="zh-TW" dirty="0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F98C74BA-90DC-4EFA-B827-C17DA0783B1D}"/>
              </a:ext>
            </a:extLst>
          </p:cNvPr>
          <p:cNvSpPr/>
          <p:nvPr/>
        </p:nvSpPr>
        <p:spPr>
          <a:xfrm>
            <a:off x="3240122" y="3520221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2</a:t>
            </a:r>
            <a:endParaRPr kumimoji="1" lang="ja-JP" altLang="en-US" sz="5400" dirty="0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1C53F9C9-7C5B-488F-93E9-CDF39A1916DC}"/>
              </a:ext>
            </a:extLst>
          </p:cNvPr>
          <p:cNvSpPr/>
          <p:nvPr/>
        </p:nvSpPr>
        <p:spPr>
          <a:xfrm>
            <a:off x="4394342" y="4514543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6</a:t>
            </a:r>
            <a:endParaRPr kumimoji="1" lang="ja-JP" altLang="en-US" sz="5400" dirty="0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24722179-E031-437F-A9C4-CF7C43360E7F}"/>
              </a:ext>
            </a:extLst>
          </p:cNvPr>
          <p:cNvSpPr/>
          <p:nvPr/>
        </p:nvSpPr>
        <p:spPr>
          <a:xfrm>
            <a:off x="5353562" y="3520221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3</a:t>
            </a:r>
            <a:endParaRPr kumimoji="1" lang="ja-JP" altLang="en-US" sz="5400" dirty="0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12699C13-314B-44C6-ACDF-64143F5C780F}"/>
              </a:ext>
            </a:extLst>
          </p:cNvPr>
          <p:cNvSpPr/>
          <p:nvPr/>
        </p:nvSpPr>
        <p:spPr>
          <a:xfrm>
            <a:off x="7239623" y="4514543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9</a:t>
            </a:r>
            <a:endParaRPr kumimoji="1" lang="ja-JP" altLang="en-US" sz="5400" dirty="0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916B87B8-5ACF-419B-9617-2D265C180D21}"/>
              </a:ext>
            </a:extLst>
          </p:cNvPr>
          <p:cNvSpPr/>
          <p:nvPr/>
        </p:nvSpPr>
        <p:spPr>
          <a:xfrm>
            <a:off x="6496069" y="1825625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1</a:t>
            </a:r>
            <a:endParaRPr kumimoji="1" lang="ja-JP" altLang="en-US" sz="5400" dirty="0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CBA0C413-5949-4149-9C9C-E85944D0CB46}"/>
              </a:ext>
            </a:extLst>
          </p:cNvPr>
          <p:cNvSpPr/>
          <p:nvPr/>
        </p:nvSpPr>
        <p:spPr>
          <a:xfrm>
            <a:off x="4394342" y="6001641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A</a:t>
            </a:r>
            <a:endParaRPr kumimoji="1" lang="ja-JP" altLang="en-US" sz="5400" dirty="0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1ABBC1E5-E47D-4E32-8480-C7686E42707A}"/>
              </a:ext>
            </a:extLst>
          </p:cNvPr>
          <p:cNvSpPr/>
          <p:nvPr/>
        </p:nvSpPr>
        <p:spPr>
          <a:xfrm>
            <a:off x="9810981" y="3520221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5</a:t>
            </a:r>
            <a:endParaRPr kumimoji="1" lang="ja-JP" altLang="en-US" sz="5400" dirty="0"/>
          </a:p>
        </p:txBody>
      </p: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2F9716ED-4A0C-4D5E-BF7E-C6591A7954AE}"/>
              </a:ext>
            </a:extLst>
          </p:cNvPr>
          <p:cNvCxnSpPr>
            <a:cxnSpLocks/>
            <a:stCxn id="84" idx="7"/>
            <a:endCxn id="88" idx="2"/>
          </p:cNvCxnSpPr>
          <p:nvPr/>
        </p:nvCxnSpPr>
        <p:spPr>
          <a:xfrm flipV="1">
            <a:off x="3857253" y="2187132"/>
            <a:ext cx="2638816" cy="143897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D2C28BB5-B512-4225-9BFB-0B5B1BC4461E}"/>
              </a:ext>
            </a:extLst>
          </p:cNvPr>
          <p:cNvCxnSpPr>
            <a:cxnSpLocks/>
            <a:stCxn id="88" idx="6"/>
            <a:endCxn id="90" idx="1"/>
          </p:cNvCxnSpPr>
          <p:nvPr/>
        </p:nvCxnSpPr>
        <p:spPr>
          <a:xfrm>
            <a:off x="7219083" y="2187132"/>
            <a:ext cx="2697781" cy="143897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4053739A-5733-4E44-A9CA-15B254EB9682}"/>
              </a:ext>
            </a:extLst>
          </p:cNvPr>
          <p:cNvCxnSpPr>
            <a:cxnSpLocks/>
            <a:stCxn id="86" idx="0"/>
            <a:endCxn id="88" idx="3"/>
          </p:cNvCxnSpPr>
          <p:nvPr/>
        </p:nvCxnSpPr>
        <p:spPr>
          <a:xfrm flipV="1">
            <a:off x="5715069" y="2442756"/>
            <a:ext cx="886883" cy="107746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90EB8DC1-56DC-45C9-A13F-D933465AF6C2}"/>
              </a:ext>
            </a:extLst>
          </p:cNvPr>
          <p:cNvCxnSpPr>
            <a:cxnSpLocks/>
            <a:stCxn id="86" idx="6"/>
            <a:endCxn id="87" idx="1"/>
          </p:cNvCxnSpPr>
          <p:nvPr/>
        </p:nvCxnSpPr>
        <p:spPr>
          <a:xfrm>
            <a:off x="6076576" y="3881728"/>
            <a:ext cx="1268930" cy="73869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3E61C0D3-6565-44DD-9E56-3AB3DD9114C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4755849" y="3881728"/>
            <a:ext cx="597713" cy="63281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CB6C43A1-2953-4B19-BB9F-51B78200B392}"/>
              </a:ext>
            </a:extLst>
          </p:cNvPr>
          <p:cNvCxnSpPr>
            <a:cxnSpLocks/>
            <a:stCxn id="85" idx="4"/>
            <a:endCxn id="89" idx="0"/>
          </p:cNvCxnSpPr>
          <p:nvPr/>
        </p:nvCxnSpPr>
        <p:spPr>
          <a:xfrm>
            <a:off x="4755849" y="5237557"/>
            <a:ext cx="0" cy="76408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96">
            <a:extLst>
              <a:ext uri="{FF2B5EF4-FFF2-40B4-BE49-F238E27FC236}">
                <a16:creationId xmlns:a16="http://schemas.microsoft.com/office/drawing/2014/main" id="{8FFC1FF9-30E6-4096-83AA-F7E048C594D1}"/>
              </a:ext>
            </a:extLst>
          </p:cNvPr>
          <p:cNvSpPr/>
          <p:nvPr/>
        </p:nvSpPr>
        <p:spPr>
          <a:xfrm>
            <a:off x="6271576" y="4514543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8</a:t>
            </a:r>
            <a:endParaRPr kumimoji="1" lang="ja-JP" altLang="en-US" sz="5400" dirty="0"/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AA968AF9-A764-4347-B695-C619CA9B8F27}"/>
              </a:ext>
            </a:extLst>
          </p:cNvPr>
          <p:cNvCxnSpPr>
            <a:cxnSpLocks/>
            <a:stCxn id="86" idx="5"/>
            <a:endCxn id="97" idx="0"/>
          </p:cNvCxnSpPr>
          <p:nvPr/>
        </p:nvCxnSpPr>
        <p:spPr>
          <a:xfrm>
            <a:off x="5970693" y="4137352"/>
            <a:ext cx="662390" cy="37719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橢圓 98">
            <a:extLst>
              <a:ext uri="{FF2B5EF4-FFF2-40B4-BE49-F238E27FC236}">
                <a16:creationId xmlns:a16="http://schemas.microsoft.com/office/drawing/2014/main" id="{17D28707-02F4-4F39-9F2A-E08E04CB8D2B}"/>
              </a:ext>
            </a:extLst>
          </p:cNvPr>
          <p:cNvSpPr/>
          <p:nvPr/>
        </p:nvSpPr>
        <p:spPr>
          <a:xfrm>
            <a:off x="5362389" y="4515964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7</a:t>
            </a:r>
            <a:endParaRPr kumimoji="1" lang="ja-JP" altLang="en-US" sz="5400" dirty="0"/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6E0BE3B7-8CAB-4932-A3F1-296177DACDDF}"/>
              </a:ext>
            </a:extLst>
          </p:cNvPr>
          <p:cNvSpPr/>
          <p:nvPr/>
        </p:nvSpPr>
        <p:spPr>
          <a:xfrm>
            <a:off x="7821466" y="3520221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4</a:t>
            </a:r>
            <a:endParaRPr kumimoji="1" lang="ja-JP" altLang="en-US" sz="5400" dirty="0"/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44D8F489-3A20-4C5A-9E90-0AA482A7D110}"/>
              </a:ext>
            </a:extLst>
          </p:cNvPr>
          <p:cNvCxnSpPr>
            <a:cxnSpLocks/>
            <a:stCxn id="86" idx="7"/>
            <a:endCxn id="101" idx="1"/>
          </p:cNvCxnSpPr>
          <p:nvPr/>
        </p:nvCxnSpPr>
        <p:spPr>
          <a:xfrm>
            <a:off x="5970693" y="3626104"/>
            <a:ext cx="195665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>
            <a:extLst>
              <a:ext uri="{FF2B5EF4-FFF2-40B4-BE49-F238E27FC236}">
                <a16:creationId xmlns:a16="http://schemas.microsoft.com/office/drawing/2014/main" id="{A37FF6C7-B4FE-4F23-BAE5-2809DEBEE576}"/>
              </a:ext>
            </a:extLst>
          </p:cNvPr>
          <p:cNvSpPr/>
          <p:nvPr/>
        </p:nvSpPr>
        <p:spPr>
          <a:xfrm>
            <a:off x="3230782" y="4502524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C</a:t>
            </a:r>
            <a:endParaRPr kumimoji="1" lang="ja-JP" altLang="en-US" sz="5400" dirty="0"/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95EA7332-6999-4063-A53A-589D2A76EE81}"/>
              </a:ext>
            </a:extLst>
          </p:cNvPr>
          <p:cNvSpPr/>
          <p:nvPr/>
        </p:nvSpPr>
        <p:spPr>
          <a:xfrm>
            <a:off x="2125755" y="4502524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B</a:t>
            </a:r>
            <a:endParaRPr kumimoji="1" lang="ja-JP" altLang="en-US" sz="5400" dirty="0"/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7515F605-7A9F-4F09-91EC-6B9D58D51678}"/>
              </a:ext>
            </a:extLst>
          </p:cNvPr>
          <p:cNvCxnSpPr>
            <a:cxnSpLocks/>
            <a:stCxn id="84" idx="3"/>
            <a:endCxn id="105" idx="7"/>
          </p:cNvCxnSpPr>
          <p:nvPr/>
        </p:nvCxnSpPr>
        <p:spPr>
          <a:xfrm flipH="1">
            <a:off x="2742886" y="4137352"/>
            <a:ext cx="603119" cy="47105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96A75D1A-7736-48E0-B3DF-AB070EAE1A13}"/>
              </a:ext>
            </a:extLst>
          </p:cNvPr>
          <p:cNvCxnSpPr>
            <a:cxnSpLocks/>
            <a:stCxn id="101" idx="0"/>
            <a:endCxn id="88" idx="5"/>
          </p:cNvCxnSpPr>
          <p:nvPr/>
        </p:nvCxnSpPr>
        <p:spPr>
          <a:xfrm flipH="1" flipV="1">
            <a:off x="7113200" y="2442756"/>
            <a:ext cx="1069773" cy="107746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8923A64-D0D2-4903-BF35-5715843A3A16}"/>
              </a:ext>
            </a:extLst>
          </p:cNvPr>
          <p:cNvCxnSpPr>
            <a:cxnSpLocks/>
            <a:stCxn id="105" idx="6"/>
            <a:endCxn id="103" idx="2"/>
          </p:cNvCxnSpPr>
          <p:nvPr/>
        </p:nvCxnSpPr>
        <p:spPr>
          <a:xfrm>
            <a:off x="2848769" y="4864031"/>
            <a:ext cx="38201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BA14EE50-1D20-4111-9412-60CB2C9328DC}"/>
              </a:ext>
            </a:extLst>
          </p:cNvPr>
          <p:cNvCxnSpPr>
            <a:cxnSpLocks/>
            <a:stCxn id="84" idx="4"/>
            <a:endCxn id="103" idx="0"/>
          </p:cNvCxnSpPr>
          <p:nvPr/>
        </p:nvCxnSpPr>
        <p:spPr>
          <a:xfrm flipH="1">
            <a:off x="3592289" y="4243235"/>
            <a:ext cx="9340" cy="25928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4F2AEE03-9190-4131-B522-7D301A45F5BF}"/>
              </a:ext>
            </a:extLst>
          </p:cNvPr>
          <p:cNvCxnSpPr>
            <a:cxnSpLocks/>
            <a:stCxn id="99" idx="0"/>
            <a:endCxn id="86" idx="4"/>
          </p:cNvCxnSpPr>
          <p:nvPr/>
        </p:nvCxnSpPr>
        <p:spPr>
          <a:xfrm flipH="1" flipV="1">
            <a:off x="5715069" y="4243235"/>
            <a:ext cx="8827" cy="27272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CD999A3-0528-4ACF-9354-2E76965522CD}"/>
              </a:ext>
            </a:extLst>
          </p:cNvPr>
          <p:cNvCxnSpPr>
            <a:cxnSpLocks/>
            <a:stCxn id="85" idx="6"/>
          </p:cNvCxnSpPr>
          <p:nvPr/>
        </p:nvCxnSpPr>
        <p:spPr>
          <a:xfrm>
            <a:off x="5117356" y="4876050"/>
            <a:ext cx="236206" cy="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35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</a:t>
            </a:r>
            <a:r>
              <a:rPr lang="zh-TW" altLang="en-US" dirty="0"/>
              <a:t>的</a:t>
            </a:r>
            <a:r>
              <a:rPr lang="zh-TW" altLang="en-US" b="1" dirty="0"/>
              <a:t>點</a:t>
            </a:r>
            <a:r>
              <a:rPr lang="zh-TW" altLang="en-US" dirty="0"/>
              <a:t>遍歷順序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54" name="內容版面配置區 2">
            <a:extLst>
              <a:ext uri="{FF2B5EF4-FFF2-40B4-BE49-F238E27FC236}">
                <a16:creationId xmlns:a16="http://schemas.microsoft.com/office/drawing/2014/main" id="{6C4B1678-3A21-4F0A-8097-7FAD5FD0E05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TW" altLang="en-US"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微軟正黑體" panose="020B0604030504040204" pitchFamily="34" charset="-120"/>
              <a:buChar char="-"/>
              <a:defRPr lang="zh-TW" altLang="en-US"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altLang="en-US"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altLang="en-US" sz="18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altLang="en-US" sz="18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微軟正黑體" panose="020B0604030504040204" pitchFamily="34" charset="-120"/>
              <a:buNone/>
            </a:pPr>
            <a:endParaRPr lang="en-US" altLang="zh-TW" dirty="0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F98C74BA-90DC-4EFA-B827-C17DA0783B1D}"/>
              </a:ext>
            </a:extLst>
          </p:cNvPr>
          <p:cNvSpPr/>
          <p:nvPr/>
        </p:nvSpPr>
        <p:spPr>
          <a:xfrm>
            <a:off x="3240122" y="3520221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2</a:t>
            </a:r>
            <a:endParaRPr kumimoji="1" lang="ja-JP" altLang="en-US" sz="5400" dirty="0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1C53F9C9-7C5B-488F-93E9-CDF39A1916DC}"/>
              </a:ext>
            </a:extLst>
          </p:cNvPr>
          <p:cNvSpPr/>
          <p:nvPr/>
        </p:nvSpPr>
        <p:spPr>
          <a:xfrm>
            <a:off x="4394342" y="4514543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6</a:t>
            </a:r>
            <a:endParaRPr kumimoji="1" lang="ja-JP" altLang="en-US" sz="5400" dirty="0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24722179-E031-437F-A9C4-CF7C43360E7F}"/>
              </a:ext>
            </a:extLst>
          </p:cNvPr>
          <p:cNvSpPr/>
          <p:nvPr/>
        </p:nvSpPr>
        <p:spPr>
          <a:xfrm>
            <a:off x="5353562" y="3520221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5</a:t>
            </a:r>
            <a:endParaRPr kumimoji="1" lang="ja-JP" altLang="en-US" sz="5400" dirty="0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12699C13-314B-44C6-ACDF-64143F5C780F}"/>
              </a:ext>
            </a:extLst>
          </p:cNvPr>
          <p:cNvSpPr/>
          <p:nvPr/>
        </p:nvSpPr>
        <p:spPr>
          <a:xfrm>
            <a:off x="7239623" y="4514543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A</a:t>
            </a:r>
            <a:endParaRPr kumimoji="1" lang="ja-JP" altLang="en-US" sz="5400" dirty="0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916B87B8-5ACF-419B-9617-2D265C180D21}"/>
              </a:ext>
            </a:extLst>
          </p:cNvPr>
          <p:cNvSpPr/>
          <p:nvPr/>
        </p:nvSpPr>
        <p:spPr>
          <a:xfrm>
            <a:off x="6496069" y="1825625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1</a:t>
            </a:r>
            <a:endParaRPr kumimoji="1" lang="ja-JP" altLang="en-US" sz="5400" dirty="0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CBA0C413-5949-4149-9C9C-E85944D0CB46}"/>
              </a:ext>
            </a:extLst>
          </p:cNvPr>
          <p:cNvSpPr/>
          <p:nvPr/>
        </p:nvSpPr>
        <p:spPr>
          <a:xfrm>
            <a:off x="4394342" y="6001641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7</a:t>
            </a:r>
            <a:endParaRPr kumimoji="1" lang="ja-JP" altLang="en-US" sz="5400" dirty="0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1ABBC1E5-E47D-4E32-8480-C7686E42707A}"/>
              </a:ext>
            </a:extLst>
          </p:cNvPr>
          <p:cNvSpPr/>
          <p:nvPr/>
        </p:nvSpPr>
        <p:spPr>
          <a:xfrm>
            <a:off x="9810981" y="3520221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C</a:t>
            </a:r>
            <a:endParaRPr kumimoji="1" lang="ja-JP" altLang="en-US" sz="5400" dirty="0"/>
          </a:p>
        </p:txBody>
      </p: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2F9716ED-4A0C-4D5E-BF7E-C6591A7954AE}"/>
              </a:ext>
            </a:extLst>
          </p:cNvPr>
          <p:cNvCxnSpPr>
            <a:cxnSpLocks/>
            <a:stCxn id="84" idx="7"/>
            <a:endCxn id="88" idx="2"/>
          </p:cNvCxnSpPr>
          <p:nvPr/>
        </p:nvCxnSpPr>
        <p:spPr>
          <a:xfrm flipV="1">
            <a:off x="3857253" y="2187132"/>
            <a:ext cx="2638816" cy="143897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D2C28BB5-B512-4225-9BFB-0B5B1BC4461E}"/>
              </a:ext>
            </a:extLst>
          </p:cNvPr>
          <p:cNvCxnSpPr>
            <a:cxnSpLocks/>
            <a:stCxn id="88" idx="6"/>
            <a:endCxn id="90" idx="1"/>
          </p:cNvCxnSpPr>
          <p:nvPr/>
        </p:nvCxnSpPr>
        <p:spPr>
          <a:xfrm>
            <a:off x="7219083" y="2187132"/>
            <a:ext cx="2697781" cy="143897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4053739A-5733-4E44-A9CA-15B254EB9682}"/>
              </a:ext>
            </a:extLst>
          </p:cNvPr>
          <p:cNvCxnSpPr>
            <a:cxnSpLocks/>
            <a:stCxn id="86" idx="0"/>
            <a:endCxn id="88" idx="3"/>
          </p:cNvCxnSpPr>
          <p:nvPr/>
        </p:nvCxnSpPr>
        <p:spPr>
          <a:xfrm flipV="1">
            <a:off x="5715069" y="2442756"/>
            <a:ext cx="886883" cy="107746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90EB8DC1-56DC-45C9-A13F-D933465AF6C2}"/>
              </a:ext>
            </a:extLst>
          </p:cNvPr>
          <p:cNvCxnSpPr>
            <a:cxnSpLocks/>
            <a:stCxn id="86" idx="6"/>
            <a:endCxn id="87" idx="1"/>
          </p:cNvCxnSpPr>
          <p:nvPr/>
        </p:nvCxnSpPr>
        <p:spPr>
          <a:xfrm>
            <a:off x="6076576" y="3881728"/>
            <a:ext cx="1268930" cy="73869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3E61C0D3-6565-44DD-9E56-3AB3DD9114C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4755849" y="3881728"/>
            <a:ext cx="597713" cy="63281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CB6C43A1-2953-4B19-BB9F-51B78200B392}"/>
              </a:ext>
            </a:extLst>
          </p:cNvPr>
          <p:cNvCxnSpPr>
            <a:cxnSpLocks/>
            <a:stCxn id="85" idx="4"/>
            <a:endCxn id="89" idx="0"/>
          </p:cNvCxnSpPr>
          <p:nvPr/>
        </p:nvCxnSpPr>
        <p:spPr>
          <a:xfrm>
            <a:off x="4755849" y="5237557"/>
            <a:ext cx="0" cy="76408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96">
            <a:extLst>
              <a:ext uri="{FF2B5EF4-FFF2-40B4-BE49-F238E27FC236}">
                <a16:creationId xmlns:a16="http://schemas.microsoft.com/office/drawing/2014/main" id="{8FFC1FF9-30E6-4096-83AA-F7E048C594D1}"/>
              </a:ext>
            </a:extLst>
          </p:cNvPr>
          <p:cNvSpPr/>
          <p:nvPr/>
        </p:nvSpPr>
        <p:spPr>
          <a:xfrm>
            <a:off x="6271576" y="4514543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9</a:t>
            </a:r>
            <a:endParaRPr kumimoji="1" lang="ja-JP" altLang="en-US" sz="5400" dirty="0"/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AA968AF9-A764-4347-B695-C619CA9B8F27}"/>
              </a:ext>
            </a:extLst>
          </p:cNvPr>
          <p:cNvCxnSpPr>
            <a:cxnSpLocks/>
            <a:stCxn id="86" idx="5"/>
            <a:endCxn id="97" idx="0"/>
          </p:cNvCxnSpPr>
          <p:nvPr/>
        </p:nvCxnSpPr>
        <p:spPr>
          <a:xfrm>
            <a:off x="5970693" y="4137352"/>
            <a:ext cx="662390" cy="37719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橢圓 98">
            <a:extLst>
              <a:ext uri="{FF2B5EF4-FFF2-40B4-BE49-F238E27FC236}">
                <a16:creationId xmlns:a16="http://schemas.microsoft.com/office/drawing/2014/main" id="{17D28707-02F4-4F39-9F2A-E08E04CB8D2B}"/>
              </a:ext>
            </a:extLst>
          </p:cNvPr>
          <p:cNvSpPr/>
          <p:nvPr/>
        </p:nvSpPr>
        <p:spPr>
          <a:xfrm>
            <a:off x="5362389" y="4515964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8</a:t>
            </a:r>
            <a:endParaRPr kumimoji="1" lang="ja-JP" altLang="en-US" sz="5400" dirty="0"/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C622B07C-5F7E-438E-835B-95C5BF2F93AE}"/>
              </a:ext>
            </a:extLst>
          </p:cNvPr>
          <p:cNvCxnSpPr>
            <a:cxnSpLocks/>
            <a:stCxn id="86" idx="4"/>
            <a:endCxn id="99" idx="0"/>
          </p:cNvCxnSpPr>
          <p:nvPr/>
        </p:nvCxnSpPr>
        <p:spPr>
          <a:xfrm>
            <a:off x="5715069" y="4243235"/>
            <a:ext cx="8827" cy="27272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>
            <a:extLst>
              <a:ext uri="{FF2B5EF4-FFF2-40B4-BE49-F238E27FC236}">
                <a16:creationId xmlns:a16="http://schemas.microsoft.com/office/drawing/2014/main" id="{6E0BE3B7-8CAB-4932-A3F1-296177DACDDF}"/>
              </a:ext>
            </a:extLst>
          </p:cNvPr>
          <p:cNvSpPr/>
          <p:nvPr/>
        </p:nvSpPr>
        <p:spPr>
          <a:xfrm>
            <a:off x="7821466" y="3520221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B</a:t>
            </a:r>
            <a:endParaRPr kumimoji="1" lang="ja-JP" altLang="en-US" sz="5400" dirty="0"/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44D8F489-3A20-4C5A-9E90-0AA482A7D110}"/>
              </a:ext>
            </a:extLst>
          </p:cNvPr>
          <p:cNvCxnSpPr>
            <a:cxnSpLocks/>
            <a:stCxn id="88" idx="5"/>
            <a:endCxn id="101" idx="0"/>
          </p:cNvCxnSpPr>
          <p:nvPr/>
        </p:nvCxnSpPr>
        <p:spPr>
          <a:xfrm>
            <a:off x="7113200" y="2442756"/>
            <a:ext cx="1069773" cy="107746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>
            <a:extLst>
              <a:ext uri="{FF2B5EF4-FFF2-40B4-BE49-F238E27FC236}">
                <a16:creationId xmlns:a16="http://schemas.microsoft.com/office/drawing/2014/main" id="{A37FF6C7-B4FE-4F23-BAE5-2809DEBEE576}"/>
              </a:ext>
            </a:extLst>
          </p:cNvPr>
          <p:cNvSpPr/>
          <p:nvPr/>
        </p:nvSpPr>
        <p:spPr>
          <a:xfrm>
            <a:off x="3230782" y="4502524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4</a:t>
            </a:r>
            <a:endParaRPr kumimoji="1" lang="ja-JP" altLang="en-US" sz="5400" dirty="0"/>
          </a:p>
        </p:txBody>
      </p: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22F34015-F881-48DB-8665-7D7EEEDB257F}"/>
              </a:ext>
            </a:extLst>
          </p:cNvPr>
          <p:cNvCxnSpPr>
            <a:cxnSpLocks/>
            <a:stCxn id="84" idx="4"/>
            <a:endCxn id="103" idx="0"/>
          </p:cNvCxnSpPr>
          <p:nvPr/>
        </p:nvCxnSpPr>
        <p:spPr>
          <a:xfrm flipH="1">
            <a:off x="3592289" y="4243235"/>
            <a:ext cx="9340" cy="25928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橢圓 104">
            <a:extLst>
              <a:ext uri="{FF2B5EF4-FFF2-40B4-BE49-F238E27FC236}">
                <a16:creationId xmlns:a16="http://schemas.microsoft.com/office/drawing/2014/main" id="{95EA7332-6999-4063-A53A-589D2A76EE81}"/>
              </a:ext>
            </a:extLst>
          </p:cNvPr>
          <p:cNvSpPr/>
          <p:nvPr/>
        </p:nvSpPr>
        <p:spPr>
          <a:xfrm>
            <a:off x="2125755" y="4502524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3</a:t>
            </a:r>
            <a:endParaRPr kumimoji="1" lang="ja-JP" altLang="en-US" sz="5400" dirty="0"/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31C7F3D4-9EE8-48BC-9C71-B7514E4F974F}"/>
              </a:ext>
            </a:extLst>
          </p:cNvPr>
          <p:cNvCxnSpPr>
            <a:cxnSpLocks/>
            <a:stCxn id="99" idx="2"/>
            <a:endCxn id="85" idx="6"/>
          </p:cNvCxnSpPr>
          <p:nvPr/>
        </p:nvCxnSpPr>
        <p:spPr>
          <a:xfrm flipH="1" flipV="1">
            <a:off x="5117356" y="4876050"/>
            <a:ext cx="245033" cy="142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A017E567-4324-4367-AC8E-D71CD37CAA2C}"/>
              </a:ext>
            </a:extLst>
          </p:cNvPr>
          <p:cNvCxnSpPr>
            <a:cxnSpLocks/>
            <a:stCxn id="103" idx="2"/>
            <a:endCxn id="105" idx="6"/>
          </p:cNvCxnSpPr>
          <p:nvPr/>
        </p:nvCxnSpPr>
        <p:spPr>
          <a:xfrm flipH="1">
            <a:off x="2848769" y="4864031"/>
            <a:ext cx="38201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7515F605-7A9F-4F09-91EC-6B9D58D51678}"/>
              </a:ext>
            </a:extLst>
          </p:cNvPr>
          <p:cNvCxnSpPr>
            <a:cxnSpLocks/>
            <a:stCxn id="84" idx="3"/>
            <a:endCxn id="105" idx="7"/>
          </p:cNvCxnSpPr>
          <p:nvPr/>
        </p:nvCxnSpPr>
        <p:spPr>
          <a:xfrm flipH="1">
            <a:off x="2742886" y="4137352"/>
            <a:ext cx="603119" cy="47105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96A75D1A-7736-48E0-B3DF-AB070EAE1A13}"/>
              </a:ext>
            </a:extLst>
          </p:cNvPr>
          <p:cNvCxnSpPr>
            <a:cxnSpLocks/>
            <a:stCxn id="101" idx="1"/>
            <a:endCxn id="86" idx="7"/>
          </p:cNvCxnSpPr>
          <p:nvPr/>
        </p:nvCxnSpPr>
        <p:spPr>
          <a:xfrm flipH="1">
            <a:off x="5970693" y="3626104"/>
            <a:ext cx="1956656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 </a:t>
            </a:r>
            <a:r>
              <a:rPr lang="zh-TW" altLang="en-US" dirty="0"/>
              <a:t>的</a:t>
            </a:r>
            <a:r>
              <a:rPr lang="zh-TW" altLang="en-US" b="1" dirty="0"/>
              <a:t>點</a:t>
            </a:r>
            <a:r>
              <a:rPr lang="zh-TW" altLang="en-US" dirty="0"/>
              <a:t>遍歷順序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A82DB19-0F08-4AB0-A6E0-2C52F068A8C1}"/>
              </a:ext>
            </a:extLst>
          </p:cNvPr>
          <p:cNvSpPr/>
          <p:nvPr/>
        </p:nvSpPr>
        <p:spPr>
          <a:xfrm>
            <a:off x="3240122" y="3520221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2</a:t>
            </a:r>
            <a:endParaRPr kumimoji="1" lang="ja-JP" altLang="en-US" sz="5400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C74A296C-46E4-4A57-9246-501F4DE5D374}"/>
              </a:ext>
            </a:extLst>
          </p:cNvPr>
          <p:cNvSpPr/>
          <p:nvPr/>
        </p:nvSpPr>
        <p:spPr>
          <a:xfrm>
            <a:off x="4394342" y="4514543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8</a:t>
            </a:r>
            <a:endParaRPr kumimoji="1" lang="ja-JP" altLang="en-US" sz="5400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92CE759E-AC0F-4916-9B96-661DC896D360}"/>
              </a:ext>
            </a:extLst>
          </p:cNvPr>
          <p:cNvSpPr/>
          <p:nvPr/>
        </p:nvSpPr>
        <p:spPr>
          <a:xfrm>
            <a:off x="5353562" y="3520221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3</a:t>
            </a:r>
            <a:endParaRPr kumimoji="1" lang="ja-JP" altLang="en-US" sz="5400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C8253C52-4BE7-4B27-B7E2-E4B769DA7338}"/>
              </a:ext>
            </a:extLst>
          </p:cNvPr>
          <p:cNvSpPr/>
          <p:nvPr/>
        </p:nvSpPr>
        <p:spPr>
          <a:xfrm>
            <a:off x="7239623" y="4514543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B</a:t>
            </a:r>
            <a:endParaRPr kumimoji="1" lang="ja-JP" altLang="en-US" sz="5400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37658F32-08C1-4F0F-8595-8F59F41ECB2F}"/>
              </a:ext>
            </a:extLst>
          </p:cNvPr>
          <p:cNvSpPr/>
          <p:nvPr/>
        </p:nvSpPr>
        <p:spPr>
          <a:xfrm>
            <a:off x="6496069" y="1825625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1</a:t>
            </a:r>
            <a:endParaRPr kumimoji="1" lang="ja-JP" altLang="en-US" sz="5400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8EAFBB63-8A83-450C-8D1E-D5D12F7B9FF7}"/>
              </a:ext>
            </a:extLst>
          </p:cNvPr>
          <p:cNvSpPr/>
          <p:nvPr/>
        </p:nvSpPr>
        <p:spPr>
          <a:xfrm>
            <a:off x="4394342" y="6001641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C</a:t>
            </a:r>
            <a:endParaRPr kumimoji="1" lang="ja-JP" altLang="en-US" sz="5400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CF28E3FC-C370-4C3B-B47A-8E2132FC204A}"/>
              </a:ext>
            </a:extLst>
          </p:cNvPr>
          <p:cNvSpPr/>
          <p:nvPr/>
        </p:nvSpPr>
        <p:spPr>
          <a:xfrm>
            <a:off x="9810981" y="3520221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5</a:t>
            </a:r>
            <a:endParaRPr kumimoji="1" lang="ja-JP" altLang="en-US" sz="5400" dirty="0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9416157A-B152-43C2-A4CD-AC8738D4ACB9}"/>
              </a:ext>
            </a:extLst>
          </p:cNvPr>
          <p:cNvCxnSpPr>
            <a:cxnSpLocks/>
            <a:stCxn id="28" idx="7"/>
            <a:endCxn id="32" idx="2"/>
          </p:cNvCxnSpPr>
          <p:nvPr/>
        </p:nvCxnSpPr>
        <p:spPr>
          <a:xfrm flipV="1">
            <a:off x="3857253" y="2187132"/>
            <a:ext cx="2638816" cy="143897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252C3C94-46F7-4990-9E38-BF590821DA99}"/>
              </a:ext>
            </a:extLst>
          </p:cNvPr>
          <p:cNvCxnSpPr>
            <a:cxnSpLocks/>
            <a:stCxn id="32" idx="6"/>
            <a:endCxn id="34" idx="1"/>
          </p:cNvCxnSpPr>
          <p:nvPr/>
        </p:nvCxnSpPr>
        <p:spPr>
          <a:xfrm>
            <a:off x="7219083" y="2187132"/>
            <a:ext cx="2697781" cy="143897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57FA1C76-41DF-44DF-9BF4-BA0622A839C2}"/>
              </a:ext>
            </a:extLst>
          </p:cNvPr>
          <p:cNvCxnSpPr>
            <a:cxnSpLocks/>
            <a:stCxn id="30" idx="0"/>
            <a:endCxn id="32" idx="3"/>
          </p:cNvCxnSpPr>
          <p:nvPr/>
        </p:nvCxnSpPr>
        <p:spPr>
          <a:xfrm flipV="1">
            <a:off x="5715069" y="2442756"/>
            <a:ext cx="886883" cy="107746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23A684D3-E75C-47E3-B950-E17FA81C6123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6076576" y="3881728"/>
            <a:ext cx="1268930" cy="73869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A63C3CF-AEB3-44CB-9B38-CA8732BC330A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V="1">
            <a:off x="4755849" y="3881728"/>
            <a:ext cx="597713" cy="63281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FD99F039-26F8-4A32-B628-2C227C71E882}"/>
              </a:ext>
            </a:extLst>
          </p:cNvPr>
          <p:cNvCxnSpPr>
            <a:cxnSpLocks/>
            <a:stCxn id="29" idx="4"/>
            <a:endCxn id="33" idx="0"/>
          </p:cNvCxnSpPr>
          <p:nvPr/>
        </p:nvCxnSpPr>
        <p:spPr>
          <a:xfrm>
            <a:off x="4755849" y="5237557"/>
            <a:ext cx="0" cy="76408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A0A428AB-FD66-44C9-9516-F4DA82D84B32}"/>
              </a:ext>
            </a:extLst>
          </p:cNvPr>
          <p:cNvSpPr/>
          <p:nvPr/>
        </p:nvSpPr>
        <p:spPr>
          <a:xfrm>
            <a:off x="6271576" y="4514543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A</a:t>
            </a:r>
            <a:endParaRPr kumimoji="1" lang="ja-JP" altLang="en-US" sz="5400" dirty="0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5370439-DD8C-47F7-A8E7-EE0BDCA7BBF3}"/>
              </a:ext>
            </a:extLst>
          </p:cNvPr>
          <p:cNvCxnSpPr>
            <a:cxnSpLocks/>
            <a:stCxn id="30" idx="5"/>
            <a:endCxn id="41" idx="0"/>
          </p:cNvCxnSpPr>
          <p:nvPr/>
        </p:nvCxnSpPr>
        <p:spPr>
          <a:xfrm>
            <a:off x="5970693" y="4137352"/>
            <a:ext cx="662390" cy="37719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3C53AD41-48DB-4F52-B7AE-A7B50F10D69D}"/>
              </a:ext>
            </a:extLst>
          </p:cNvPr>
          <p:cNvSpPr/>
          <p:nvPr/>
        </p:nvSpPr>
        <p:spPr>
          <a:xfrm>
            <a:off x="5362389" y="4515964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9</a:t>
            </a:r>
            <a:endParaRPr kumimoji="1" lang="ja-JP" altLang="en-US" sz="5400" dirty="0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0E323940-065A-4065-8F79-849B25E7B71F}"/>
              </a:ext>
            </a:extLst>
          </p:cNvPr>
          <p:cNvCxnSpPr>
            <a:cxnSpLocks/>
            <a:stCxn id="30" idx="4"/>
            <a:endCxn id="43" idx="0"/>
          </p:cNvCxnSpPr>
          <p:nvPr/>
        </p:nvCxnSpPr>
        <p:spPr>
          <a:xfrm>
            <a:off x="5715069" y="4243235"/>
            <a:ext cx="8827" cy="27272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101890FC-6AB6-403B-8068-E79DB121EC6D}"/>
              </a:ext>
            </a:extLst>
          </p:cNvPr>
          <p:cNvSpPr/>
          <p:nvPr/>
        </p:nvSpPr>
        <p:spPr>
          <a:xfrm>
            <a:off x="7821466" y="3520221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4</a:t>
            </a:r>
            <a:endParaRPr kumimoji="1" lang="ja-JP" altLang="en-US" sz="5400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D242C8DC-8780-4AD9-9572-68E77246F0FC}"/>
              </a:ext>
            </a:extLst>
          </p:cNvPr>
          <p:cNvCxnSpPr>
            <a:cxnSpLocks/>
            <a:stCxn id="32" idx="5"/>
            <a:endCxn id="45" idx="0"/>
          </p:cNvCxnSpPr>
          <p:nvPr/>
        </p:nvCxnSpPr>
        <p:spPr>
          <a:xfrm>
            <a:off x="7113200" y="2442756"/>
            <a:ext cx="1069773" cy="107746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B4AB501C-14DD-4A37-B24E-D4EE79FBBD42}"/>
              </a:ext>
            </a:extLst>
          </p:cNvPr>
          <p:cNvSpPr/>
          <p:nvPr/>
        </p:nvSpPr>
        <p:spPr>
          <a:xfrm>
            <a:off x="3230782" y="4502524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7</a:t>
            </a:r>
            <a:endParaRPr kumimoji="1" lang="ja-JP" altLang="en-US" sz="5400" dirty="0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1DD018BF-91F4-4A46-88A6-753E883D43DD}"/>
              </a:ext>
            </a:extLst>
          </p:cNvPr>
          <p:cNvCxnSpPr>
            <a:cxnSpLocks/>
            <a:stCxn id="28" idx="4"/>
            <a:endCxn id="47" idx="0"/>
          </p:cNvCxnSpPr>
          <p:nvPr/>
        </p:nvCxnSpPr>
        <p:spPr>
          <a:xfrm flipH="1">
            <a:off x="3592289" y="4243235"/>
            <a:ext cx="9340" cy="25928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32E88F5D-AF37-4786-9473-82A7AB90A500}"/>
              </a:ext>
            </a:extLst>
          </p:cNvPr>
          <p:cNvSpPr/>
          <p:nvPr/>
        </p:nvSpPr>
        <p:spPr>
          <a:xfrm>
            <a:off x="2125755" y="4502524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6</a:t>
            </a:r>
            <a:endParaRPr kumimoji="1" lang="ja-JP" altLang="en-US" sz="5400" dirty="0"/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645B0898-6355-44B2-B774-30C5E130E71E}"/>
              </a:ext>
            </a:extLst>
          </p:cNvPr>
          <p:cNvCxnSpPr>
            <a:cxnSpLocks/>
            <a:stCxn id="43" idx="2"/>
            <a:endCxn id="29" idx="6"/>
          </p:cNvCxnSpPr>
          <p:nvPr/>
        </p:nvCxnSpPr>
        <p:spPr>
          <a:xfrm flipH="1" flipV="1">
            <a:off x="5117356" y="4876050"/>
            <a:ext cx="245033" cy="142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0ACD6F9-39D3-4F40-AD1B-B8FD05D11EE9}"/>
              </a:ext>
            </a:extLst>
          </p:cNvPr>
          <p:cNvCxnSpPr>
            <a:cxnSpLocks/>
            <a:stCxn id="47" idx="2"/>
            <a:endCxn id="49" idx="6"/>
          </p:cNvCxnSpPr>
          <p:nvPr/>
        </p:nvCxnSpPr>
        <p:spPr>
          <a:xfrm flipH="1">
            <a:off x="2848769" y="4864031"/>
            <a:ext cx="38201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2F8215A3-8257-4C28-AB56-30761F04A526}"/>
              </a:ext>
            </a:extLst>
          </p:cNvPr>
          <p:cNvCxnSpPr>
            <a:cxnSpLocks/>
            <a:stCxn id="28" idx="3"/>
            <a:endCxn id="49" idx="7"/>
          </p:cNvCxnSpPr>
          <p:nvPr/>
        </p:nvCxnSpPr>
        <p:spPr>
          <a:xfrm flipH="1">
            <a:off x="2742886" y="4137352"/>
            <a:ext cx="603119" cy="47105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CE8827B-02CD-42D5-B820-B2C84768E61C}"/>
              </a:ext>
            </a:extLst>
          </p:cNvPr>
          <p:cNvCxnSpPr>
            <a:cxnSpLocks/>
            <a:stCxn id="45" idx="1"/>
            <a:endCxn id="30" idx="7"/>
          </p:cNvCxnSpPr>
          <p:nvPr/>
        </p:nvCxnSpPr>
        <p:spPr>
          <a:xfrm flipH="1">
            <a:off x="5970693" y="3626104"/>
            <a:ext cx="195665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94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HRS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stack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ja-JP" dirty="0">
              <a:solidFill>
                <a:srgbClr val="70809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root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vis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root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true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ja-JP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while</a:t>
            </a:r>
            <a:r>
              <a:rPr lang="zh-TW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empty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ja-JP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u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top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pop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();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auto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v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: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u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vis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continue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vis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true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zh-TW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79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stack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ja-JP" dirty="0">
              <a:solidFill>
                <a:srgbClr val="70809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root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vis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root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true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ja-JP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while</a:t>
            </a:r>
            <a:r>
              <a:rPr lang="zh-TW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empty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ja-JP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u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top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pop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();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auto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v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: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u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vis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continue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vis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true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u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0077AA"/>
                </a:solidFill>
                <a:latin typeface="Arial Unicode MS"/>
                <a:ea typeface="Menlo"/>
              </a:rPr>
              <a:t>break</a:t>
            </a:r>
            <a:r>
              <a:rPr lang="ja-JP" altLang="ja-JP" dirty="0">
                <a:solidFill>
                  <a:srgbClr val="999999"/>
                </a:solidFill>
                <a:latin typeface="Arial Unicode MS"/>
                <a:ea typeface="Menlo"/>
              </a:rPr>
              <a:t>;</a:t>
            </a:r>
            <a:r>
              <a:rPr lang="ja-JP" altLang="ja-JP" dirty="0"/>
              <a:t> 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zh-TW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90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TW" altLang="en-US" sz="3600" dirty="0">
                <a:latin typeface="Consolas" panose="020B0609020204030204" pitchFamily="49" charset="0"/>
              </a:rPr>
              <a:t>詳細的內容就請看</a:t>
            </a:r>
            <a:r>
              <a:rPr lang="zh-TW" altLang="en-US" sz="3600" dirty="0">
                <a:latin typeface="Consolas" panose="020B0609020204030204" pitchFamily="49" charset="0"/>
                <a:hlinkClick r:id="rId2"/>
              </a:rPr>
              <a:t>第四週教材</a:t>
            </a:r>
            <a:endParaRPr lang="en-US" altLang="zh-TW" sz="3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TW" sz="3600" dirty="0">
              <a:latin typeface="Consolas" panose="020B0609020204030204" pitchFamily="49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408D087-6307-4FE2-988A-7309A5295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49" y="2927239"/>
            <a:ext cx="2371797" cy="214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13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60AE-7DCE-4CDD-8F80-DEFF82F1B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二分搜尋 </a:t>
            </a:r>
            <a:r>
              <a:rPr lang="en-US" altLang="zh-TW" dirty="0"/>
              <a:t>(Binary Search)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5F8AD-06A8-4164-A72B-D0969632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520"/>
            <a:ext cx="9144000" cy="1224280"/>
          </a:xfrm>
        </p:spPr>
        <p:txBody>
          <a:bodyPr>
            <a:normAutofit/>
          </a:bodyPr>
          <a:lstStyle/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3741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終極密碼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各位應該都聽過</a:t>
            </a:r>
            <a:r>
              <a:rPr lang="zh-TW" altLang="en-US" dirty="0">
                <a:hlinkClick r:id="rId2"/>
              </a:rPr>
              <a:t>終極密碼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不管有沒有聽過，總之規則如下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264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39EB59-6FDA-492E-AE51-0E6921038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 </a:t>
            </a:r>
            <a:r>
              <a:rPr lang="en-US" altLang="zh-TW" dirty="0"/>
              <a:t>stack </a:t>
            </a:r>
            <a:r>
              <a:rPr lang="zh-TW" altLang="en-US" dirty="0"/>
              <a:t>實作 </a:t>
            </a:r>
            <a:r>
              <a:rPr lang="en-US" altLang="zh-TW" dirty="0"/>
              <a:t>DFS</a:t>
            </a:r>
          </a:p>
          <a:p>
            <a:r>
              <a:rPr lang="zh-TW" altLang="en-US" dirty="0"/>
              <a:t>二分搜尋 </a:t>
            </a:r>
            <a:r>
              <a:rPr lang="en-US" altLang="zh-TW" dirty="0"/>
              <a:t>(Binary Search)</a:t>
            </a:r>
          </a:p>
        </p:txBody>
      </p:sp>
    </p:spTree>
    <p:extLst>
      <p:ext uri="{BB962C8B-B14F-4D97-AF65-F5344CB8AC3E}">
        <p14:creationId xmlns:p14="http://schemas.microsoft.com/office/powerpoint/2010/main" val="1222485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終極密碼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兩人以上的遊戲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其中一人 </a:t>
            </a:r>
            <a:r>
              <a:rPr lang="en-US" altLang="zh-TW"/>
              <a:t>P</a:t>
            </a:r>
            <a:r>
              <a:rPr lang="zh-TW" altLang="en-US"/>
              <a:t>， </a:t>
            </a:r>
            <a:r>
              <a:rPr lang="en-US" altLang="zh-TW" dirty="0"/>
              <a:t>1 ~</a:t>
            </a:r>
            <a:r>
              <a:rPr lang="zh-TW" altLang="en-US" dirty="0"/>
              <a:t> </a:t>
            </a:r>
            <a:r>
              <a:rPr lang="en-US" altLang="zh-TW" dirty="0"/>
              <a:t>N (N&gt;=1)</a:t>
            </a:r>
            <a:r>
              <a:rPr lang="zh-TW" altLang="en-US" dirty="0"/>
              <a:t> 中選一個數字</a:t>
            </a:r>
            <a:r>
              <a:rPr lang="en-US" altLang="zh-TW" dirty="0"/>
              <a:t>(</a:t>
            </a:r>
            <a:r>
              <a:rPr lang="zh-TW" altLang="en-US" b="1" dirty="0"/>
              <a:t>目標</a:t>
            </a:r>
            <a:r>
              <a:rPr lang="en-US" altLang="zh-TW" dirty="0"/>
              <a:t>)</a:t>
            </a:r>
            <a:r>
              <a:rPr lang="zh-TW" altLang="en-US" dirty="0"/>
              <a:t>，別告訴其他人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其他人要想辦法</a:t>
            </a:r>
            <a:r>
              <a:rPr lang="zh-TW" altLang="en-US" b="1" dirty="0"/>
              <a:t>猜出</a:t>
            </a:r>
            <a:r>
              <a:rPr lang="zh-TW" altLang="en-US" dirty="0"/>
              <a:t>這個數字</a:t>
            </a:r>
            <a:endParaRPr lang="en-US" altLang="zh-TW" dirty="0"/>
          </a:p>
          <a:p>
            <a:r>
              <a:rPr lang="en-US" altLang="zh-TW" dirty="0"/>
              <a:t>P</a:t>
            </a:r>
            <a:r>
              <a:rPr lang="zh-TW" altLang="en-US" dirty="0"/>
              <a:t> 會告訴猜測者，目前猜的數字</a:t>
            </a:r>
            <a:r>
              <a:rPr lang="zh-TW" altLang="en-US" b="1" dirty="0"/>
              <a:t>大於</a:t>
            </a:r>
            <a:r>
              <a:rPr lang="zh-TW" altLang="en-US" dirty="0"/>
              <a:t>還是</a:t>
            </a:r>
            <a:r>
              <a:rPr lang="zh-TW" altLang="en-US" b="1" dirty="0"/>
              <a:t>小於</a:t>
            </a:r>
            <a:r>
              <a:rPr lang="zh-TW" altLang="en-US" dirty="0"/>
              <a:t>目標</a:t>
            </a:r>
            <a:endParaRPr lang="en-US" altLang="zh-TW" dirty="0"/>
          </a:p>
          <a:p>
            <a:r>
              <a:rPr lang="zh-TW" altLang="en-US" b="1" dirty="0"/>
              <a:t>等於</a:t>
            </a:r>
            <a:r>
              <a:rPr lang="zh-TW" altLang="en-US" dirty="0"/>
              <a:t>時遊戲結束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2493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二分搜尋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一開始區間設定為 </a:t>
            </a:r>
            <a:r>
              <a:rPr lang="en-US" altLang="zh-TW" dirty="0"/>
              <a:t>[0, N]</a:t>
            </a:r>
          </a:p>
          <a:p>
            <a:endParaRPr lang="en-US" altLang="zh-TW" dirty="0"/>
          </a:p>
          <a:p>
            <a:r>
              <a:rPr lang="zh-TW" altLang="en-US" dirty="0"/>
              <a:t>每次猜區間 </a:t>
            </a:r>
            <a:r>
              <a:rPr lang="en-US" altLang="zh-TW" dirty="0"/>
              <a:t>[L, R] </a:t>
            </a:r>
            <a:r>
              <a:rPr lang="zh-TW" altLang="en-US" dirty="0"/>
              <a:t>內的中間值 </a:t>
            </a:r>
            <a:r>
              <a:rPr lang="en-US" altLang="zh-TW" dirty="0"/>
              <a:t>M</a:t>
            </a:r>
          </a:p>
          <a:p>
            <a:endParaRPr lang="en-US" altLang="zh-TW" dirty="0"/>
          </a:p>
          <a:p>
            <a:r>
              <a:rPr lang="zh-TW" altLang="en-US" dirty="0"/>
              <a:t>如果目標</a:t>
            </a:r>
            <a:r>
              <a:rPr lang="en-US" altLang="zh-TW" dirty="0"/>
              <a:t> </a:t>
            </a:r>
            <a:r>
              <a:rPr lang="zh-TW" altLang="en-US" dirty="0"/>
              <a:t>小於 </a:t>
            </a:r>
            <a:r>
              <a:rPr lang="en-US" altLang="zh-TW" dirty="0"/>
              <a:t>M</a:t>
            </a:r>
          </a:p>
          <a:p>
            <a:r>
              <a:rPr lang="zh-TW" altLang="en-US" dirty="0"/>
              <a:t>區間改為 </a:t>
            </a:r>
            <a:r>
              <a:rPr lang="en-US" altLang="zh-TW" dirty="0"/>
              <a:t>[L, M]</a:t>
            </a:r>
            <a:r>
              <a:rPr lang="zh-TW" altLang="en-US" dirty="0"/>
              <a:t>，反之則改為 </a:t>
            </a:r>
            <a:r>
              <a:rPr lang="en-US" altLang="zh-TW" dirty="0"/>
              <a:t>[M, R]</a:t>
            </a:r>
          </a:p>
        </p:txBody>
      </p:sp>
    </p:spTree>
    <p:extLst>
      <p:ext uri="{BB962C8B-B14F-4D97-AF65-F5344CB8AC3E}">
        <p14:creationId xmlns:p14="http://schemas.microsoft.com/office/powerpoint/2010/main" val="109644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終極密碼</a:t>
            </a:r>
            <a:r>
              <a:rPr lang="en-US" altLang="zh-TW" dirty="0"/>
              <a:t>: </a:t>
            </a:r>
            <a:r>
              <a:rPr lang="zh-TW" altLang="en-US" dirty="0"/>
              <a:t>二分搜尋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例如 </a:t>
            </a:r>
            <a:r>
              <a:rPr lang="en-US" altLang="zh-TW" dirty="0"/>
              <a:t>[0, 99]</a:t>
            </a:r>
            <a:r>
              <a:rPr lang="zh-TW" altLang="en-US" dirty="0"/>
              <a:t>，目標值為 </a:t>
            </a:r>
            <a:r>
              <a:rPr lang="en-US" altLang="zh-TW" dirty="0"/>
              <a:t>42</a:t>
            </a:r>
          </a:p>
          <a:p>
            <a:r>
              <a:rPr lang="zh-TW" altLang="en-US" dirty="0"/>
              <a:t>猜 </a:t>
            </a:r>
            <a:r>
              <a:rPr lang="en-US" altLang="zh-TW" dirty="0"/>
              <a:t>50</a:t>
            </a:r>
            <a:r>
              <a:rPr lang="zh-TW" altLang="en-US" dirty="0"/>
              <a:t>，區間改 </a:t>
            </a:r>
            <a:r>
              <a:rPr lang="en-US" altLang="zh-TW" dirty="0"/>
              <a:t>[0, 50]</a:t>
            </a:r>
          </a:p>
          <a:p>
            <a:r>
              <a:rPr lang="zh-TW" altLang="en-US" dirty="0"/>
              <a:t>猜 </a:t>
            </a:r>
            <a:r>
              <a:rPr lang="en-US" altLang="zh-TW" dirty="0"/>
              <a:t>25</a:t>
            </a:r>
            <a:r>
              <a:rPr lang="zh-TW" altLang="en-US" dirty="0"/>
              <a:t>，區間改 </a:t>
            </a:r>
            <a:r>
              <a:rPr lang="en-US" altLang="zh-TW" dirty="0"/>
              <a:t>[25, 50]</a:t>
            </a:r>
          </a:p>
          <a:p>
            <a:r>
              <a:rPr lang="zh-TW" altLang="en-US" dirty="0"/>
              <a:t>猜 </a:t>
            </a:r>
            <a:r>
              <a:rPr lang="en-US" altLang="zh-TW" dirty="0"/>
              <a:t>37</a:t>
            </a:r>
            <a:r>
              <a:rPr lang="zh-TW" altLang="en-US" dirty="0"/>
              <a:t>，區間改 </a:t>
            </a:r>
            <a:r>
              <a:rPr lang="en-US" altLang="zh-TW" dirty="0"/>
              <a:t>[37, 50]</a:t>
            </a:r>
          </a:p>
          <a:p>
            <a:r>
              <a:rPr lang="zh-TW" altLang="en-US" dirty="0"/>
              <a:t>猜 </a:t>
            </a:r>
            <a:r>
              <a:rPr lang="en-US" altLang="zh-TW" dirty="0"/>
              <a:t>43</a:t>
            </a:r>
            <a:r>
              <a:rPr lang="zh-TW" altLang="en-US" dirty="0"/>
              <a:t>，區間改 </a:t>
            </a:r>
            <a:r>
              <a:rPr lang="en-US" altLang="zh-TW" dirty="0"/>
              <a:t>[37, 43]</a:t>
            </a:r>
          </a:p>
          <a:p>
            <a:r>
              <a:rPr lang="zh-TW" altLang="en-US" dirty="0"/>
              <a:t>猜 </a:t>
            </a:r>
            <a:r>
              <a:rPr lang="en-US" altLang="zh-TW" dirty="0"/>
              <a:t>40</a:t>
            </a:r>
            <a:r>
              <a:rPr lang="zh-TW" altLang="en-US" dirty="0"/>
              <a:t>，區間改 </a:t>
            </a:r>
            <a:r>
              <a:rPr lang="en-US" altLang="zh-TW" dirty="0"/>
              <a:t>[40, 43]</a:t>
            </a:r>
          </a:p>
          <a:p>
            <a:r>
              <a:rPr lang="zh-TW" altLang="en-US" dirty="0"/>
              <a:t>猜 </a:t>
            </a:r>
            <a:r>
              <a:rPr lang="en-US" altLang="zh-TW" dirty="0"/>
              <a:t>41</a:t>
            </a:r>
            <a:r>
              <a:rPr lang="zh-TW" altLang="en-US" dirty="0"/>
              <a:t>，區間改 </a:t>
            </a:r>
            <a:r>
              <a:rPr lang="en-US" altLang="zh-TW" dirty="0"/>
              <a:t>[41, 43]</a:t>
            </a:r>
          </a:p>
          <a:p>
            <a:r>
              <a:rPr lang="zh-TW" altLang="en-US" dirty="0"/>
              <a:t>猜 </a:t>
            </a:r>
            <a:r>
              <a:rPr lang="en-US" altLang="zh-TW" dirty="0"/>
              <a:t>42</a:t>
            </a:r>
            <a:r>
              <a:rPr lang="zh-TW" altLang="en-US" dirty="0"/>
              <a:t>，區間改 </a:t>
            </a:r>
            <a:r>
              <a:rPr lang="en-US" altLang="zh-TW" dirty="0"/>
              <a:t>[42, 42]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19929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終極密碼</a:t>
            </a:r>
            <a:r>
              <a:rPr lang="en-US" altLang="zh-TW" dirty="0"/>
              <a:t>: </a:t>
            </a:r>
            <a:r>
              <a:rPr lang="zh-TW" altLang="en-US" dirty="0"/>
              <a:t>二分搜尋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共 </a:t>
            </a:r>
            <a:r>
              <a:rPr lang="en-US" altLang="zh-TW" dirty="0"/>
              <a:t>log</a:t>
            </a:r>
            <a:r>
              <a:rPr lang="en-US" altLang="zh-TW" baseline="-25000" dirty="0"/>
              <a:t>2</a:t>
            </a:r>
            <a:r>
              <a:rPr lang="en-US" altLang="zh-TW" dirty="0"/>
              <a:t>100 =</a:t>
            </a:r>
            <a:r>
              <a:rPr lang="zh-TW" altLang="en-US" dirty="0"/>
              <a:t> </a:t>
            </a:r>
            <a:r>
              <a:rPr lang="en-US" altLang="zh-TW" dirty="0"/>
              <a:t>6.6438... </a:t>
            </a:r>
            <a:r>
              <a:rPr lang="ja-JP" altLang="en-US" dirty="0"/>
              <a:t>≦</a:t>
            </a:r>
            <a:r>
              <a:rPr lang="zh-TW" altLang="en-US" dirty="0"/>
              <a:t> </a:t>
            </a:r>
            <a:r>
              <a:rPr lang="en-US" altLang="zh-TW" dirty="0"/>
              <a:t>7 </a:t>
            </a:r>
            <a:r>
              <a:rPr lang="zh-TW" altLang="en-US" dirty="0"/>
              <a:t>次猜測 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(100 = 99+1)</a:t>
            </a:r>
          </a:p>
          <a:p>
            <a:endParaRPr lang="en-US" altLang="zh-TW" dirty="0"/>
          </a:p>
          <a:p>
            <a:r>
              <a:rPr lang="zh-TW" altLang="en-US" dirty="0"/>
              <a:t>這樣的猜法 複雜度為 </a:t>
            </a:r>
            <a:r>
              <a:rPr lang="en-US" altLang="zh-TW" dirty="0"/>
              <a:t>O(log N)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2165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推廣一下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如果現在有個</a:t>
            </a:r>
            <a:r>
              <a:rPr lang="zh-TW" altLang="en-US" b="1" dirty="0">
                <a:solidFill>
                  <a:srgbClr val="F18D8D"/>
                </a:solidFill>
              </a:rPr>
              <a:t>遞增數列</a:t>
            </a:r>
            <a:r>
              <a:rPr lang="zh-TW" altLang="en-US" dirty="0"/>
              <a:t>，目標出現</a:t>
            </a:r>
            <a:r>
              <a:rPr lang="zh-TW" altLang="en-US" b="1" dirty="0"/>
              <a:t>一個以上</a:t>
            </a:r>
            <a:endParaRPr lang="en-US" altLang="zh-TW" b="1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至少要有</a:t>
            </a:r>
            <a:r>
              <a:rPr lang="zh-TW" altLang="en-US" b="1" dirty="0"/>
              <a:t>兩個位置</a:t>
            </a:r>
            <a:r>
              <a:rPr lang="en-US" altLang="zh-TW" dirty="0"/>
              <a:t>(index)</a:t>
            </a:r>
            <a:r>
              <a:rPr lang="zh-TW" altLang="en-US" dirty="0"/>
              <a:t>，以表達區間內都是目標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這兩個位置分別叫做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Lower bound</a:t>
            </a:r>
          </a:p>
          <a:p>
            <a:r>
              <a:rPr lang="en-US" altLang="zh-TW" dirty="0"/>
              <a:t>Upper bound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888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區間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例如長度為 </a:t>
            </a:r>
            <a:r>
              <a:rPr lang="en-US" altLang="zh-TW" dirty="0"/>
              <a:t>8</a:t>
            </a:r>
            <a:r>
              <a:rPr lang="zh-TW" altLang="en-US" dirty="0"/>
              <a:t>， </a:t>
            </a:r>
            <a:r>
              <a:rPr lang="zh-TW" altLang="en-US" b="1" dirty="0"/>
              <a:t>起始位置</a:t>
            </a:r>
            <a:r>
              <a:rPr lang="en-US" altLang="zh-TW" dirty="0"/>
              <a:t>(index)</a:t>
            </a:r>
            <a:r>
              <a:rPr lang="en-US" altLang="zh-TW" b="1" dirty="0"/>
              <a:t> </a:t>
            </a:r>
            <a:r>
              <a:rPr lang="zh-TW" altLang="en-US" dirty="0"/>
              <a:t>為 </a:t>
            </a:r>
            <a:r>
              <a:rPr lang="en-US" altLang="zh-TW" dirty="0"/>
              <a:t>0</a:t>
            </a:r>
          </a:p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目標值為 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輸出區間 </a:t>
            </a:r>
            <a:r>
              <a:rPr lang="en-US" altLang="zh-TW" dirty="0"/>
              <a:t>[1, 5]</a:t>
            </a:r>
            <a:r>
              <a:rPr lang="zh-TW" altLang="en-US" dirty="0"/>
              <a:t> 或是 </a:t>
            </a:r>
            <a:r>
              <a:rPr lang="en-US" altLang="zh-TW" dirty="0"/>
              <a:t>[1, 6)</a:t>
            </a:r>
          </a:p>
          <a:p>
            <a:pPr marL="0" indent="0">
              <a:buNone/>
            </a:pPr>
            <a:r>
              <a:rPr lang="zh-TW" altLang="en-US" dirty="0"/>
              <a:t>又或是 </a:t>
            </a:r>
            <a:r>
              <a:rPr lang="en-US" altLang="zh-TW" dirty="0"/>
              <a:t>(0, 5]</a:t>
            </a:r>
            <a:r>
              <a:rPr lang="zh-TW" altLang="en-US" dirty="0"/>
              <a:t>、</a:t>
            </a:r>
            <a:r>
              <a:rPr lang="en-US" altLang="zh-TW" dirty="0"/>
              <a:t>(0, 6)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都能表達這個區間內的目標值 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CA95AA-C648-4FC8-8BAE-B73FC1543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869" y="3621144"/>
            <a:ext cx="2336725" cy="207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72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左閉右開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普遍</a:t>
            </a:r>
            <a:r>
              <a:rPr lang="zh-TW" altLang="en-US" dirty="0"/>
              <a:t>的實作，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會採用 </a:t>
            </a:r>
            <a:r>
              <a:rPr lang="en-US" altLang="zh-TW" dirty="0"/>
              <a:t>[1, 6)</a:t>
            </a:r>
            <a:r>
              <a:rPr lang="zh-TW" altLang="en-US" dirty="0"/>
              <a:t> 這樣的</a:t>
            </a:r>
            <a:r>
              <a:rPr lang="zh-TW" altLang="en-US" b="1" dirty="0">
                <a:solidFill>
                  <a:schemeClr val="accent2"/>
                </a:solidFill>
              </a:rPr>
              <a:t>左閉右開</a:t>
            </a:r>
            <a:r>
              <a:rPr lang="zh-TW" altLang="en-US" dirty="0"/>
              <a:t>區間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左閉右開的好處，參考</a:t>
            </a:r>
            <a:r>
              <a:rPr lang="zh-TW" altLang="en-US" dirty="0">
                <a:hlinkClick r:id="rId2"/>
              </a:rPr>
              <a:t>第五週的教材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bound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1, 2, 2, 2, 2, 2, 3, 9</a:t>
            </a:r>
            <a:r>
              <a:rPr lang="zh-TW" altLang="en-US" dirty="0"/>
              <a:t>，目標值為 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zh-TW" altLang="en-US" b="1" dirty="0"/>
              <a:t>普遍</a:t>
            </a:r>
            <a:r>
              <a:rPr lang="zh-TW" altLang="en-US" dirty="0"/>
              <a:t>實作中</a:t>
            </a:r>
            <a:r>
              <a:rPr lang="zh-TW" altLang="en-US" b="1" dirty="0"/>
              <a:t>，</a:t>
            </a:r>
            <a:endParaRPr lang="en-US" altLang="zh-TW" b="1" dirty="0"/>
          </a:p>
          <a:p>
            <a:r>
              <a:rPr lang="en-US" altLang="zh-TW" dirty="0"/>
              <a:t>lower bound </a:t>
            </a:r>
            <a:r>
              <a:rPr lang="zh-TW" altLang="en-US" dirty="0"/>
              <a:t>為 </a:t>
            </a:r>
            <a:r>
              <a:rPr lang="en-US" altLang="zh-TW" dirty="0"/>
              <a:t>1</a:t>
            </a:r>
          </a:p>
          <a:p>
            <a:r>
              <a:rPr lang="en-US" altLang="zh-TW" dirty="0"/>
              <a:t>upper bound </a:t>
            </a:r>
            <a:r>
              <a:rPr lang="zh-TW" altLang="en-US" dirty="0"/>
              <a:t>為 </a:t>
            </a:r>
            <a:r>
              <a:rPr lang="en-US" altLang="zh-TW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2040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有個問題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目標值不在數列中怎麼辦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例如數列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當目標值為 </a:t>
            </a:r>
            <a:r>
              <a:rPr lang="en-US" altLang="zh-TW" dirty="0"/>
              <a:t>42, -42, 5</a:t>
            </a:r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2BF86A-8B49-4A7C-970A-C028D189E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254" y="420497"/>
            <a:ext cx="2171562" cy="28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39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當目標值不在數列中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目標值為 </a:t>
            </a:r>
            <a:r>
              <a:rPr lang="en-US" altLang="zh-TW" dirty="0"/>
              <a:t>42</a:t>
            </a:r>
          </a:p>
          <a:p>
            <a:pPr marL="0" indent="0">
              <a:buNone/>
            </a:pPr>
            <a:endParaRPr lang="en-US" altLang="zh-TW" b="1" dirty="0"/>
          </a:p>
          <a:p>
            <a:r>
              <a:rPr lang="en-US" altLang="zh-TW" dirty="0"/>
              <a:t>lower bound </a:t>
            </a:r>
            <a:r>
              <a:rPr lang="zh-TW" altLang="en-US" dirty="0"/>
              <a:t>為 </a:t>
            </a:r>
            <a:r>
              <a:rPr lang="en-US" altLang="zh-TW" dirty="0"/>
              <a:t>8</a:t>
            </a:r>
          </a:p>
          <a:p>
            <a:r>
              <a:rPr lang="en-US" altLang="zh-TW" dirty="0"/>
              <a:t>upper bound </a:t>
            </a:r>
            <a:r>
              <a:rPr lang="zh-TW" altLang="en-US" dirty="0"/>
              <a:t>為 </a:t>
            </a:r>
            <a:r>
              <a:rPr lang="en-US" altLang="zh-TW" dirty="0"/>
              <a:t>8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因為此時 </a:t>
            </a:r>
            <a:r>
              <a:rPr lang="en-US" altLang="zh-TW" dirty="0"/>
              <a:t>42 </a:t>
            </a:r>
            <a:r>
              <a:rPr lang="zh-TW" altLang="en-US" dirty="0"/>
              <a:t>若位於 </a:t>
            </a:r>
            <a:r>
              <a:rPr lang="en-US" altLang="zh-TW" dirty="0"/>
              <a:t>index 8 </a:t>
            </a:r>
            <a:r>
              <a:rPr lang="zh-TW" altLang="en-US" dirty="0"/>
              <a:t>的位置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1, 2, 2, 2, 2, 2, 3, 9,</a:t>
            </a:r>
            <a:r>
              <a:rPr lang="zh-TW" altLang="en-US" dirty="0"/>
              <a:t> </a:t>
            </a:r>
            <a:r>
              <a:rPr lang="en-US" altLang="zh-TW" dirty="0"/>
              <a:t>42 </a:t>
            </a:r>
            <a:r>
              <a:rPr lang="zh-TW" altLang="en-US" dirty="0"/>
              <a:t>這樣的數列依然保持遞增</a:t>
            </a:r>
            <a:r>
              <a:rPr lang="en-US" altLang="zh-TW" dirty="0"/>
              <a:t>(</a:t>
            </a:r>
            <a:r>
              <a:rPr lang="zh-TW" altLang="en-US" b="1" dirty="0"/>
              <a:t>最適合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5247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60AE-7DCE-4CDD-8F80-DEFF82F1B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用 </a:t>
            </a:r>
            <a:r>
              <a:rPr lang="en-US" altLang="zh-TW" dirty="0"/>
              <a:t>stack </a:t>
            </a:r>
            <a:r>
              <a:rPr lang="zh-TW" altLang="en-US" dirty="0"/>
              <a:t>實作 </a:t>
            </a:r>
            <a:r>
              <a:rPr lang="en-US" altLang="zh-TW" dirty="0"/>
              <a:t>DFS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5F8AD-06A8-4164-A72B-D0969632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520"/>
            <a:ext cx="9144000" cy="1224280"/>
          </a:xfrm>
        </p:spPr>
        <p:txBody>
          <a:bodyPr>
            <a:normAutofit/>
          </a:bodyPr>
          <a:lstStyle/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263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當目標值不在數列中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目標值為 </a:t>
            </a:r>
            <a:r>
              <a:rPr lang="en-US" altLang="zh-TW" dirty="0"/>
              <a:t>-42</a:t>
            </a:r>
          </a:p>
          <a:p>
            <a:pPr marL="0" indent="0">
              <a:buNone/>
            </a:pPr>
            <a:endParaRPr lang="en-US" altLang="zh-TW" b="1" dirty="0"/>
          </a:p>
          <a:p>
            <a:r>
              <a:rPr lang="en-US" altLang="zh-TW" dirty="0"/>
              <a:t>lower bound </a:t>
            </a:r>
            <a:r>
              <a:rPr lang="zh-TW" altLang="en-US" dirty="0"/>
              <a:t>為 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upper bound </a:t>
            </a:r>
            <a:r>
              <a:rPr lang="zh-TW" altLang="en-US" dirty="0"/>
              <a:t>為 </a:t>
            </a:r>
            <a:r>
              <a:rPr lang="en-US" altLang="zh-TW" dirty="0"/>
              <a:t>0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因為此時 </a:t>
            </a:r>
            <a:r>
              <a:rPr lang="en-US" altLang="zh-TW" dirty="0"/>
              <a:t>-42 </a:t>
            </a:r>
            <a:r>
              <a:rPr lang="zh-TW" altLang="en-US" dirty="0"/>
              <a:t>若位於 </a:t>
            </a:r>
            <a:r>
              <a:rPr lang="en-US" altLang="zh-TW" dirty="0"/>
              <a:t>index 0 </a:t>
            </a:r>
            <a:r>
              <a:rPr lang="zh-TW" altLang="en-US" dirty="0"/>
              <a:t>的位置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-42, 1, 2, 2, 2, 2, 2, 3, 9 </a:t>
            </a:r>
            <a:r>
              <a:rPr lang="zh-TW" altLang="en-US" dirty="0"/>
              <a:t>這樣的數列依然保持遞增</a:t>
            </a:r>
            <a:r>
              <a:rPr lang="en-US" altLang="zh-TW" dirty="0"/>
              <a:t>(</a:t>
            </a:r>
            <a:r>
              <a:rPr lang="zh-TW" altLang="en-US" b="1" dirty="0"/>
              <a:t>最適合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756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當目標值不在數列中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目標值為 </a:t>
            </a:r>
            <a:r>
              <a:rPr lang="en-US" altLang="zh-TW" dirty="0"/>
              <a:t>5</a:t>
            </a:r>
          </a:p>
          <a:p>
            <a:pPr marL="0" indent="0">
              <a:buNone/>
            </a:pPr>
            <a:endParaRPr lang="en-US" altLang="zh-TW" b="1" dirty="0"/>
          </a:p>
          <a:p>
            <a:r>
              <a:rPr lang="en-US" altLang="zh-TW" dirty="0"/>
              <a:t>lower bound </a:t>
            </a:r>
            <a:r>
              <a:rPr lang="zh-TW" altLang="en-US" dirty="0"/>
              <a:t>為 </a:t>
            </a:r>
            <a:r>
              <a:rPr lang="en-US" altLang="zh-TW" dirty="0"/>
              <a:t>7</a:t>
            </a:r>
          </a:p>
          <a:p>
            <a:r>
              <a:rPr lang="en-US" altLang="zh-TW" dirty="0"/>
              <a:t>upper bound </a:t>
            </a:r>
            <a:r>
              <a:rPr lang="zh-TW" altLang="en-US" dirty="0"/>
              <a:t>為 </a:t>
            </a:r>
            <a:r>
              <a:rPr lang="en-US" altLang="zh-TW" dirty="0"/>
              <a:t>7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因為此時 </a:t>
            </a:r>
            <a:r>
              <a:rPr lang="en-US" altLang="zh-TW" dirty="0"/>
              <a:t>5 </a:t>
            </a:r>
            <a:r>
              <a:rPr lang="zh-TW" altLang="en-US" dirty="0"/>
              <a:t>若位於 </a:t>
            </a:r>
            <a:r>
              <a:rPr lang="en-US" altLang="zh-TW" dirty="0"/>
              <a:t>index 7 </a:t>
            </a:r>
            <a:r>
              <a:rPr lang="zh-TW" altLang="en-US" dirty="0"/>
              <a:t>的位置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1, 2, 2, 2, 2, 2, 3, 5, 9 </a:t>
            </a:r>
            <a:r>
              <a:rPr lang="zh-TW" altLang="en-US" dirty="0"/>
              <a:t>這樣的數列依然保持遞增</a:t>
            </a:r>
            <a:r>
              <a:rPr lang="en-US" altLang="zh-TW" dirty="0"/>
              <a:t>(</a:t>
            </a:r>
            <a:r>
              <a:rPr lang="zh-TW" altLang="en-US" b="1" dirty="0"/>
              <a:t>最適合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4041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6724F-6DA2-4FEC-BB1A-73A4076F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lower bound : </a:t>
            </a:r>
            <a:r>
              <a:rPr lang="zh-TW" altLang="en-US" dirty="0"/>
              <a:t>二分搜尋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E64E1-8E8C-47C8-8DF7-E72225F7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回到二等分</a:t>
            </a:r>
            <a:r>
              <a:rPr lang="ja-JP" altLang="en-US" dirty="0"/>
              <a:t>の</a:t>
            </a:r>
            <a:r>
              <a:rPr lang="zh-TW" altLang="en-US" dirty="0"/>
              <a:t>搜尋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跟終極密碼一樣，每次只找一半的區間</a:t>
            </a:r>
            <a:endParaRPr lang="en-US" altLang="zh-TW" dirty="0"/>
          </a:p>
          <a:p>
            <a:pPr marL="0" indent="0"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zh-TW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// m := middle</a:t>
            </a:r>
            <a:endParaRPr lang="en-US" altLang="ja-JP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461050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6724F-6DA2-4FEC-BB1A-73A4076F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lower bound : </a:t>
            </a:r>
            <a:r>
              <a:rPr lang="zh-TW" altLang="en-US" dirty="0"/>
              <a:t>二分搜尋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E64E1-8E8C-47C8-8DF7-E72225F7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A:</a:t>
            </a:r>
            <a:r>
              <a:rPr lang="zh-TW" altLang="en-US" dirty="0"/>
              <a:t>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目標為 </a:t>
            </a:r>
            <a:r>
              <a:rPr lang="en-US" altLang="zh-TW" dirty="0"/>
              <a:t>4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lower bound</a:t>
            </a:r>
            <a:r>
              <a:rPr lang="en-US" altLang="zh-TW" dirty="0"/>
              <a:t>: 7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&gt;=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/>
              <a:t>4</a:t>
            </a:r>
            <a:r>
              <a:rPr lang="zh-TW" altLang="en-US" dirty="0"/>
              <a:t> 則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   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// m 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保留</a:t>
            </a:r>
            <a:endParaRPr lang="en-US" altLang="ja-JP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en-US" dirty="0"/>
              <a:t>若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/>
              <a:t>4</a:t>
            </a:r>
            <a:r>
              <a:rPr lang="zh-TW" altLang="en-US" dirty="0"/>
              <a:t> 則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// m 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捨去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3992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lower bound : </a:t>
            </a:r>
            <a:r>
              <a:rPr lang="zh-TW" altLang="en-US" dirty="0"/>
              <a:t>二分搜尋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有個細節</a:t>
            </a:r>
            <a:r>
              <a:rPr lang="en-US" altLang="zh-TW" dirty="0"/>
              <a:t>:</a:t>
            </a:r>
            <a:endParaRPr lang="en-US" altLang="ja-JP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zh-TW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ja-JP" dirty="0"/>
            </a:br>
            <a:r>
              <a:rPr lang="zh-TW" altLang="en-US" dirty="0"/>
              <a:t>這個 </a:t>
            </a:r>
            <a:r>
              <a:rPr lang="en-US" altLang="zh-TW" dirty="0">
                <a:latin typeface="Consolas" panose="020B0609020204030204" pitchFamily="49" charset="0"/>
              </a:rPr>
              <a:t>m</a:t>
            </a:r>
            <a:r>
              <a:rPr lang="en-US" altLang="zh-TW" dirty="0"/>
              <a:t> </a:t>
            </a:r>
            <a:r>
              <a:rPr lang="zh-TW" altLang="en-US" dirty="0"/>
              <a:t>每次都會落在區間內</a:t>
            </a:r>
            <a:endParaRPr lang="en-US" altLang="zh-TW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b="1" dirty="0"/>
              <a:t>不會在 </a:t>
            </a:r>
            <a:r>
              <a:rPr lang="en-US" altLang="zh-TW" b="1" dirty="0">
                <a:latin typeface="Consolas" panose="020B0609020204030204" pitchFamily="49" charset="0"/>
              </a:rPr>
              <a:t>r</a:t>
            </a:r>
            <a:r>
              <a:rPr lang="en-US" altLang="zh-TW" b="1" dirty="0"/>
              <a:t> </a:t>
            </a:r>
            <a:r>
              <a:rPr lang="zh-TW" altLang="en-US" b="1" dirty="0"/>
              <a:t>上</a:t>
            </a:r>
            <a:r>
              <a:rPr lang="zh-TW" altLang="en-US" dirty="0"/>
              <a:t>，因為它是</a:t>
            </a:r>
            <a:r>
              <a:rPr lang="zh-TW" altLang="en-US" b="1" dirty="0"/>
              <a:t>開</a:t>
            </a:r>
            <a:r>
              <a:rPr lang="zh-TW" altLang="en-US" dirty="0"/>
              <a:t>的</a:t>
            </a:r>
            <a:endParaRPr lang="en-US" altLang="zh-TW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ja-JP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原因是 </a:t>
            </a:r>
            <a:r>
              <a:rPr lang="en-US" altLang="zh-TW" dirty="0"/>
              <a:t>int </a:t>
            </a:r>
            <a:r>
              <a:rPr lang="zh-TW" altLang="en-US" dirty="0"/>
              <a:t>除法會</a:t>
            </a:r>
            <a:r>
              <a:rPr lang="zh-TW" altLang="en-US" b="1" dirty="0"/>
              <a:t>無條件捨去小數位</a:t>
            </a:r>
            <a:endParaRPr lang="ja-JP" altLang="ja-JP" b="1" dirty="0"/>
          </a:p>
        </p:txBody>
      </p:sp>
    </p:spTree>
    <p:extLst>
      <p:ext uri="{BB962C8B-B14F-4D97-AF65-F5344CB8AC3E}">
        <p14:creationId xmlns:p14="http://schemas.microsoft.com/office/powerpoint/2010/main" val="1151073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lower bound : </a:t>
            </a:r>
            <a:r>
              <a:rPr lang="zh-TW" altLang="en-US" dirty="0"/>
              <a:t>二分搜尋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while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zh-TW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zh-TW" altLang="en-US" dirty="0">
                <a:latin typeface="Consolas" panose="020B0609020204030204" pitchFamily="49" charset="0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target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else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235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</a:t>
            </a:r>
            <a:r>
              <a:rPr lang="zh-TW" altLang="en-US" dirty="0"/>
              <a:t>的</a:t>
            </a:r>
            <a:r>
              <a:rPr lang="zh-TW" altLang="en-US" b="1" dirty="0"/>
              <a:t>點</a:t>
            </a:r>
            <a:r>
              <a:rPr lang="zh-TW" altLang="en-US" dirty="0"/>
              <a:t>遍歷順序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54" name="內容版面配置區 2">
            <a:extLst>
              <a:ext uri="{FF2B5EF4-FFF2-40B4-BE49-F238E27FC236}">
                <a16:creationId xmlns:a16="http://schemas.microsoft.com/office/drawing/2014/main" id="{6C4B1678-3A21-4F0A-8097-7FAD5FD0E05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TW" altLang="en-US"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微軟正黑體" panose="020B0604030504040204" pitchFamily="34" charset="-120"/>
              <a:buChar char="-"/>
              <a:defRPr lang="zh-TW" altLang="en-US"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altLang="en-US"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altLang="en-US" sz="18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altLang="en-US" sz="18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微軟正黑體" panose="020B0604030504040204" pitchFamily="34" charset="-120"/>
              <a:buNone/>
            </a:pPr>
            <a:endParaRPr lang="en-US" altLang="zh-TW" dirty="0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F98C74BA-90DC-4EFA-B827-C17DA0783B1D}"/>
              </a:ext>
            </a:extLst>
          </p:cNvPr>
          <p:cNvSpPr/>
          <p:nvPr/>
        </p:nvSpPr>
        <p:spPr>
          <a:xfrm>
            <a:off x="3240122" y="3520221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2</a:t>
            </a:r>
            <a:endParaRPr kumimoji="1" lang="ja-JP" altLang="en-US" sz="5400" dirty="0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1C53F9C9-7C5B-488F-93E9-CDF39A1916DC}"/>
              </a:ext>
            </a:extLst>
          </p:cNvPr>
          <p:cNvSpPr/>
          <p:nvPr/>
        </p:nvSpPr>
        <p:spPr>
          <a:xfrm>
            <a:off x="4394342" y="4514543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6</a:t>
            </a:r>
            <a:endParaRPr kumimoji="1" lang="ja-JP" altLang="en-US" sz="5400" dirty="0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24722179-E031-437F-A9C4-CF7C43360E7F}"/>
              </a:ext>
            </a:extLst>
          </p:cNvPr>
          <p:cNvSpPr/>
          <p:nvPr/>
        </p:nvSpPr>
        <p:spPr>
          <a:xfrm>
            <a:off x="5353562" y="3520221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5</a:t>
            </a:r>
            <a:endParaRPr kumimoji="1" lang="ja-JP" altLang="en-US" sz="5400" dirty="0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12699C13-314B-44C6-ACDF-64143F5C780F}"/>
              </a:ext>
            </a:extLst>
          </p:cNvPr>
          <p:cNvSpPr/>
          <p:nvPr/>
        </p:nvSpPr>
        <p:spPr>
          <a:xfrm>
            <a:off x="7239623" y="4514543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A</a:t>
            </a:r>
            <a:endParaRPr kumimoji="1" lang="ja-JP" altLang="en-US" sz="5400" dirty="0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916B87B8-5ACF-419B-9617-2D265C180D21}"/>
              </a:ext>
            </a:extLst>
          </p:cNvPr>
          <p:cNvSpPr/>
          <p:nvPr/>
        </p:nvSpPr>
        <p:spPr>
          <a:xfrm>
            <a:off x="6496069" y="1825625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1</a:t>
            </a:r>
            <a:endParaRPr kumimoji="1" lang="ja-JP" altLang="en-US" sz="5400" dirty="0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CBA0C413-5949-4149-9C9C-E85944D0CB46}"/>
              </a:ext>
            </a:extLst>
          </p:cNvPr>
          <p:cNvSpPr/>
          <p:nvPr/>
        </p:nvSpPr>
        <p:spPr>
          <a:xfrm>
            <a:off x="4394342" y="6001641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7</a:t>
            </a:r>
            <a:endParaRPr kumimoji="1" lang="ja-JP" altLang="en-US" sz="5400" dirty="0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1ABBC1E5-E47D-4E32-8480-C7686E42707A}"/>
              </a:ext>
            </a:extLst>
          </p:cNvPr>
          <p:cNvSpPr/>
          <p:nvPr/>
        </p:nvSpPr>
        <p:spPr>
          <a:xfrm>
            <a:off x="9810981" y="3520221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C</a:t>
            </a:r>
            <a:endParaRPr kumimoji="1" lang="ja-JP" altLang="en-US" sz="5400" dirty="0"/>
          </a:p>
        </p:txBody>
      </p: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2F9716ED-4A0C-4D5E-BF7E-C6591A7954AE}"/>
              </a:ext>
            </a:extLst>
          </p:cNvPr>
          <p:cNvCxnSpPr>
            <a:cxnSpLocks/>
            <a:stCxn id="84" idx="7"/>
            <a:endCxn id="88" idx="2"/>
          </p:cNvCxnSpPr>
          <p:nvPr/>
        </p:nvCxnSpPr>
        <p:spPr>
          <a:xfrm flipV="1">
            <a:off x="3857253" y="2187132"/>
            <a:ext cx="2638816" cy="143897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D2C28BB5-B512-4225-9BFB-0B5B1BC4461E}"/>
              </a:ext>
            </a:extLst>
          </p:cNvPr>
          <p:cNvCxnSpPr>
            <a:cxnSpLocks/>
            <a:stCxn id="88" idx="6"/>
            <a:endCxn id="90" idx="1"/>
          </p:cNvCxnSpPr>
          <p:nvPr/>
        </p:nvCxnSpPr>
        <p:spPr>
          <a:xfrm>
            <a:off x="7219083" y="2187132"/>
            <a:ext cx="2697781" cy="143897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4053739A-5733-4E44-A9CA-15B254EB9682}"/>
              </a:ext>
            </a:extLst>
          </p:cNvPr>
          <p:cNvCxnSpPr>
            <a:cxnSpLocks/>
            <a:stCxn id="86" idx="0"/>
            <a:endCxn id="88" idx="3"/>
          </p:cNvCxnSpPr>
          <p:nvPr/>
        </p:nvCxnSpPr>
        <p:spPr>
          <a:xfrm flipV="1">
            <a:off x="5715069" y="2442756"/>
            <a:ext cx="886883" cy="107746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90EB8DC1-56DC-45C9-A13F-D933465AF6C2}"/>
              </a:ext>
            </a:extLst>
          </p:cNvPr>
          <p:cNvCxnSpPr>
            <a:cxnSpLocks/>
            <a:stCxn id="86" idx="6"/>
            <a:endCxn id="87" idx="1"/>
          </p:cNvCxnSpPr>
          <p:nvPr/>
        </p:nvCxnSpPr>
        <p:spPr>
          <a:xfrm>
            <a:off x="6076576" y="3881728"/>
            <a:ext cx="1268930" cy="73869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3E61C0D3-6565-44DD-9E56-3AB3DD9114C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4755849" y="3881728"/>
            <a:ext cx="597713" cy="63281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CB6C43A1-2953-4B19-BB9F-51B78200B392}"/>
              </a:ext>
            </a:extLst>
          </p:cNvPr>
          <p:cNvCxnSpPr>
            <a:cxnSpLocks/>
            <a:stCxn id="85" idx="4"/>
            <a:endCxn id="89" idx="0"/>
          </p:cNvCxnSpPr>
          <p:nvPr/>
        </p:nvCxnSpPr>
        <p:spPr>
          <a:xfrm>
            <a:off x="4755849" y="5237557"/>
            <a:ext cx="0" cy="76408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96">
            <a:extLst>
              <a:ext uri="{FF2B5EF4-FFF2-40B4-BE49-F238E27FC236}">
                <a16:creationId xmlns:a16="http://schemas.microsoft.com/office/drawing/2014/main" id="{8FFC1FF9-30E6-4096-83AA-F7E048C594D1}"/>
              </a:ext>
            </a:extLst>
          </p:cNvPr>
          <p:cNvSpPr/>
          <p:nvPr/>
        </p:nvSpPr>
        <p:spPr>
          <a:xfrm>
            <a:off x="6271576" y="4514543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9</a:t>
            </a:r>
            <a:endParaRPr kumimoji="1" lang="ja-JP" altLang="en-US" sz="5400" dirty="0"/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AA968AF9-A764-4347-B695-C619CA9B8F27}"/>
              </a:ext>
            </a:extLst>
          </p:cNvPr>
          <p:cNvCxnSpPr>
            <a:cxnSpLocks/>
            <a:stCxn id="86" idx="5"/>
            <a:endCxn id="97" idx="0"/>
          </p:cNvCxnSpPr>
          <p:nvPr/>
        </p:nvCxnSpPr>
        <p:spPr>
          <a:xfrm>
            <a:off x="5970693" y="4137352"/>
            <a:ext cx="662390" cy="37719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橢圓 98">
            <a:extLst>
              <a:ext uri="{FF2B5EF4-FFF2-40B4-BE49-F238E27FC236}">
                <a16:creationId xmlns:a16="http://schemas.microsoft.com/office/drawing/2014/main" id="{17D28707-02F4-4F39-9F2A-E08E04CB8D2B}"/>
              </a:ext>
            </a:extLst>
          </p:cNvPr>
          <p:cNvSpPr/>
          <p:nvPr/>
        </p:nvSpPr>
        <p:spPr>
          <a:xfrm>
            <a:off x="5362389" y="4515964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8</a:t>
            </a:r>
            <a:endParaRPr kumimoji="1" lang="ja-JP" altLang="en-US" sz="5400" dirty="0"/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C622B07C-5F7E-438E-835B-95C5BF2F93AE}"/>
              </a:ext>
            </a:extLst>
          </p:cNvPr>
          <p:cNvCxnSpPr>
            <a:cxnSpLocks/>
            <a:stCxn id="86" idx="4"/>
            <a:endCxn id="99" idx="0"/>
          </p:cNvCxnSpPr>
          <p:nvPr/>
        </p:nvCxnSpPr>
        <p:spPr>
          <a:xfrm>
            <a:off x="5715069" y="4243235"/>
            <a:ext cx="8827" cy="27272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>
            <a:extLst>
              <a:ext uri="{FF2B5EF4-FFF2-40B4-BE49-F238E27FC236}">
                <a16:creationId xmlns:a16="http://schemas.microsoft.com/office/drawing/2014/main" id="{6E0BE3B7-8CAB-4932-A3F1-296177DACDDF}"/>
              </a:ext>
            </a:extLst>
          </p:cNvPr>
          <p:cNvSpPr/>
          <p:nvPr/>
        </p:nvSpPr>
        <p:spPr>
          <a:xfrm>
            <a:off x="7821466" y="3520221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B</a:t>
            </a:r>
            <a:endParaRPr kumimoji="1" lang="ja-JP" altLang="en-US" sz="5400" dirty="0"/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44D8F489-3A20-4C5A-9E90-0AA482A7D110}"/>
              </a:ext>
            </a:extLst>
          </p:cNvPr>
          <p:cNvCxnSpPr>
            <a:cxnSpLocks/>
            <a:stCxn id="88" idx="5"/>
            <a:endCxn id="101" idx="0"/>
          </p:cNvCxnSpPr>
          <p:nvPr/>
        </p:nvCxnSpPr>
        <p:spPr>
          <a:xfrm>
            <a:off x="7113200" y="2442756"/>
            <a:ext cx="1069773" cy="107746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>
            <a:extLst>
              <a:ext uri="{FF2B5EF4-FFF2-40B4-BE49-F238E27FC236}">
                <a16:creationId xmlns:a16="http://schemas.microsoft.com/office/drawing/2014/main" id="{A37FF6C7-B4FE-4F23-BAE5-2809DEBEE576}"/>
              </a:ext>
            </a:extLst>
          </p:cNvPr>
          <p:cNvSpPr/>
          <p:nvPr/>
        </p:nvSpPr>
        <p:spPr>
          <a:xfrm>
            <a:off x="3230782" y="4502524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4</a:t>
            </a:r>
            <a:endParaRPr kumimoji="1" lang="ja-JP" altLang="en-US" sz="5400" dirty="0"/>
          </a:p>
        </p:txBody>
      </p: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22F34015-F881-48DB-8665-7D7EEEDB257F}"/>
              </a:ext>
            </a:extLst>
          </p:cNvPr>
          <p:cNvCxnSpPr>
            <a:cxnSpLocks/>
            <a:stCxn id="84" idx="4"/>
            <a:endCxn id="103" idx="0"/>
          </p:cNvCxnSpPr>
          <p:nvPr/>
        </p:nvCxnSpPr>
        <p:spPr>
          <a:xfrm flipH="1">
            <a:off x="3592289" y="4243235"/>
            <a:ext cx="9340" cy="25928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橢圓 104">
            <a:extLst>
              <a:ext uri="{FF2B5EF4-FFF2-40B4-BE49-F238E27FC236}">
                <a16:creationId xmlns:a16="http://schemas.microsoft.com/office/drawing/2014/main" id="{95EA7332-6999-4063-A53A-589D2A76EE81}"/>
              </a:ext>
            </a:extLst>
          </p:cNvPr>
          <p:cNvSpPr/>
          <p:nvPr/>
        </p:nvSpPr>
        <p:spPr>
          <a:xfrm>
            <a:off x="2125755" y="4502524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3</a:t>
            </a:r>
            <a:endParaRPr kumimoji="1" lang="ja-JP" altLang="en-US" sz="5400" dirty="0"/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31C7F3D4-9EE8-48BC-9C71-B7514E4F974F}"/>
              </a:ext>
            </a:extLst>
          </p:cNvPr>
          <p:cNvCxnSpPr>
            <a:cxnSpLocks/>
            <a:stCxn id="99" idx="2"/>
            <a:endCxn id="85" idx="6"/>
          </p:cNvCxnSpPr>
          <p:nvPr/>
        </p:nvCxnSpPr>
        <p:spPr>
          <a:xfrm flipH="1" flipV="1">
            <a:off x="5117356" y="4876050"/>
            <a:ext cx="245033" cy="142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A017E567-4324-4367-AC8E-D71CD37CAA2C}"/>
              </a:ext>
            </a:extLst>
          </p:cNvPr>
          <p:cNvCxnSpPr>
            <a:cxnSpLocks/>
            <a:stCxn id="103" idx="2"/>
            <a:endCxn id="105" idx="6"/>
          </p:cNvCxnSpPr>
          <p:nvPr/>
        </p:nvCxnSpPr>
        <p:spPr>
          <a:xfrm flipH="1">
            <a:off x="2848769" y="4864031"/>
            <a:ext cx="38201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7515F605-7A9F-4F09-91EC-6B9D58D51678}"/>
              </a:ext>
            </a:extLst>
          </p:cNvPr>
          <p:cNvCxnSpPr>
            <a:cxnSpLocks/>
            <a:stCxn id="84" idx="3"/>
            <a:endCxn id="105" idx="7"/>
          </p:cNvCxnSpPr>
          <p:nvPr/>
        </p:nvCxnSpPr>
        <p:spPr>
          <a:xfrm flipH="1">
            <a:off x="2742886" y="4137352"/>
            <a:ext cx="603119" cy="47105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96A75D1A-7736-48E0-B3DF-AB070EAE1A13}"/>
              </a:ext>
            </a:extLst>
          </p:cNvPr>
          <p:cNvCxnSpPr>
            <a:cxnSpLocks/>
            <a:stCxn id="101" idx="1"/>
            <a:endCxn id="86" idx="7"/>
          </p:cNvCxnSpPr>
          <p:nvPr/>
        </p:nvCxnSpPr>
        <p:spPr>
          <a:xfrm flipH="1">
            <a:off x="5970693" y="3626104"/>
            <a:ext cx="1956656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93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DFS 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void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dfs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u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dep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// dep := depth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auto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v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: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u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vis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continue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vis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true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dfs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dep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endParaRPr lang="ja-JP" altLang="ja-JP" sz="6600" dirty="0"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F5412E-B7FE-422D-86D5-E35482A23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268" y="3139231"/>
            <a:ext cx="4855532" cy="24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3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DFS</a:t>
            </a:r>
            <a:r>
              <a:rPr lang="zh-TW" altLang="en-US" dirty="0"/>
              <a:t> 實作 </a:t>
            </a:r>
            <a:r>
              <a:rPr lang="en-US" altLang="zh-TW" dirty="0"/>
              <a:t>(</a:t>
            </a:r>
            <a:r>
              <a:rPr lang="zh-TW" altLang="en-US" dirty="0"/>
              <a:t>非遞迴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stack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ja-JP" dirty="0">
                <a:solidFill>
                  <a:srgbClr val="70809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708090"/>
                </a:solidFill>
                <a:latin typeface="Consolas" panose="020B0609020204030204" pitchFamily="49" charset="0"/>
              </a:rPr>
              <a:t>此處少記錄一個 </a:t>
            </a:r>
            <a:r>
              <a:rPr lang="en-US" altLang="zh-TW" dirty="0">
                <a:solidFill>
                  <a:srgbClr val="708090"/>
                </a:solidFill>
                <a:latin typeface="Consolas" panose="020B0609020204030204" pitchFamily="49" charset="0"/>
              </a:rPr>
              <a:t>dep</a:t>
            </a:r>
            <a:endParaRPr lang="en-US" altLang="ja-JP" dirty="0">
              <a:solidFill>
                <a:srgbClr val="70809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root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//</a:t>
            </a:r>
            <a:r>
              <a:rPr lang="en-US" altLang="ja-JP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root 代表走訪此圖的起點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vis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root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true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ja-JP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while</a:t>
            </a:r>
            <a:r>
              <a:rPr lang="zh-TW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empty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ja-JP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u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top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pop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();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auto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v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: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u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vis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continue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vis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true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zh-TW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2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DFS 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TW" altLang="en-US" sz="3600" dirty="0">
                <a:latin typeface="Consolas" panose="020B0609020204030204" pitchFamily="49" charset="0"/>
              </a:rPr>
              <a:t>第四週給出了 </a:t>
            </a:r>
            <a:r>
              <a:rPr lang="en-US" altLang="zh-TW" sz="3600" dirty="0">
                <a:latin typeface="Consolas" panose="020B0609020204030204" pitchFamily="49" charset="0"/>
              </a:rPr>
              <a:t>DFS</a:t>
            </a:r>
            <a:r>
              <a:rPr lang="zh-TW" altLang="en-US" sz="3600" dirty="0">
                <a:latin typeface="Consolas" panose="020B0609020204030204" pitchFamily="49" charset="0"/>
              </a:rPr>
              <a:t> 的兩種實作版本</a:t>
            </a:r>
            <a:endParaRPr lang="en-US" altLang="zh-TW" sz="3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ja-JP" sz="3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zh-TW" altLang="en-US" sz="3600" dirty="0">
                <a:latin typeface="Consolas" panose="020B0609020204030204" pitchFamily="49" charset="0"/>
              </a:rPr>
              <a:t>有跑過程式碼或是模擬過一遍的同學，</a:t>
            </a:r>
            <a:endParaRPr lang="en-US" altLang="zh-TW" sz="3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zh-TW" altLang="en-US" sz="3600" dirty="0">
                <a:latin typeface="Consolas" panose="020B0609020204030204" pitchFamily="49" charset="0"/>
              </a:rPr>
              <a:t>應該會發現 </a:t>
            </a:r>
            <a:r>
              <a:rPr lang="en-US" altLang="zh-TW" sz="3600" dirty="0">
                <a:latin typeface="Consolas" panose="020B0609020204030204" pitchFamily="49" charset="0"/>
              </a:rPr>
              <a:t>stack </a:t>
            </a:r>
            <a:r>
              <a:rPr lang="zh-TW" altLang="en-US" sz="3600" dirty="0">
                <a:latin typeface="Consolas" panose="020B0609020204030204" pitchFamily="49" charset="0"/>
              </a:rPr>
              <a:t>的實作版本怪怪的</a:t>
            </a:r>
            <a:endParaRPr lang="en-US" altLang="zh-TW" sz="3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ja-JP" sz="3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zh-TW" altLang="en-US" sz="3600" dirty="0">
                <a:latin typeface="Consolas" panose="020B0609020204030204" pitchFamily="49" charset="0"/>
              </a:rPr>
              <a:t>姑且叫它 </a:t>
            </a:r>
            <a:r>
              <a:rPr lang="en-US" altLang="zh-TW" sz="3600" dirty="0">
                <a:latin typeface="Consolas" panose="020B0609020204030204" pitchFamily="49" charset="0"/>
              </a:rPr>
              <a:t>HRS</a:t>
            </a:r>
            <a:r>
              <a:rPr lang="en-US" altLang="zh-TW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zh-TW" alt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我取的</a:t>
            </a:r>
            <a:r>
              <a:rPr lang="en-US" altLang="zh-TW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ja-JP" altLang="ja-JP" sz="3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舉個例子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TW" altLang="en-US" sz="3600" dirty="0">
                <a:latin typeface="Consolas" panose="020B0609020204030204" pitchFamily="49" charset="0"/>
              </a:rPr>
              <a:t>考慮 </a:t>
            </a:r>
            <a:r>
              <a:rPr lang="en-US" altLang="zh-TW" sz="3600" dirty="0">
                <a:latin typeface="Consolas" panose="020B0609020204030204" pitchFamily="49" charset="0"/>
              </a:rPr>
              <a:t>3 </a:t>
            </a:r>
            <a:r>
              <a:rPr lang="zh-TW" altLang="en-US" sz="3600" dirty="0">
                <a:latin typeface="Consolas" panose="020B0609020204030204" pitchFamily="49" charset="0"/>
              </a:rPr>
              <a:t>條無向邊</a:t>
            </a:r>
            <a:endParaRPr lang="en-US" altLang="zh-TW" sz="3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(a, b), (a, c), (b, c)</a:t>
            </a:r>
          </a:p>
          <a:p>
            <a:pPr marL="457200" lvl="1" indent="0">
              <a:buNone/>
            </a:pPr>
            <a:endParaRPr lang="en-US" altLang="zh-TW" sz="3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TW" sz="3600" dirty="0">
              <a:latin typeface="Consolas" panose="020B0609020204030204" pitchFamily="49" charset="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11AFC5A-D157-4D47-AEDF-6504F119694E}"/>
              </a:ext>
            </a:extLst>
          </p:cNvPr>
          <p:cNvSpPr/>
          <p:nvPr/>
        </p:nvSpPr>
        <p:spPr>
          <a:xfrm>
            <a:off x="3818860" y="3267642"/>
            <a:ext cx="637954" cy="637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a</a:t>
            </a:r>
            <a:endParaRPr kumimoji="1" lang="ja-JP" altLang="en-US" sz="36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7060635-A009-459C-8273-689AE886A528}"/>
              </a:ext>
            </a:extLst>
          </p:cNvPr>
          <p:cNvSpPr/>
          <p:nvPr/>
        </p:nvSpPr>
        <p:spPr>
          <a:xfrm>
            <a:off x="4582633" y="4696046"/>
            <a:ext cx="637954" cy="637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c</a:t>
            </a:r>
            <a:endParaRPr kumimoji="1" lang="ja-JP" altLang="en-US" sz="36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209C417-E2DF-44E0-B674-72599236640B}"/>
              </a:ext>
            </a:extLst>
          </p:cNvPr>
          <p:cNvSpPr/>
          <p:nvPr/>
        </p:nvSpPr>
        <p:spPr>
          <a:xfrm>
            <a:off x="3055088" y="4696046"/>
            <a:ext cx="637954" cy="637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b</a:t>
            </a:r>
            <a:endParaRPr kumimoji="1" lang="ja-JP" altLang="en-US" sz="36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94BF033-FDBE-4729-B01B-87ADC28F572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374065" y="3812170"/>
            <a:ext cx="538221" cy="88387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71106CB-858E-4A67-AFC4-2FE50C1C791A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363388" y="3812170"/>
            <a:ext cx="538222" cy="88387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F827073-AEDC-4112-ACC8-6F527A5D9996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3693042" y="5015023"/>
            <a:ext cx="88959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8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TW" sz="3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TW" sz="3600" dirty="0">
              <a:latin typeface="Consolas" panose="020B0609020204030204" pitchFamily="49" charset="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11AFC5A-D157-4D47-AEDF-6504F119694E}"/>
              </a:ext>
            </a:extLst>
          </p:cNvPr>
          <p:cNvSpPr/>
          <p:nvPr/>
        </p:nvSpPr>
        <p:spPr>
          <a:xfrm>
            <a:off x="3818860" y="3267642"/>
            <a:ext cx="637954" cy="63795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7060635-A009-459C-8273-689AE886A528}"/>
              </a:ext>
            </a:extLst>
          </p:cNvPr>
          <p:cNvSpPr/>
          <p:nvPr/>
        </p:nvSpPr>
        <p:spPr>
          <a:xfrm>
            <a:off x="4582633" y="4696046"/>
            <a:ext cx="637954" cy="63795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209C417-E2DF-44E0-B674-72599236640B}"/>
              </a:ext>
            </a:extLst>
          </p:cNvPr>
          <p:cNvSpPr/>
          <p:nvPr/>
        </p:nvSpPr>
        <p:spPr>
          <a:xfrm>
            <a:off x="3055088" y="4696046"/>
            <a:ext cx="637954" cy="63795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94BF033-FDBE-4729-B01B-87ADC28F572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374065" y="3812170"/>
            <a:ext cx="538221" cy="88387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71106CB-858E-4A67-AFC4-2FE50C1C791A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363388" y="3812170"/>
            <a:ext cx="538222" cy="88387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F827073-AEDC-4112-ACC8-6F527A5D9996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3693042" y="5015023"/>
            <a:ext cx="8895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1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5565</TotalTime>
  <Words>1262</Words>
  <Application>Microsoft Office PowerPoint</Application>
  <PresentationFormat>寬螢幕</PresentationFormat>
  <Paragraphs>270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Arial Unicode MS</vt:lpstr>
      <vt:lpstr>微軟正黑體</vt:lpstr>
      <vt:lpstr>Arial</vt:lpstr>
      <vt:lpstr>Calibri</vt:lpstr>
      <vt:lpstr>Consolas</vt:lpstr>
      <vt:lpstr>Office 佈景主題</vt:lpstr>
      <vt:lpstr> Advanced  Competitive Programming</vt:lpstr>
      <vt:lpstr>Outline</vt:lpstr>
      <vt:lpstr>用 stack 實作 DFS</vt:lpstr>
      <vt:lpstr>DFS 的點遍歷順序</vt:lpstr>
      <vt:lpstr>DFS 實作</vt:lpstr>
      <vt:lpstr>DFS 實作 (非遞迴)</vt:lpstr>
      <vt:lpstr>DFS 實作</vt:lpstr>
      <vt:lpstr>舉個例子</vt:lpstr>
      <vt:lpstr>DFS</vt:lpstr>
      <vt:lpstr>HRS</vt:lpstr>
      <vt:lpstr>HRS</vt:lpstr>
      <vt:lpstr>HRS 的點遍歷順序</vt:lpstr>
      <vt:lpstr>DFS 的點遍歷順序</vt:lpstr>
      <vt:lpstr>BFS 的點遍歷順序</vt:lpstr>
      <vt:lpstr>HRS</vt:lpstr>
      <vt:lpstr>DFS</vt:lpstr>
      <vt:lpstr>DFS</vt:lpstr>
      <vt:lpstr>二分搜尋 (Binary Search)</vt:lpstr>
      <vt:lpstr>終極密碼</vt:lpstr>
      <vt:lpstr>終極密碼</vt:lpstr>
      <vt:lpstr>二分搜尋</vt:lpstr>
      <vt:lpstr>終極密碼: 二分搜尋</vt:lpstr>
      <vt:lpstr>終極密碼: 二分搜尋</vt:lpstr>
      <vt:lpstr>推廣一下</vt:lpstr>
      <vt:lpstr>區間</vt:lpstr>
      <vt:lpstr>左閉右開</vt:lpstr>
      <vt:lpstr>bound</vt:lpstr>
      <vt:lpstr>有個問題</vt:lpstr>
      <vt:lpstr>當目標值不在數列中</vt:lpstr>
      <vt:lpstr>當目標值不在數列中</vt:lpstr>
      <vt:lpstr>當目標值不在數列中</vt:lpstr>
      <vt:lpstr>lower bound : 二分搜尋</vt:lpstr>
      <vt:lpstr>lower bound : 二分搜尋</vt:lpstr>
      <vt:lpstr>lower bound : 二分搜尋</vt:lpstr>
      <vt:lpstr>lower bound : 二分搜尋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bilibibi Sou</cp:lastModifiedBy>
  <cp:revision>165</cp:revision>
  <dcterms:created xsi:type="dcterms:W3CDTF">2019-02-19T13:11:27Z</dcterms:created>
  <dcterms:modified xsi:type="dcterms:W3CDTF">2019-03-19T15:58:56Z</dcterms:modified>
</cp:coreProperties>
</file>