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256" r:id="rId2"/>
    <p:sldId id="1345" r:id="rId3"/>
    <p:sldId id="403" r:id="rId4"/>
    <p:sldId id="384" r:id="rId5"/>
    <p:sldId id="404" r:id="rId6"/>
    <p:sldId id="405" r:id="rId7"/>
    <p:sldId id="406" r:id="rId8"/>
    <p:sldId id="1343" r:id="rId9"/>
    <p:sldId id="407" r:id="rId10"/>
    <p:sldId id="408" r:id="rId11"/>
    <p:sldId id="409" r:id="rId12"/>
    <p:sldId id="410" r:id="rId13"/>
    <p:sldId id="495" r:id="rId14"/>
    <p:sldId id="412" r:id="rId15"/>
    <p:sldId id="413" r:id="rId16"/>
    <p:sldId id="492" r:id="rId17"/>
    <p:sldId id="1344" r:id="rId18"/>
    <p:sldId id="1346" r:id="rId19"/>
    <p:sldId id="1348" r:id="rId20"/>
    <p:sldId id="1347" r:id="rId21"/>
    <p:sldId id="1342" r:id="rId22"/>
    <p:sldId id="491" r:id="rId23"/>
    <p:sldId id="493" r:id="rId24"/>
    <p:sldId id="1372" r:id="rId25"/>
    <p:sldId id="419" r:id="rId26"/>
    <p:sldId id="411" r:id="rId27"/>
    <p:sldId id="1363" r:id="rId28"/>
    <p:sldId id="1365" r:id="rId29"/>
    <p:sldId id="1364" r:id="rId30"/>
    <p:sldId id="1366" r:id="rId31"/>
    <p:sldId id="1367" r:id="rId32"/>
    <p:sldId id="1368" r:id="rId33"/>
    <p:sldId id="1369" r:id="rId34"/>
    <p:sldId id="1370" r:id="rId35"/>
    <p:sldId id="1371" r:id="rId36"/>
    <p:sldId id="1350" r:id="rId37"/>
    <p:sldId id="1155" r:id="rId38"/>
    <p:sldId id="1157" r:id="rId39"/>
    <p:sldId id="1158" r:id="rId40"/>
    <p:sldId id="1156" r:id="rId41"/>
    <p:sldId id="1159" r:id="rId42"/>
    <p:sldId id="1154" r:id="rId43"/>
    <p:sldId id="1160" r:id="rId44"/>
    <p:sldId id="1161" r:id="rId45"/>
    <p:sldId id="1351" r:id="rId46"/>
    <p:sldId id="1352" r:id="rId47"/>
    <p:sldId id="1353" r:id="rId48"/>
    <p:sldId id="1355" r:id="rId49"/>
    <p:sldId id="1356" r:id="rId50"/>
    <p:sldId id="1357" r:id="rId51"/>
    <p:sldId id="1354" r:id="rId52"/>
    <p:sldId id="1341" r:id="rId53"/>
    <p:sldId id="1306" r:id="rId54"/>
    <p:sldId id="1308" r:id="rId55"/>
    <p:sldId id="1361" r:id="rId56"/>
    <p:sldId id="1373" r:id="rId57"/>
    <p:sldId id="1374" r:id="rId58"/>
    <p:sldId id="1377" r:id="rId59"/>
    <p:sldId id="1378" r:id="rId60"/>
    <p:sldId id="1379" r:id="rId61"/>
    <p:sldId id="1384" r:id="rId62"/>
    <p:sldId id="1385" r:id="rId63"/>
    <p:sldId id="1386" r:id="rId64"/>
    <p:sldId id="1390" r:id="rId65"/>
    <p:sldId id="1387" r:id="rId66"/>
    <p:sldId id="1388" r:id="rId67"/>
    <p:sldId id="1359" r:id="rId68"/>
    <p:sldId id="1375" r:id="rId69"/>
    <p:sldId id="1389" r:id="rId70"/>
    <p:sldId id="1362" r:id="rId71"/>
    <p:sldId id="1309" r:id="rId72"/>
    <p:sldId id="1311" r:id="rId73"/>
    <p:sldId id="1358" r:id="rId74"/>
    <p:sldId id="1340" r:id="rId7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宋奕儒" initials="宋奕儒" lastIdx="1" clrIdx="0">
    <p:extLst>
      <p:ext uri="{19B8F6BF-5375-455C-9EA6-DF929625EA0E}">
        <p15:presenceInfo xmlns:p15="http://schemas.microsoft.com/office/powerpoint/2012/main" userId="S::F74061030@ncku.edu.tw::e128b031-4a44-499c-9a95-03fc5729be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DF7"/>
    <a:srgbClr val="FAF7F9"/>
    <a:srgbClr val="F18D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66" d="100"/>
          <a:sy n="66" d="100"/>
        </p:scale>
        <p:origin x="6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301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CC384F3-3354-49B5-9FB2-5003CE021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3928598-C951-4F12-A1C2-5D2E26CADF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E4C83-8F64-4E29-91B9-0017BF1F34A9}" type="datetimeFigureOut">
              <a:rPr lang="en-US" smtClean="0"/>
              <a:t>3/23/2020</a:t>
            </a:fld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45B1CF-C6B2-4C46-84FD-6EAF541AAE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82A90D-28E7-43DA-B33D-CB116BFB22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437D4-F5B2-4068-998F-6C4F470411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45D3-9EDB-4B35-90F9-382768275B83}" type="datetimeFigureOut">
              <a:rPr lang="en-US" smtClean="0"/>
              <a:t>3/23/2020</a:t>
            </a:fld>
            <a:endParaRPr 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C78C7-0E09-422F-A949-E582D1091C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206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B87A6-8B3D-429B-8F2E-01782DCE3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zh-TW" altLang="en-US" dirty="0"/>
              <a:t>按一下以編輯母片標題樣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343A09-1A04-4028-BA2C-C98585BB7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D317D1-BFF9-4421-A46A-93FC5ED6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A6C6B8C-DB2D-4316-B006-C8D85BD4E233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524000" y="3521471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1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B75D2C-D79B-43F2-8C38-AC276A70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A1B8C0-29C1-4EB8-B015-A6E7B2E06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029988-6E18-4481-99ED-516887D5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4C9D97-6ACC-4A89-82FF-9ED0B649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6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0159CE7-D887-49D7-A385-8DE2DF901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BDE4A0-B5DB-4B83-80F5-7E073656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417E0E-0028-4513-AB03-C3667ABC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413E9A-5871-4DD7-96FB-FFF0873F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36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E7398-53F8-49BB-AC5C-189C6FCE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045342-229F-4A39-8D5B-C051DB4C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 marL="685800" indent="-228600">
              <a:buFont typeface="微軟正黑體" panose="020B0604030504040204" pitchFamily="34" charset="-120"/>
              <a:buChar char="-"/>
              <a:defRPr sz="3200"/>
            </a:lvl2pPr>
            <a:lvl3pPr>
              <a:defRPr sz="2800"/>
            </a:lvl3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CCCD90-A681-452A-8E20-8F7F5C54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017F5B8-D67F-4132-BF01-5C79E30809A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8200" y="1554163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894075FE-947A-43ED-8BEF-29EB0E8CC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</p:spTree>
    <p:extLst>
      <p:ext uri="{BB962C8B-B14F-4D97-AF65-F5344CB8AC3E}">
        <p14:creationId xmlns:p14="http://schemas.microsoft.com/office/powerpoint/2010/main" val="322871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1AC43-379A-4259-8495-8AE2D147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BF5005-F1A6-4448-8478-D0D324970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0931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5ECC15-34DF-49D7-B640-F5254FD9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052BD61-1DDD-49FB-AF6D-A64EA0DAD50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1850" y="4535686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F74A7EF0-4D44-4D66-AFC5-5711BEE25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</p:spTree>
    <p:extLst>
      <p:ext uri="{BB962C8B-B14F-4D97-AF65-F5344CB8AC3E}">
        <p14:creationId xmlns:p14="http://schemas.microsoft.com/office/powerpoint/2010/main" val="425695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AD6593-D730-4F0D-8131-F82FECF6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6AD425-FFA0-4BD7-9DAA-0A9699090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29B846-C36F-4AB5-B5C3-AFF6A5A19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F2B959-45F3-4686-9109-D81DECB6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AED642-5723-4100-8F51-3A020591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98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5E793-29ED-4F52-8A72-F47E0654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EB8252-259F-4702-A60F-FB8BD4A04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F04AAC-3D99-4A4B-BC65-01A81021B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07FF9DA-9D67-4067-8DF6-B0A00982E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29792DE-A5D1-4AD8-8033-F27876EB9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41D40-06BC-46CE-B3FB-26960C41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9F49EF-88AE-4240-911E-E64FE211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99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C912B-D046-40C5-8994-8F4825C8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021ADCC-A8BF-4305-8FCB-E42883AD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983390-D983-469F-92B3-0FB55135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A311577-74CC-480B-BC62-3C7DE029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A413EF-8CBB-4E3A-A1B3-BC0D71D2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32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8D31A-6860-4327-ADC2-879E175B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D8AA78-38D4-4408-82E4-84667E93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C90444-56BB-4C3D-8867-E248858E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742781-B003-47CA-BA87-A593115E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E34C80-5C1A-4EC1-9AA9-D3A5937A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02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CA8CB9-C3FC-44F6-A59F-696AC9C6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D57401B-88D5-4358-B70C-00482349D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65C8D1-9846-4761-A31E-007DC878B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AE608-E16B-4519-899F-45220F09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A7A2DF-B5CC-4B17-BC44-6957DE2D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73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00597546-5ED0-4282-9109-BD9734F625D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B28E0D-89FB-4A92-BBFE-EDFCD8BC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552B89-BA26-4DDE-A8CA-805DB272C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第五層</a:t>
            </a:r>
            <a:endParaRPr lang="en-US" altLang="zh-TW" dirty="0"/>
          </a:p>
          <a:p>
            <a:pPr lvl="4"/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571A9B-7025-4626-B816-04D8C6C70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CA2AC4-AFC6-49B8-B44E-114093D0F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  <p:sp>
        <p:nvSpPr>
          <p:cNvPr id="13" name="投影片編號版面配置區 5">
            <a:extLst>
              <a:ext uri="{FF2B5EF4-FFF2-40B4-BE49-F238E27FC236}">
                <a16:creationId xmlns:a16="http://schemas.microsoft.com/office/drawing/2014/main" id="{FF26AE15-66AD-407A-9775-87F968DC142D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Made by </a:t>
            </a:r>
            <a:r>
              <a:rPr lang="zh-TW" altLang="en-US"/>
              <a:t>培訓團隊群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0AD78CA-FF7F-424B-BEE4-5FCF96CC4D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 t="30952" b="29893"/>
          <a:stretch/>
        </p:blipFill>
        <p:spPr>
          <a:xfrm>
            <a:off x="11363917" y="6330120"/>
            <a:ext cx="764583" cy="327096"/>
          </a:xfrm>
          <a:prstGeom prst="rect">
            <a:avLst/>
          </a:prstGeom>
        </p:spPr>
      </p:pic>
      <p:sp>
        <p:nvSpPr>
          <p:cNvPr id="14" name="投影片編號版面配置區 5">
            <a:extLst>
              <a:ext uri="{FF2B5EF4-FFF2-40B4-BE49-F238E27FC236}">
                <a16:creationId xmlns:a16="http://schemas.microsoft.com/office/drawing/2014/main" id="{7C0D0F99-2382-4474-BB70-BA44DC9F3BA6}"/>
              </a:ext>
            </a:extLst>
          </p:cNvPr>
          <p:cNvSpPr txBox="1">
            <a:spLocks/>
          </p:cNvSpPr>
          <p:nvPr userDrawn="1"/>
        </p:nvSpPr>
        <p:spPr>
          <a:xfrm>
            <a:off x="2159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b="1" i="1" dirty="0">
                <a:solidFill>
                  <a:srgbClr val="898989"/>
                </a:solidFill>
              </a:rPr>
              <a:t>Competitive  Programming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155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TW" altLang="en-US" sz="32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32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28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18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zh-TW" altLang="en-US" sz="1800" kern="1200" dirty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md.io/@nckuacm/rJq_pSQIU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tioj.ck.tp.edu.tw/problems/1432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%E7%B5%82%E6%A5%B5%E5%AF%86%E7%A2%BC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tioj.ck.tp.edu.tw/problems/1337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Yuessiah/8cdbefde8d2684522549a5ff6d1de939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AB24A-E99E-49D8-84E2-C381A7BF5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5657"/>
            <a:ext cx="8614788" cy="2253343"/>
          </a:xfrm>
        </p:spPr>
        <p:txBody>
          <a:bodyPr>
            <a:normAutofit/>
          </a:bodyPr>
          <a:lstStyle/>
          <a:p>
            <a:br>
              <a:rPr lang="en-US" altLang="zh-TW" sz="4400" dirty="0"/>
            </a:br>
            <a:r>
              <a:rPr lang="en-US" altLang="zh-TW" sz="4400" dirty="0"/>
              <a:t>Advanced </a:t>
            </a:r>
            <a:br>
              <a:rPr lang="en-US" altLang="zh-TW" sz="4400" dirty="0"/>
            </a:br>
            <a:r>
              <a:rPr lang="en-US" altLang="zh-TW" sz="4400" dirty="0"/>
              <a:t>Competitive Programming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36DEF2-AAE6-4D15-BCF8-A5DCB1235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21209"/>
          </a:xfrm>
        </p:spPr>
        <p:txBody>
          <a:bodyPr>
            <a:normAutofit fontScale="92500" lnSpcReduction="20000"/>
          </a:bodyPr>
          <a:lstStyle/>
          <a:p>
            <a:endParaRPr lang="en-US" altLang="zh-TW" dirty="0"/>
          </a:p>
          <a:p>
            <a:r>
              <a:rPr lang="zh-TW" altLang="en-US" dirty="0"/>
              <a:t>國立成功大學</a:t>
            </a:r>
            <a:r>
              <a:rPr lang="en-US" altLang="zh-TW" dirty="0"/>
              <a:t>ACM-ICPC</a:t>
            </a:r>
            <a:r>
              <a:rPr lang="zh-TW" altLang="en-US" dirty="0"/>
              <a:t>程式競賽培訓隊</a:t>
            </a:r>
          </a:p>
          <a:p>
            <a:r>
              <a:rPr lang="en-US" altLang="zh-TW" dirty="0"/>
              <a:t>nckuacm@imslab.org</a:t>
            </a:r>
          </a:p>
          <a:p>
            <a:endParaRPr lang="en-US" altLang="zh-TW" dirty="0"/>
          </a:p>
          <a:p>
            <a:r>
              <a:rPr lang="en-US" altLang="zh-TW" dirty="0"/>
              <a:t>Department of Computer Science and Information Engineering</a:t>
            </a:r>
          </a:p>
          <a:p>
            <a:r>
              <a:rPr lang="en-US" altLang="zh-TW" dirty="0"/>
              <a:t>National Cheng Kung University</a:t>
            </a:r>
          </a:p>
          <a:p>
            <a:r>
              <a:rPr lang="en-US" altLang="zh-TW" dirty="0"/>
              <a:t>Tainan, Taiwan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1351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94814-A2B9-4CE2-97F9-87A7A434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區間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328CC-01A2-448A-B66C-B62E6D97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/>
              <a:t>例如長度為 </a:t>
            </a:r>
            <a:r>
              <a:rPr lang="en-US" altLang="zh-TW" dirty="0"/>
              <a:t>8</a:t>
            </a:r>
            <a:r>
              <a:rPr lang="zh-TW" altLang="en-US" dirty="0"/>
              <a:t>， </a:t>
            </a:r>
            <a:r>
              <a:rPr lang="zh-TW" altLang="en-US" b="1" dirty="0"/>
              <a:t>起始位置</a:t>
            </a:r>
            <a:r>
              <a:rPr lang="en-US" altLang="zh-TW" dirty="0"/>
              <a:t>(index)</a:t>
            </a:r>
            <a:r>
              <a:rPr lang="en-US" altLang="zh-TW" b="1" dirty="0"/>
              <a:t> </a:t>
            </a:r>
            <a:r>
              <a:rPr lang="zh-TW" altLang="en-US" dirty="0"/>
              <a:t>為 </a:t>
            </a:r>
            <a:r>
              <a:rPr lang="en-US" altLang="zh-TW" dirty="0"/>
              <a:t>0</a:t>
            </a:r>
          </a:p>
          <a:p>
            <a:pPr marL="0" indent="0">
              <a:buNone/>
            </a:pPr>
            <a:r>
              <a:rPr lang="zh-TW" altLang="en-US" dirty="0"/>
              <a:t>數列 </a:t>
            </a:r>
            <a:r>
              <a:rPr lang="en-US" altLang="zh-TW" dirty="0"/>
              <a:t>1, 2, 2, 2, 2, 2, 3, 9</a:t>
            </a:r>
          </a:p>
          <a:p>
            <a:pPr marL="0" indent="0">
              <a:buNone/>
            </a:pPr>
            <a:r>
              <a:rPr lang="zh-TW" altLang="en-US" dirty="0"/>
              <a:t>目標值為 </a:t>
            </a:r>
            <a:r>
              <a:rPr lang="en-US" altLang="zh-TW" dirty="0"/>
              <a:t>2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輸出區間 </a:t>
            </a:r>
            <a:r>
              <a:rPr lang="en-US" altLang="zh-TW" dirty="0"/>
              <a:t>[1, 5]</a:t>
            </a:r>
            <a:r>
              <a:rPr lang="zh-TW" altLang="en-US" dirty="0"/>
              <a:t> 或是 </a:t>
            </a:r>
            <a:r>
              <a:rPr lang="en-US" altLang="zh-TW" dirty="0"/>
              <a:t>[1, 6)</a:t>
            </a:r>
          </a:p>
          <a:p>
            <a:pPr marL="0" indent="0">
              <a:buNone/>
            </a:pPr>
            <a:r>
              <a:rPr lang="zh-TW" altLang="en-US" dirty="0"/>
              <a:t>又或是 </a:t>
            </a:r>
            <a:r>
              <a:rPr lang="en-US" altLang="zh-TW" dirty="0"/>
              <a:t>(0, 5]</a:t>
            </a:r>
            <a:r>
              <a:rPr lang="zh-TW" altLang="en-US" dirty="0"/>
              <a:t>、</a:t>
            </a:r>
            <a:r>
              <a:rPr lang="en-US" altLang="zh-TW" dirty="0"/>
              <a:t>(0, 6)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都能表達這個區間內的目標值 </a:t>
            </a:r>
            <a:r>
              <a:rPr lang="en-US" altLang="zh-TW" dirty="0"/>
              <a:t>2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CA95AA-C648-4FC8-8BAE-B73FC1543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869" y="3621144"/>
            <a:ext cx="2336725" cy="207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72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94814-A2B9-4CE2-97F9-87A7A434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左閉右開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328CC-01A2-448A-B66C-B62E6D97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/>
              <a:t>普遍</a:t>
            </a:r>
            <a:r>
              <a:rPr lang="zh-TW" altLang="en-US" dirty="0"/>
              <a:t>的實作，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會採用 </a:t>
            </a:r>
            <a:r>
              <a:rPr lang="en-US" altLang="zh-TW" dirty="0"/>
              <a:t>[1, 6)</a:t>
            </a:r>
            <a:r>
              <a:rPr lang="zh-TW" altLang="en-US" dirty="0"/>
              <a:t> 這樣的</a:t>
            </a:r>
            <a:r>
              <a:rPr lang="zh-TW" altLang="en-US" b="1" dirty="0">
                <a:solidFill>
                  <a:schemeClr val="accent2"/>
                </a:solidFill>
              </a:rPr>
              <a:t>左閉右開</a:t>
            </a:r>
            <a:r>
              <a:rPr lang="zh-TW" altLang="en-US" dirty="0"/>
              <a:t>區間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左閉右開的好處，參考</a:t>
            </a:r>
            <a:r>
              <a:rPr lang="zh-TW" altLang="en-US" dirty="0">
                <a:hlinkClick r:id="rId2"/>
              </a:rPr>
              <a:t>第四週的教材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3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94814-A2B9-4CE2-97F9-87A7A434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bound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328CC-01A2-448A-B66C-B62E6D97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數列 </a:t>
            </a:r>
            <a:r>
              <a:rPr lang="en-US" altLang="zh-TW" dirty="0"/>
              <a:t>1, 2, 2, 2, 2, 2, 3, 9</a:t>
            </a:r>
            <a:r>
              <a:rPr lang="zh-TW" altLang="en-US" dirty="0"/>
              <a:t>，目標值為 </a:t>
            </a:r>
            <a:r>
              <a:rPr lang="en-US" altLang="zh-TW" dirty="0"/>
              <a:t>2</a:t>
            </a:r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r>
              <a:rPr lang="zh-TW" altLang="en-US" b="1" dirty="0"/>
              <a:t>普遍</a:t>
            </a:r>
            <a:r>
              <a:rPr lang="zh-TW" altLang="en-US" dirty="0"/>
              <a:t>實作中</a:t>
            </a:r>
            <a:r>
              <a:rPr lang="zh-TW" altLang="en-US" b="1" dirty="0"/>
              <a:t>，</a:t>
            </a:r>
            <a:endParaRPr lang="en-US" altLang="zh-TW" b="1" dirty="0"/>
          </a:p>
          <a:p>
            <a:r>
              <a:rPr lang="en-US" altLang="zh-TW" dirty="0"/>
              <a:t>lower bound </a:t>
            </a:r>
            <a:r>
              <a:rPr lang="zh-TW" altLang="en-US" dirty="0"/>
              <a:t>為 </a:t>
            </a:r>
            <a:r>
              <a:rPr lang="en-US" altLang="zh-TW" dirty="0"/>
              <a:t>1</a:t>
            </a:r>
          </a:p>
          <a:p>
            <a:r>
              <a:rPr lang="en-US" altLang="zh-TW" dirty="0"/>
              <a:t>upper bound </a:t>
            </a:r>
            <a:r>
              <a:rPr lang="zh-TW" altLang="en-US" dirty="0"/>
              <a:t>為 </a:t>
            </a:r>
            <a:r>
              <a:rPr lang="en-US" altLang="zh-TW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2040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94814-A2B9-4CE2-97F9-87A7A434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有個問題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328CC-01A2-448A-B66C-B62E6D97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目標值不在數列中怎麼辦</a:t>
            </a:r>
            <a:r>
              <a:rPr lang="en-US" altLang="zh-TW" dirty="0"/>
              <a:t>?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例如數列 </a:t>
            </a:r>
            <a:r>
              <a:rPr lang="en-US" altLang="zh-TW" dirty="0"/>
              <a:t>1, 2, 2, 2, 2, 2, 3, 9</a:t>
            </a:r>
          </a:p>
          <a:p>
            <a:pPr marL="0" indent="0">
              <a:buNone/>
            </a:pPr>
            <a:r>
              <a:rPr lang="zh-TW" altLang="en-US" dirty="0"/>
              <a:t>當目標值為 </a:t>
            </a:r>
            <a:r>
              <a:rPr lang="en-US" altLang="zh-TW" dirty="0"/>
              <a:t>42, -42, 5</a:t>
            </a:r>
            <a:endParaRPr lang="en-US" altLang="zh-TW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2BF86A-8B49-4A7C-970A-C028D189E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254" y="420497"/>
            <a:ext cx="2171562" cy="281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39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94814-A2B9-4CE2-97F9-87A7A434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當目標值不在數列中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328CC-01A2-448A-B66C-B62E6D97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/>
              <a:t>數列 </a:t>
            </a:r>
            <a:r>
              <a:rPr lang="en-US" altLang="zh-TW" dirty="0"/>
              <a:t>1, 2, 2, 2, 2, 2, 3, 9</a:t>
            </a:r>
          </a:p>
          <a:p>
            <a:pPr marL="0" indent="0">
              <a:buNone/>
            </a:pPr>
            <a:r>
              <a:rPr lang="zh-TW" altLang="en-US" dirty="0"/>
              <a:t>目標值為 </a:t>
            </a:r>
            <a:r>
              <a:rPr lang="en-US" altLang="zh-TW" dirty="0"/>
              <a:t>42</a:t>
            </a:r>
          </a:p>
          <a:p>
            <a:pPr marL="0" indent="0">
              <a:buNone/>
            </a:pPr>
            <a:endParaRPr lang="en-US" altLang="zh-TW" b="1" dirty="0"/>
          </a:p>
          <a:p>
            <a:r>
              <a:rPr lang="en-US" altLang="zh-TW" dirty="0"/>
              <a:t>lower bound </a:t>
            </a:r>
            <a:r>
              <a:rPr lang="zh-TW" altLang="en-US" dirty="0"/>
              <a:t>為 </a:t>
            </a:r>
            <a:r>
              <a:rPr lang="en-US" altLang="zh-TW" dirty="0"/>
              <a:t>8</a:t>
            </a:r>
          </a:p>
          <a:p>
            <a:r>
              <a:rPr lang="en-US" altLang="zh-TW" dirty="0"/>
              <a:t>upper bound </a:t>
            </a:r>
            <a:r>
              <a:rPr lang="zh-TW" altLang="en-US" dirty="0"/>
              <a:t>為 </a:t>
            </a:r>
            <a:r>
              <a:rPr lang="en-US" altLang="zh-TW" dirty="0"/>
              <a:t>8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因為此時 </a:t>
            </a:r>
            <a:r>
              <a:rPr lang="en-US" altLang="zh-TW" dirty="0"/>
              <a:t>42 </a:t>
            </a:r>
            <a:r>
              <a:rPr lang="zh-TW" altLang="en-US" dirty="0"/>
              <a:t>若位於 </a:t>
            </a:r>
            <a:r>
              <a:rPr lang="en-US" altLang="zh-TW" dirty="0"/>
              <a:t>index 8 </a:t>
            </a:r>
            <a:r>
              <a:rPr lang="zh-TW" altLang="en-US" dirty="0"/>
              <a:t>的位置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1, 2, 2, 2, 2, 2, 3, 9,</a:t>
            </a:r>
            <a:r>
              <a:rPr lang="zh-TW" altLang="en-US" dirty="0"/>
              <a:t> </a:t>
            </a:r>
            <a:r>
              <a:rPr lang="en-US" altLang="zh-TW" dirty="0"/>
              <a:t>42 </a:t>
            </a:r>
            <a:r>
              <a:rPr lang="zh-TW" altLang="en-US" dirty="0"/>
              <a:t>這樣的數列依然保持遞增</a:t>
            </a:r>
            <a:r>
              <a:rPr lang="en-US" altLang="zh-TW" dirty="0"/>
              <a:t>(</a:t>
            </a:r>
            <a:r>
              <a:rPr lang="zh-TW" altLang="en-US" b="1" dirty="0"/>
              <a:t>最適合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52475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94814-A2B9-4CE2-97F9-87A7A434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當目標值不在數列中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328CC-01A2-448A-B66C-B62E6D97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/>
              <a:t>數列 </a:t>
            </a:r>
            <a:r>
              <a:rPr lang="en-US" altLang="zh-TW" dirty="0"/>
              <a:t>1, 2, 2, 2, 2, 2, 3, 9</a:t>
            </a:r>
          </a:p>
          <a:p>
            <a:pPr marL="0" indent="0">
              <a:buNone/>
            </a:pPr>
            <a:r>
              <a:rPr lang="zh-TW" altLang="en-US" dirty="0"/>
              <a:t>目標值為 </a:t>
            </a:r>
            <a:r>
              <a:rPr lang="en-US" altLang="zh-TW" dirty="0"/>
              <a:t>-42</a:t>
            </a:r>
          </a:p>
          <a:p>
            <a:pPr marL="0" indent="0">
              <a:buNone/>
            </a:pPr>
            <a:endParaRPr lang="en-US" altLang="zh-TW" b="1" dirty="0"/>
          </a:p>
          <a:p>
            <a:r>
              <a:rPr lang="en-US" altLang="zh-TW" dirty="0"/>
              <a:t>lower bound </a:t>
            </a:r>
            <a:r>
              <a:rPr lang="zh-TW" altLang="en-US" dirty="0"/>
              <a:t>為 </a:t>
            </a:r>
            <a:r>
              <a:rPr lang="en-US" altLang="zh-TW" dirty="0"/>
              <a:t>0</a:t>
            </a:r>
          </a:p>
          <a:p>
            <a:r>
              <a:rPr lang="en-US" altLang="zh-TW" dirty="0"/>
              <a:t>upper bound </a:t>
            </a:r>
            <a:r>
              <a:rPr lang="zh-TW" altLang="en-US" dirty="0"/>
              <a:t>為 </a:t>
            </a:r>
            <a:r>
              <a:rPr lang="en-US" altLang="zh-TW" dirty="0"/>
              <a:t>0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因為此時 </a:t>
            </a:r>
            <a:r>
              <a:rPr lang="en-US" altLang="zh-TW" dirty="0"/>
              <a:t>-42 </a:t>
            </a:r>
            <a:r>
              <a:rPr lang="zh-TW" altLang="en-US" dirty="0"/>
              <a:t>若位於 </a:t>
            </a:r>
            <a:r>
              <a:rPr lang="en-US" altLang="zh-TW" dirty="0"/>
              <a:t>index 0 </a:t>
            </a:r>
            <a:r>
              <a:rPr lang="zh-TW" altLang="en-US" dirty="0"/>
              <a:t>的位置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-42, 1, 2, 2, 2, 2, 2, 3, 9 </a:t>
            </a:r>
            <a:r>
              <a:rPr lang="zh-TW" altLang="en-US" dirty="0"/>
              <a:t>這樣的數列依然保持遞增</a:t>
            </a:r>
            <a:r>
              <a:rPr lang="en-US" altLang="zh-TW" dirty="0"/>
              <a:t>(</a:t>
            </a:r>
            <a:r>
              <a:rPr lang="zh-TW" altLang="en-US" b="1" dirty="0"/>
              <a:t>最適合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6756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94814-A2B9-4CE2-97F9-87A7A434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當目標值不在數列中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328CC-01A2-448A-B66C-B62E6D97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/>
              <a:t>數列 </a:t>
            </a:r>
            <a:r>
              <a:rPr lang="en-US" altLang="zh-TW" dirty="0"/>
              <a:t>1, 2, 2, 2, 2, 2, 3, 9</a:t>
            </a:r>
          </a:p>
          <a:p>
            <a:pPr marL="0" indent="0">
              <a:buNone/>
            </a:pPr>
            <a:r>
              <a:rPr lang="zh-TW" altLang="en-US" dirty="0"/>
              <a:t>目標值為 </a:t>
            </a:r>
            <a:r>
              <a:rPr lang="en-US" altLang="zh-TW" dirty="0"/>
              <a:t>5</a:t>
            </a:r>
          </a:p>
          <a:p>
            <a:pPr marL="0" indent="0">
              <a:buNone/>
            </a:pPr>
            <a:endParaRPr lang="en-US" altLang="zh-TW" b="1" dirty="0"/>
          </a:p>
          <a:p>
            <a:r>
              <a:rPr lang="en-US" altLang="zh-TW" dirty="0"/>
              <a:t>lower bound </a:t>
            </a:r>
            <a:r>
              <a:rPr lang="zh-TW" altLang="en-US" dirty="0"/>
              <a:t>為 </a:t>
            </a:r>
            <a:r>
              <a:rPr lang="en-US" altLang="zh-TW" dirty="0"/>
              <a:t>7</a:t>
            </a:r>
          </a:p>
          <a:p>
            <a:r>
              <a:rPr lang="en-US" altLang="zh-TW" dirty="0"/>
              <a:t>upper bound </a:t>
            </a:r>
            <a:r>
              <a:rPr lang="zh-TW" altLang="en-US" dirty="0"/>
              <a:t>為 </a:t>
            </a:r>
            <a:r>
              <a:rPr lang="en-US" altLang="zh-TW" dirty="0"/>
              <a:t>7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因為此時 </a:t>
            </a:r>
            <a:r>
              <a:rPr lang="en-US" altLang="zh-TW" dirty="0"/>
              <a:t>5 </a:t>
            </a:r>
            <a:r>
              <a:rPr lang="zh-TW" altLang="en-US" dirty="0"/>
              <a:t>若位於 </a:t>
            </a:r>
            <a:r>
              <a:rPr lang="en-US" altLang="zh-TW" dirty="0"/>
              <a:t>index 7 </a:t>
            </a:r>
            <a:r>
              <a:rPr lang="zh-TW" altLang="en-US" dirty="0"/>
              <a:t>的位置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1, 2, 2, 2, 2, 2, 3, 5, 9 </a:t>
            </a:r>
            <a:r>
              <a:rPr lang="zh-TW" altLang="en-US" dirty="0"/>
              <a:t>這樣的數列依然保持遞增</a:t>
            </a:r>
            <a:r>
              <a:rPr lang="en-US" altLang="zh-TW" dirty="0"/>
              <a:t>(</a:t>
            </a:r>
            <a:r>
              <a:rPr lang="zh-TW" altLang="en-US" b="1" dirty="0"/>
              <a:t>最適合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94041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B52B4-D89B-4483-9C6B-CC2944EC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一分搜尋 </a:t>
            </a:r>
            <a:r>
              <a:rPr lang="en-US" altLang="zh-TW" dirty="0"/>
              <a:t>(Linear Search)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A096E-5CE7-4F32-8230-B26D6B633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要如何找到 </a:t>
            </a:r>
            <a:r>
              <a:rPr lang="en-US" altLang="zh-TW" dirty="0"/>
              <a:t>lower &amp; upper bound </a:t>
            </a:r>
            <a:r>
              <a:rPr lang="zh-TW" altLang="en-US" dirty="0"/>
              <a:t>呢</a:t>
            </a:r>
            <a:r>
              <a:rPr lang="en-US" altLang="zh-TW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60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56724F-6DA2-4FEC-BB1A-73A4076F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lower bound : </a:t>
            </a:r>
            <a:r>
              <a:rPr lang="zh-TW" altLang="en-US" dirty="0"/>
              <a:t>一分搜尋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BE64E1-8E8C-47C8-8DF7-E72225F73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數列 </a:t>
            </a:r>
            <a:r>
              <a:rPr lang="en-US" altLang="zh-TW" dirty="0"/>
              <a:t>A:</a:t>
            </a:r>
            <a:r>
              <a:rPr lang="zh-TW" altLang="en-US" dirty="0"/>
              <a:t> </a:t>
            </a:r>
            <a:r>
              <a:rPr lang="en-US" altLang="zh-TW" dirty="0"/>
              <a:t>1, 2, 2, 2, 2, 2, 3, 9</a:t>
            </a:r>
          </a:p>
          <a:p>
            <a:pPr marL="0" indent="0">
              <a:buNone/>
            </a:pPr>
            <a:r>
              <a:rPr lang="zh-TW" altLang="en-US" dirty="0"/>
              <a:t>目標為 </a:t>
            </a:r>
            <a:r>
              <a:rPr lang="en-US" altLang="zh-TW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68713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56724F-6DA2-4FEC-BB1A-73A4076F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lower bound : </a:t>
            </a:r>
            <a:r>
              <a:rPr lang="zh-TW" altLang="en-US" dirty="0"/>
              <a:t>一分搜尋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BE64E1-8E8C-47C8-8DF7-E72225F73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數列 </a:t>
            </a:r>
            <a:r>
              <a:rPr lang="en-US" altLang="zh-TW" dirty="0"/>
              <a:t>A:</a:t>
            </a:r>
            <a:r>
              <a:rPr lang="zh-TW" altLang="en-US" dirty="0"/>
              <a:t> </a:t>
            </a:r>
            <a:r>
              <a:rPr lang="en-US" altLang="zh-TW" dirty="0"/>
              <a:t>1, 2, 2, 2, 2, 2, 3, 9</a:t>
            </a:r>
          </a:p>
          <a:p>
            <a:pPr marL="0" indent="0">
              <a:buNone/>
            </a:pPr>
            <a:r>
              <a:rPr lang="zh-TW" altLang="en-US" dirty="0"/>
              <a:t>目標為 </a:t>
            </a:r>
            <a:r>
              <a:rPr lang="en-US" altLang="zh-TW" dirty="0"/>
              <a:t>4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從最左邊開始找，找著找著碰到 </a:t>
            </a:r>
            <a:r>
              <a:rPr lang="en-US" altLang="zh-TW" dirty="0"/>
              <a:t>9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0792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D2AF-756E-4026-9B5F-A2B9B873B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終極密碼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452EE-5F3E-45C7-95FB-F5B75310B0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97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56724F-6DA2-4FEC-BB1A-73A4076F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lower bound : </a:t>
            </a:r>
            <a:r>
              <a:rPr lang="zh-TW" altLang="en-US" dirty="0"/>
              <a:t>一分搜尋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BE64E1-8E8C-47C8-8DF7-E72225F73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數列 </a:t>
            </a:r>
            <a:r>
              <a:rPr lang="en-US" altLang="zh-TW" dirty="0"/>
              <a:t>A:</a:t>
            </a:r>
            <a:r>
              <a:rPr lang="zh-TW" altLang="en-US" dirty="0"/>
              <a:t> </a:t>
            </a:r>
            <a:r>
              <a:rPr lang="en-US" altLang="zh-TW" dirty="0"/>
              <a:t>1, 2, 2, 2, 2, 2, 3, 9</a:t>
            </a:r>
          </a:p>
          <a:p>
            <a:pPr marL="0" indent="0">
              <a:buNone/>
            </a:pPr>
            <a:r>
              <a:rPr lang="zh-TW" altLang="en-US" dirty="0"/>
              <a:t>目標為 </a:t>
            </a:r>
            <a:r>
              <a:rPr lang="en-US" altLang="zh-TW" dirty="0"/>
              <a:t>4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從最左邊開始找，找著找著碰到 </a:t>
            </a:r>
            <a:r>
              <a:rPr lang="en-US" altLang="zh-TW" dirty="0"/>
              <a:t>9</a:t>
            </a:r>
          </a:p>
          <a:p>
            <a:pPr marL="0" indent="0">
              <a:buNone/>
            </a:pPr>
            <a:r>
              <a:rPr lang="zh-TW" altLang="en-US" dirty="0"/>
              <a:t>則 </a:t>
            </a:r>
            <a:r>
              <a:rPr lang="en-US" altLang="zh-TW" dirty="0"/>
              <a:t>lower bound: 7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31071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D0BDC-6AE1-46D5-B931-34DC01DE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二分搜尋 </a:t>
            </a:r>
            <a:r>
              <a:rPr lang="en-US" altLang="zh-TW" dirty="0"/>
              <a:t>(Binary Search)</a:t>
            </a:r>
            <a:endParaRPr kumimoji="1" lang="ja-JP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4EB49D-0CD4-4F28-A59A-D240F2F43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高速枚舉的方法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5106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56724F-6DA2-4FEC-BB1A-73A4076F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lower bound : </a:t>
            </a:r>
            <a:r>
              <a:rPr lang="zh-TW" altLang="en-US" dirty="0"/>
              <a:t>二分搜尋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BE64E1-8E8C-47C8-8DF7-E72225F73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回到二等分</a:t>
            </a:r>
            <a:r>
              <a:rPr lang="ja-JP" altLang="en-US" dirty="0"/>
              <a:t>の</a:t>
            </a:r>
            <a:r>
              <a:rPr lang="zh-TW" altLang="en-US" dirty="0"/>
              <a:t>搜尋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跟終極密碼一樣，每次只找一半的區間</a:t>
            </a:r>
            <a:endParaRPr lang="en-US" altLang="zh-TW" dirty="0"/>
          </a:p>
          <a:p>
            <a:pPr marL="0" indent="0">
              <a:buNone/>
            </a:pP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zh-TW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/</a:t>
            </a:r>
            <a:r>
              <a:rPr lang="zh-TW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2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zh-TW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// m := middle</a:t>
            </a:r>
            <a:endParaRPr lang="en-US" altLang="ja-JP" dirty="0">
              <a:solidFill>
                <a:srgbClr val="999999"/>
              </a:solidFill>
              <a:latin typeface="Consolas" panose="020B0609020204030204" pitchFamily="49" charset="0"/>
              <a:ea typeface="Menlo"/>
            </a:endParaRPr>
          </a:p>
        </p:txBody>
      </p:sp>
      <p:pic>
        <p:nvPicPr>
          <p:cNvPr id="5" name="Picture 4" descr="A picture containing book, text, drawing&#10;&#10;Description automatically generated">
            <a:extLst>
              <a:ext uri="{FF2B5EF4-FFF2-40B4-BE49-F238E27FC236}">
                <a16:creationId xmlns:a16="http://schemas.microsoft.com/office/drawing/2014/main" id="{C46F1ED9-2969-484B-87FD-05935A66F7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682" y="1690688"/>
            <a:ext cx="675014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50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56724F-6DA2-4FEC-BB1A-73A4076F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lower bound : </a:t>
            </a:r>
            <a:r>
              <a:rPr lang="zh-TW" altLang="en-US" dirty="0"/>
              <a:t>二分搜尋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BE64E1-8E8C-47C8-8DF7-E72225F73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數列 </a:t>
            </a:r>
            <a:r>
              <a:rPr lang="en-US" altLang="zh-TW" dirty="0"/>
              <a:t>A:</a:t>
            </a:r>
            <a:r>
              <a:rPr lang="zh-TW" altLang="en-US" dirty="0"/>
              <a:t> </a:t>
            </a:r>
            <a:r>
              <a:rPr lang="en-US" altLang="zh-TW" dirty="0"/>
              <a:t>1, 2, 2, 2, 2, 2, 3, 9</a:t>
            </a:r>
          </a:p>
          <a:p>
            <a:pPr marL="0" indent="0">
              <a:buNone/>
            </a:pPr>
            <a:r>
              <a:rPr lang="zh-TW" altLang="en-US" dirty="0"/>
              <a:t>目標為 </a:t>
            </a:r>
            <a:r>
              <a:rPr lang="en-US" altLang="zh-TW" dirty="0"/>
              <a:t>4</a:t>
            </a:r>
          </a:p>
          <a:p>
            <a:pPr marL="0" indent="0">
              <a:buNone/>
            </a:pPr>
            <a:r>
              <a:rPr lang="en-US" altLang="zh-TW" dirty="0"/>
              <a:t>lower bound: 7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若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 &gt;=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/>
              <a:t>4</a:t>
            </a:r>
            <a:r>
              <a:rPr lang="zh-TW" altLang="en-US" dirty="0"/>
              <a:t> 則</a:t>
            </a:r>
            <a:r>
              <a:rPr lang="en-US" altLang="zh-TW" dirty="0"/>
              <a:t> </a:t>
            </a:r>
            <a:r>
              <a:rPr lang="zh-TW" altLang="en-US" dirty="0"/>
              <a:t>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zh-TW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    </a:t>
            </a: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// m </a:t>
            </a:r>
            <a:r>
              <a:rPr lang="zh-TW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保留</a:t>
            </a:r>
            <a:endParaRPr lang="en-US" altLang="ja-JP" dirty="0">
              <a:solidFill>
                <a:srgbClr val="999999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zh-TW" altLang="en-US" dirty="0"/>
              <a:t>若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/>
              <a:t>4</a:t>
            </a:r>
            <a:r>
              <a:rPr lang="zh-TW" altLang="en-US" dirty="0"/>
              <a:t> 則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zh-TW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// m </a:t>
            </a:r>
            <a:r>
              <a:rPr lang="zh-TW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捨去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63992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56724F-6DA2-4FEC-BB1A-73A4076F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lower bound : </a:t>
            </a:r>
            <a:r>
              <a:rPr lang="zh-TW" altLang="en-US" dirty="0"/>
              <a:t>二分搜尋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BE64E1-8E8C-47C8-8DF7-E72225F73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數列 </a:t>
            </a:r>
            <a:r>
              <a:rPr lang="en-US" altLang="zh-TW" dirty="0"/>
              <a:t>A:</a:t>
            </a:r>
            <a:r>
              <a:rPr lang="zh-TW" altLang="en-US" dirty="0"/>
              <a:t> </a:t>
            </a:r>
            <a:r>
              <a:rPr lang="en-US" altLang="zh-TW" dirty="0"/>
              <a:t>1, 2, 2, 2, 2, 2, 3, 9</a:t>
            </a:r>
          </a:p>
          <a:p>
            <a:pPr marL="0" indent="0">
              <a:buNone/>
            </a:pPr>
            <a:r>
              <a:rPr lang="zh-TW" altLang="en-US" dirty="0"/>
              <a:t>目標為 </a:t>
            </a:r>
            <a:r>
              <a:rPr lang="en-US" altLang="zh-TW" dirty="0"/>
              <a:t>4</a:t>
            </a:r>
          </a:p>
          <a:p>
            <a:pPr marL="0" indent="0">
              <a:buNone/>
            </a:pPr>
            <a:r>
              <a:rPr lang="en-US" altLang="zh-TW" dirty="0"/>
              <a:t>lower bound: 7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若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 &gt;=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/>
              <a:t>4</a:t>
            </a:r>
            <a:r>
              <a:rPr lang="zh-TW" altLang="en-US" dirty="0"/>
              <a:t> 則</a:t>
            </a:r>
            <a:r>
              <a:rPr lang="en-US" altLang="zh-TW" dirty="0"/>
              <a:t> </a:t>
            </a:r>
            <a:r>
              <a:rPr lang="zh-TW" altLang="en-US" dirty="0"/>
              <a:t>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zh-TW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    </a:t>
            </a: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// m </a:t>
            </a:r>
            <a:r>
              <a:rPr lang="zh-TW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保留</a:t>
            </a:r>
            <a:endParaRPr lang="en-US" altLang="ja-JP" dirty="0">
              <a:solidFill>
                <a:srgbClr val="999999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zh-TW" altLang="en-US" dirty="0"/>
              <a:t>若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/>
              <a:t>4</a:t>
            </a:r>
            <a:r>
              <a:rPr lang="zh-TW" altLang="en-US" dirty="0"/>
              <a:t> 則</a:t>
            </a:r>
            <a:r>
              <a:rPr lang="en-US" altLang="zh-TW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zh-TW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// m </a:t>
            </a:r>
            <a:r>
              <a:rPr lang="zh-TW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捨去</a:t>
            </a:r>
            <a:endParaRPr lang="en-US" altLang="zh-TW" dirty="0">
              <a:solidFill>
                <a:srgbClr val="999999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zh-TW" dirty="0"/>
              <a:t>[l, m), [m+1, r)</a:t>
            </a:r>
          </a:p>
        </p:txBody>
      </p:sp>
    </p:spTree>
    <p:extLst>
      <p:ext uri="{BB962C8B-B14F-4D97-AF65-F5344CB8AC3E}">
        <p14:creationId xmlns:p14="http://schemas.microsoft.com/office/powerpoint/2010/main" val="3343029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94814-A2B9-4CE2-97F9-87A7A434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lower bound : </a:t>
            </a:r>
            <a:r>
              <a:rPr lang="zh-TW" altLang="en-US" dirty="0"/>
              <a:t>二分搜尋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328CC-01A2-448A-B66C-B62E6D97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/>
              <a:t>有個細節</a:t>
            </a:r>
            <a:r>
              <a:rPr lang="en-US" altLang="zh-TW" dirty="0"/>
              <a:t>:</a:t>
            </a:r>
            <a:endParaRPr lang="en-US" altLang="ja-JP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zh-TW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/</a:t>
            </a:r>
            <a:r>
              <a:rPr lang="zh-TW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2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ja-JP" altLang="ja-JP" dirty="0">
                <a:latin typeface="Consolas" panose="020B0609020204030204" pitchFamily="49" charset="0"/>
              </a:rPr>
              <a:t> </a:t>
            </a:r>
            <a:endParaRPr lang="en-US" altLang="ja-JP" dirty="0"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ja-JP" dirty="0"/>
            </a:br>
            <a:r>
              <a:rPr lang="zh-TW" altLang="en-US" dirty="0"/>
              <a:t>這個 </a:t>
            </a:r>
            <a:r>
              <a:rPr lang="en-US" altLang="zh-TW" dirty="0">
                <a:latin typeface="Consolas" panose="020B0609020204030204" pitchFamily="49" charset="0"/>
              </a:rPr>
              <a:t>m</a:t>
            </a:r>
            <a:r>
              <a:rPr lang="en-US" altLang="zh-TW" dirty="0"/>
              <a:t> </a:t>
            </a:r>
            <a:r>
              <a:rPr lang="zh-TW" altLang="en-US" dirty="0"/>
              <a:t>每次都會落在區間內</a:t>
            </a:r>
            <a:endParaRPr lang="en-US" altLang="zh-TW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b="1" dirty="0"/>
              <a:t>不會在 </a:t>
            </a:r>
            <a:r>
              <a:rPr lang="en-US" altLang="zh-TW" b="1" dirty="0">
                <a:latin typeface="Consolas" panose="020B0609020204030204" pitchFamily="49" charset="0"/>
              </a:rPr>
              <a:t>r</a:t>
            </a:r>
            <a:r>
              <a:rPr lang="en-US" altLang="zh-TW" b="1" dirty="0"/>
              <a:t> </a:t>
            </a:r>
            <a:r>
              <a:rPr lang="zh-TW" altLang="en-US" b="1" dirty="0"/>
              <a:t>上</a:t>
            </a:r>
            <a:r>
              <a:rPr lang="zh-TW" altLang="en-US" dirty="0"/>
              <a:t>，因為它是</a:t>
            </a:r>
            <a:r>
              <a:rPr lang="zh-TW" altLang="en-US" b="1" dirty="0"/>
              <a:t>開</a:t>
            </a:r>
            <a:r>
              <a:rPr lang="zh-TW" altLang="en-US" dirty="0"/>
              <a:t>的</a:t>
            </a:r>
            <a:endParaRPr lang="en-US" altLang="zh-TW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ja-JP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/>
              <a:t>原因是 </a:t>
            </a:r>
            <a:r>
              <a:rPr lang="en-US" altLang="zh-TW" dirty="0"/>
              <a:t>int </a:t>
            </a:r>
            <a:r>
              <a:rPr lang="zh-TW" altLang="en-US" dirty="0"/>
              <a:t>除法會</a:t>
            </a:r>
            <a:r>
              <a:rPr lang="zh-TW" altLang="en-US" b="1" dirty="0"/>
              <a:t>無條件捨去小數位</a:t>
            </a:r>
            <a:endParaRPr lang="ja-JP" altLang="ja-JP" b="1" dirty="0"/>
          </a:p>
        </p:txBody>
      </p:sp>
    </p:spTree>
    <p:extLst>
      <p:ext uri="{BB962C8B-B14F-4D97-AF65-F5344CB8AC3E}">
        <p14:creationId xmlns:p14="http://schemas.microsoft.com/office/powerpoint/2010/main" val="1151073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94814-A2B9-4CE2-97F9-87A7A434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lower bound : </a:t>
            </a:r>
            <a:r>
              <a:rPr lang="zh-TW" altLang="en-US" dirty="0"/>
              <a:t>二分搜尋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328CC-01A2-448A-B66C-B62E6D97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while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!=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endParaRPr lang="en-US" altLang="ja-JP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zh-TW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/</a:t>
            </a:r>
            <a:r>
              <a:rPr lang="zh-TW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2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ja-JP" altLang="ja-JP" dirty="0">
                <a:latin typeface="Consolas" panose="020B0609020204030204" pitchFamily="49" charset="0"/>
              </a:rPr>
              <a:t> </a:t>
            </a:r>
            <a:br>
              <a:rPr lang="en-US" altLang="ja-JP" dirty="0">
                <a:latin typeface="Consolas" panose="020B0609020204030204" pitchFamily="49" charset="0"/>
              </a:rPr>
            </a:br>
            <a:r>
              <a:rPr lang="zh-TW" altLang="en-US" dirty="0">
                <a:latin typeface="Consolas" panose="020B0609020204030204" pitchFamily="49" charset="0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&gt;=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target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else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br>
              <a:rPr lang="en-US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</a:b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return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ja-JP" altLang="ja-JP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2358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8992-EAF3-431B-8A87-2AF1262A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hlinkClick r:id="rId2"/>
              </a:rPr>
              <a:t>TIOJ</a:t>
            </a:r>
            <a:r>
              <a:rPr kumimoji="1" lang="zh-TW" altLang="en-US" dirty="0">
                <a:hlinkClick r:id="rId2"/>
              </a:rPr>
              <a:t> </a:t>
            </a:r>
            <a:r>
              <a:rPr kumimoji="1" lang="en-US" altLang="zh-TW" dirty="0">
                <a:hlinkClick r:id="rId2"/>
              </a:rPr>
              <a:t>1432</a:t>
            </a:r>
            <a:r>
              <a:rPr lang="en-US" altLang="ja-JP" dirty="0">
                <a:hlinkClick r:id="rId2"/>
              </a:rPr>
              <a:t> </a:t>
            </a:r>
            <a:r>
              <a:rPr lang="zh-TW" altLang="en-US" dirty="0">
                <a:hlinkClick r:id="rId2"/>
              </a:rPr>
              <a:t>骨牌遊戲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E9ED7-57D1-41AE-BCAF-94A441B33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16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7D193-2F72-4FF9-99AD-45EC1F30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觀察問題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A1EDE-1420-4AA1-86AC-1AC6FB8C9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直接的，先試試一分搜尋</a:t>
            </a:r>
            <a:r>
              <a:rPr lang="en-US" altLang="zh-TW" dirty="0"/>
              <a:t>(</a:t>
            </a:r>
            <a:r>
              <a:rPr lang="zh-TW" altLang="en-US" dirty="0"/>
              <a:t>枚舉</a:t>
            </a:r>
            <a:r>
              <a:rPr lang="en-US" altLang="zh-TW" dirty="0"/>
              <a:t>)</a:t>
            </a:r>
            <a:r>
              <a:rPr lang="zh-TW" altLang="en-US" dirty="0"/>
              <a:t>吧</a:t>
            </a:r>
            <a:endParaRPr lang="en-US" altLang="zh-TW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從求值問題轉為判定問題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131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7D193-2F72-4FF9-99AD-45EC1F30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提出作法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A1EDE-1420-4AA1-86AC-1AC6FB8C9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*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max_element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</a:t>
            </a:r>
            <a:r>
              <a:rPr lang="en-US" altLang="en-US" dirty="0" err="1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maxn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*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maxn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check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return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endParaRPr lang="en-US" altLang="en-US" sz="6600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83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94814-A2B9-4CE2-97F9-87A7A434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終極密碼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328CC-01A2-448A-B66C-B62E6D97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各位應該都聽過</a:t>
            </a:r>
            <a:r>
              <a:rPr lang="zh-TW" altLang="en-US" dirty="0">
                <a:hlinkClick r:id="rId2"/>
              </a:rPr>
              <a:t>終極密碼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不管有沒有聽過，總之規則如下</a:t>
            </a:r>
            <a:r>
              <a:rPr lang="en-US" altLang="zh-TW" dirty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2640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7D193-2F72-4FF9-99AD-45EC1F30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提出作法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A1EDE-1420-4AA1-86AC-1AC6FB8C9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Consolas" panose="020B0609020204030204" pitchFamily="49" charset="0"/>
              </a:rPr>
              <a:t>接著將 </a:t>
            </a:r>
            <a:r>
              <a:rPr lang="en-US" altLang="zh-TW" dirty="0">
                <a:latin typeface="Consolas" panose="020B0609020204030204" pitchFamily="49" charset="0"/>
              </a:rPr>
              <a:t>check </a:t>
            </a:r>
            <a:r>
              <a:rPr lang="zh-TW" altLang="en-US" dirty="0">
                <a:latin typeface="Consolas" panose="020B0609020204030204" pitchFamily="49" charset="0"/>
              </a:rPr>
              <a:t>函數寫出來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latin typeface="Consolas" panose="020B0609020204030204" pitchFamily="49" charset="0"/>
              </a:rPr>
              <a:t>目的是要把</a:t>
            </a:r>
            <a:r>
              <a:rPr lang="zh-TW" altLang="en-US" b="1" dirty="0"/>
              <a:t>可行</a:t>
            </a:r>
            <a:r>
              <a:rPr lang="zh-TW" altLang="en-US" dirty="0"/>
              <a:t>的</a:t>
            </a:r>
            <a:r>
              <a:rPr lang="en-US" altLang="zh-TW" dirty="0"/>
              <a:t>“</a:t>
            </a:r>
            <a:r>
              <a:rPr lang="zh-TW" altLang="en-US" dirty="0"/>
              <a:t>最大傷害強度</a:t>
            </a:r>
            <a:r>
              <a:rPr lang="en-US" altLang="zh-TW" dirty="0"/>
              <a:t>”</a:t>
            </a:r>
            <a:r>
              <a:rPr lang="zh-TW" altLang="en-US" dirty="0"/>
              <a:t>挑出來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094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7D193-2F72-4FF9-99AD-45EC1F30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提出作法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A1EDE-1420-4AA1-86AC-1AC6FB8C9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bool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check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strength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cost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cnt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cost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cost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&gt;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strength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cost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cnt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b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return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cnt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w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endParaRPr lang="en-US" altLang="en-US" sz="6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76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7D193-2F72-4FF9-99AD-45EC1F30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觀察問題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A1EDE-1420-4AA1-86AC-1AC6FB8C9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可是這樣複雜度是 </a:t>
            </a:r>
            <a:r>
              <a:rPr lang="en-US" altLang="zh-TW" dirty="0"/>
              <a:t>O(N</a:t>
            </a:r>
            <a:r>
              <a:rPr lang="en-US" altLang="zh-TW" baseline="30000" dirty="0"/>
              <a:t>3</a:t>
            </a:r>
            <a:r>
              <a:rPr lang="en-US" altLang="zh-TW" dirty="0"/>
              <a:t>) </a:t>
            </a:r>
            <a:r>
              <a:rPr lang="zh-TW" altLang="en-US" dirty="0"/>
              <a:t>頗慢的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39593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7D193-2F72-4FF9-99AD-45EC1F30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觀察問題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A1EDE-1420-4AA1-86AC-1AC6FB8C9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可是這樣複雜度是 </a:t>
            </a:r>
            <a:r>
              <a:rPr lang="en-US" altLang="zh-TW" dirty="0"/>
              <a:t>O(N</a:t>
            </a:r>
            <a:r>
              <a:rPr lang="en-US" altLang="zh-TW" baseline="30000" dirty="0"/>
              <a:t>3</a:t>
            </a:r>
            <a:r>
              <a:rPr lang="en-US" altLang="zh-TW" dirty="0"/>
              <a:t>) </a:t>
            </a:r>
            <a:r>
              <a:rPr lang="zh-TW" altLang="en-US" dirty="0"/>
              <a:t>頗慢的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注意到，只要給定的最大傷害強度越大</a:t>
            </a:r>
            <a:br>
              <a:rPr lang="en-US" altLang="zh-TW" dirty="0"/>
            </a:br>
            <a:r>
              <a:rPr lang="en-US" altLang="zh-TW" dirty="0"/>
              <a:t>check</a:t>
            </a:r>
            <a:r>
              <a:rPr lang="zh-TW" altLang="en-US" dirty="0"/>
              <a:t> 的回傳值越可能是 </a:t>
            </a:r>
            <a:r>
              <a:rPr lang="en-US" altLang="zh-TW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1697543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7D193-2F72-4FF9-99AD-45EC1F30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觀察問題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A1EDE-1420-4AA1-86AC-1AC6FB8C9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可是這樣複雜度是 </a:t>
            </a:r>
            <a:r>
              <a:rPr lang="en-US" altLang="zh-TW" dirty="0"/>
              <a:t>O(N</a:t>
            </a:r>
            <a:r>
              <a:rPr lang="en-US" altLang="zh-TW" baseline="30000" dirty="0"/>
              <a:t>3</a:t>
            </a:r>
            <a:r>
              <a:rPr lang="en-US" altLang="zh-TW" dirty="0"/>
              <a:t>) </a:t>
            </a:r>
            <a:r>
              <a:rPr lang="zh-TW" altLang="en-US" dirty="0"/>
              <a:t>頗慢的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注意到，只要給定的最大傷害強度越大</a:t>
            </a:r>
            <a:br>
              <a:rPr lang="en-US" altLang="zh-TW" dirty="0"/>
            </a:br>
            <a:r>
              <a:rPr lang="en-US" altLang="zh-TW" dirty="0"/>
              <a:t>check</a:t>
            </a:r>
            <a:r>
              <a:rPr lang="zh-TW" altLang="en-US" dirty="0"/>
              <a:t> 的回傳值越可能是 </a:t>
            </a:r>
            <a:r>
              <a:rPr lang="en-US" altLang="zh-TW" dirty="0"/>
              <a:t>true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甚至，</a:t>
            </a:r>
            <a:r>
              <a:rPr lang="en-US" altLang="zh-TW" dirty="0"/>
              <a:t>check </a:t>
            </a:r>
            <a:r>
              <a:rPr lang="zh-TW" altLang="en-US" dirty="0"/>
              <a:t>就是一個單調函數</a:t>
            </a:r>
            <a:r>
              <a:rPr lang="en-US" altLang="zh-TW" dirty="0"/>
              <a:t>!</a:t>
            </a:r>
            <a:br>
              <a:rPr lang="en-US" altLang="zh-TW" dirty="0"/>
            </a:b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枚舉只要到第一次遇到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true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 就能回傳答案了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5705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5E8E-7B11-4182-A063-57C3768A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提出作法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C28AD-2356-4842-B025-D593D22CE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while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!=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 err="1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/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2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check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else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return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endParaRPr lang="en-US" altLang="en-US" sz="6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017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8992-EAF3-431B-8A87-2AF1262A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hlinkClick r:id="rId2"/>
              </a:rPr>
              <a:t>TIOJ</a:t>
            </a:r>
            <a:r>
              <a:rPr kumimoji="1" lang="zh-TW" altLang="en-US" dirty="0">
                <a:hlinkClick r:id="rId2"/>
              </a:rPr>
              <a:t> </a:t>
            </a:r>
            <a:r>
              <a:rPr lang="en-US" altLang="ja-JP" dirty="0">
                <a:hlinkClick r:id="rId2"/>
              </a:rPr>
              <a:t>1337 </a:t>
            </a:r>
            <a:r>
              <a:rPr lang="ja-JP" altLang="en-US" dirty="0">
                <a:hlinkClick r:id="rId2"/>
              </a:rPr>
              <a:t>隕石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E9ED7-57D1-41AE-BCAF-94A441B33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247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觀察問題 </a:t>
            </a:r>
            <a:r>
              <a:rPr kumimoji="1" lang="en-US" altLang="zh-TW" dirty="0"/>
              <a:t>1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有</a:t>
            </a:r>
            <a:r>
              <a:rPr kumimoji="1" lang="zh-TW" altLang="en-US" b="1" dirty="0"/>
              <a:t>哪些</a:t>
            </a:r>
            <a:r>
              <a:rPr kumimoji="1" lang="zh-TW" altLang="en-US" dirty="0"/>
              <a:t>隕石需要射爆</a:t>
            </a:r>
            <a:r>
              <a:rPr kumimoji="1" lang="en-US" altLang="zh-TW" dirty="0"/>
              <a:t>?</a:t>
            </a:r>
          </a:p>
          <a:p>
            <a:endParaRPr kumimoji="1" lang="en-US" altLang="zh-TW" dirty="0"/>
          </a:p>
          <a:p>
            <a:r>
              <a:rPr kumimoji="1" lang="zh-TW" altLang="en-US" dirty="0"/>
              <a:t>到底需要設</a:t>
            </a:r>
            <a:r>
              <a:rPr kumimoji="1" lang="zh-TW" altLang="en-US" b="1" dirty="0"/>
              <a:t>多少</a:t>
            </a:r>
            <a:r>
              <a:rPr kumimoji="1" lang="zh-TW" altLang="en-US" dirty="0"/>
              <a:t>防護罩</a:t>
            </a:r>
            <a:r>
              <a:rPr kumimoji="1" lang="en-US" altLang="zh-TW" dirty="0"/>
              <a:t>?</a:t>
            </a:r>
          </a:p>
          <a:p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兩個問題</a:t>
            </a:r>
            <a:r>
              <a:rPr kumimoji="1" lang="zh-TW" altLang="en-US" b="1" dirty="0"/>
              <a:t>似乎是依賴</a:t>
            </a:r>
            <a:r>
              <a:rPr kumimoji="1" lang="zh-TW" altLang="en-US" dirty="0"/>
              <a:t>的，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設越多防護罩，越不需要去射爆隕石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能射爆許多隕石，就不用設太多防護罩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514501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觀察問題 </a:t>
            </a:r>
            <a:r>
              <a:rPr kumimoji="1" lang="en-US" altLang="zh-TW" dirty="0"/>
              <a:t>1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到底需要設多少防護罩</a:t>
            </a:r>
            <a:r>
              <a:rPr kumimoji="1" lang="en-US" altLang="zh-TW" dirty="0"/>
              <a:t>?</a:t>
            </a:r>
          </a:p>
          <a:p>
            <a:pPr marL="0" indent="0">
              <a:buNone/>
            </a:pPr>
            <a:r>
              <a:rPr kumimoji="1" lang="zh-TW" altLang="en-US" dirty="0"/>
              <a:t>可以</a:t>
            </a:r>
            <a:r>
              <a:rPr kumimoji="1" lang="zh-TW" altLang="en-US" b="1" dirty="0"/>
              <a:t>枚舉</a:t>
            </a:r>
            <a:r>
              <a:rPr kumimoji="1" lang="zh-TW" altLang="en-US" dirty="0"/>
              <a:t>找出確切的值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r>
              <a:rPr kumimoji="1" lang="zh-TW" altLang="en-US" dirty="0"/>
              <a:t>有哪些隕石需要射爆</a:t>
            </a:r>
            <a:r>
              <a:rPr kumimoji="1" lang="en-US" altLang="zh-TW" dirty="0"/>
              <a:t>?</a:t>
            </a:r>
            <a:r>
              <a:rPr kumimoji="1" lang="zh-TW" altLang="en-US" dirty="0"/>
              <a:t> 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在</a:t>
            </a:r>
            <a:r>
              <a:rPr kumimoji="1" lang="zh-TW" altLang="en-US" b="1" dirty="0"/>
              <a:t>判定</a:t>
            </a:r>
            <a:r>
              <a:rPr kumimoji="1" lang="zh-TW" altLang="en-US" dirty="0"/>
              <a:t>確切的值時，一同考慮進去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681840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到底需要設</a:t>
            </a:r>
            <a:r>
              <a:rPr kumimoji="1" lang="zh-TW" altLang="en-US" b="1" dirty="0"/>
              <a:t>多少</a:t>
            </a:r>
            <a:r>
              <a:rPr kumimoji="1" lang="zh-TW" altLang="en-US" dirty="0"/>
              <a:t>防護罩</a:t>
            </a:r>
            <a:r>
              <a:rPr kumimoji="1" lang="en-US" altLang="zh-TW" dirty="0"/>
              <a:t>?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設</a:t>
            </a:r>
            <a:r>
              <a:rPr kumimoji="1" lang="zh-TW" altLang="en-US" b="1" dirty="0"/>
              <a:t>足夠多</a:t>
            </a:r>
            <a:r>
              <a:rPr kumimoji="1" lang="zh-TW" altLang="en-US" dirty="0"/>
              <a:t>的防護罩，肯定能</a:t>
            </a:r>
            <a:r>
              <a:rPr lang="zh-TW" altLang="en-US" dirty="0"/>
              <a:t>防止世界被破壞</a:t>
            </a:r>
            <a:endParaRPr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也就是說，這個數量序列是</a:t>
            </a:r>
            <a:r>
              <a:rPr kumimoji="1" lang="zh-TW" altLang="en-US" b="1" dirty="0"/>
              <a:t>單調</a:t>
            </a:r>
            <a:r>
              <a:rPr kumimoji="1" lang="zh-TW" altLang="en-US" dirty="0"/>
              <a:t>的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0186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94814-A2B9-4CE2-97F9-87A7A434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終極密碼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328CC-01A2-448A-B66C-B62E6D97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兩人以上的遊戲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其中一人 </a:t>
            </a:r>
            <a:r>
              <a:rPr lang="en-US" altLang="zh-TW" dirty="0"/>
              <a:t>P</a:t>
            </a:r>
            <a:r>
              <a:rPr lang="zh-TW" altLang="en-US" dirty="0"/>
              <a:t>， </a:t>
            </a:r>
            <a:r>
              <a:rPr lang="en-US" altLang="zh-TW" dirty="0"/>
              <a:t>0 ~</a:t>
            </a:r>
            <a:r>
              <a:rPr lang="zh-TW" altLang="en-US" dirty="0"/>
              <a:t> </a:t>
            </a:r>
            <a:r>
              <a:rPr lang="en-US" altLang="zh-TW" dirty="0"/>
              <a:t>N (N&gt;=1)</a:t>
            </a:r>
            <a:r>
              <a:rPr lang="zh-TW" altLang="en-US" dirty="0"/>
              <a:t> 中選一個數字</a:t>
            </a:r>
            <a:r>
              <a:rPr lang="en-US" altLang="zh-TW" dirty="0"/>
              <a:t>(</a:t>
            </a:r>
            <a:r>
              <a:rPr lang="zh-TW" altLang="en-US" b="1" dirty="0"/>
              <a:t>目標</a:t>
            </a:r>
            <a:r>
              <a:rPr lang="en-US" altLang="zh-TW" dirty="0"/>
              <a:t>)</a:t>
            </a:r>
            <a:r>
              <a:rPr lang="zh-TW" altLang="en-US" dirty="0"/>
              <a:t>，別告訴其他人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其他人要想辦法</a:t>
            </a:r>
            <a:r>
              <a:rPr lang="zh-TW" altLang="en-US" b="1" dirty="0"/>
              <a:t>猜出</a:t>
            </a:r>
            <a:r>
              <a:rPr lang="zh-TW" altLang="en-US" dirty="0"/>
              <a:t>這個數字</a:t>
            </a:r>
            <a:endParaRPr lang="en-US" altLang="zh-TW" dirty="0"/>
          </a:p>
          <a:p>
            <a:r>
              <a:rPr lang="en-US" altLang="zh-TW" dirty="0"/>
              <a:t>P</a:t>
            </a:r>
            <a:r>
              <a:rPr lang="zh-TW" altLang="en-US" dirty="0"/>
              <a:t> 會告訴猜測者，目前猜的數字</a:t>
            </a:r>
            <a:r>
              <a:rPr lang="zh-TW" altLang="en-US" b="1" dirty="0"/>
              <a:t>大於</a:t>
            </a:r>
            <a:r>
              <a:rPr lang="zh-TW" altLang="en-US" dirty="0"/>
              <a:t>還是</a:t>
            </a:r>
            <a:r>
              <a:rPr lang="zh-TW" altLang="en-US" b="1" dirty="0"/>
              <a:t>小於</a:t>
            </a:r>
            <a:r>
              <a:rPr lang="zh-TW" altLang="en-US" dirty="0"/>
              <a:t>目標</a:t>
            </a:r>
            <a:endParaRPr lang="en-US" altLang="zh-TW" dirty="0"/>
          </a:p>
          <a:p>
            <a:r>
              <a:rPr lang="zh-TW" altLang="en-US" b="1" dirty="0"/>
              <a:t>等於</a:t>
            </a:r>
            <a:r>
              <a:rPr lang="zh-TW" altLang="en-US" dirty="0"/>
              <a:t>時遊戲結束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324938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有</a:t>
            </a:r>
            <a:r>
              <a:rPr kumimoji="1" lang="zh-TW" altLang="en-US" b="1" dirty="0"/>
              <a:t>哪些</a:t>
            </a:r>
            <a:r>
              <a:rPr kumimoji="1" lang="zh-TW" altLang="en-US" dirty="0"/>
              <a:t>隕石需要射爆</a:t>
            </a:r>
            <a:r>
              <a:rPr kumimoji="1" lang="en-US" altLang="zh-TW" dirty="0"/>
              <a:t>?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影響範圍越大的隕石破壞的防護罩點位越多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位置防護罩夠多，就不需射爆破壞該位置的隕石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980413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提出作法 </a:t>
            </a:r>
            <a:r>
              <a:rPr kumimoji="1" lang="en-US" altLang="zh-TW" dirty="0"/>
              <a:t>1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用二分搜 搜出至少需要幾個防護罩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每次左至右將每個點被砸的次數算出來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看看防護罩夠不夠用，不夠用就射爆隕石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如果該射但不能再射，表示防護罩當初是不夠的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84774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觀察問題 </a:t>
            </a:r>
            <a:r>
              <a:rPr kumimoji="1" lang="en-US" altLang="zh-TW" dirty="0"/>
              <a:t>2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L</a:t>
            </a:r>
            <a:r>
              <a:rPr kumimoji="1" lang="en-US" altLang="zh-TW" baseline="-25000" dirty="0"/>
              <a:t>i</a:t>
            </a:r>
            <a:r>
              <a:rPr kumimoji="1" lang="en-US" altLang="zh-TW" dirty="0"/>
              <a:t>, R</a:t>
            </a:r>
            <a:r>
              <a:rPr kumimoji="1" lang="en-US" altLang="zh-TW" baseline="-25000" dirty="0"/>
              <a:t>i </a:t>
            </a:r>
            <a:r>
              <a:rPr kumimoji="1" lang="zh-TW" altLang="en-US" dirty="0"/>
              <a:t>的</a:t>
            </a:r>
            <a:r>
              <a:rPr kumimoji="1" lang="zh-TW" altLang="en-US" b="1" dirty="0"/>
              <a:t>範圍頗大</a:t>
            </a:r>
            <a:endParaRPr kumimoji="1" lang="en-US" altLang="zh-TW" b="1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b="1" dirty="0"/>
              <a:t>離散化</a:t>
            </a:r>
            <a:r>
              <a:rPr kumimoji="1" lang="en-US" altLang="zh-TW" b="1" dirty="0"/>
              <a:t>!</a:t>
            </a:r>
          </a:p>
          <a:p>
            <a:pPr marL="0" indent="0">
              <a:buNone/>
            </a:pPr>
            <a:r>
              <a:rPr kumimoji="1" lang="zh-TW" altLang="en-US" dirty="0"/>
              <a:t>最多也就 </a:t>
            </a:r>
            <a:r>
              <a:rPr kumimoji="1" lang="en-US" altLang="zh-TW" dirty="0"/>
              <a:t>2</a:t>
            </a:r>
            <a:r>
              <a:rPr kumimoji="1" lang="zh-TW" altLang="en-US" dirty="0"/>
              <a:t> * </a:t>
            </a:r>
            <a:r>
              <a:rPr kumimoji="1" lang="en-US" altLang="zh-TW" dirty="0"/>
              <a:t>N</a:t>
            </a:r>
            <a:r>
              <a:rPr kumimoji="1" lang="zh-TW" altLang="en-US" dirty="0"/>
              <a:t> 個點位 </a:t>
            </a:r>
            <a:r>
              <a:rPr kumimoji="1" lang="en-US" altLang="zh-TW" dirty="0"/>
              <a:t>(</a:t>
            </a:r>
            <a:r>
              <a:rPr kumimoji="1" lang="zh-TW" altLang="en-US" dirty="0"/>
              <a:t>根據隕石範圍的左右界</a:t>
            </a:r>
            <a:r>
              <a:rPr kumimoji="1" lang="en-US" altLang="zh-TW" dirty="0"/>
              <a:t>)</a:t>
            </a:r>
          </a:p>
          <a:p>
            <a:pPr marL="0" indent="0">
              <a:buNone/>
            </a:pPr>
            <a:r>
              <a:rPr kumimoji="1" lang="zh-TW" altLang="en-US" dirty="0"/>
              <a:t>所以將</a:t>
            </a:r>
            <a:r>
              <a:rPr kumimoji="1" lang="zh-TW" altLang="en-US" b="1" dirty="0"/>
              <a:t>大範圍</a:t>
            </a:r>
            <a:r>
              <a:rPr kumimoji="1" lang="zh-TW" altLang="en-US" dirty="0"/>
              <a:t>映</a:t>
            </a:r>
            <a:r>
              <a:rPr kumimoji="1" lang="zh-TW" altLang="en-US" b="1" dirty="0"/>
              <a:t>射</a:t>
            </a:r>
            <a:r>
              <a:rPr kumimoji="1" lang="zh-TW" altLang="en-US" dirty="0"/>
              <a:t>到</a:t>
            </a:r>
            <a:r>
              <a:rPr kumimoji="1" lang="zh-TW" altLang="en-US" b="1" dirty="0"/>
              <a:t>小範圍</a:t>
            </a:r>
            <a:endParaRPr kumimoji="1"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595844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提出</a:t>
            </a:r>
            <a:r>
              <a:rPr kumimoji="1" lang="zh-TW" altLang="en-US" dirty="0">
                <a:hlinkClick r:id="rId2"/>
              </a:rPr>
              <a:t>作法</a:t>
            </a:r>
            <a:r>
              <a:rPr kumimoji="1" lang="zh-TW" altLang="en-US" dirty="0"/>
              <a:t> </a:t>
            </a:r>
            <a:r>
              <a:rPr kumimoji="1" lang="en-US" altLang="zh-TW" dirty="0"/>
              <a:t>2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大範圍例如 </a:t>
            </a:r>
            <a:r>
              <a:rPr kumimoji="1" lang="en-US" altLang="zh-TW" dirty="0"/>
              <a:t>[1, 5, 7, 10, 11]</a:t>
            </a:r>
          </a:p>
          <a:p>
            <a:pPr marL="0" indent="0">
              <a:buNone/>
            </a:pPr>
            <a:r>
              <a:rPr kumimoji="1" lang="zh-TW" altLang="en-US" dirty="0"/>
              <a:t>將之映射為 </a:t>
            </a:r>
            <a:r>
              <a:rPr kumimoji="1" lang="en-US" altLang="zh-TW" dirty="0"/>
              <a:t>[0, 1, 2, 3, 4, 5]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所以範圍 </a:t>
            </a:r>
            <a:r>
              <a:rPr kumimoji="1" lang="en-US" altLang="zh-TW" dirty="0"/>
              <a:t>-1e9 ~</a:t>
            </a:r>
            <a:r>
              <a:rPr kumimoji="1" lang="zh-TW" altLang="en-US" dirty="0"/>
              <a:t> </a:t>
            </a:r>
            <a:r>
              <a:rPr kumimoji="1" lang="en-US" altLang="zh-TW" dirty="0"/>
              <a:t>1e9 </a:t>
            </a:r>
            <a:r>
              <a:rPr kumimoji="1" lang="zh-TW" altLang="en-US" dirty="0"/>
              <a:t>將映射為小於 </a:t>
            </a:r>
            <a:r>
              <a:rPr kumimoji="1" lang="en-US" altLang="zh-TW" dirty="0"/>
              <a:t>2e5 </a:t>
            </a:r>
            <a:r>
              <a:rPr kumimoji="1" lang="zh-TW" altLang="en-US" dirty="0"/>
              <a:t>的範圍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373072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1B1D8-7B5A-4BED-AB39-CB90796B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三分搜尋 </a:t>
            </a:r>
            <a:r>
              <a:rPr lang="en-US" altLang="zh-TW" dirty="0"/>
              <a:t>(Ternary Search)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B906D7-A118-4330-B00A-0C1FA36F7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1972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三分搜尋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>
                <a:latin typeface="Consolas" panose="020B0609020204030204" pitchFamily="49" charset="0"/>
              </a:rPr>
              <a:t>要怎麼找出</a:t>
            </a:r>
            <a:r>
              <a:rPr lang="zh-TW" altLang="en-US" b="1" dirty="0">
                <a:latin typeface="Consolas" panose="020B0609020204030204" pitchFamily="49" charset="0"/>
              </a:rPr>
              <a:t>凹向上</a:t>
            </a:r>
            <a:r>
              <a:rPr lang="zh-TW" altLang="en-US" dirty="0">
                <a:latin typeface="Consolas" panose="020B0609020204030204" pitchFamily="49" charset="0"/>
              </a:rPr>
              <a:t>二次函數的極值</a:t>
            </a:r>
            <a:r>
              <a:rPr lang="en-US" altLang="zh-TW" dirty="0"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27D2C4-E446-4B59-89BD-6961FC985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99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手繪多邊形: 圖案 4">
            <a:extLst>
              <a:ext uri="{FF2B5EF4-FFF2-40B4-BE49-F238E27FC236}">
                <a16:creationId xmlns:a16="http://schemas.microsoft.com/office/drawing/2014/main" id="{1BB71BA5-648B-42C2-9A34-EFF4D5FFC9B8}"/>
              </a:ext>
            </a:extLst>
          </p:cNvPr>
          <p:cNvSpPr/>
          <p:nvPr/>
        </p:nvSpPr>
        <p:spPr>
          <a:xfrm flipV="1">
            <a:off x="861237" y="1812774"/>
            <a:ext cx="9058940" cy="3960706"/>
          </a:xfrm>
          <a:custGeom>
            <a:avLst/>
            <a:gdLst>
              <a:gd name="connsiteX0" fmla="*/ 0 w 9058940"/>
              <a:gd name="connsiteY0" fmla="*/ 3280222 h 3960706"/>
              <a:gd name="connsiteX1" fmla="*/ 5167424 w 9058940"/>
              <a:gd name="connsiteY1" fmla="*/ 5394 h 3960706"/>
              <a:gd name="connsiteX2" fmla="*/ 9058940 w 9058940"/>
              <a:gd name="connsiteY2" fmla="*/ 3960706 h 396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8940" h="3960706">
                <a:moveTo>
                  <a:pt x="0" y="3280222"/>
                </a:moveTo>
                <a:cubicBezTo>
                  <a:pt x="1828800" y="1586101"/>
                  <a:pt x="3657601" y="-108020"/>
                  <a:pt x="5167424" y="5394"/>
                </a:cubicBezTo>
                <a:cubicBezTo>
                  <a:pt x="6677247" y="118808"/>
                  <a:pt x="7868093" y="2039757"/>
                  <a:pt x="9058940" y="3960706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5520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三分搜尋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>
                <a:latin typeface="Consolas" panose="020B0609020204030204" pitchFamily="49" charset="0"/>
              </a:rPr>
              <a:t>枚舉，若遞減遞減到某點突然開始遞增，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>
                <a:latin typeface="Consolas" panose="020B0609020204030204" pitchFamily="49" charset="0"/>
              </a:rPr>
              <a:t>那麼那個轉折點就是極點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>
                <a:latin typeface="Consolas" panose="020B0609020204030204" pitchFamily="49" charset="0"/>
              </a:rPr>
              <a:t>函數有</a:t>
            </a:r>
            <a:r>
              <a:rPr lang="zh-TW" altLang="en-US" b="1" dirty="0">
                <a:latin typeface="Consolas" panose="020B0609020204030204" pitchFamily="49" charset="0"/>
              </a:rPr>
              <a:t>一部分</a:t>
            </a:r>
            <a:r>
              <a:rPr lang="zh-TW" altLang="en-US" dirty="0">
                <a:latin typeface="Consolas" panose="020B0609020204030204" pitchFamily="49" charset="0"/>
              </a:rPr>
              <a:t>的單調性</a:t>
            </a:r>
            <a:endParaRPr lang="en-US" altLang="zh-TW" dirty="0">
              <a:latin typeface="Consolas" panose="020B06090202040302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27D2C4-E446-4B59-89BD-6961FC985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4835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手繪多邊形: 圖案 4">
            <a:extLst>
              <a:ext uri="{FF2B5EF4-FFF2-40B4-BE49-F238E27FC236}">
                <a16:creationId xmlns:a16="http://schemas.microsoft.com/office/drawing/2014/main" id="{1BB71BA5-648B-42C2-9A34-EFF4D5FFC9B8}"/>
              </a:ext>
            </a:extLst>
          </p:cNvPr>
          <p:cNvSpPr/>
          <p:nvPr/>
        </p:nvSpPr>
        <p:spPr>
          <a:xfrm flipV="1">
            <a:off x="861237" y="1812774"/>
            <a:ext cx="9058940" cy="3960706"/>
          </a:xfrm>
          <a:custGeom>
            <a:avLst/>
            <a:gdLst>
              <a:gd name="connsiteX0" fmla="*/ 0 w 9058940"/>
              <a:gd name="connsiteY0" fmla="*/ 3280222 h 3960706"/>
              <a:gd name="connsiteX1" fmla="*/ 5167424 w 9058940"/>
              <a:gd name="connsiteY1" fmla="*/ 5394 h 3960706"/>
              <a:gd name="connsiteX2" fmla="*/ 9058940 w 9058940"/>
              <a:gd name="connsiteY2" fmla="*/ 3960706 h 396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8940" h="3960706">
                <a:moveTo>
                  <a:pt x="0" y="3280222"/>
                </a:moveTo>
                <a:cubicBezTo>
                  <a:pt x="1828800" y="1586101"/>
                  <a:pt x="3657601" y="-108020"/>
                  <a:pt x="5167424" y="5394"/>
                </a:cubicBezTo>
                <a:cubicBezTo>
                  <a:pt x="6677247" y="118808"/>
                  <a:pt x="7868093" y="2039757"/>
                  <a:pt x="9058940" y="3960706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66457731-A54B-49D0-B5E0-D01ED7327369}"/>
              </a:ext>
            </a:extLst>
          </p:cNvPr>
          <p:cNvCxnSpPr>
            <a:cxnSpLocks/>
          </p:cNvCxnSpPr>
          <p:nvPr/>
        </p:nvCxnSpPr>
        <p:spPr>
          <a:xfrm>
            <a:off x="457200" y="3985724"/>
            <a:ext cx="10168270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F7F3020-6A32-4F76-8A37-9E72F2C77158}"/>
              </a:ext>
            </a:extLst>
          </p:cNvPr>
          <p:cNvCxnSpPr>
            <a:cxnSpLocks/>
          </p:cNvCxnSpPr>
          <p:nvPr/>
        </p:nvCxnSpPr>
        <p:spPr>
          <a:xfrm rot="16200000">
            <a:off x="-2614875" y="4664996"/>
            <a:ext cx="10168270" cy="0"/>
          </a:xfrm>
          <a:prstGeom prst="line">
            <a:avLst/>
          </a:prstGeom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9848F39-32BD-4590-9A47-AB28C896BB68}"/>
              </a:ext>
            </a:extLst>
          </p:cNvPr>
          <p:cNvCxnSpPr>
            <a:cxnSpLocks/>
          </p:cNvCxnSpPr>
          <p:nvPr/>
        </p:nvCxnSpPr>
        <p:spPr>
          <a:xfrm rot="16200000">
            <a:off x="2794111" y="4369057"/>
            <a:ext cx="10168270" cy="0"/>
          </a:xfrm>
          <a:prstGeom prst="line">
            <a:avLst/>
          </a:prstGeom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4FA8508-B78D-4BEB-A11D-DB4ECFAA09C5}"/>
              </a:ext>
            </a:extLst>
          </p:cNvPr>
          <p:cNvSpPr txBox="1"/>
          <p:nvPr/>
        </p:nvSpPr>
        <p:spPr>
          <a:xfrm>
            <a:off x="1678537" y="4559437"/>
            <a:ext cx="999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solidFill>
                  <a:schemeClr val="accent2">
                    <a:lumMod val="50000"/>
                  </a:schemeClr>
                </a:solidFill>
              </a:rPr>
              <a:t>m1</a:t>
            </a:r>
            <a:endParaRPr kumimoji="1" lang="ja-JP" altLang="en-U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3D29133-67AF-403F-8231-D4BD51C640E1}"/>
              </a:ext>
            </a:extLst>
          </p:cNvPr>
          <p:cNvSpPr txBox="1"/>
          <p:nvPr/>
        </p:nvSpPr>
        <p:spPr>
          <a:xfrm>
            <a:off x="7837816" y="4537405"/>
            <a:ext cx="999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solidFill>
                  <a:schemeClr val="accent2">
                    <a:lumMod val="50000"/>
                  </a:schemeClr>
                </a:solidFill>
              </a:rPr>
              <a:t>m2</a:t>
            </a:r>
            <a:endParaRPr kumimoji="1" lang="ja-JP" altLang="en-U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3289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手繪多邊形: 圖案 4">
            <a:extLst>
              <a:ext uri="{FF2B5EF4-FFF2-40B4-BE49-F238E27FC236}">
                <a16:creationId xmlns:a16="http://schemas.microsoft.com/office/drawing/2014/main" id="{1BB71BA5-648B-42C2-9A34-EFF4D5FFC9B8}"/>
              </a:ext>
            </a:extLst>
          </p:cNvPr>
          <p:cNvSpPr/>
          <p:nvPr/>
        </p:nvSpPr>
        <p:spPr>
          <a:xfrm flipV="1">
            <a:off x="861237" y="1652230"/>
            <a:ext cx="15166884" cy="4121249"/>
          </a:xfrm>
          <a:custGeom>
            <a:avLst/>
            <a:gdLst>
              <a:gd name="connsiteX0" fmla="*/ 0 w 9058940"/>
              <a:gd name="connsiteY0" fmla="*/ 3280222 h 3960706"/>
              <a:gd name="connsiteX1" fmla="*/ 5167424 w 9058940"/>
              <a:gd name="connsiteY1" fmla="*/ 5394 h 3960706"/>
              <a:gd name="connsiteX2" fmla="*/ 9058940 w 9058940"/>
              <a:gd name="connsiteY2" fmla="*/ 3960706 h 396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8940" h="3960706">
                <a:moveTo>
                  <a:pt x="0" y="3280222"/>
                </a:moveTo>
                <a:cubicBezTo>
                  <a:pt x="1828800" y="1586101"/>
                  <a:pt x="3657601" y="-108020"/>
                  <a:pt x="5167424" y="5394"/>
                </a:cubicBezTo>
                <a:cubicBezTo>
                  <a:pt x="6677247" y="118808"/>
                  <a:pt x="7868093" y="2039757"/>
                  <a:pt x="9058940" y="3960706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66457731-A54B-49D0-B5E0-D01ED7327369}"/>
              </a:ext>
            </a:extLst>
          </p:cNvPr>
          <p:cNvCxnSpPr>
            <a:cxnSpLocks/>
          </p:cNvCxnSpPr>
          <p:nvPr/>
        </p:nvCxnSpPr>
        <p:spPr>
          <a:xfrm>
            <a:off x="457200" y="3327966"/>
            <a:ext cx="10168270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F7F3020-6A32-4F76-8A37-9E72F2C77158}"/>
              </a:ext>
            </a:extLst>
          </p:cNvPr>
          <p:cNvCxnSpPr>
            <a:cxnSpLocks/>
          </p:cNvCxnSpPr>
          <p:nvPr/>
        </p:nvCxnSpPr>
        <p:spPr>
          <a:xfrm rot="16200000">
            <a:off x="-2614875" y="4664996"/>
            <a:ext cx="10168270" cy="0"/>
          </a:xfrm>
          <a:prstGeom prst="line">
            <a:avLst/>
          </a:prstGeom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9848F39-32BD-4590-9A47-AB28C896BB68}"/>
              </a:ext>
            </a:extLst>
          </p:cNvPr>
          <p:cNvCxnSpPr>
            <a:cxnSpLocks/>
          </p:cNvCxnSpPr>
          <p:nvPr/>
        </p:nvCxnSpPr>
        <p:spPr>
          <a:xfrm rot="16200000">
            <a:off x="2794111" y="4369057"/>
            <a:ext cx="10168270" cy="0"/>
          </a:xfrm>
          <a:prstGeom prst="line">
            <a:avLst/>
          </a:prstGeom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4FA8508-B78D-4BEB-A11D-DB4ECFAA09C5}"/>
              </a:ext>
            </a:extLst>
          </p:cNvPr>
          <p:cNvSpPr txBox="1"/>
          <p:nvPr/>
        </p:nvSpPr>
        <p:spPr>
          <a:xfrm>
            <a:off x="1678537" y="4559437"/>
            <a:ext cx="999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solidFill>
                  <a:schemeClr val="accent2">
                    <a:lumMod val="50000"/>
                  </a:schemeClr>
                </a:solidFill>
              </a:rPr>
              <a:t>m1</a:t>
            </a:r>
            <a:endParaRPr kumimoji="1" lang="ja-JP" altLang="en-U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3D29133-67AF-403F-8231-D4BD51C640E1}"/>
              </a:ext>
            </a:extLst>
          </p:cNvPr>
          <p:cNvSpPr txBox="1"/>
          <p:nvPr/>
        </p:nvSpPr>
        <p:spPr>
          <a:xfrm>
            <a:off x="7837816" y="4537405"/>
            <a:ext cx="999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solidFill>
                  <a:schemeClr val="accent2">
                    <a:lumMod val="50000"/>
                  </a:schemeClr>
                </a:solidFill>
              </a:rPr>
              <a:t>m2</a:t>
            </a:r>
            <a:endParaRPr kumimoji="1" lang="ja-JP" altLang="en-U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60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94814-A2B9-4CE2-97F9-87A7A434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二分搜尋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328CC-01A2-448A-B66C-B62E6D97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一開始區間設定為 </a:t>
            </a:r>
            <a:r>
              <a:rPr lang="en-US" altLang="zh-TW" dirty="0"/>
              <a:t>[0, N]</a:t>
            </a:r>
          </a:p>
          <a:p>
            <a:endParaRPr lang="en-US" altLang="zh-TW" dirty="0"/>
          </a:p>
          <a:p>
            <a:r>
              <a:rPr lang="zh-TW" altLang="en-US" dirty="0"/>
              <a:t>每次猜區間 </a:t>
            </a:r>
            <a:r>
              <a:rPr lang="en-US" altLang="zh-TW" dirty="0"/>
              <a:t>[L, R] </a:t>
            </a:r>
            <a:r>
              <a:rPr lang="zh-TW" altLang="en-US" dirty="0"/>
              <a:t>內的中間值 </a:t>
            </a:r>
            <a:r>
              <a:rPr lang="en-US" altLang="zh-TW" dirty="0"/>
              <a:t>M</a:t>
            </a:r>
          </a:p>
          <a:p>
            <a:endParaRPr lang="en-US" altLang="zh-TW" dirty="0"/>
          </a:p>
          <a:p>
            <a:r>
              <a:rPr lang="zh-TW" altLang="en-US" dirty="0"/>
              <a:t>如果目標</a:t>
            </a:r>
            <a:r>
              <a:rPr lang="en-US" altLang="zh-TW" dirty="0"/>
              <a:t> </a:t>
            </a:r>
            <a:r>
              <a:rPr lang="zh-TW" altLang="en-US" dirty="0"/>
              <a:t>小於 </a:t>
            </a:r>
            <a:r>
              <a:rPr lang="en-US" altLang="zh-TW" dirty="0"/>
              <a:t>M</a:t>
            </a:r>
          </a:p>
          <a:p>
            <a:r>
              <a:rPr lang="zh-TW" altLang="en-US" dirty="0"/>
              <a:t>區間改為 </a:t>
            </a:r>
            <a:r>
              <a:rPr lang="en-US" altLang="zh-TW" dirty="0"/>
              <a:t>[L, M-1]</a:t>
            </a:r>
            <a:r>
              <a:rPr lang="zh-TW" altLang="en-US" dirty="0"/>
              <a:t>，反之則改為 </a:t>
            </a:r>
            <a:r>
              <a:rPr lang="en-US" altLang="zh-TW" dirty="0"/>
              <a:t>[M+1, R]</a:t>
            </a:r>
          </a:p>
        </p:txBody>
      </p:sp>
    </p:spTree>
    <p:extLst>
      <p:ext uri="{BB962C8B-B14F-4D97-AF65-F5344CB8AC3E}">
        <p14:creationId xmlns:p14="http://schemas.microsoft.com/office/powerpoint/2010/main" val="10964478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手繪多邊形: 圖案 4">
            <a:extLst>
              <a:ext uri="{FF2B5EF4-FFF2-40B4-BE49-F238E27FC236}">
                <a16:creationId xmlns:a16="http://schemas.microsoft.com/office/drawing/2014/main" id="{1BB71BA5-648B-42C2-9A34-EFF4D5FFC9B8}"/>
              </a:ext>
            </a:extLst>
          </p:cNvPr>
          <p:cNvSpPr/>
          <p:nvPr/>
        </p:nvSpPr>
        <p:spPr>
          <a:xfrm flipV="1">
            <a:off x="-4728732" y="-1149461"/>
            <a:ext cx="14648909" cy="6922941"/>
          </a:xfrm>
          <a:custGeom>
            <a:avLst/>
            <a:gdLst>
              <a:gd name="connsiteX0" fmla="*/ 0 w 9058940"/>
              <a:gd name="connsiteY0" fmla="*/ 3280222 h 3960706"/>
              <a:gd name="connsiteX1" fmla="*/ 5167424 w 9058940"/>
              <a:gd name="connsiteY1" fmla="*/ 5394 h 3960706"/>
              <a:gd name="connsiteX2" fmla="*/ 9058940 w 9058940"/>
              <a:gd name="connsiteY2" fmla="*/ 3960706 h 3960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8940" h="3960706">
                <a:moveTo>
                  <a:pt x="0" y="3280222"/>
                </a:moveTo>
                <a:cubicBezTo>
                  <a:pt x="1828800" y="1586101"/>
                  <a:pt x="3657601" y="-108020"/>
                  <a:pt x="5167424" y="5394"/>
                </a:cubicBezTo>
                <a:cubicBezTo>
                  <a:pt x="6677247" y="118808"/>
                  <a:pt x="7868093" y="2039757"/>
                  <a:pt x="9058940" y="3960706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66457731-A54B-49D0-B5E0-D01ED7327369}"/>
              </a:ext>
            </a:extLst>
          </p:cNvPr>
          <p:cNvCxnSpPr>
            <a:cxnSpLocks/>
          </p:cNvCxnSpPr>
          <p:nvPr/>
        </p:nvCxnSpPr>
        <p:spPr>
          <a:xfrm>
            <a:off x="510988" y="2264506"/>
            <a:ext cx="10168270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F7F3020-6A32-4F76-8A37-9E72F2C77158}"/>
              </a:ext>
            </a:extLst>
          </p:cNvPr>
          <p:cNvCxnSpPr>
            <a:cxnSpLocks/>
          </p:cNvCxnSpPr>
          <p:nvPr/>
        </p:nvCxnSpPr>
        <p:spPr>
          <a:xfrm rot="16200000">
            <a:off x="-2614875" y="4664996"/>
            <a:ext cx="10168270" cy="0"/>
          </a:xfrm>
          <a:prstGeom prst="line">
            <a:avLst/>
          </a:prstGeom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9848F39-32BD-4590-9A47-AB28C896BB68}"/>
              </a:ext>
            </a:extLst>
          </p:cNvPr>
          <p:cNvCxnSpPr>
            <a:cxnSpLocks/>
          </p:cNvCxnSpPr>
          <p:nvPr/>
        </p:nvCxnSpPr>
        <p:spPr>
          <a:xfrm rot="16200000">
            <a:off x="2794111" y="4369057"/>
            <a:ext cx="10168270" cy="0"/>
          </a:xfrm>
          <a:prstGeom prst="line">
            <a:avLst/>
          </a:prstGeom>
          <a:ln w="5715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4FA8508-B78D-4BEB-A11D-DB4ECFAA09C5}"/>
              </a:ext>
            </a:extLst>
          </p:cNvPr>
          <p:cNvSpPr txBox="1"/>
          <p:nvPr/>
        </p:nvSpPr>
        <p:spPr>
          <a:xfrm>
            <a:off x="1678537" y="4559437"/>
            <a:ext cx="999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solidFill>
                  <a:schemeClr val="accent2">
                    <a:lumMod val="50000"/>
                  </a:schemeClr>
                </a:solidFill>
              </a:rPr>
              <a:t>m1</a:t>
            </a:r>
            <a:endParaRPr kumimoji="1" lang="ja-JP" altLang="en-U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3D29133-67AF-403F-8231-D4BD51C640E1}"/>
              </a:ext>
            </a:extLst>
          </p:cNvPr>
          <p:cNvSpPr txBox="1"/>
          <p:nvPr/>
        </p:nvSpPr>
        <p:spPr>
          <a:xfrm>
            <a:off x="7837816" y="4537405"/>
            <a:ext cx="999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solidFill>
                  <a:schemeClr val="accent2">
                    <a:lumMod val="50000"/>
                  </a:schemeClr>
                </a:solidFill>
              </a:rPr>
              <a:t>m2</a:t>
            </a:r>
            <a:endParaRPr kumimoji="1" lang="ja-JP" altLang="en-U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503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三分搜尋</a:t>
            </a:r>
            <a:endParaRPr kumimoji="1" lang="en-US" altLang="ja-JP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ja-JP" dirty="0">
                <a:solidFill>
                  <a:srgbClr val="708090"/>
                </a:solidFill>
                <a:latin typeface="Consolas" panose="020B0609020204030204" pitchFamily="49" charset="0"/>
                <a:ea typeface="Menlo"/>
              </a:rPr>
              <a:t>// 凹向上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while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eps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double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m1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*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/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3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endParaRPr lang="en-US" altLang="ja-JP" dirty="0">
              <a:solidFill>
                <a:srgbClr val="999999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double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m2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*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2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/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3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br>
              <a:rPr lang="en-US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f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m1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f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m2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))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m2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else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m1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r>
              <a:rPr lang="ja-JP" altLang="ja-JP" dirty="0">
                <a:latin typeface="Consolas" panose="020B0609020204030204" pitchFamily="49" charset="0"/>
              </a:rPr>
              <a:t> </a:t>
            </a:r>
            <a:endParaRPr lang="ja-JP" altLang="ja-JP" sz="7200" dirty="0">
              <a:latin typeface="Consolas" panose="020B06090202040302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27D2C4-E446-4B59-89BD-6961FC985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0019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D0BDC-6AE1-46D5-B931-34DC01DE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 (LIS)</a:t>
            </a:r>
            <a:endParaRPr kumimoji="1" lang="ja-JP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4EB49D-0CD4-4F28-A59A-D240F2F43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試著用二分搜優化吧</a:t>
            </a:r>
            <a:r>
              <a:rPr kumimoji="1" lang="en-US" altLang="zh-TW" dirty="0"/>
              <a:t>!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52263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F5D2-F2BA-42C0-8C64-501F04DB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 (LIS)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9DA90-F3E9-42EC-8BDA-A597505EA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在給定 </a:t>
            </a:r>
            <a:r>
              <a:rPr lang="en-US" altLang="zh-TW" dirty="0"/>
              <a:t>N </a:t>
            </a:r>
            <a:r>
              <a:rPr lang="zh-TW" altLang="en-US" dirty="0"/>
              <a:t>長度序列 </a:t>
            </a:r>
            <a:r>
              <a:rPr lang="en-US" altLang="zh-TW" dirty="0"/>
              <a:t>a</a:t>
            </a:r>
            <a:r>
              <a:rPr lang="zh-TW" altLang="en-US" dirty="0"/>
              <a:t>，找到一個子序列，</a:t>
            </a:r>
            <a:br>
              <a:rPr lang="en-US" altLang="zh-TW" dirty="0"/>
            </a:br>
            <a:r>
              <a:rPr lang="zh-TW" altLang="en-US" dirty="0"/>
              <a:t>為</a:t>
            </a:r>
            <a:r>
              <a:rPr lang="zh-TW" altLang="en-US" b="1" dirty="0"/>
              <a:t>嚴格遞增</a:t>
            </a:r>
            <a:r>
              <a:rPr lang="zh-TW" altLang="en-US" dirty="0"/>
              <a:t>且長度</a:t>
            </a:r>
            <a:r>
              <a:rPr lang="zh-TW" altLang="en-US" b="1" dirty="0"/>
              <a:t>最長</a:t>
            </a:r>
            <a:endParaRPr lang="en-US" altLang="zh-TW" b="1" dirty="0"/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r>
              <a:rPr lang="zh-TW" altLang="en-US" dirty="0"/>
              <a:t>例如 </a:t>
            </a:r>
            <a:r>
              <a:rPr lang="en-US" altLang="en-US" dirty="0"/>
              <a:t>a = (</a:t>
            </a:r>
            <a:r>
              <a:rPr lang="en-US" altLang="en-US" u="sng" dirty="0"/>
              <a:t>1</a:t>
            </a:r>
            <a:r>
              <a:rPr lang="en-US" altLang="en-US" dirty="0"/>
              <a:t>, 4, </a:t>
            </a:r>
            <a:r>
              <a:rPr lang="en-US" altLang="en-US" u="sng" dirty="0"/>
              <a:t>2</a:t>
            </a:r>
            <a:r>
              <a:rPr lang="en-US" altLang="en-US" dirty="0"/>
              <a:t>, </a:t>
            </a:r>
            <a:r>
              <a:rPr lang="en-US" altLang="en-US" u="sng" dirty="0"/>
              <a:t>3</a:t>
            </a:r>
            <a:r>
              <a:rPr lang="en-US" altLang="en-US" dirty="0"/>
              <a:t>, 8, 3, </a:t>
            </a:r>
            <a:r>
              <a:rPr lang="en-US" altLang="en-US" u="sng" dirty="0"/>
              <a:t>4</a:t>
            </a:r>
            <a:r>
              <a:rPr lang="en-US" altLang="en-US" dirty="0"/>
              <a:t>, 1, </a:t>
            </a:r>
            <a:r>
              <a:rPr lang="en-US" altLang="en-US" u="sng" dirty="0"/>
              <a:t>9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zh-TW" altLang="en-US" dirty="0"/>
              <a:t>則 </a:t>
            </a:r>
            <a:r>
              <a:rPr lang="en-US" altLang="en-US" dirty="0"/>
              <a:t>LIS </a:t>
            </a:r>
            <a:r>
              <a:rPr lang="zh-TW" altLang="en-US" dirty="0"/>
              <a:t>為 </a:t>
            </a:r>
            <a:r>
              <a:rPr lang="en-US" altLang="zh-TW" dirty="0"/>
              <a:t>(1, 2, 3, 4, 9) </a:t>
            </a:r>
            <a:r>
              <a:rPr lang="zh-TW" altLang="en-US" dirty="0"/>
              <a:t>或 </a:t>
            </a:r>
            <a:r>
              <a:rPr lang="en-US" altLang="zh-TW" dirty="0"/>
              <a:t>(1, 2, 3, 8, 9)</a:t>
            </a:r>
          </a:p>
        </p:txBody>
      </p:sp>
    </p:spTree>
    <p:extLst>
      <p:ext uri="{BB962C8B-B14F-4D97-AF65-F5344CB8AC3E}">
        <p14:creationId xmlns:p14="http://schemas.microsoft.com/office/powerpoint/2010/main" val="36224226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F5D2-F2BA-42C0-8C64-501F04DB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觀察問題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9DA90-F3E9-42EC-8BDA-A597505EA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40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貪心的看，</a:t>
            </a:r>
            <a:r>
              <a:rPr lang="zh-TW" altLang="en-US" b="1" dirty="0"/>
              <a:t>當前</a:t>
            </a:r>
            <a:r>
              <a:rPr lang="zh-TW" altLang="en-US" dirty="0"/>
              <a:t> </a:t>
            </a:r>
            <a:r>
              <a:rPr lang="en-US" altLang="zh-TW" dirty="0"/>
              <a:t>LIS </a:t>
            </a:r>
            <a:r>
              <a:rPr lang="zh-TW" altLang="en-US" dirty="0"/>
              <a:t>末項數字越小，</a:t>
            </a:r>
            <a:br>
              <a:rPr lang="en-US" altLang="zh-TW" dirty="0"/>
            </a:br>
            <a:r>
              <a:rPr lang="zh-TW" altLang="en-US" dirty="0"/>
              <a:t>那麼</a:t>
            </a:r>
            <a:r>
              <a:rPr lang="zh-TW" altLang="en-US" b="1" dirty="0"/>
              <a:t>越有可能</a:t>
            </a:r>
            <a:r>
              <a:rPr lang="zh-TW" altLang="en-US" dirty="0"/>
              <a:t>使得 </a:t>
            </a:r>
            <a:r>
              <a:rPr lang="en-US" altLang="zh-TW" dirty="0"/>
              <a:t>LIS </a:t>
            </a:r>
            <a:r>
              <a:rPr lang="zh-TW" altLang="en-US" dirty="0"/>
              <a:t>繼續變長</a:t>
            </a:r>
            <a:endParaRPr lang="en-US" altLang="zh-TW" dirty="0"/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/>
              <a:t>例如 </a:t>
            </a:r>
            <a:r>
              <a:rPr lang="en-US" altLang="zh-TW" dirty="0"/>
              <a:t>(1,4,2) </a:t>
            </a:r>
            <a:r>
              <a:rPr lang="zh-TW" altLang="en-US" dirty="0"/>
              <a:t>有 </a:t>
            </a:r>
            <a:r>
              <a:rPr lang="en-US" altLang="en-US" dirty="0"/>
              <a:t>LIS (1,4),(1,2) ，</a:t>
            </a:r>
            <a:br>
              <a:rPr lang="en-US" altLang="en-US" dirty="0"/>
            </a:br>
            <a:r>
              <a:rPr lang="zh-TW" altLang="en-US" dirty="0"/>
              <a:t>但之後欲接 </a:t>
            </a:r>
            <a:r>
              <a:rPr lang="en-US" altLang="zh-TW" dirty="0"/>
              <a:t>3</a:t>
            </a:r>
            <a:r>
              <a:rPr lang="zh-TW" altLang="en-US" dirty="0"/>
              <a:t>，則只有 </a:t>
            </a:r>
            <a:r>
              <a:rPr lang="en-US" altLang="zh-TW" dirty="0"/>
              <a:t>(1,2) </a:t>
            </a:r>
            <a:r>
              <a:rPr lang="zh-TW" altLang="en-US" dirty="0"/>
              <a:t>能接得 </a:t>
            </a:r>
            <a:r>
              <a:rPr lang="en-US" altLang="zh-TW" dirty="0"/>
              <a:t>(1,2,3)</a:t>
            </a:r>
            <a:endParaRPr lang="en-US" altLang="zh-TW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7816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D62B-1B08-4A28-A441-39BB9FEB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提出作法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8205-C332-477A-861E-E8DE598AA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嘗試紀錄 </a:t>
            </a:r>
            <a:r>
              <a:rPr lang="en-US" altLang="zh-TW" dirty="0"/>
              <a:t>S(l) </a:t>
            </a:r>
            <a:r>
              <a:rPr lang="zh-TW" altLang="en-US" dirty="0"/>
              <a:t>為長度為 </a:t>
            </a:r>
            <a:r>
              <a:rPr lang="en-US" altLang="zh-TW" dirty="0"/>
              <a:t>l </a:t>
            </a:r>
            <a:r>
              <a:rPr lang="zh-TW" altLang="en-US" dirty="0"/>
              <a:t>時 </a:t>
            </a:r>
            <a:r>
              <a:rPr lang="en-US" altLang="zh-TW" dirty="0"/>
              <a:t>LIS </a:t>
            </a:r>
            <a:r>
              <a:rPr lang="zh-TW" altLang="en-US" dirty="0"/>
              <a:t>的最小末項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717237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D62B-1B08-4A28-A441-39BB9FEB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提出作法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8205-C332-477A-861E-E8DE598AA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嘗試紀錄 </a:t>
            </a:r>
            <a:r>
              <a:rPr lang="en-US" altLang="zh-TW" dirty="0"/>
              <a:t>S(l) </a:t>
            </a:r>
            <a:r>
              <a:rPr lang="zh-TW" altLang="en-US" dirty="0"/>
              <a:t>為長度為 </a:t>
            </a:r>
            <a:r>
              <a:rPr lang="en-US" altLang="zh-TW" dirty="0"/>
              <a:t>l </a:t>
            </a:r>
            <a:r>
              <a:rPr lang="zh-TW" altLang="en-US" dirty="0"/>
              <a:t>時 </a:t>
            </a:r>
            <a:r>
              <a:rPr lang="en-US" altLang="zh-TW" dirty="0"/>
              <a:t>LIS </a:t>
            </a:r>
            <a:r>
              <a:rPr lang="zh-TW" altLang="en-US" dirty="0"/>
              <a:t>的最小末項</a:t>
            </a:r>
            <a:endParaRPr lang="en-US" altLang="zh-TW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1, 4, 2, 3, 8, 3, 4, 1, 9</a:t>
            </a:r>
          </a:p>
        </p:txBody>
      </p:sp>
    </p:spTree>
    <p:extLst>
      <p:ext uri="{BB962C8B-B14F-4D97-AF65-F5344CB8AC3E}">
        <p14:creationId xmlns:p14="http://schemas.microsoft.com/office/powerpoint/2010/main" val="5120773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D62B-1B08-4A28-A441-39BB9FEB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提出作法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8205-C332-477A-861E-E8DE598AA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嘗試紀錄 </a:t>
            </a:r>
            <a:r>
              <a:rPr lang="en-US" altLang="zh-TW" dirty="0"/>
              <a:t>S(l) </a:t>
            </a:r>
            <a:r>
              <a:rPr lang="zh-TW" altLang="en-US" dirty="0"/>
              <a:t>為長度為 </a:t>
            </a:r>
            <a:r>
              <a:rPr lang="en-US" altLang="zh-TW" dirty="0"/>
              <a:t>l </a:t>
            </a:r>
            <a:r>
              <a:rPr lang="zh-TW" altLang="en-US" dirty="0"/>
              <a:t>時 </a:t>
            </a:r>
            <a:r>
              <a:rPr lang="en-US" altLang="zh-TW" dirty="0"/>
              <a:t>LIS </a:t>
            </a:r>
            <a:r>
              <a:rPr lang="zh-TW" altLang="en-US" dirty="0"/>
              <a:t>的最小末項</a:t>
            </a:r>
            <a:endParaRPr lang="en-US" altLang="zh-TW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1, 4, 2, 3, 8, 3, 4, 1, 9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S(3) = 3</a:t>
            </a:r>
          </a:p>
        </p:txBody>
      </p:sp>
    </p:spTree>
    <p:extLst>
      <p:ext uri="{BB962C8B-B14F-4D97-AF65-F5344CB8AC3E}">
        <p14:creationId xmlns:p14="http://schemas.microsoft.com/office/powerpoint/2010/main" val="26115790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D62B-1B08-4A28-A441-39BB9FEB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提出作法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8205-C332-477A-861E-E8DE598AA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嘗試紀錄 </a:t>
            </a:r>
            <a:r>
              <a:rPr lang="en-US" altLang="zh-TW" dirty="0"/>
              <a:t>S(l) </a:t>
            </a:r>
            <a:r>
              <a:rPr lang="zh-TW" altLang="en-US" dirty="0"/>
              <a:t>為長度為 </a:t>
            </a:r>
            <a:r>
              <a:rPr lang="en-US" altLang="zh-TW" dirty="0"/>
              <a:t>l </a:t>
            </a:r>
            <a:r>
              <a:rPr lang="zh-TW" altLang="en-US" dirty="0"/>
              <a:t>時 </a:t>
            </a:r>
            <a:r>
              <a:rPr lang="en-US" altLang="zh-TW" dirty="0"/>
              <a:t>LIS </a:t>
            </a:r>
            <a:r>
              <a:rPr lang="zh-TW" altLang="en-US" dirty="0"/>
              <a:t>的最小末項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475786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3601-3D08-45EA-B0CD-18A4BA57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觀察問題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404E0-BC8F-4A50-8F81-D3FBB5D33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問題是如何給定 </a:t>
            </a:r>
            <a:r>
              <a:rPr lang="en-US" altLang="zh-TW" dirty="0"/>
              <a:t>l?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38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94814-A2B9-4CE2-97F9-87A7A434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終極密碼</a:t>
            </a:r>
            <a:r>
              <a:rPr lang="en-US" altLang="zh-TW" dirty="0"/>
              <a:t>: </a:t>
            </a:r>
            <a:r>
              <a:rPr lang="zh-TW" altLang="en-US" dirty="0"/>
              <a:t>二分搜尋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328CC-01A2-448A-B66C-B62E6D97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例如 </a:t>
            </a:r>
            <a:r>
              <a:rPr lang="en-US" altLang="zh-TW" dirty="0"/>
              <a:t>[0, 99]</a:t>
            </a:r>
            <a:r>
              <a:rPr lang="zh-TW" altLang="en-US" dirty="0"/>
              <a:t>，目標值為 </a:t>
            </a:r>
            <a:r>
              <a:rPr lang="en-US" altLang="zh-TW" dirty="0"/>
              <a:t>42</a:t>
            </a:r>
          </a:p>
          <a:p>
            <a:r>
              <a:rPr lang="zh-TW" altLang="en-US" dirty="0"/>
              <a:t>猜 </a:t>
            </a:r>
            <a:r>
              <a:rPr lang="en-US" altLang="zh-TW" dirty="0"/>
              <a:t>50</a:t>
            </a:r>
            <a:r>
              <a:rPr lang="zh-TW" altLang="en-US" dirty="0"/>
              <a:t>，區間改 </a:t>
            </a:r>
            <a:r>
              <a:rPr lang="en-US" altLang="zh-TW" dirty="0"/>
              <a:t>[0, 49]</a:t>
            </a:r>
          </a:p>
          <a:p>
            <a:r>
              <a:rPr lang="zh-TW" altLang="en-US" dirty="0"/>
              <a:t>猜 </a:t>
            </a:r>
            <a:r>
              <a:rPr lang="en-US" altLang="zh-TW" dirty="0"/>
              <a:t>25</a:t>
            </a:r>
            <a:r>
              <a:rPr lang="zh-TW" altLang="en-US" dirty="0"/>
              <a:t>，區間改 </a:t>
            </a:r>
            <a:r>
              <a:rPr lang="en-US" altLang="zh-TW" dirty="0"/>
              <a:t>[26, 49]</a:t>
            </a:r>
          </a:p>
          <a:p>
            <a:r>
              <a:rPr lang="zh-TW" altLang="en-US" dirty="0"/>
              <a:t>猜 </a:t>
            </a:r>
            <a:r>
              <a:rPr lang="en-US" altLang="zh-TW" dirty="0"/>
              <a:t>37</a:t>
            </a:r>
            <a:r>
              <a:rPr lang="zh-TW" altLang="en-US" dirty="0"/>
              <a:t>，區間改 </a:t>
            </a:r>
            <a:r>
              <a:rPr lang="en-US" altLang="zh-TW" dirty="0"/>
              <a:t>[38, 49]</a:t>
            </a:r>
          </a:p>
          <a:p>
            <a:r>
              <a:rPr lang="zh-TW" altLang="en-US" dirty="0"/>
              <a:t>猜 </a:t>
            </a:r>
            <a:r>
              <a:rPr lang="en-US" altLang="zh-TW" dirty="0"/>
              <a:t>43</a:t>
            </a:r>
            <a:r>
              <a:rPr lang="zh-TW" altLang="en-US" dirty="0"/>
              <a:t>，區間改 </a:t>
            </a:r>
            <a:r>
              <a:rPr lang="en-US" altLang="zh-TW" dirty="0"/>
              <a:t>[37, 42]</a:t>
            </a:r>
          </a:p>
          <a:p>
            <a:r>
              <a:rPr lang="zh-TW" altLang="en-US" dirty="0"/>
              <a:t>猜 </a:t>
            </a:r>
            <a:r>
              <a:rPr lang="en-US" altLang="zh-TW" dirty="0"/>
              <a:t>40</a:t>
            </a:r>
            <a:r>
              <a:rPr lang="zh-TW" altLang="en-US" dirty="0"/>
              <a:t>，區間改 </a:t>
            </a:r>
            <a:r>
              <a:rPr lang="en-US" altLang="zh-TW" dirty="0"/>
              <a:t>[41, 42]</a:t>
            </a:r>
          </a:p>
          <a:p>
            <a:r>
              <a:rPr lang="zh-TW" altLang="en-US" dirty="0"/>
              <a:t>猜 </a:t>
            </a:r>
            <a:r>
              <a:rPr lang="en-US" altLang="zh-TW" dirty="0"/>
              <a:t>41</a:t>
            </a:r>
            <a:r>
              <a:rPr lang="zh-TW" altLang="en-US" dirty="0"/>
              <a:t>，區間改 </a:t>
            </a:r>
            <a:r>
              <a:rPr lang="en-US" altLang="zh-TW" dirty="0"/>
              <a:t>[42, 42]</a:t>
            </a:r>
          </a:p>
          <a:p>
            <a:r>
              <a:rPr lang="zh-TW" altLang="en-US" dirty="0"/>
              <a:t>猜 </a:t>
            </a:r>
            <a:r>
              <a:rPr lang="en-US" altLang="zh-TW" dirty="0"/>
              <a:t>42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199296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3601-3D08-45EA-B0CD-18A4BA57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觀察問題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404E0-BC8F-4A50-8F81-D3FBB5D33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問題是如何給定 </a:t>
            </a:r>
            <a:r>
              <a:rPr lang="en-US" altLang="zh-TW" dirty="0"/>
              <a:t>l?</a:t>
            </a:r>
            <a:endParaRPr lang="en-US" altLang="en-US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是因為有 </a:t>
            </a:r>
            <a:r>
              <a:rPr lang="en-US" altLang="zh-TW" dirty="0"/>
              <a:t>a</a:t>
            </a:r>
            <a:r>
              <a:rPr lang="zh-TW" altLang="en-US" dirty="0"/>
              <a:t>，使得 </a:t>
            </a:r>
            <a:r>
              <a:rPr lang="en-US" altLang="zh-TW" dirty="0"/>
              <a:t>a &gt; S(l-1)</a:t>
            </a:r>
          </a:p>
          <a:p>
            <a:pPr marL="0" indent="0">
              <a:buNone/>
            </a:pPr>
            <a:r>
              <a:rPr lang="zh-TW" altLang="en-US" dirty="0"/>
              <a:t>才能得到 </a:t>
            </a:r>
            <a:r>
              <a:rPr lang="en-US" altLang="zh-TW" dirty="0"/>
              <a:t>S(l) = a</a:t>
            </a:r>
          </a:p>
        </p:txBody>
      </p:sp>
    </p:spTree>
    <p:extLst>
      <p:ext uri="{BB962C8B-B14F-4D97-AF65-F5344CB8AC3E}">
        <p14:creationId xmlns:p14="http://schemas.microsoft.com/office/powerpoint/2010/main" val="34881318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3601-3D08-45EA-B0CD-18A4BA57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觀察問題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404E0-BC8F-4A50-8F81-D3FBB5D33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u="sng" dirty="0"/>
              <a:t>1</a:t>
            </a:r>
            <a:r>
              <a:rPr lang="en-US" altLang="en-US" dirty="0"/>
              <a:t>, 4, 3, 4, 2, 3, 4, 1, 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1, S(1) = 1 (1)</a:t>
            </a:r>
          </a:p>
        </p:txBody>
      </p:sp>
    </p:spTree>
    <p:extLst>
      <p:ext uri="{BB962C8B-B14F-4D97-AF65-F5344CB8AC3E}">
        <p14:creationId xmlns:p14="http://schemas.microsoft.com/office/powerpoint/2010/main" val="30817099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3601-3D08-45EA-B0CD-18A4BA57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觀察問題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404E0-BC8F-4A50-8F81-D3FBB5D33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1, </a:t>
            </a:r>
            <a:r>
              <a:rPr lang="en-US" altLang="en-US" u="sng" dirty="0"/>
              <a:t>4</a:t>
            </a:r>
            <a:r>
              <a:rPr lang="en-US" altLang="en-US" dirty="0"/>
              <a:t>, 3, 4, 2, 3, 4, 1, 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1, S(1) = 1 (1)</a:t>
            </a:r>
          </a:p>
          <a:p>
            <a:pPr marL="0" indent="0">
              <a:buNone/>
            </a:pPr>
            <a:r>
              <a:rPr lang="en-US" dirty="0"/>
              <a:t>i = 2, S(2) = 4 (1, 4)</a:t>
            </a:r>
          </a:p>
        </p:txBody>
      </p:sp>
    </p:spTree>
    <p:extLst>
      <p:ext uri="{BB962C8B-B14F-4D97-AF65-F5344CB8AC3E}">
        <p14:creationId xmlns:p14="http://schemas.microsoft.com/office/powerpoint/2010/main" val="13598079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3601-3D08-45EA-B0CD-18A4BA57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觀察問題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404E0-BC8F-4A50-8F81-D3FBB5D33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1, 4, </a:t>
            </a:r>
            <a:r>
              <a:rPr lang="en-US" altLang="en-US" u="sng" dirty="0"/>
              <a:t>3</a:t>
            </a:r>
            <a:r>
              <a:rPr lang="en-US" altLang="en-US" dirty="0"/>
              <a:t>, 4, 2, 3, 4, 1, 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1, S(1) = 1 (1)</a:t>
            </a:r>
          </a:p>
          <a:p>
            <a:pPr marL="0" indent="0">
              <a:buNone/>
            </a:pPr>
            <a:r>
              <a:rPr lang="en-US" dirty="0"/>
              <a:t>i = 2, S(2) = 4 (1, 4)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3, S(2) = 3 (1, 3)</a:t>
            </a:r>
          </a:p>
        </p:txBody>
      </p:sp>
    </p:spTree>
    <p:extLst>
      <p:ext uri="{BB962C8B-B14F-4D97-AF65-F5344CB8AC3E}">
        <p14:creationId xmlns:p14="http://schemas.microsoft.com/office/powerpoint/2010/main" val="28473738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3601-3D08-45EA-B0CD-18A4BA57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觀察問題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404E0-BC8F-4A50-8F81-D3FBB5D33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1, 4, </a:t>
            </a:r>
            <a:r>
              <a:rPr lang="en-US" altLang="en-US" u="sng" dirty="0"/>
              <a:t>3</a:t>
            </a:r>
            <a:r>
              <a:rPr lang="en-US" altLang="en-US" dirty="0"/>
              <a:t>, 4, 2, 3, 4, 1, 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1, S(1) = 1 (1)</a:t>
            </a:r>
          </a:p>
          <a:p>
            <a:pPr marL="0" indent="0">
              <a:buNone/>
            </a:pPr>
            <a:r>
              <a:rPr lang="en-US" dirty="0"/>
              <a:t>i = 2, S(2) = 4 (1, 4)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3, S(2) = 3 (1, 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TW" altLang="en-US" dirty="0"/>
              <a:t>如果 </a:t>
            </a:r>
            <a:r>
              <a:rPr lang="en-US" altLang="zh-TW" dirty="0"/>
              <a:t>a</a:t>
            </a:r>
            <a:r>
              <a:rPr lang="en-US" altLang="zh-TW" baseline="-25000" dirty="0"/>
              <a:t>i</a:t>
            </a:r>
            <a:r>
              <a:rPr lang="en-US" altLang="zh-TW" dirty="0"/>
              <a:t> &lt; S(l) =&gt; S(l) = a</a:t>
            </a:r>
            <a:r>
              <a:rPr lang="en-US" altLang="zh-TW" baseline="-25000" dirty="0"/>
              <a:t>i</a:t>
            </a:r>
            <a:r>
              <a:rPr lang="en-US" altLang="zh-TW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279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3601-3D08-45EA-B0CD-18A4BA57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觀察問題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404E0-BC8F-4A50-8F81-D3FBB5D33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1, 4, 3, </a:t>
            </a:r>
            <a:r>
              <a:rPr lang="en-US" altLang="en-US" u="sng" dirty="0"/>
              <a:t>4</a:t>
            </a:r>
            <a:r>
              <a:rPr lang="en-US" altLang="en-US" dirty="0"/>
              <a:t>, 2, 3, 4, 1, 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1, S(1) = 1 (1)</a:t>
            </a:r>
          </a:p>
          <a:p>
            <a:pPr marL="0" indent="0">
              <a:buNone/>
            </a:pPr>
            <a:r>
              <a:rPr lang="en-US" dirty="0"/>
              <a:t>i = 2, S(2) = 4 (1, 4)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3, S(2) = 3 (1, 3)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4, S(3) = 4 (1, 3, 4)</a:t>
            </a:r>
          </a:p>
        </p:txBody>
      </p:sp>
    </p:spTree>
    <p:extLst>
      <p:ext uri="{BB962C8B-B14F-4D97-AF65-F5344CB8AC3E}">
        <p14:creationId xmlns:p14="http://schemas.microsoft.com/office/powerpoint/2010/main" val="258060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3601-3D08-45EA-B0CD-18A4BA57A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觀察問題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404E0-BC8F-4A50-8F81-D3FBB5D33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1, 4, 3, 4, </a:t>
            </a:r>
            <a:r>
              <a:rPr lang="en-US" altLang="en-US" u="sng" dirty="0"/>
              <a:t>2</a:t>
            </a:r>
            <a:r>
              <a:rPr lang="en-US" altLang="en-US" dirty="0"/>
              <a:t>, 3, 4, 1, 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1, S(1) = 1 (1)</a:t>
            </a:r>
          </a:p>
          <a:p>
            <a:pPr marL="0" indent="0">
              <a:buNone/>
            </a:pPr>
            <a:r>
              <a:rPr lang="en-US" dirty="0"/>
              <a:t>i = 2, S(2) = 4 (1, 4)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3, S(2) = 3 (1, 3)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4, S(3) = 4 (1, 3, 4)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5, S(2) = 2 (1, 2)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2638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D62B-1B08-4A28-A441-39BB9FEB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提出作法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8205-C332-477A-861E-E8DE598AA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有這個末項 </a:t>
            </a:r>
            <a:r>
              <a:rPr lang="en-US" altLang="zh-TW" dirty="0"/>
              <a:t>S(l) = a</a:t>
            </a:r>
            <a:r>
              <a:rPr lang="en-US" altLang="zh-TW" baseline="-25000" dirty="0"/>
              <a:t>i </a:t>
            </a:r>
            <a:r>
              <a:rPr lang="zh-TW" altLang="en-US" dirty="0"/>
              <a:t>能知道上個末項是何者</a:t>
            </a:r>
            <a:br>
              <a:rPr lang="en-US" altLang="zh-TW" dirty="0"/>
            </a:b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8535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D62B-1B08-4A28-A441-39BB9FEB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提出作法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8205-C332-477A-861E-E8DE598AA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有這個末項 </a:t>
            </a:r>
            <a:r>
              <a:rPr lang="en-US" altLang="zh-TW" dirty="0"/>
              <a:t>S(l) = a</a:t>
            </a:r>
            <a:r>
              <a:rPr lang="en-US" altLang="zh-TW" baseline="-25000" dirty="0"/>
              <a:t>i </a:t>
            </a:r>
            <a:r>
              <a:rPr lang="zh-TW" altLang="en-US" dirty="0"/>
              <a:t>能知道上個末項是何者</a:t>
            </a:r>
            <a:br>
              <a:rPr lang="en-US" altLang="zh-TW" dirty="0"/>
            </a:br>
            <a:r>
              <a:rPr lang="zh-TW" altLang="en-US" dirty="0"/>
              <a:t>於是能靠 </a:t>
            </a:r>
            <a:r>
              <a:rPr lang="en-US" altLang="zh-TW" dirty="0"/>
              <a:t>f(</a:t>
            </a:r>
            <a:r>
              <a:rPr lang="en-US" altLang="zh-TW" dirty="0" err="1"/>
              <a:t>i</a:t>
            </a:r>
            <a:r>
              <a:rPr lang="en-US" altLang="zh-TW" dirty="0"/>
              <a:t>) = p(l-1) </a:t>
            </a:r>
            <a:r>
              <a:rPr lang="zh-TW" altLang="en-US" dirty="0"/>
              <a:t>紀錄 </a:t>
            </a:r>
            <a:r>
              <a:rPr lang="en-US" altLang="zh-TW" dirty="0"/>
              <a:t>LIS </a:t>
            </a:r>
            <a:r>
              <a:rPr lang="zh-TW" altLang="en-US" dirty="0"/>
              <a:t>順序</a:t>
            </a: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這裡 </a:t>
            </a:r>
            <a:r>
              <a:rPr lang="en-US" altLang="zh-TW" dirty="0"/>
              <a:t>p(l-1) </a:t>
            </a:r>
            <a:r>
              <a:rPr lang="zh-TW" altLang="en-US" dirty="0"/>
              <a:t>表示 </a:t>
            </a:r>
            <a:r>
              <a:rPr lang="en-US" altLang="zh-TW" dirty="0"/>
              <a:t>S(l-1) </a:t>
            </a:r>
            <a:r>
              <a:rPr lang="zh-TW" altLang="en-US" dirty="0"/>
              <a:t>的位置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p(l) =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i</a:t>
            </a:r>
            <a:endParaRPr lang="zh-TW" altLang="en-US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942150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D62B-1B08-4A28-A441-39BB9FEB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提出作法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8205-C332-477A-861E-E8DE598AA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有這個末項 </a:t>
            </a:r>
            <a:r>
              <a:rPr lang="en-US" altLang="zh-TW" dirty="0"/>
              <a:t>S(l) = a</a:t>
            </a:r>
            <a:r>
              <a:rPr lang="en-US" altLang="zh-TW" baseline="-25000" dirty="0"/>
              <a:t>i </a:t>
            </a:r>
            <a:r>
              <a:rPr lang="zh-TW" altLang="en-US" dirty="0"/>
              <a:t>能知道上個末項是何者</a:t>
            </a:r>
            <a:br>
              <a:rPr lang="en-US" altLang="zh-TW" dirty="0"/>
            </a:br>
            <a:r>
              <a:rPr lang="zh-TW" altLang="en-US" dirty="0"/>
              <a:t>於是能靠 </a:t>
            </a:r>
            <a:r>
              <a:rPr lang="en-US" altLang="zh-TW" dirty="0"/>
              <a:t>f(</a:t>
            </a:r>
            <a:r>
              <a:rPr lang="en-US" altLang="zh-TW" dirty="0" err="1"/>
              <a:t>i</a:t>
            </a:r>
            <a:r>
              <a:rPr lang="en-US" altLang="zh-TW" dirty="0"/>
              <a:t>) = p(l-1) </a:t>
            </a:r>
            <a:r>
              <a:rPr lang="zh-TW" altLang="en-US" dirty="0"/>
              <a:t>紀錄 </a:t>
            </a:r>
            <a:r>
              <a:rPr lang="en-US" altLang="zh-TW" dirty="0"/>
              <a:t>LIS </a:t>
            </a:r>
            <a:r>
              <a:rPr lang="zh-TW" altLang="en-US" dirty="0"/>
              <a:t>順序</a:t>
            </a: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這裡 </a:t>
            </a:r>
            <a:r>
              <a:rPr lang="en-US" altLang="zh-TW" dirty="0"/>
              <a:t>p(l-1) </a:t>
            </a:r>
            <a:r>
              <a:rPr lang="zh-TW" altLang="en-US" dirty="0"/>
              <a:t>表示 </a:t>
            </a:r>
            <a:r>
              <a:rPr lang="en-US" altLang="zh-TW" dirty="0"/>
              <a:t>S(l-1) </a:t>
            </a:r>
            <a:r>
              <a:rPr lang="zh-TW" altLang="en-US" dirty="0"/>
              <a:t>的位置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p(l) = I</a:t>
            </a:r>
          </a:p>
          <a:p>
            <a:pPr marL="0" indent="0">
              <a:buNone/>
            </a:pP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/>
              <a:t>l </a:t>
            </a:r>
            <a:r>
              <a:rPr lang="zh-TW" altLang="en-US" dirty="0"/>
              <a:t>長的最小末項表示在之前還有 </a:t>
            </a:r>
            <a:r>
              <a:rPr lang="en-US" altLang="zh-TW" dirty="0"/>
              <a:t>a</a:t>
            </a:r>
            <a:r>
              <a:rPr lang="en-US" altLang="zh-TW" baseline="-25000" dirty="0"/>
              <a:t>p(l-1)</a:t>
            </a:r>
            <a:r>
              <a:rPr lang="en-US" altLang="zh-TW" dirty="0"/>
              <a:t>, a</a:t>
            </a:r>
            <a:r>
              <a:rPr lang="en-US" altLang="zh-TW" baseline="-25000" dirty="0"/>
              <a:t>p(l-2)</a:t>
            </a:r>
            <a:r>
              <a:rPr lang="en-US" altLang="zh-TW" dirty="0"/>
              <a:t>, … </a:t>
            </a:r>
            <a:r>
              <a:rPr lang="zh-TW" altLang="en-US" dirty="0"/>
              <a:t>的接著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9540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94814-A2B9-4CE2-97F9-87A7A434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終極密碼</a:t>
            </a:r>
            <a:r>
              <a:rPr lang="en-US" altLang="zh-TW" dirty="0"/>
              <a:t>: </a:t>
            </a:r>
            <a:r>
              <a:rPr lang="zh-TW" altLang="en-US" dirty="0"/>
              <a:t>二分搜尋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328CC-01A2-448A-B66C-B62E6D97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共 </a:t>
            </a:r>
            <a:r>
              <a:rPr lang="en-US" altLang="zh-TW" dirty="0"/>
              <a:t>log</a:t>
            </a:r>
            <a:r>
              <a:rPr lang="en-US" altLang="zh-TW" baseline="-25000" dirty="0"/>
              <a:t>2</a:t>
            </a:r>
            <a:r>
              <a:rPr lang="en-US" altLang="zh-TW" dirty="0"/>
              <a:t>100 =</a:t>
            </a:r>
            <a:r>
              <a:rPr lang="zh-TW" altLang="en-US" dirty="0"/>
              <a:t> </a:t>
            </a:r>
            <a:r>
              <a:rPr lang="en-US" altLang="zh-TW" dirty="0"/>
              <a:t>6.6438... </a:t>
            </a:r>
            <a:r>
              <a:rPr lang="ja-JP" altLang="en-US" dirty="0"/>
              <a:t>≦</a:t>
            </a:r>
            <a:r>
              <a:rPr lang="zh-TW" altLang="en-US" dirty="0"/>
              <a:t> </a:t>
            </a:r>
            <a:r>
              <a:rPr lang="en-US" altLang="zh-TW" dirty="0"/>
              <a:t>7 </a:t>
            </a:r>
            <a:r>
              <a:rPr lang="zh-TW" altLang="en-US" dirty="0"/>
              <a:t>次猜測 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</a:rPr>
              <a:t>(100 = 99+1)</a:t>
            </a:r>
          </a:p>
          <a:p>
            <a:endParaRPr lang="en-US" altLang="zh-TW" dirty="0"/>
          </a:p>
          <a:p>
            <a:r>
              <a:rPr lang="zh-TW" altLang="en-US" dirty="0"/>
              <a:t>這樣的猜法 複雜度為 </a:t>
            </a:r>
            <a:r>
              <a:rPr lang="en-US" altLang="zh-TW" dirty="0"/>
              <a:t>O(log N)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21659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D62B-1B08-4A28-A441-39BB9FEB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觀察問題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8205-C332-477A-861E-E8DE598AA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已解的 </a:t>
            </a:r>
            <a:r>
              <a:rPr lang="en-US" altLang="zh-TW" dirty="0"/>
              <a:t>S </a:t>
            </a:r>
            <a:r>
              <a:rPr lang="zh-TW" altLang="en-US" dirty="0"/>
              <a:t>序列明顯是 單調的</a:t>
            </a:r>
            <a:r>
              <a:rPr lang="en-US" altLang="zh-TW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4536316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F5D2-F2BA-42C0-8C64-501F04DB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提出作法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9DA90-F3E9-42EC-8BDA-A597505EA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lower_bound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–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&gt;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p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&gt;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f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p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else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f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zh-TW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 err="1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i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  <a:b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endParaRPr lang="en-US" altLang="en-US" sz="6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2423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0C899-A88B-4022-927F-142FB2D1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 (LIS)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A9EA3-1BA5-4B9F-84E8-AE111CFFE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 err="1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例如</a:t>
            </a:r>
            <a:r>
              <a:rPr lang="en-US" altLang="en-US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a = (1, 4, 2, 3, 8, 3, 4, 1, 9)</a:t>
            </a:r>
            <a:br>
              <a:rPr lang="en-US" altLang="en-US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en-US" dirty="0" err="1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得出</a:t>
            </a:r>
            <a:r>
              <a:rPr lang="en-US" altLang="en-US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f  = (1, 1, 1, 3, 4, 3, 4, 8, 5)</a:t>
            </a:r>
            <a:endParaRPr lang="en-US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假設 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</a:t>
            </a:r>
            <a:r>
              <a:rPr lang="en-US" altLang="en-US" sz="3600" baseline="-250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9 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 9</a:t>
            </a:r>
            <a:r>
              <a:rPr lang="en-US" altLang="en-US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 </a:t>
            </a:r>
            <a:r>
              <a:rPr lang="en-US" altLang="en-US" dirty="0" err="1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為末項的</a:t>
            </a:r>
            <a:r>
              <a:rPr lang="en-US" altLang="en-US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LIS </a:t>
            </a:r>
            <a:r>
              <a:rPr lang="en-US" altLang="en-US" dirty="0" err="1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為例</a:t>
            </a:r>
            <a:r>
              <a:rPr lang="en-US" altLang="en-US" dirty="0">
                <a:solidFill>
                  <a:srgbClr val="333333"/>
                </a:solidFill>
                <a:latin typeface="Arial" panose="020B0604020202020204" pitchFamily="34" charset="0"/>
                <a:ea typeface="-apple-system"/>
              </a:rPr>
              <a:t>：</a:t>
            </a:r>
          </a:p>
          <a:p>
            <a:pPr marL="0" indent="0">
              <a:buNone/>
            </a:pPr>
            <a:br>
              <a:rPr lang="en-US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</a:t>
            </a:r>
            <a:r>
              <a:rPr lang="en-US" altLang="en-US" sz="3600" baseline="-250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9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5 →</a:t>
            </a:r>
            <a:r>
              <a:rPr lang="zh-TW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</a:t>
            </a:r>
            <a:r>
              <a:rPr lang="en-US" altLang="en-US" sz="3600" baseline="-250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</a:t>
            </a:r>
            <a:r>
              <a:rPr lang="zh-TW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zh-TW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8</a:t>
            </a:r>
            <a:br>
              <a:rPr lang="en-US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</a:t>
            </a:r>
            <a:r>
              <a:rPr lang="en-US" altLang="en-US" sz="3600" baseline="-250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4 →</a:t>
            </a:r>
            <a:r>
              <a:rPr lang="zh-TW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</a:t>
            </a:r>
            <a:r>
              <a:rPr lang="en-US" altLang="en-US" sz="3600" baseline="-250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</a:t>
            </a:r>
            <a:r>
              <a:rPr lang="zh-TW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zh-TW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br>
              <a:rPr lang="en-US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</a:t>
            </a:r>
            <a:r>
              <a:rPr lang="en-US" altLang="en-US" sz="3600" baseline="-250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3 →</a:t>
            </a:r>
            <a:r>
              <a:rPr lang="zh-TW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</a:t>
            </a:r>
            <a:r>
              <a:rPr lang="en-US" altLang="en-US" sz="3600" baseline="-250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lang="zh-TW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zh-TW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br>
              <a:rPr lang="en-US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</a:t>
            </a:r>
            <a:r>
              <a:rPr lang="en-US" altLang="en-US" sz="3600" baseline="-250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1 → a</a:t>
            </a:r>
            <a:r>
              <a:rPr lang="en-US" altLang="en-US" sz="3600" baseline="-250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zh-TW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zh-TW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br>
              <a:rPr lang="en-US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</a:t>
            </a:r>
            <a:r>
              <a:rPr lang="en-US" altLang="zh-TW" sz="3600" baseline="-250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altLang="zh-TW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zh-TW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en-US" sz="3600" dirty="0">
                <a:solidFill>
                  <a:srgbClr val="3333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en-US" altLang="en-US" sz="4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571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A363-3A89-4EC5-B94B-4E38A6C8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印出 </a:t>
            </a:r>
            <a:r>
              <a:rPr lang="en-US" altLang="zh-TW" dirty="0"/>
              <a:t>LIS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A5834-8092-4BA4-8EE5-874FC25A5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print_LIS</a:t>
            </a:r>
            <a:r>
              <a:rPr lang="en-US" dirty="0">
                <a:latin typeface="Consolas" panose="020B0609020204030204" pitchFamily="49" charset="0"/>
              </a:rPr>
              <a:t>(p[L]);</a:t>
            </a:r>
          </a:p>
        </p:txBody>
      </p:sp>
    </p:spTree>
    <p:extLst>
      <p:ext uri="{BB962C8B-B14F-4D97-AF65-F5344CB8AC3E}">
        <p14:creationId xmlns:p14="http://schemas.microsoft.com/office/powerpoint/2010/main" val="1404270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D0BDC-6AE1-46D5-B931-34DC01DE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結語</a:t>
            </a:r>
            <a:endParaRPr kumimoji="1" lang="ja-JP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4EB49D-0CD4-4F28-A59A-D240F2F43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677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FB44-5558-4A03-90A7-AADBA653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upper </a:t>
            </a:r>
            <a:r>
              <a:rPr lang="en-US" dirty="0"/>
              <a:t>bound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56C3D-8339-4706-96AE-730DC8991C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36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94814-A2B9-4CE2-97F9-87A7A434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推廣一下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E328CC-01A2-448A-B66C-B62E6D97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如果現在有個</a:t>
            </a:r>
            <a:r>
              <a:rPr lang="zh-TW" altLang="en-US" b="1" dirty="0">
                <a:solidFill>
                  <a:srgbClr val="F18D8D"/>
                </a:solidFill>
              </a:rPr>
              <a:t>遞增數列</a:t>
            </a:r>
            <a:r>
              <a:rPr lang="zh-TW" altLang="en-US" dirty="0"/>
              <a:t>，目標出現</a:t>
            </a:r>
            <a:r>
              <a:rPr lang="zh-TW" altLang="en-US" b="1" dirty="0"/>
              <a:t>一個以上</a:t>
            </a:r>
            <a:endParaRPr lang="en-US" altLang="zh-TW" b="1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至少要有</a:t>
            </a:r>
            <a:r>
              <a:rPr lang="zh-TW" altLang="en-US" b="1" dirty="0"/>
              <a:t>兩個位置</a:t>
            </a:r>
            <a:r>
              <a:rPr lang="en-US" altLang="zh-TW" dirty="0"/>
              <a:t>(index)</a:t>
            </a:r>
            <a:r>
              <a:rPr lang="zh-TW" altLang="en-US" dirty="0"/>
              <a:t>，以表達區間內都是目標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這兩個位置分別叫做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Lower bound</a:t>
            </a:r>
          </a:p>
          <a:p>
            <a:r>
              <a:rPr lang="en-US" altLang="zh-TW" dirty="0"/>
              <a:t>Upper bound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7888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6199</TotalTime>
  <Words>3525</Words>
  <Application>Microsoft Office PowerPoint</Application>
  <PresentationFormat>Widescreen</PresentationFormat>
  <Paragraphs>347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微軟正黑體</vt:lpstr>
      <vt:lpstr>微軟正黑體</vt:lpstr>
      <vt:lpstr>Arial</vt:lpstr>
      <vt:lpstr>Calibri</vt:lpstr>
      <vt:lpstr>Consolas</vt:lpstr>
      <vt:lpstr>Office 佈景主題</vt:lpstr>
      <vt:lpstr> Advanced  Competitive Programming</vt:lpstr>
      <vt:lpstr>終極密碼</vt:lpstr>
      <vt:lpstr>終極密碼</vt:lpstr>
      <vt:lpstr>終極密碼</vt:lpstr>
      <vt:lpstr>二分搜尋</vt:lpstr>
      <vt:lpstr>終極密碼: 二分搜尋</vt:lpstr>
      <vt:lpstr>終極密碼: 二分搜尋</vt:lpstr>
      <vt:lpstr>lower &amp; upper bound</vt:lpstr>
      <vt:lpstr>推廣一下</vt:lpstr>
      <vt:lpstr>區間</vt:lpstr>
      <vt:lpstr>左閉右開</vt:lpstr>
      <vt:lpstr>bound</vt:lpstr>
      <vt:lpstr>有個問題</vt:lpstr>
      <vt:lpstr>當目標值不在數列中</vt:lpstr>
      <vt:lpstr>當目標值不在數列中</vt:lpstr>
      <vt:lpstr>當目標值不在數列中</vt:lpstr>
      <vt:lpstr>一分搜尋 (Linear Search)</vt:lpstr>
      <vt:lpstr>lower bound : 一分搜尋</vt:lpstr>
      <vt:lpstr>lower bound : 一分搜尋</vt:lpstr>
      <vt:lpstr>lower bound : 一分搜尋</vt:lpstr>
      <vt:lpstr>二分搜尋 (Binary Search)</vt:lpstr>
      <vt:lpstr>lower bound : 二分搜尋</vt:lpstr>
      <vt:lpstr>lower bound : 二分搜尋</vt:lpstr>
      <vt:lpstr>lower bound : 二分搜尋</vt:lpstr>
      <vt:lpstr>lower bound : 二分搜尋</vt:lpstr>
      <vt:lpstr>lower bound : 二分搜尋</vt:lpstr>
      <vt:lpstr>TIOJ 1432 骨牌遊戲</vt:lpstr>
      <vt:lpstr>觀察問題</vt:lpstr>
      <vt:lpstr>提出作法</vt:lpstr>
      <vt:lpstr>提出作法</vt:lpstr>
      <vt:lpstr>提出作法</vt:lpstr>
      <vt:lpstr>觀察問題</vt:lpstr>
      <vt:lpstr>觀察問題</vt:lpstr>
      <vt:lpstr>觀察問題</vt:lpstr>
      <vt:lpstr>提出作法</vt:lpstr>
      <vt:lpstr>TIOJ 1337 隕石</vt:lpstr>
      <vt:lpstr>觀察問題 1</vt:lpstr>
      <vt:lpstr>觀察問題 1</vt:lpstr>
      <vt:lpstr>到底需要設多少防護罩?</vt:lpstr>
      <vt:lpstr>有哪些隕石需要射爆?</vt:lpstr>
      <vt:lpstr>提出作法 1</vt:lpstr>
      <vt:lpstr>觀察問題 2</vt:lpstr>
      <vt:lpstr>提出作法 2</vt:lpstr>
      <vt:lpstr>三分搜尋 (Ternary Search)</vt:lpstr>
      <vt:lpstr>三分搜尋</vt:lpstr>
      <vt:lpstr>PowerPoint Presentation</vt:lpstr>
      <vt:lpstr>三分搜尋</vt:lpstr>
      <vt:lpstr>PowerPoint Presentation</vt:lpstr>
      <vt:lpstr>PowerPoint Presentation</vt:lpstr>
      <vt:lpstr>PowerPoint Presentation</vt:lpstr>
      <vt:lpstr>三分搜尋</vt:lpstr>
      <vt:lpstr>Longest Increasing Subsequence (LIS)</vt:lpstr>
      <vt:lpstr>Longest Increasing Subsequence (LIS)</vt:lpstr>
      <vt:lpstr>觀察問題</vt:lpstr>
      <vt:lpstr>提出作法</vt:lpstr>
      <vt:lpstr>提出作法</vt:lpstr>
      <vt:lpstr>提出作法</vt:lpstr>
      <vt:lpstr>提出作法</vt:lpstr>
      <vt:lpstr>觀察問題</vt:lpstr>
      <vt:lpstr>觀察問題</vt:lpstr>
      <vt:lpstr>觀察問題</vt:lpstr>
      <vt:lpstr>觀察問題</vt:lpstr>
      <vt:lpstr>觀察問題</vt:lpstr>
      <vt:lpstr>觀察問題</vt:lpstr>
      <vt:lpstr>觀察問題</vt:lpstr>
      <vt:lpstr>觀察問題</vt:lpstr>
      <vt:lpstr>提出作法</vt:lpstr>
      <vt:lpstr>提出作法</vt:lpstr>
      <vt:lpstr>提出作法</vt:lpstr>
      <vt:lpstr>觀察問題</vt:lpstr>
      <vt:lpstr>提出作法</vt:lpstr>
      <vt:lpstr>Longest Increasing Subsequence (LIS)</vt:lpstr>
      <vt:lpstr>印出 LIS</vt:lpstr>
      <vt:lpstr>結語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奕儒 宋</dc:creator>
  <cp:lastModifiedBy>bilibibi</cp:lastModifiedBy>
  <cp:revision>267</cp:revision>
  <dcterms:created xsi:type="dcterms:W3CDTF">2019-02-19T13:11:27Z</dcterms:created>
  <dcterms:modified xsi:type="dcterms:W3CDTF">2020-03-23T14:43:47Z</dcterms:modified>
</cp:coreProperties>
</file>