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3" r:id="rId9"/>
    <p:sldId id="264" r:id="rId10"/>
    <p:sldId id="281" r:id="rId11"/>
    <p:sldId id="265" r:id="rId12"/>
    <p:sldId id="272" r:id="rId13"/>
    <p:sldId id="273" r:id="rId14"/>
    <p:sldId id="269" r:id="rId15"/>
    <p:sldId id="270" r:id="rId16"/>
    <p:sldId id="278" r:id="rId17"/>
    <p:sldId id="271" r:id="rId18"/>
    <p:sldId id="283" r:id="rId19"/>
    <p:sldId id="284" r:id="rId20"/>
    <p:sldId id="27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9/14/2021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15423450-40F9-43CA-8889-5DC82AEF84F4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2021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09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15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E8AA4-522C-4EB1-971E-3931AF641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03891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862EF-2248-4400-8ED4-ACF232B6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FC455-1987-494A-84AB-FAF8320F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2021/9/14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B0A00512-EC45-4EB4-9023-8727E3AD31F1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2021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09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15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1C4A2FFD-EDCE-4C77-9B6E-1314A744B127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2021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09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15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92F97-0C7B-4AAB-8558-895E1AFD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2021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09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15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EFE376-6B05-4216-8D64-5E52889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2021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09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15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1372D3-5317-40F2-838D-60C2589F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CC3AA3-86F0-4382-8DF1-D6076091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2D6CDF-82A5-4D16-B86A-EF044724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A9C9B-A6AB-490C-B0D9-E458EF12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2021/9/14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2021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09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15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csie.ncku.edu.tw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nckuacm.github.io/202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A173-4896-4B0C-9A00-DD2F8D89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競賽題目形式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5A3D4-1457-4785-A841-CA27E4B2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89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040D0-2A0D-4AB6-9870-65E22807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競賽題目形式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7BDAD-A0E3-4447-85FE-2E6ABCE4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題目格式</a:t>
            </a:r>
            <a:endParaRPr lang="en-US" altLang="zh-TW" dirty="0"/>
          </a:p>
          <a:p>
            <a:pPr lvl="1"/>
            <a:r>
              <a:rPr lang="zh-TW" altLang="en-US" dirty="0"/>
              <a:t>題目敘述</a:t>
            </a:r>
            <a:endParaRPr lang="en-US" altLang="zh-TW" dirty="0"/>
          </a:p>
          <a:p>
            <a:pPr lvl="1"/>
            <a:r>
              <a:rPr lang="zh-TW" altLang="en-US" b="0" i="0" dirty="0">
                <a:effectLst/>
                <a:latin typeface="-apple-system"/>
              </a:rPr>
              <a:t>時間限制 </a:t>
            </a:r>
            <a:r>
              <a:rPr lang="en-US" altLang="zh-TW" b="0" i="0" dirty="0">
                <a:effectLst/>
                <a:latin typeface="-apple-system"/>
              </a:rPr>
              <a:t>/ </a:t>
            </a:r>
            <a:r>
              <a:rPr lang="zh-TW" altLang="en-US" b="0" i="0" dirty="0">
                <a:effectLst/>
                <a:latin typeface="-apple-system"/>
              </a:rPr>
              <a:t>記憶體限制</a:t>
            </a:r>
            <a:endParaRPr lang="en-US" altLang="zh-TW" b="0" i="0" dirty="0">
              <a:effectLst/>
              <a:latin typeface="-apple-system"/>
            </a:endParaRPr>
          </a:p>
          <a:p>
            <a:pPr lvl="1"/>
            <a:r>
              <a:rPr lang="zh-TW" altLang="en-US" b="0" i="0" dirty="0">
                <a:effectLst/>
                <a:latin typeface="-apple-system"/>
              </a:rPr>
              <a:t>變數意義與範圍</a:t>
            </a:r>
          </a:p>
          <a:p>
            <a:pPr lvl="1"/>
            <a:r>
              <a:rPr lang="zh-TW" altLang="en-US" b="0" i="0" dirty="0">
                <a:effectLst/>
                <a:latin typeface="-apple-system"/>
              </a:rPr>
              <a:t>輸入輸出格式</a:t>
            </a:r>
            <a:endParaRPr lang="en-US" altLang="zh-TW" dirty="0">
              <a:latin typeface="-apple-system"/>
            </a:endParaRPr>
          </a:p>
          <a:p>
            <a:pPr lvl="1"/>
            <a:r>
              <a:rPr lang="zh-TW" altLang="en-US" b="0" i="0" dirty="0">
                <a:effectLst/>
                <a:latin typeface="-apple-system"/>
              </a:rPr>
              <a:t>範例測試資料</a:t>
            </a:r>
            <a:endParaRPr lang="en-US" altLang="zh-TW" b="0" i="0" dirty="0">
              <a:effectLst/>
              <a:latin typeface="-apple-system"/>
            </a:endParaRPr>
          </a:p>
          <a:p>
            <a:pPr lvl="1"/>
            <a:endParaRPr lang="en-US" altLang="zh-TW" dirty="0">
              <a:solidFill>
                <a:schemeClr val="bg1">
                  <a:lumMod val="75000"/>
                </a:schemeClr>
              </a:solidFill>
              <a:latin typeface="-apple-system"/>
            </a:endParaRPr>
          </a:p>
          <a:p>
            <a:pPr lvl="1"/>
            <a:r>
              <a:rPr lang="zh-TW" altLang="en-US" dirty="0">
                <a:solidFill>
                  <a:schemeClr val="bg1">
                    <a:lumMod val="75000"/>
                  </a:schemeClr>
                </a:solidFill>
                <a:latin typeface="-apple-system"/>
              </a:rPr>
              <a:t>晚點會帶各位看題目</a:t>
            </a:r>
            <a:endParaRPr lang="en-US" altLang="zh-TW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2" descr="http://www.thatwhitepaperguy.com/images/white_paper_question_mark.png">
            <a:extLst>
              <a:ext uri="{FF2B5EF4-FFF2-40B4-BE49-F238E27FC236}">
                <a16:creationId xmlns:a16="http://schemas.microsoft.com/office/drawing/2014/main" id="{DD9D4365-7280-42AC-8909-B89C55C1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2" y="2219280"/>
            <a:ext cx="1905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370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8AD02-DE5F-44A1-9347-5A18F440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學員分組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FCB92-445C-4E49-8FD7-53AD5891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8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2466C-05BC-4683-B522-35F03C62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學員分組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5D3D6-3909-47E3-8CBD-BA3ED113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第一週先各自找組別，至多 </a:t>
            </a:r>
            <a:r>
              <a:rPr lang="en-US" altLang="zh-TW" dirty="0"/>
              <a:t>3 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第三週 </a:t>
            </a:r>
            <a:r>
              <a:rPr lang="en-US" altLang="zh-TW" dirty="0"/>
              <a:t>Deadline</a:t>
            </a:r>
            <a:r>
              <a:rPr lang="zh-TW" altLang="en-US" dirty="0"/>
              <a:t>，剩下的助教幫你找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可以當獨行玩家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70A8BC-5AEC-4734-A74C-71AC8D02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89" y="3294158"/>
            <a:ext cx="3116857" cy="26055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D72851-5E47-4043-888B-5E0E326B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87" y="5282183"/>
            <a:ext cx="8334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36875-EBFB-432B-A3D2-66774235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D4CD1-24E9-4D3B-9449-EAA4653EE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到底是不是爽課呢</a:t>
            </a:r>
          </a:p>
        </p:txBody>
      </p:sp>
    </p:spTree>
    <p:extLst>
      <p:ext uri="{BB962C8B-B14F-4D97-AF65-F5344CB8AC3E}">
        <p14:creationId xmlns:p14="http://schemas.microsoft.com/office/powerpoint/2010/main" val="89249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TW" altLang="en-US" dirty="0">
                    <a:solidFill>
                      <a:schemeClr val="tx1"/>
                    </a:solidFill>
                  </a:rPr>
                  <a:t>學期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8 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場課堂比賽 取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7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場最佳成績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zh-TW" altLang="en-US" dirty="0">
                    <a:solidFill>
                      <a:schemeClr val="tx1"/>
                    </a:solidFill>
                  </a:rPr>
                  <a:t>佔學期成績 </a:t>
                </a:r>
                <a:r>
                  <a:rPr lang="en-US" altLang="zh-TW" dirty="0">
                    <a:solidFill>
                      <a:schemeClr val="tx1"/>
                    </a:solidFill>
                  </a:rPr>
                  <a:t>100%</a:t>
                </a:r>
              </a:p>
              <a:p>
                <a:pPr lvl="1"/>
                <a:r>
                  <a:rPr lang="zh-TW" alt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同題數的隊伍分數間距呈線性分布</a:t>
                </a:r>
                <a:endParaRPr lang="en-US" altLang="zh-TW" dirty="0">
                  <a:solidFill>
                    <a:schemeClr val="tx1"/>
                  </a:solidFill>
                  <a:latin typeface="-apple-system"/>
                </a:endParaRPr>
              </a:p>
              <a:p>
                <a:pPr lvl="2"/>
                <a:r>
                  <a:rPr lang="zh-TW" altLang="en-US" dirty="0"/>
                  <a:t>解出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</a:t>
                </a:r>
                <a:r>
                  <a:rPr lang="zh-TW" altLang="en-US" dirty="0"/>
                  <a:t>個題目的有 </a:t>
                </a:r>
                <a:r>
                  <a:rPr lang="en-US" altLang="en-US" dirty="0"/>
                  <a:t>n </a:t>
                </a:r>
                <a:r>
                  <a:rPr lang="zh-TW" altLang="en-US" dirty="0"/>
                  <a:t>隊，而你是這之中的第 </a:t>
                </a:r>
                <a:r>
                  <a:rPr lang="en-US" altLang="en-US" dirty="0"/>
                  <a:t>k </a:t>
                </a:r>
                <a:r>
                  <a:rPr lang="zh-TW" altLang="en-US" dirty="0"/>
                  <a:t>名</a:t>
                </a:r>
                <a:br>
                  <a:rPr lang="en-US" altLang="zh-TW" dirty="0">
                    <a:solidFill>
                      <a:schemeClr val="tx1"/>
                    </a:solidFill>
                  </a:rPr>
                </a:br>
                <a:r>
                  <a:rPr lang="zh-TW" altLang="en-US">
                    <a:solidFill>
                      <a:schemeClr val="tx1"/>
                    </a:solidFill>
                  </a:rPr>
                  <a:t>則你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的分數為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TW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zh-TW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TW" alt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zh-TW" altLang="en-US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d>
                          <m:dPr>
                            <m:ctrlPr>
                              <a:rPr lang="zh-TW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TW" alt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TW" alt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TW" altLang="en-US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zh-TW" alt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0F237BB-0477-4827-80FA-11D1F8689E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58AA6F7B-3E3A-49A8-A158-601CEF43A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314" y="418046"/>
            <a:ext cx="2171615" cy="26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2479-3D9D-40E3-AE88-0164F1F6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432F87-8471-4684-97C2-684FDC7E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zh-TW" altLang="en-US" dirty="0"/>
              <a:t>解出一題最少 </a:t>
            </a:r>
            <a:r>
              <a:rPr lang="en-US" altLang="zh-TW" dirty="0"/>
              <a:t>30</a:t>
            </a:r>
            <a:r>
              <a:rPr lang="zh-TW" altLang="en-US" dirty="0"/>
              <a:t> 分，最多 </a:t>
            </a:r>
            <a:r>
              <a:rPr lang="en-US" altLang="zh-TW" dirty="0"/>
              <a:t>40</a:t>
            </a:r>
            <a:r>
              <a:rPr lang="zh-TW" altLang="en-US" dirty="0"/>
              <a:t> 分</a:t>
            </a:r>
          </a:p>
          <a:p>
            <a:pPr marL="457200" lvl="1" indent="0">
              <a:buNone/>
            </a:pPr>
            <a:r>
              <a:rPr lang="zh-TW" altLang="en-US" dirty="0"/>
              <a:t>解出兩題最少 </a:t>
            </a:r>
            <a:r>
              <a:rPr lang="en-US" altLang="zh-TW" dirty="0"/>
              <a:t>45</a:t>
            </a:r>
            <a:r>
              <a:rPr lang="zh-TW" altLang="en-US" dirty="0"/>
              <a:t> 分，最多 </a:t>
            </a:r>
            <a:r>
              <a:rPr lang="en-US" altLang="zh-TW" dirty="0"/>
              <a:t>55</a:t>
            </a:r>
            <a:r>
              <a:rPr lang="zh-TW" altLang="en-US" dirty="0"/>
              <a:t> 分</a:t>
            </a:r>
          </a:p>
          <a:p>
            <a:pPr marL="457200" lvl="1" indent="0">
              <a:buNone/>
            </a:pPr>
            <a:r>
              <a:rPr lang="zh-TW" altLang="en-US" dirty="0"/>
              <a:t>解出三題最少 </a:t>
            </a:r>
            <a:r>
              <a:rPr lang="en-US" altLang="zh-TW" dirty="0"/>
              <a:t>60</a:t>
            </a:r>
            <a:r>
              <a:rPr lang="zh-TW" altLang="en-US" dirty="0"/>
              <a:t> 分，最多 </a:t>
            </a:r>
            <a:r>
              <a:rPr lang="en-US" altLang="zh-TW" dirty="0"/>
              <a:t>70</a:t>
            </a:r>
            <a:r>
              <a:rPr lang="zh-TW" altLang="en-US" dirty="0"/>
              <a:t> 分</a:t>
            </a:r>
          </a:p>
          <a:p>
            <a:pPr marL="457200" lvl="1" indent="0">
              <a:buNone/>
            </a:pPr>
            <a:r>
              <a:rPr lang="zh-TW" altLang="en-US" dirty="0"/>
              <a:t>解出四題最少 </a:t>
            </a:r>
            <a:r>
              <a:rPr lang="en-US" altLang="zh-TW" dirty="0"/>
              <a:t>75</a:t>
            </a:r>
            <a:r>
              <a:rPr lang="zh-TW" altLang="en-US" dirty="0"/>
              <a:t> 分，最多 </a:t>
            </a:r>
            <a:r>
              <a:rPr lang="en-US" altLang="zh-TW" dirty="0"/>
              <a:t>85</a:t>
            </a:r>
            <a:r>
              <a:rPr lang="zh-TW" altLang="en-US" dirty="0"/>
              <a:t> 分</a:t>
            </a:r>
          </a:p>
          <a:p>
            <a:pPr marL="457200" lvl="1" indent="0">
              <a:buNone/>
            </a:pPr>
            <a:r>
              <a:rPr lang="zh-TW" altLang="en-US" dirty="0"/>
              <a:t>解出五題最少 </a:t>
            </a:r>
            <a:r>
              <a:rPr lang="en-US" altLang="zh-TW" dirty="0"/>
              <a:t>90</a:t>
            </a:r>
            <a:r>
              <a:rPr lang="zh-TW" altLang="en-US" dirty="0"/>
              <a:t> 分，最多 </a:t>
            </a:r>
            <a:r>
              <a:rPr lang="en-US" altLang="zh-TW" dirty="0"/>
              <a:t>100</a:t>
            </a:r>
            <a:r>
              <a:rPr lang="zh-TW" altLang="en-US" dirty="0"/>
              <a:t> 分</a:t>
            </a:r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解出多於五題者，每多一題額外 </a:t>
            </a:r>
            <a:r>
              <a:rPr lang="en-US" altLang="zh-TW" dirty="0"/>
              <a:t>+10</a:t>
            </a:r>
            <a:r>
              <a:rPr lang="zh-TW" altLang="en-US" dirty="0"/>
              <a:t> 分；首殺 </a:t>
            </a:r>
            <a:r>
              <a:rPr lang="en-US" altLang="zh-TW" dirty="0"/>
              <a:t>+5</a:t>
            </a:r>
            <a:r>
              <a:rPr lang="zh-TW" altLang="en-US" dirty="0"/>
              <a:t> 分</a:t>
            </a: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pPr marL="457200" lvl="1" indent="0">
              <a:buNone/>
            </a:pPr>
            <a:r>
              <a:rPr lang="zh-TW" altLang="en-US"/>
              <a:t>期中</a:t>
            </a:r>
            <a:r>
              <a:rPr lang="zh-TW" altLang="en-US" dirty="0"/>
              <a:t>和</a:t>
            </a:r>
            <a:r>
              <a:rPr lang="zh-TW" altLang="en-US"/>
              <a:t>期末的比賽計分方式會跟上述方式不同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2168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Bonus (</a:t>
            </a:r>
            <a:r>
              <a:rPr lang="zh-TW" altLang="en-US" dirty="0"/>
              <a:t>外部比賽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佔學期成績 </a:t>
            </a:r>
            <a:r>
              <a:rPr lang="en-US" altLang="zh-TW" dirty="0"/>
              <a:t>45%</a:t>
            </a:r>
          </a:p>
          <a:p>
            <a:pPr lvl="1"/>
            <a:r>
              <a:rPr lang="zh-TW" altLang="en-US" dirty="0"/>
              <a:t>解出一題可得 </a:t>
            </a:r>
            <a:r>
              <a:rPr lang="en-US" altLang="zh-TW" dirty="0"/>
              <a:t>1.5%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詳細的得分方式這週會公布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36875-EBFB-432B-A3D2-66774235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NCKU Online Judge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D4CD1-24E9-4D3B-9449-EAA4653EE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怕有人還沒用過</a:t>
            </a:r>
          </a:p>
        </p:txBody>
      </p:sp>
    </p:spTree>
    <p:extLst>
      <p:ext uri="{BB962C8B-B14F-4D97-AF65-F5344CB8AC3E}">
        <p14:creationId xmlns:p14="http://schemas.microsoft.com/office/powerpoint/2010/main" val="356596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NCKU Online Judge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>
                <a:hlinkClick r:id="rId2"/>
              </a:rPr>
              <a:t>https://judge.csie.ncku.edu.tw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3200" dirty="0"/>
              <a:t>可以把它背起來</a:t>
            </a:r>
            <a:r>
              <a:rPr lang="en-US" sz="32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🥺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875853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7140-43C3-413E-A338-D4266FD4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A5C15F-26CA-4A8D-AD69-E8714424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  <a:endParaRPr lang="en-US" altLang="zh-TW" dirty="0"/>
          </a:p>
          <a:p>
            <a:r>
              <a:rPr lang="zh-TW" altLang="en-US" dirty="0"/>
              <a:t>修課模式</a:t>
            </a:r>
            <a:endParaRPr lang="en-US" altLang="zh-TW" dirty="0"/>
          </a:p>
          <a:p>
            <a:r>
              <a:rPr lang="zh-TW" altLang="en-US" dirty="0"/>
              <a:t>競賽題目形式</a:t>
            </a:r>
            <a:endParaRPr lang="en-US" altLang="zh-TW" dirty="0"/>
          </a:p>
          <a:p>
            <a:r>
              <a:rPr lang="zh-TW" altLang="en-US" dirty="0"/>
              <a:t>學員分組</a:t>
            </a:r>
            <a:endParaRPr lang="en-US" altLang="zh-TW" dirty="0"/>
          </a:p>
          <a:p>
            <a:r>
              <a:rPr lang="zh-TW" altLang="en-US" dirty="0"/>
              <a:t>評分標準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225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42E4E-10E0-490B-9EBB-545A5591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FE495C-1EA2-4C93-AF67-1DBD3D8FE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70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577E9-312D-4B29-85E0-C13C25FD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490BB-268A-4DFE-9F6B-1E8E60C7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主要為參加 </a:t>
            </a:r>
            <a:r>
              <a:rPr lang="en-US" altLang="zh-TW" dirty="0"/>
              <a:t>ICPC </a:t>
            </a:r>
            <a:r>
              <a:rPr lang="zh-TW" altLang="en-US" dirty="0"/>
              <a:t>的培訓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已經沒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ACM </a:t>
            </a:r>
            <a:r>
              <a:rPr lang="zh-TW" altLang="en-US" dirty="0">
                <a:solidFill>
                  <a:schemeClr val="bg1">
                    <a:lumMod val="95000"/>
                  </a:schemeClr>
                </a:solidFill>
              </a:rPr>
              <a:t>也沒 </a:t>
            </a:r>
            <a:r>
              <a:rPr lang="en-US" altLang="zh-TW" dirty="0">
                <a:solidFill>
                  <a:schemeClr val="bg1">
                    <a:lumMod val="95000"/>
                  </a:schemeClr>
                </a:solidFill>
              </a:rPr>
              <a:t>IBM)</a:t>
            </a:r>
          </a:p>
          <a:p>
            <a:r>
              <a:rPr lang="zh-TW" altLang="en-US" dirty="0"/>
              <a:t>增強寫程式的速度與思考能力</a:t>
            </a:r>
          </a:p>
        </p:txBody>
      </p:sp>
      <p:pic>
        <p:nvPicPr>
          <p:cNvPr id="5" name="Picture 4" descr="http://upload.wikimedia.org/wikipedia/en/e/e8/Icpc_logo.png">
            <a:extLst>
              <a:ext uri="{FF2B5EF4-FFF2-40B4-BE49-F238E27FC236}">
                <a16:creationId xmlns:a16="http://schemas.microsoft.com/office/drawing/2014/main" id="{CF462A80-9F46-47D9-AA62-435AB809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996" y="3413681"/>
            <a:ext cx="2302113" cy="230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圖片 6" descr="一張含有 文字, 室內 的圖片&#10;&#10;自動產生的描述">
            <a:extLst>
              <a:ext uri="{FF2B5EF4-FFF2-40B4-BE49-F238E27FC236}">
                <a16:creationId xmlns:a16="http://schemas.microsoft.com/office/drawing/2014/main" id="{E4917038-687B-4CE7-8FE1-93472AD4B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90" y="4001294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A173-4896-4B0C-9A00-DD2F8D89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修課模式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5A3D4-1457-4785-A841-CA27E4B2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672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講師主題式上課</a:t>
            </a:r>
          </a:p>
          <a:p>
            <a:pPr lvl="1"/>
            <a:r>
              <a:rPr lang="zh-TW" altLang="en-US" dirty="0"/>
              <a:t>涵蓋演算法、資料結構等</a:t>
            </a:r>
          </a:p>
        </p:txBody>
      </p:sp>
      <p:pic>
        <p:nvPicPr>
          <p:cNvPr id="4" name="Picture 8" descr="http://upload.wikimedia.org/wikipedia/commons/thumb/9/94/Max_flow.svg/330px-Max_flow.svg.png">
            <a:extLst>
              <a:ext uri="{FF2B5EF4-FFF2-40B4-BE49-F238E27FC236}">
                <a16:creationId xmlns:a16="http://schemas.microsoft.com/office/drawing/2014/main" id="{4BBC9055-3906-41BA-92F9-1E74E153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0" y="3429000"/>
            <a:ext cx="392906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upload.wikimedia.org/wikipedia/commons/thumb/7/7d/Hash_table_3_1_1_0_1_0_0_SP.svg/315px-Hash_table_3_1_1_0_1_0_0_SP.svg.png">
            <a:extLst>
              <a:ext uri="{FF2B5EF4-FFF2-40B4-BE49-F238E27FC236}">
                <a16:creationId xmlns:a16="http://schemas.microsoft.com/office/drawing/2014/main" id="{B613E6B3-530F-41E5-927D-E75C2FDA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66" y="3143249"/>
            <a:ext cx="37179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02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547F3-A3B3-4CCD-A24E-FB8FD377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修課模式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4D392-3339-4F68-8A10-EA56C5B6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大量課後練習題</a:t>
            </a:r>
            <a:endParaRPr lang="en-US" altLang="zh-TW" dirty="0"/>
          </a:p>
          <a:p>
            <a:r>
              <a:rPr lang="zh-TW" altLang="en-US" dirty="0"/>
              <a:t>以及講師編輯的額外教材</a:t>
            </a:r>
            <a:endParaRPr lang="en-US" altLang="zh-TW" dirty="0"/>
          </a:p>
          <a:p>
            <a:r>
              <a:rPr lang="zh-TW" altLang="en-US" dirty="0"/>
              <a:t>參考 </a:t>
            </a:r>
            <a:r>
              <a:rPr lang="en-US" altLang="zh-TW" dirty="0">
                <a:hlinkClick r:id="rId2"/>
              </a:rPr>
              <a:t>2020 </a:t>
            </a:r>
            <a:r>
              <a:rPr lang="zh-TW" altLang="en-US" dirty="0">
                <a:hlinkClick r:id="rId2"/>
              </a:rPr>
              <a:t>網站</a:t>
            </a:r>
            <a:endParaRPr lang="en-US" altLang="zh-TW" dirty="0"/>
          </a:p>
          <a:p>
            <a:r>
              <a:rPr lang="ja-JP" altLang="en-US" sz="2000" dirty="0">
                <a:solidFill>
                  <a:schemeClr val="bg1">
                    <a:lumMod val="75000"/>
                  </a:schemeClr>
                </a:solidFill>
              </a:rPr>
              <a:t>わくわく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091B45-9BE9-4647-9AD4-D5EE6DDB0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56" y="3185327"/>
            <a:ext cx="2499678" cy="29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課堂中分組比賽</a:t>
            </a:r>
            <a:endParaRPr lang="en-US" altLang="zh-TW" dirty="0"/>
          </a:p>
          <a:p>
            <a:pPr lvl="1"/>
            <a:r>
              <a:rPr lang="zh-TW" altLang="en-US" dirty="0"/>
              <a:t>一組最多 </a:t>
            </a:r>
            <a:r>
              <a:rPr lang="en-US" altLang="zh-TW" dirty="0"/>
              <a:t>3 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zh-TW" altLang="en-US" dirty="0"/>
              <a:t>現在就可以開始找尋你的小夥伴了</a:t>
            </a:r>
            <a:endParaRPr lang="en-US" altLang="zh-TW" dirty="0"/>
          </a:p>
          <a:p>
            <a:pPr lvl="1"/>
            <a:r>
              <a:rPr lang="zh-TW" altLang="en-US" b="1" dirty="0"/>
              <a:t>平均</a:t>
            </a:r>
            <a:r>
              <a:rPr lang="zh-TW" altLang="en-US" dirty="0"/>
              <a:t>兩週一場比賽，每場約 </a:t>
            </a:r>
            <a:r>
              <a:rPr lang="en-US" altLang="zh-TW" dirty="0"/>
              <a:t>3 </a:t>
            </a:r>
            <a:r>
              <a:rPr lang="zh-TW" altLang="en-US" dirty="0"/>
              <a:t>小時</a:t>
            </a:r>
            <a:endParaRPr lang="en-US" altLang="zh-TW" dirty="0"/>
          </a:p>
          <a:p>
            <a:pPr lvl="1"/>
            <a:r>
              <a:rPr lang="zh-TW" altLang="en-US" dirty="0"/>
              <a:t>比賽成績占總成績的</a:t>
            </a:r>
            <a:r>
              <a:rPr lang="zh-TW" altLang="en-US" dirty="0">
                <a:solidFill>
                  <a:srgbClr val="FF0000"/>
                </a:solidFill>
              </a:rPr>
              <a:t>極大比例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2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/>
              <a:t>修課模式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 dirty="0"/>
              <a:t>課外比賽</a:t>
            </a:r>
            <a:r>
              <a:rPr lang="zh-TW" altLang="en-US" dirty="0">
                <a:solidFill>
                  <a:srgbClr val="FF0000"/>
                </a:solidFill>
              </a:rPr>
              <a:t> 可以加分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 err="1"/>
              <a:t>Codeforces</a:t>
            </a:r>
            <a:endParaRPr lang="en-US" altLang="zh-TW" dirty="0"/>
          </a:p>
          <a:p>
            <a:pPr lvl="1"/>
            <a:r>
              <a:rPr lang="en-US" altLang="zh-TW" dirty="0" err="1"/>
              <a:t>AtCoder</a:t>
            </a:r>
            <a:endParaRPr lang="en-US" altLang="zh-TW" dirty="0"/>
          </a:p>
          <a:p>
            <a:pPr lvl="1"/>
            <a:r>
              <a:rPr lang="en-US" altLang="zh-TW" dirty="0"/>
              <a:t>ITSA</a:t>
            </a:r>
            <a:r>
              <a:rPr lang="en-US" altLang="zh-TW" strike="sngStrike" dirty="0"/>
              <a:t> &amp; PTC</a:t>
            </a:r>
          </a:p>
          <a:p>
            <a:pPr lvl="1"/>
            <a:r>
              <a:rPr lang="zh-TW" altLang="en-US" dirty="0"/>
              <a:t>詳細參考 </a:t>
            </a:r>
            <a:r>
              <a:rPr lang="en-US" altLang="zh-TW" dirty="0" err="1"/>
              <a:t>moodle</a:t>
            </a:r>
            <a:r>
              <a:rPr lang="en-US" altLang="zh-TW" dirty="0"/>
              <a:t> </a:t>
            </a:r>
            <a:r>
              <a:rPr lang="zh-TW" altLang="en-US" dirty="0"/>
              <a:t>上給的說明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6FBAB-83D9-4A54-A45D-B8A8CE5A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925" y="3429000"/>
            <a:ext cx="3115678" cy="26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5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433</Words>
  <Application>Microsoft Office PowerPoint</Application>
  <PresentationFormat>寬螢幕</PresentationFormat>
  <Paragraphs>86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-apple-system</vt:lpstr>
      <vt:lpstr>微軟正黑體</vt:lpstr>
      <vt:lpstr>Arial</vt:lpstr>
      <vt:lpstr>Arial</vt:lpstr>
      <vt:lpstr>Calibri</vt:lpstr>
      <vt:lpstr>Cambria Math</vt:lpstr>
      <vt:lpstr>Office 佈景主題</vt:lpstr>
      <vt:lpstr> Advanced  Competitive Programming</vt:lpstr>
      <vt:lpstr>Outline</vt:lpstr>
      <vt:lpstr>課程目的</vt:lpstr>
      <vt:lpstr>課程目的</vt:lpstr>
      <vt:lpstr>修課模式</vt:lpstr>
      <vt:lpstr>修課模式</vt:lpstr>
      <vt:lpstr>修課模式</vt:lpstr>
      <vt:lpstr>修課模式</vt:lpstr>
      <vt:lpstr>修課模式</vt:lpstr>
      <vt:lpstr>競賽題目形式</vt:lpstr>
      <vt:lpstr>競賽題目形式</vt:lpstr>
      <vt:lpstr>學員分組</vt:lpstr>
      <vt:lpstr>學員分組</vt:lpstr>
      <vt:lpstr>評分標準</vt:lpstr>
      <vt:lpstr>評分標準</vt:lpstr>
      <vt:lpstr>評分標準</vt:lpstr>
      <vt:lpstr>評分標準</vt:lpstr>
      <vt:lpstr>NCKU Online Judge</vt:lpstr>
      <vt:lpstr>NCKU Online Judge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53</cp:revision>
  <dcterms:created xsi:type="dcterms:W3CDTF">2019-02-19T13:11:27Z</dcterms:created>
  <dcterms:modified xsi:type="dcterms:W3CDTF">2021-09-14T15:41:42Z</dcterms:modified>
</cp:coreProperties>
</file>