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3" r:id="rId9"/>
    <p:sldId id="264" r:id="rId10"/>
    <p:sldId id="281" r:id="rId11"/>
    <p:sldId id="265" r:id="rId12"/>
    <p:sldId id="279" r:id="rId13"/>
    <p:sldId id="272" r:id="rId14"/>
    <p:sldId id="273" r:id="rId15"/>
    <p:sldId id="269" r:id="rId16"/>
    <p:sldId id="270" r:id="rId17"/>
    <p:sldId id="278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15423450-40F9-43CA-8889-5DC82AEF84F4}"/>
              </a:ext>
            </a:extLst>
          </p:cNvPr>
          <p:cNvSpPr txBox="1">
            <a:spLocks/>
          </p:cNvSpPr>
          <p:nvPr userDrawn="1"/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20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CE8AA4-522C-4EB1-971E-3931AF641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03891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862EF-2248-4400-8ED4-ACF232B6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FC455-1987-494A-84AB-FAF8320F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8" name="日期版面配置區 3">
            <a:extLst>
              <a:ext uri="{FF2B5EF4-FFF2-40B4-BE49-F238E27FC236}">
                <a16:creationId xmlns:a16="http://schemas.microsoft.com/office/drawing/2014/main" id="{B0A00512-EC45-4EB4-9023-8727E3AD31F1}"/>
              </a:ext>
            </a:extLst>
          </p:cNvPr>
          <p:cNvSpPr txBox="1">
            <a:spLocks/>
          </p:cNvSpPr>
          <p:nvPr userDrawn="1"/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20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1C4A2FFD-EDCE-4C77-9B6E-1314A744B127}"/>
              </a:ext>
            </a:extLst>
          </p:cNvPr>
          <p:cNvSpPr txBox="1">
            <a:spLocks/>
          </p:cNvSpPr>
          <p:nvPr userDrawn="1"/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20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C92F97-0C7B-4AAB-8558-895E1AFD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EFE376-6B05-4216-8D64-5E528897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1372D3-5317-40F2-838D-60C2589F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CC3AA3-86F0-4382-8DF1-D6076091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2D6CDF-82A5-4D16-B86A-EF044724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A9C9B-A6AB-490C-B0D9-E458EF12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2020/3/1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20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md.io/ZNrrr03DRdGwBlXC19Ukcw?both#%E7%AF%84%E4%BE%8B-GCJ-Kickstart-Round-E-2018-A-Yogurt%EF%BC%9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ckuacm.github.io/2019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A173-4896-4B0C-9A00-DD2F8D89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競賽題目形式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5A3D4-1457-4785-A841-CA27E4B28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5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040D0-2A0D-4AB6-9870-65E22807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競賽題目形式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7BDAD-A0E3-4447-85FE-2E6ABCE4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題目格式</a:t>
            </a:r>
            <a:endParaRPr lang="en-US" altLang="zh-TW" dirty="0"/>
          </a:p>
          <a:p>
            <a:pPr lvl="1"/>
            <a:r>
              <a:rPr lang="zh-TW" altLang="en-US" dirty="0"/>
              <a:t>題目敘述</a:t>
            </a:r>
            <a:endParaRPr lang="en-US" altLang="zh-TW" dirty="0"/>
          </a:p>
          <a:p>
            <a:pPr lvl="1"/>
            <a:r>
              <a:rPr lang="en-US" altLang="zh-TW" dirty="0"/>
              <a:t>Input</a:t>
            </a:r>
            <a:r>
              <a:rPr lang="zh-TW" altLang="en-US" dirty="0"/>
              <a:t>、</a:t>
            </a:r>
            <a:r>
              <a:rPr lang="en-US" altLang="zh-TW" dirty="0"/>
              <a:t>Output</a:t>
            </a:r>
            <a:r>
              <a:rPr lang="zh-TW" altLang="en-US" dirty="0"/>
              <a:t> 的規範</a:t>
            </a:r>
            <a:endParaRPr lang="en-US" altLang="zh-TW" dirty="0"/>
          </a:p>
          <a:p>
            <a:pPr lvl="1"/>
            <a:r>
              <a:rPr lang="en-US" altLang="zh-TW" dirty="0"/>
              <a:t>Sample Input</a:t>
            </a:r>
            <a:r>
              <a:rPr lang="zh-TW" altLang="en-US" dirty="0"/>
              <a:t>、</a:t>
            </a:r>
            <a:r>
              <a:rPr lang="en-US" altLang="zh-TW" dirty="0"/>
              <a:t>Sample Output</a:t>
            </a:r>
          </a:p>
        </p:txBody>
      </p:sp>
      <p:pic>
        <p:nvPicPr>
          <p:cNvPr id="4" name="Picture 2" descr="http://www.thatwhitepaperguy.com/images/white_paper_question_mark.png">
            <a:extLst>
              <a:ext uri="{FF2B5EF4-FFF2-40B4-BE49-F238E27FC236}">
                <a16:creationId xmlns:a16="http://schemas.microsoft.com/office/drawing/2014/main" id="{DD9D4365-7280-42AC-8909-B89C55C1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92" y="2219280"/>
            <a:ext cx="1905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37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5ED5-605E-4B6C-83A7-333A7CCD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舉個例子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845C4-CD73-470E-824D-F6E55D3F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>
                <a:hlinkClick r:id="rId2"/>
              </a:rPr>
              <a:t>GCJ Kickstart Round E 2018 A Yogurt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8AD02-DE5F-44A1-9347-5A18F440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學員分組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FCB92-445C-4E49-8FD7-53AD58916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8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2466C-05BC-4683-B522-35F03C62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學員分組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5D3D6-3909-47E3-8CBD-BA3ED113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第一週先各自找組別，至多 </a:t>
            </a:r>
            <a:r>
              <a:rPr lang="en-US" altLang="zh-TW" dirty="0"/>
              <a:t>3 </a:t>
            </a:r>
            <a:r>
              <a:rPr lang="zh-TW" altLang="en-US" dirty="0"/>
              <a:t>人</a:t>
            </a:r>
            <a:endParaRPr lang="en-US" altLang="zh-TW" dirty="0"/>
          </a:p>
          <a:p>
            <a:r>
              <a:rPr lang="zh-TW" altLang="en-US" dirty="0"/>
              <a:t>第二週 </a:t>
            </a:r>
            <a:r>
              <a:rPr lang="en-US" altLang="zh-TW" dirty="0"/>
              <a:t>Deadline</a:t>
            </a:r>
            <a:r>
              <a:rPr lang="zh-TW" altLang="en-US" dirty="0"/>
              <a:t>，剩下的助教幫你找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</a:t>
            </a:r>
            <a:r>
              <a:rPr lang="zh-TW" altLang="en-US" dirty="0"/>
              <a:t>可以當獨行玩家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70A8BC-5AEC-4734-A74C-71AC8D02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89" y="3294158"/>
            <a:ext cx="3116857" cy="26055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D72851-5E47-4043-888B-5E0E326B2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87" y="5282183"/>
            <a:ext cx="8334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36875-EBFB-432B-A3D2-66774235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CD4CD1-24E9-4D3B-9449-EAA4653EE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到底是不是爽課呢</a:t>
            </a:r>
          </a:p>
        </p:txBody>
      </p:sp>
    </p:spTree>
    <p:extLst>
      <p:ext uri="{BB962C8B-B14F-4D97-AF65-F5344CB8AC3E}">
        <p14:creationId xmlns:p14="http://schemas.microsoft.com/office/powerpoint/2010/main" val="89249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學期 </a:t>
            </a:r>
            <a:r>
              <a:rPr lang="en-US" altLang="zh-TW" dirty="0"/>
              <a:t>7 </a:t>
            </a:r>
            <a:r>
              <a:rPr lang="zh-TW" altLang="en-US" dirty="0"/>
              <a:t>場課堂比賽 取 </a:t>
            </a:r>
            <a:r>
              <a:rPr lang="en-US" altLang="zh-TW" dirty="0"/>
              <a:t>6</a:t>
            </a:r>
            <a:r>
              <a:rPr lang="zh-TW" altLang="en-US" dirty="0"/>
              <a:t> 場最佳成績</a:t>
            </a:r>
            <a:endParaRPr lang="en-US" altLang="zh-TW" dirty="0"/>
          </a:p>
          <a:p>
            <a:r>
              <a:rPr lang="zh-TW" altLang="en-US" dirty="0"/>
              <a:t>佔學期成績 </a:t>
            </a:r>
            <a:r>
              <a:rPr lang="en-US" altLang="zh-TW" dirty="0"/>
              <a:t>100%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AA6F7B-3E3A-49A8-A158-601CEF43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76" y="3429000"/>
            <a:ext cx="2171615" cy="26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32479-3D9D-40E3-AE88-0164F1F6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32F87-8471-4684-97C2-684FDC7ED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zh-TW" altLang="en-US" dirty="0"/>
                  <a:t>每一場課堂比賽的各組成績計算</a:t>
                </a:r>
                <a:r>
                  <a:rPr lang="en-US" altLang="zh-TW" dirty="0"/>
                  <a:t>: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解一題的最後一名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altLang="zh-TW" dirty="0"/>
                  <a:t>30% </a:t>
                </a:r>
                <a:r>
                  <a:rPr lang="zh-TW" altLang="en-US" dirty="0"/>
                  <a:t>第一名 </a:t>
                </a:r>
                <a:r>
                  <a:rPr lang="en-US" altLang="zh-TW" dirty="0"/>
                  <a:t>40%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解二題的最後一名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44% </a:t>
                </a:r>
                <a:r>
                  <a:rPr lang="zh-TW" altLang="en-US" dirty="0"/>
                  <a:t>第一名 </a:t>
                </a:r>
                <a:r>
                  <a:rPr lang="en-US" altLang="zh-TW" dirty="0"/>
                  <a:t>52%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解三題的最後一名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56% </a:t>
                </a:r>
                <a:r>
                  <a:rPr lang="zh-TW" altLang="en-US" dirty="0"/>
                  <a:t>第一名 </a:t>
                </a:r>
                <a:r>
                  <a:rPr lang="en-US" altLang="zh-TW" dirty="0"/>
                  <a:t>64%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解四題的最後一名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68% </a:t>
                </a:r>
                <a:r>
                  <a:rPr lang="zh-TW" altLang="en-US" dirty="0"/>
                  <a:t>第一名 </a:t>
                </a:r>
                <a:r>
                  <a:rPr lang="en-US" altLang="zh-TW" dirty="0"/>
                  <a:t>76%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解五題的最後一名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80%</a:t>
                </a:r>
                <a:r>
                  <a:rPr lang="zh-TW" altLang="en-US" dirty="0"/>
                  <a:t> 第一名 </a:t>
                </a:r>
                <a:r>
                  <a:rPr lang="en-US" altLang="zh-TW" dirty="0"/>
                  <a:t>100%</a:t>
                </a:r>
                <a:br>
                  <a:rPr lang="en-US" altLang="zh-TW" dirty="0"/>
                </a:b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/>
                  <a:t>*</a:t>
                </a:r>
                <a:r>
                  <a:rPr lang="zh-TW" altLang="en-US" dirty="0"/>
                  <a:t>若有六題以上則分數分配會稍作調整</a:t>
                </a:r>
                <a:endParaRPr lang="en-US" altLang="zh-TW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0432F87-8471-4684-97C2-684FDC7ED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16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Bonus 40% </a:t>
            </a:r>
            <a:r>
              <a:rPr lang="zh-TW" altLang="en-US" dirty="0"/>
              <a:t>來源</a:t>
            </a:r>
          </a:p>
          <a:p>
            <a:pPr lvl="1"/>
            <a:r>
              <a:rPr lang="zh-TW" altLang="en-US" dirty="0"/>
              <a:t>外部比賽 一題 </a:t>
            </a:r>
            <a:r>
              <a:rPr lang="en-US" altLang="zh-TW" dirty="0"/>
              <a:t>1.5%</a:t>
            </a:r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*助教可視比賽難度加分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90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BED1-2063-4CD7-A334-D7F025D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小導師制度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4A074-EA2A-4F34-80B9-8C4CE94B5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真的小</a:t>
            </a:r>
          </a:p>
        </p:txBody>
      </p:sp>
    </p:spTree>
    <p:extLst>
      <p:ext uri="{BB962C8B-B14F-4D97-AF65-F5344CB8AC3E}">
        <p14:creationId xmlns:p14="http://schemas.microsoft.com/office/powerpoint/2010/main" val="128238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97140-43C3-413E-A338-D4266FD4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A5C15F-26CA-4A8D-AD69-E8714424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  <a:endParaRPr lang="en-US" altLang="zh-TW" dirty="0"/>
          </a:p>
          <a:p>
            <a:r>
              <a:rPr lang="zh-TW" altLang="en-US" dirty="0"/>
              <a:t>修課之戰鬥模式</a:t>
            </a:r>
            <a:endParaRPr lang="en-US" altLang="zh-TW" dirty="0"/>
          </a:p>
          <a:p>
            <a:r>
              <a:rPr lang="zh-TW" altLang="en-US" dirty="0"/>
              <a:t>競賽題目形式</a:t>
            </a:r>
            <a:endParaRPr lang="en-US" altLang="zh-TW" dirty="0"/>
          </a:p>
          <a:p>
            <a:r>
              <a:rPr lang="zh-TW" altLang="en-US" dirty="0"/>
              <a:t>學員分組</a:t>
            </a:r>
            <a:endParaRPr lang="en-US" altLang="zh-TW" dirty="0"/>
          </a:p>
          <a:p>
            <a:r>
              <a:rPr lang="zh-TW" altLang="en-US" dirty="0"/>
              <a:t>評分標準</a:t>
            </a:r>
            <a:endParaRPr lang="en-US" altLang="zh-TW" dirty="0"/>
          </a:p>
          <a:p>
            <a:r>
              <a:rPr lang="zh-TW" altLang="en-US" dirty="0"/>
              <a:t>小導師制度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225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小導師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14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dirty="0"/>
              <a:t>每個小組都會有專屬的小導師</a:t>
            </a:r>
            <a:endParaRPr lang="en-US" altLang="zh-TW" dirty="0"/>
          </a:p>
          <a:p>
            <a:r>
              <a:rPr lang="zh-TW" altLang="en-US" dirty="0"/>
              <a:t>協助理解不懂的部分</a:t>
            </a:r>
            <a:endParaRPr lang="en-US" altLang="zh-TW" dirty="0"/>
          </a:p>
          <a:p>
            <a:r>
              <a:rPr lang="zh-TW" altLang="en-US" dirty="0"/>
              <a:t>寫不出來的話可以問他們看看</a:t>
            </a:r>
            <a:endParaRPr lang="en-US" altLang="zh-TW" dirty="0"/>
          </a:p>
          <a:p>
            <a:r>
              <a:rPr lang="zh-TW" altLang="en-US" dirty="0"/>
              <a:t>會想辦法督促你們練習，一起拿高分</a:t>
            </a:r>
          </a:p>
        </p:txBody>
      </p:sp>
    </p:spTree>
    <p:extLst>
      <p:ext uri="{BB962C8B-B14F-4D97-AF65-F5344CB8AC3E}">
        <p14:creationId xmlns:p14="http://schemas.microsoft.com/office/powerpoint/2010/main" val="890112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42E4E-10E0-490B-9EBB-545A5591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FE495C-1EA2-4C93-AF67-1DBD3D8FE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70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577E9-312D-4B29-85E0-C13C25FD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9490BB-268A-4DFE-9F6B-1E8E60C7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ACM-ICPC </a:t>
            </a:r>
            <a:r>
              <a:rPr lang="zh-TW" altLang="en-US" dirty="0"/>
              <a:t>競賽培訓</a:t>
            </a:r>
          </a:p>
          <a:p>
            <a:r>
              <a:rPr lang="zh-TW" altLang="en-US" dirty="0"/>
              <a:t>培養參與</a:t>
            </a:r>
            <a:r>
              <a:rPr lang="zh-TW" altLang="en-US" dirty="0">
                <a:solidFill>
                  <a:srgbClr val="FF0000"/>
                </a:solidFill>
              </a:rPr>
              <a:t>程式設計競賽</a:t>
            </a:r>
            <a:r>
              <a:rPr lang="zh-TW" altLang="en-US" dirty="0"/>
              <a:t>之戰鬥民族</a:t>
            </a:r>
          </a:p>
          <a:p>
            <a:r>
              <a:rPr lang="zh-TW" altLang="en-US" dirty="0"/>
              <a:t>增強寫程式的速度與能力</a:t>
            </a:r>
          </a:p>
        </p:txBody>
      </p:sp>
      <p:pic>
        <p:nvPicPr>
          <p:cNvPr id="4" name="Picture 2" descr="http://cdn.cutestpaw.com/wp-content/uploads/2012/01/I-heard-hes-good-at-coding-l.jpg">
            <a:extLst>
              <a:ext uri="{FF2B5EF4-FFF2-40B4-BE49-F238E27FC236}">
                <a16:creationId xmlns:a16="http://schemas.microsoft.com/office/drawing/2014/main" id="{619B3D8B-5E9D-44F0-ABD4-07E69139D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755787"/>
            <a:ext cx="3126327" cy="2302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upload.wikimedia.org/wikipedia/en/e/e8/Icpc_logo.png">
            <a:extLst>
              <a:ext uri="{FF2B5EF4-FFF2-40B4-BE49-F238E27FC236}">
                <a16:creationId xmlns:a16="http://schemas.microsoft.com/office/drawing/2014/main" id="{CF462A80-9F46-47D9-AA62-435AB809F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55786"/>
            <a:ext cx="2302113" cy="2302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A173-4896-4B0C-9A00-DD2F8D89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修課之戰鬥模式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5A3D4-1457-4785-A841-CA27E4B28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667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8121-78FC-499C-86C4-B437CA6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修課之戰鬥模式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82CA-3F24-41B2-89E2-24DCFDA1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講師主題式上課</a:t>
            </a:r>
          </a:p>
          <a:p>
            <a:pPr lvl="1"/>
            <a:r>
              <a:rPr lang="zh-TW" altLang="en-US" dirty="0"/>
              <a:t>涵蓋演算法、資料結構等</a:t>
            </a:r>
          </a:p>
        </p:txBody>
      </p:sp>
      <p:pic>
        <p:nvPicPr>
          <p:cNvPr id="4" name="Picture 8" descr="http://upload.wikimedia.org/wikipedia/commons/thumb/9/94/Max_flow.svg/330px-Max_flow.svg.png">
            <a:extLst>
              <a:ext uri="{FF2B5EF4-FFF2-40B4-BE49-F238E27FC236}">
                <a16:creationId xmlns:a16="http://schemas.microsoft.com/office/drawing/2014/main" id="{4BBC9055-3906-41BA-92F9-1E74E153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0" y="3429000"/>
            <a:ext cx="392906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upload.wikimedia.org/wikipedia/commons/thumb/7/7d/Hash_table_3_1_1_0_1_0_0_SP.svg/315px-Hash_table_3_1_1_0_1_0_0_SP.svg.png">
            <a:extLst>
              <a:ext uri="{FF2B5EF4-FFF2-40B4-BE49-F238E27FC236}">
                <a16:creationId xmlns:a16="http://schemas.microsoft.com/office/drawing/2014/main" id="{B613E6B3-530F-41E5-927D-E75C2FDA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66" y="3143249"/>
            <a:ext cx="37179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02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547F3-A3B3-4CCD-A24E-FB8FD377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修課之戰鬥模式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4D392-3339-4F68-8A10-EA56C5B6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大量課後練習題</a:t>
            </a:r>
            <a:endParaRPr lang="en-US" altLang="zh-TW" dirty="0"/>
          </a:p>
          <a:p>
            <a:r>
              <a:rPr lang="zh-TW" altLang="en-US" dirty="0"/>
              <a:t>以及講師編輯的額外教材</a:t>
            </a:r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>
                <a:hlinkClick r:id="rId2"/>
              </a:rPr>
              <a:t>2019 </a:t>
            </a:r>
            <a:r>
              <a:rPr lang="zh-TW" altLang="en-US" dirty="0">
                <a:hlinkClick r:id="rId2"/>
              </a:rPr>
              <a:t>網站</a:t>
            </a:r>
            <a:endParaRPr lang="en-US" altLang="zh-TW" dirty="0"/>
          </a:p>
          <a:p>
            <a:r>
              <a:rPr lang="ja-JP" altLang="en-US" sz="2000" dirty="0">
                <a:solidFill>
                  <a:schemeClr val="bg1">
                    <a:lumMod val="75000"/>
                  </a:schemeClr>
                </a:solidFill>
              </a:rPr>
              <a:t>わくわく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091B45-9BE9-4647-9AD4-D5EE6DDB0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56" y="3185327"/>
            <a:ext cx="2499678" cy="29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0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8121-78FC-499C-86C4-B437CA6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修課之戰鬥模式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82CA-3F24-41B2-89E2-24DCFDA1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課堂中分組比賽</a:t>
            </a:r>
            <a:endParaRPr lang="en-US" altLang="zh-TW" dirty="0"/>
          </a:p>
          <a:p>
            <a:pPr lvl="1"/>
            <a:r>
              <a:rPr lang="zh-TW" altLang="en-US" dirty="0"/>
              <a:t>一組最多三人</a:t>
            </a:r>
            <a:endParaRPr lang="en-US" altLang="zh-TW" dirty="0"/>
          </a:p>
          <a:p>
            <a:pPr lvl="1"/>
            <a:r>
              <a:rPr lang="zh-TW" altLang="en-US" dirty="0"/>
              <a:t>現在就可以開始找尋你的小夥伴了</a:t>
            </a:r>
            <a:endParaRPr lang="en-US" altLang="zh-TW" dirty="0"/>
          </a:p>
          <a:p>
            <a:pPr lvl="1"/>
            <a:r>
              <a:rPr lang="zh-TW" altLang="en-US" dirty="0"/>
              <a:t>約每兩週一場比賽，每場約兩小時</a:t>
            </a:r>
            <a:endParaRPr lang="en-US" altLang="zh-TW" dirty="0"/>
          </a:p>
          <a:p>
            <a:pPr lvl="1"/>
            <a:r>
              <a:rPr lang="zh-TW" altLang="en-US" dirty="0"/>
              <a:t>比賽成績占總成績的</a:t>
            </a:r>
            <a:r>
              <a:rPr lang="zh-TW" altLang="en-US" dirty="0">
                <a:solidFill>
                  <a:srgbClr val="FF0000"/>
                </a:solidFill>
              </a:rPr>
              <a:t>極大比例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2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8121-78FC-499C-86C4-B437CA6D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修課之戰鬥模式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82CA-3F24-41B2-89E2-24DCFDA1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課外比賽</a:t>
            </a:r>
            <a:r>
              <a:rPr lang="zh-TW" altLang="en-US" dirty="0">
                <a:solidFill>
                  <a:srgbClr val="FF0000"/>
                </a:solidFill>
              </a:rPr>
              <a:t> 可以加分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/>
              <a:t>Codeforces</a:t>
            </a:r>
            <a:endParaRPr lang="en-US" altLang="zh-TW" dirty="0"/>
          </a:p>
          <a:p>
            <a:pPr lvl="1"/>
            <a:r>
              <a:rPr lang="en-US" altLang="zh-TW" dirty="0" err="1"/>
              <a:t>AtCoder</a:t>
            </a:r>
            <a:endParaRPr lang="en-US" altLang="zh-TW" dirty="0"/>
          </a:p>
          <a:p>
            <a:pPr lvl="1"/>
            <a:r>
              <a:rPr lang="en-US" altLang="zh-TW" dirty="0"/>
              <a:t>CS Academy</a:t>
            </a:r>
          </a:p>
          <a:p>
            <a:pPr lvl="1"/>
            <a:r>
              <a:rPr lang="en-US" altLang="zh-TW" dirty="0"/>
              <a:t>Code Jam</a:t>
            </a:r>
          </a:p>
          <a:p>
            <a:pPr lvl="1"/>
            <a:r>
              <a:rPr lang="en-US" altLang="zh-TW" dirty="0"/>
              <a:t>CPE</a:t>
            </a:r>
          </a:p>
          <a:p>
            <a:pPr lvl="1"/>
            <a:r>
              <a:rPr lang="en-US" altLang="zh-TW" dirty="0"/>
              <a:t>ITSA</a:t>
            </a:r>
            <a:r>
              <a:rPr lang="en-US" altLang="zh-TW" strike="sngStrike" dirty="0"/>
              <a:t> &amp; PTC</a:t>
            </a:r>
          </a:p>
          <a:p>
            <a:pPr lvl="1"/>
            <a:r>
              <a:rPr lang="en-US" altLang="zh-TW" dirty="0"/>
              <a:t>And so 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46FBAB-83D9-4A54-A45D-B8A8CE5A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97" y="3572256"/>
            <a:ext cx="3115678" cy="26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0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597</Words>
  <Application>Microsoft Office PowerPoint</Application>
  <PresentationFormat>Widescreen</PresentationFormat>
  <Paragraphs>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微軟正黑體</vt:lpstr>
      <vt:lpstr>Arial</vt:lpstr>
      <vt:lpstr>Calibri</vt:lpstr>
      <vt:lpstr>Cambria Math</vt:lpstr>
      <vt:lpstr>Office 佈景主題</vt:lpstr>
      <vt:lpstr> Advanced  Competitive Programming</vt:lpstr>
      <vt:lpstr>Outline</vt:lpstr>
      <vt:lpstr>課程目的</vt:lpstr>
      <vt:lpstr>課程目的</vt:lpstr>
      <vt:lpstr>修課之戰鬥模式</vt:lpstr>
      <vt:lpstr>修課之戰鬥模式</vt:lpstr>
      <vt:lpstr>修課之戰鬥模式</vt:lpstr>
      <vt:lpstr>修課之戰鬥模式</vt:lpstr>
      <vt:lpstr>修課之戰鬥模式</vt:lpstr>
      <vt:lpstr>競賽題目形式</vt:lpstr>
      <vt:lpstr>競賽題目形式</vt:lpstr>
      <vt:lpstr>舉個例子</vt:lpstr>
      <vt:lpstr>學員分組</vt:lpstr>
      <vt:lpstr>學員分組</vt:lpstr>
      <vt:lpstr>評分標準</vt:lpstr>
      <vt:lpstr>評分標準</vt:lpstr>
      <vt:lpstr>評分標準</vt:lpstr>
      <vt:lpstr>評分標準</vt:lpstr>
      <vt:lpstr>小導師制度</vt:lpstr>
      <vt:lpstr>小導師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</cp:lastModifiedBy>
  <cp:revision>31</cp:revision>
  <dcterms:created xsi:type="dcterms:W3CDTF">2019-02-19T13:11:27Z</dcterms:created>
  <dcterms:modified xsi:type="dcterms:W3CDTF">2020-03-01T16:02:32Z</dcterms:modified>
</cp:coreProperties>
</file>