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handoutMasterIdLst>
    <p:handoutMasterId r:id="rId94"/>
  </p:handoutMasterIdLst>
  <p:sldIdLst>
    <p:sldId id="256" r:id="rId2"/>
    <p:sldId id="361" r:id="rId3"/>
    <p:sldId id="362" r:id="rId4"/>
    <p:sldId id="403" r:id="rId5"/>
    <p:sldId id="309" r:id="rId6"/>
    <p:sldId id="400" r:id="rId7"/>
    <p:sldId id="408" r:id="rId8"/>
    <p:sldId id="405" r:id="rId9"/>
    <p:sldId id="364" r:id="rId10"/>
    <p:sldId id="365" r:id="rId11"/>
    <p:sldId id="277" r:id="rId12"/>
    <p:sldId id="404" r:id="rId13"/>
    <p:sldId id="366" r:id="rId14"/>
    <p:sldId id="398" r:id="rId15"/>
    <p:sldId id="308" r:id="rId16"/>
    <p:sldId id="399" r:id="rId17"/>
    <p:sldId id="407" r:id="rId18"/>
    <p:sldId id="406" r:id="rId19"/>
    <p:sldId id="402" r:id="rId20"/>
    <p:sldId id="409" r:id="rId21"/>
    <p:sldId id="410" r:id="rId22"/>
    <p:sldId id="411" r:id="rId23"/>
    <p:sldId id="412" r:id="rId24"/>
    <p:sldId id="413" r:id="rId25"/>
    <p:sldId id="414" r:id="rId26"/>
    <p:sldId id="415" r:id="rId27"/>
    <p:sldId id="416" r:id="rId28"/>
    <p:sldId id="417" r:id="rId29"/>
    <p:sldId id="374" r:id="rId30"/>
    <p:sldId id="375" r:id="rId31"/>
    <p:sldId id="418" r:id="rId32"/>
    <p:sldId id="419" r:id="rId33"/>
    <p:sldId id="420" r:id="rId34"/>
    <p:sldId id="322" r:id="rId35"/>
    <p:sldId id="363" r:id="rId36"/>
    <p:sldId id="422" r:id="rId37"/>
    <p:sldId id="423" r:id="rId38"/>
    <p:sldId id="367" r:id="rId39"/>
    <p:sldId id="368" r:id="rId40"/>
    <p:sldId id="369" r:id="rId41"/>
    <p:sldId id="370" r:id="rId42"/>
    <p:sldId id="371" r:id="rId43"/>
    <p:sldId id="372" r:id="rId44"/>
    <p:sldId id="424" r:id="rId45"/>
    <p:sldId id="425" r:id="rId46"/>
    <p:sldId id="373" r:id="rId47"/>
    <p:sldId id="376" r:id="rId48"/>
    <p:sldId id="377" r:id="rId49"/>
    <p:sldId id="426" r:id="rId50"/>
    <p:sldId id="427" r:id="rId51"/>
    <p:sldId id="428" r:id="rId52"/>
    <p:sldId id="432" r:id="rId53"/>
    <p:sldId id="431" r:id="rId54"/>
    <p:sldId id="281" r:id="rId55"/>
    <p:sldId id="438" r:id="rId56"/>
    <p:sldId id="439" r:id="rId57"/>
    <p:sldId id="429" r:id="rId58"/>
    <p:sldId id="430" r:id="rId59"/>
    <p:sldId id="433" r:id="rId60"/>
    <p:sldId id="434" r:id="rId61"/>
    <p:sldId id="259" r:id="rId62"/>
    <p:sldId id="435" r:id="rId63"/>
    <p:sldId id="272" r:id="rId64"/>
    <p:sldId id="436" r:id="rId65"/>
    <p:sldId id="462" r:id="rId66"/>
    <p:sldId id="437" r:id="rId67"/>
    <p:sldId id="274" r:id="rId68"/>
    <p:sldId id="440" r:id="rId69"/>
    <p:sldId id="441" r:id="rId70"/>
    <p:sldId id="442" r:id="rId71"/>
    <p:sldId id="443" r:id="rId72"/>
    <p:sldId id="444" r:id="rId73"/>
    <p:sldId id="445" r:id="rId74"/>
    <p:sldId id="446" r:id="rId75"/>
    <p:sldId id="447" r:id="rId76"/>
    <p:sldId id="448" r:id="rId77"/>
    <p:sldId id="463" r:id="rId78"/>
    <p:sldId id="449" r:id="rId79"/>
    <p:sldId id="450" r:id="rId80"/>
    <p:sldId id="451" r:id="rId81"/>
    <p:sldId id="452" r:id="rId82"/>
    <p:sldId id="453" r:id="rId83"/>
    <p:sldId id="454" r:id="rId84"/>
    <p:sldId id="455" r:id="rId85"/>
    <p:sldId id="456" r:id="rId86"/>
    <p:sldId id="459" r:id="rId87"/>
    <p:sldId id="458" r:id="rId88"/>
    <p:sldId id="460" r:id="rId89"/>
    <p:sldId id="457" r:id="rId90"/>
    <p:sldId id="461" r:id="rId91"/>
    <p:sldId id="276" r:id="rId9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宋奕儒" initials="宋奕儒" lastIdx="1" clrIdx="0">
    <p:extLst>
      <p:ext uri="{19B8F6BF-5375-455C-9EA6-DF929625EA0E}">
        <p15:presenceInfo xmlns:p15="http://schemas.microsoft.com/office/powerpoint/2012/main" userId="S::F74061030@ncku.edu.tw::e128b031-4a44-499c-9a95-03fc5729be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D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301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commentAuthors" Target="commentAuthor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CC384F3-3354-49B5-9FB2-5003CE021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3928598-C951-4F12-A1C2-5D2E26CADF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E4C83-8F64-4E29-91B9-0017BF1F34A9}" type="datetimeFigureOut">
              <a:rPr lang="en-US" smtClean="0"/>
              <a:t>3/11/2020</a:t>
            </a:fld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45B1CF-C6B2-4C46-84FD-6EAF541AAE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82A90D-28E7-43DA-B33D-CB116BFB22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437D4-F5B2-4068-998F-6C4F470411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45D3-9EDB-4B35-90F9-382768275B83}" type="datetimeFigureOut">
              <a:rPr lang="en-US" smtClean="0"/>
              <a:t>3/11/2020</a:t>
            </a:fld>
            <a:endParaRPr 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C78C7-0E09-422F-A949-E582D1091C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206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B87A6-8B3D-429B-8F2E-01782DCE3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zh-TW" altLang="en-US" dirty="0"/>
              <a:t>按一下以編輯母片標題樣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343A09-1A04-4028-BA2C-C98585BB7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D317D1-BFF9-4421-A46A-93FC5ED6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A6C6B8C-DB2D-4316-B006-C8D85BD4E233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524000" y="3521471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1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B75D2C-D79B-43F2-8C38-AC276A70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A1B8C0-29C1-4EB8-B015-A6E7B2E06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029988-6E18-4481-99ED-516887D5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4C9D97-6ACC-4A89-82FF-9ED0B649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6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0159CE7-D887-49D7-A385-8DE2DF901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BDE4A0-B5DB-4B83-80F5-7E073656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417E0E-0028-4513-AB03-C3667ABC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413E9A-5871-4DD7-96FB-FFF0873F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36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E7398-53F8-49BB-AC5C-189C6FCE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045342-229F-4A39-8D5B-C051DB4C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 marL="685800" indent="-228600">
              <a:buFont typeface="微軟正黑體" panose="020B0604030504040204" pitchFamily="34" charset="-120"/>
              <a:buChar char="-"/>
              <a:defRPr sz="3200"/>
            </a:lvl2pPr>
            <a:lvl3pPr>
              <a:defRPr sz="2800"/>
            </a:lvl3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CCCD90-A681-452A-8E20-8F7F5C54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017F5B8-D67F-4132-BF01-5C79E30809A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8200" y="1554163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894075FE-947A-43ED-8BEF-29EB0E8CC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</p:spTree>
    <p:extLst>
      <p:ext uri="{BB962C8B-B14F-4D97-AF65-F5344CB8AC3E}">
        <p14:creationId xmlns:p14="http://schemas.microsoft.com/office/powerpoint/2010/main" val="322871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1AC43-379A-4259-8495-8AE2D147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BF5005-F1A6-4448-8478-D0D324970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0931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5ECC15-34DF-49D7-B640-F5254FD9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052BD61-1DDD-49FB-AF6D-A64EA0DAD50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1850" y="4535686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F74A7EF0-4D44-4D66-AFC5-5711BEE25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</p:spTree>
    <p:extLst>
      <p:ext uri="{BB962C8B-B14F-4D97-AF65-F5344CB8AC3E}">
        <p14:creationId xmlns:p14="http://schemas.microsoft.com/office/powerpoint/2010/main" val="425695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AD6593-D730-4F0D-8131-F82FECF6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6AD425-FFA0-4BD7-9DAA-0A9699090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29B846-C36F-4AB5-B5C3-AFF6A5A19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F2B959-45F3-4686-9109-D81DECB6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AED642-5723-4100-8F51-3A020591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98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5E793-29ED-4F52-8A72-F47E0654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EB8252-259F-4702-A60F-FB8BD4A04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F04AAC-3D99-4A4B-BC65-01A81021B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07FF9DA-9D67-4067-8DF6-B0A00982E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29792DE-A5D1-4AD8-8033-F27876EB9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41D40-06BC-46CE-B3FB-26960C41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9F49EF-88AE-4240-911E-E64FE211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99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C912B-D046-40C5-8994-8F4825C8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021ADCC-A8BF-4305-8FCB-E42883AD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983390-D983-469F-92B3-0FB55135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A311577-74CC-480B-BC62-3C7DE029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A413EF-8CBB-4E3A-A1B3-BC0D71D2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32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8D31A-6860-4327-ADC2-879E175BA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D8AA78-38D4-4408-82E4-84667E93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C90444-56BB-4C3D-8867-E248858E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742781-B003-47CA-BA87-A593115E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E34C80-5C1A-4EC1-9AA9-D3A5937A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02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CA8CB9-C3FC-44F6-A59F-696AC9C6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D57401B-88D5-4358-B70C-00482349D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65C8D1-9846-4761-A31E-007DC878B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8AE608-E16B-4519-899F-45220F09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A7A2DF-B5CC-4B17-BC44-6957DE2D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73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00597546-5ED0-4282-9109-BD9734F625D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B28E0D-89FB-4A92-BBFE-EDFCD8BC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552B89-BA26-4DDE-A8CA-805DB272C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第五層</a:t>
            </a:r>
            <a:endParaRPr lang="en-US" altLang="zh-TW" dirty="0"/>
          </a:p>
          <a:p>
            <a:pPr lvl="4"/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571A9B-7025-4626-B816-04D8C6C70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CA2AC4-AFC6-49B8-B44E-114093D0F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  <p:sp>
        <p:nvSpPr>
          <p:cNvPr id="13" name="投影片編號版面配置區 5">
            <a:extLst>
              <a:ext uri="{FF2B5EF4-FFF2-40B4-BE49-F238E27FC236}">
                <a16:creationId xmlns:a16="http://schemas.microsoft.com/office/drawing/2014/main" id="{FF26AE15-66AD-407A-9775-87F968DC142D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Made by </a:t>
            </a:r>
            <a:r>
              <a:rPr lang="zh-TW" altLang="en-US"/>
              <a:t>培訓團隊群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0AD78CA-FF7F-424B-BEE4-5FCF96CC4D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 t="30952" b="29893"/>
          <a:stretch/>
        </p:blipFill>
        <p:spPr>
          <a:xfrm>
            <a:off x="11363917" y="6330120"/>
            <a:ext cx="764583" cy="327096"/>
          </a:xfrm>
          <a:prstGeom prst="rect">
            <a:avLst/>
          </a:prstGeom>
        </p:spPr>
      </p:pic>
      <p:sp>
        <p:nvSpPr>
          <p:cNvPr id="14" name="投影片編號版面配置區 5">
            <a:extLst>
              <a:ext uri="{FF2B5EF4-FFF2-40B4-BE49-F238E27FC236}">
                <a16:creationId xmlns:a16="http://schemas.microsoft.com/office/drawing/2014/main" id="{7C0D0F99-2382-4474-BB70-BA44DC9F3BA6}"/>
              </a:ext>
            </a:extLst>
          </p:cNvPr>
          <p:cNvSpPr txBox="1">
            <a:spLocks/>
          </p:cNvSpPr>
          <p:nvPr userDrawn="1"/>
        </p:nvSpPr>
        <p:spPr>
          <a:xfrm>
            <a:off x="2159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b="1" i="1" dirty="0">
                <a:solidFill>
                  <a:srgbClr val="898989"/>
                </a:solidFill>
              </a:rPr>
              <a:t>Competitive  Programming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155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TW" altLang="en-US" sz="32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32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28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18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zh-TW" altLang="en-US" sz="1800" kern="1200" dirty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judge.org/external/5/514.pdf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neoj.sprout.tw/problem/21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contest/1157/problem/A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contest/1157/problem/A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contest/1157/problem/A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contest/1157/problem/A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contest/1133/problem/C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contest/1133/problem/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contest/1133/problem/C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contest/1133/problem/C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contest/1255/problem/C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contest/1255/problem/C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contest/1255/problem/C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contest/1255/problem/C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contest/1255/problem/C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contest/1255/problem/C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nckuacm/HyiqDuJSU#%E7%AF%84%E4%BE%8B-CODEFORCES-1255C-League-of-Leesins%EF%BC%9A" TargetMode="External"/><Relationship Id="rId2" Type="http://schemas.openxmlformats.org/officeDocument/2006/relationships/hyperlink" Target="https://codeforces.com/contest/1255/problem/C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nckuacm/HyiqDuJSU#%E7%AF%84%E4%BE%8B-GCJ-Kickstart-Round-E-2018-B-Milk-Tea%EF%BC%9A" TargetMode="External"/><Relationship Id="rId2" Type="http://schemas.openxmlformats.org/officeDocument/2006/relationships/hyperlink" Target="https://code.google.com/codejam/contest/4394486/dashboard#s=p1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AB24A-E99E-49D8-84E2-C381A7BF5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5657"/>
            <a:ext cx="8614788" cy="2253343"/>
          </a:xfrm>
        </p:spPr>
        <p:txBody>
          <a:bodyPr>
            <a:normAutofit/>
          </a:bodyPr>
          <a:lstStyle/>
          <a:p>
            <a:br>
              <a:rPr lang="en-US" altLang="zh-TW" sz="4400" dirty="0"/>
            </a:br>
            <a:r>
              <a:rPr lang="en-US" altLang="zh-TW" sz="4400" dirty="0"/>
              <a:t>Advanced </a:t>
            </a:r>
            <a:br>
              <a:rPr lang="en-US" altLang="zh-TW" sz="4400" dirty="0"/>
            </a:br>
            <a:r>
              <a:rPr lang="en-US" altLang="zh-TW" sz="4400" dirty="0"/>
              <a:t>Competitive Programming</a:t>
            </a: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36DEF2-AAE6-4D15-BCF8-A5DCB1235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21209"/>
          </a:xfrm>
        </p:spPr>
        <p:txBody>
          <a:bodyPr>
            <a:normAutofit fontScale="92500" lnSpcReduction="20000"/>
          </a:bodyPr>
          <a:lstStyle/>
          <a:p>
            <a:endParaRPr lang="en-US" altLang="zh-TW" dirty="0"/>
          </a:p>
          <a:p>
            <a:r>
              <a:rPr lang="zh-TW" altLang="en-US" dirty="0"/>
              <a:t>國立成功大學</a:t>
            </a:r>
            <a:r>
              <a:rPr lang="en-US" altLang="zh-TW" dirty="0"/>
              <a:t>ACM-ICPC</a:t>
            </a:r>
            <a:r>
              <a:rPr lang="zh-TW" altLang="en-US" dirty="0"/>
              <a:t>程式競賽培訓隊</a:t>
            </a:r>
          </a:p>
          <a:p>
            <a:r>
              <a:rPr lang="en-US" altLang="zh-TW" dirty="0"/>
              <a:t>nckuacm@imslab.org</a:t>
            </a:r>
          </a:p>
          <a:p>
            <a:endParaRPr lang="en-US" altLang="zh-TW" dirty="0"/>
          </a:p>
          <a:p>
            <a:r>
              <a:rPr lang="en-US" altLang="zh-TW" dirty="0"/>
              <a:t>Department of Computer Science and Information Engineering</a:t>
            </a:r>
          </a:p>
          <a:p>
            <a:r>
              <a:rPr lang="en-US" altLang="zh-TW" dirty="0"/>
              <a:t>National Cheng Kung University</a:t>
            </a:r>
          </a:p>
          <a:p>
            <a:r>
              <a:rPr lang="en-US" altLang="zh-TW" dirty="0"/>
              <a:t>Tainan, Taiwan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1351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8DA049-7193-46A5-9B69-5D5860CA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基礎競程姿勢</a:t>
            </a:r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--</a:t>
            </a:r>
            <a:r>
              <a:rPr lang="zh-TW" altLang="en-US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常見資料型態</a:t>
            </a:r>
            <a:endParaRPr lang="en-US" altLang="zh-TW" dirty="0">
              <a:latin typeface="Consolas" panose="020B0609020204030204" pitchFamily="49" charset="0"/>
              <a:cs typeface="Meslo LG L for Powerline" panose="020B0609030804020204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7D89793-68E4-4E50-A076-73536757C5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dirty="0">
                    <a:latin typeface="Consolas" panose="020B0609020204030204" pitchFamily="49" charset="0"/>
                    <a:cs typeface="Meslo LG L for Powerline" panose="020B0609030804020204" pitchFamily="50" charset="0"/>
                  </a:rPr>
                  <a:t>需要注意所要使用的記憶體量，基本上陣列不要超過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TW" dirty="0">
                  <a:latin typeface="Consolas" panose="020B0609020204030204" pitchFamily="49" charset="0"/>
                  <a:cs typeface="Meslo LG L for Powerline" panose="020B0609030804020204" pitchFamily="50" charset="0"/>
                </a:endParaRPr>
              </a:p>
              <a:p>
                <a:pPr lvl="1"/>
                <a:r>
                  <a:rPr lang="zh-TW" altLang="en-US" dirty="0">
                    <a:latin typeface="Consolas" panose="020B0609020204030204" pitchFamily="49" charset="0"/>
                    <a:cs typeface="Meslo LG L for Powerline" panose="020B0609030804020204" pitchFamily="50" charset="0"/>
                  </a:rPr>
                  <a:t>若需要超過請仔細計算</a:t>
                </a:r>
                <a:endParaRPr lang="en-US" altLang="zh-TW" dirty="0">
                  <a:latin typeface="Consolas" panose="020B0609020204030204" pitchFamily="49" charset="0"/>
                  <a:cs typeface="Meslo LG L for Powerline" panose="020B0609030804020204" pitchFamily="50" charset="0"/>
                </a:endParaRPr>
              </a:p>
              <a:p>
                <a:pPr lvl="1"/>
                <a:endParaRPr lang="en-US" altLang="zh-TW" dirty="0">
                  <a:latin typeface="Consolas" panose="020B0609020204030204" pitchFamily="49" charset="0"/>
                  <a:cs typeface="Meslo LG L for Powerline" panose="020B0609030804020204" pitchFamily="50" charset="0"/>
                </a:endParaRPr>
              </a:p>
              <a:p>
                <a:r>
                  <a:rPr lang="zh-TW" altLang="en-US" dirty="0">
                    <a:latin typeface="Consolas" panose="020B0609020204030204" pitchFamily="49" charset="0"/>
                    <a:cs typeface="Meslo LG L for Powerline" panose="020B0609030804020204" pitchFamily="50" charset="0"/>
                  </a:rPr>
                  <a:t>程式的記憶體用量也可以稱作空間複雜度</a:t>
                </a:r>
                <a:endParaRPr lang="en-US" altLang="zh-TW" dirty="0">
                  <a:latin typeface="Consolas" panose="020B0609020204030204" pitchFamily="49" charset="0"/>
                  <a:cs typeface="Meslo LG L for Powerline" panose="020B0609030804020204" pitchFamily="50" charset="0"/>
                </a:endParaRPr>
              </a:p>
              <a:p>
                <a:pPr lvl="1"/>
                <a:r>
                  <a:rPr lang="zh-TW" altLang="en-US" dirty="0">
                    <a:latin typeface="Consolas" panose="020B0609020204030204" pitchFamily="49" charset="0"/>
                    <a:cs typeface="Meslo LG L for Powerline" panose="020B0609030804020204" pitchFamily="50" charset="0"/>
                  </a:rPr>
                  <a:t>同樣可以套你學過的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cs typeface="Meslo LG L for Powerline" panose="020B0609030804020204" pitchFamily="50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Meslo LG L for Powerline" panose="020B0609030804020204" pitchFamily="50" charset="0"/>
                      </a:rPr>
                      <m:t>𝑏𝑖𝑔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  <a:cs typeface="Meslo LG L for Powerline" panose="020B0609030804020204" pitchFamily="50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Meslo LG L for Powerline" panose="020B0609030804020204" pitchFamily="50" charset="0"/>
                      </a:rPr>
                      <m:t>𝑂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  <a:cs typeface="Meslo LG L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Consolas" panose="020B0609020204030204" pitchFamily="49" charset="0"/>
                    <a:cs typeface="Meslo LG L for Powerline" panose="020B0609030804020204" pitchFamily="50" charset="0"/>
                  </a:rPr>
                  <a:t>表示</a:t>
                </a:r>
                <a:endParaRPr lang="en-US" altLang="zh-TW" dirty="0">
                  <a:latin typeface="Consolas" panose="020B0609020204030204" pitchFamily="49" charset="0"/>
                  <a:cs typeface="Meslo LG L for Powerline" panose="020B0609030804020204" pitchFamily="50" charset="0"/>
                </a:endParaRPr>
              </a:p>
              <a:p>
                <a:pPr lvl="1"/>
                <a:endParaRPr lang="en-US" altLang="zh-TW" dirty="0">
                  <a:latin typeface="Consolas" panose="020B0609020204030204" pitchFamily="49" charset="0"/>
                  <a:cs typeface="Meslo LG L for Powerline" panose="020B0609030804020204" pitchFamily="50" charset="0"/>
                </a:endParaRPr>
              </a:p>
              <a:p>
                <a:r>
                  <a:rPr lang="zh-TW" altLang="en-US" dirty="0">
                    <a:latin typeface="Consolas" panose="020B0609020204030204" pitchFamily="49" charset="0"/>
                    <a:cs typeface="Meslo LG L for Powerline" panose="020B0609030804020204" pitchFamily="50" charset="0"/>
                  </a:rPr>
                  <a:t>如果開很大需要開全域變數</a:t>
                </a:r>
                <a:endParaRPr lang="en-US" altLang="zh-TW" dirty="0">
                  <a:latin typeface="Consolas" panose="020B0609020204030204" pitchFamily="49" charset="0"/>
                  <a:cs typeface="Meslo LG L for Powerline" panose="020B0609030804020204" pitchFamily="50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7D89793-68E4-4E50-A076-73536757C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32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498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0B204C-5E0E-412E-ABF8-62C5D286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基礎競程姿勢</a:t>
            </a:r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--</a:t>
            </a:r>
            <a:r>
              <a:rPr lang="zh-TW" altLang="en-US" dirty="0"/>
              <a:t>演算法的效率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9F5F2E-F9DC-4F0A-8B30-893FCB68D7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6650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8DA049-7193-46A5-9B69-5D5860CA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基礎競程姿勢</a:t>
            </a:r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--</a:t>
            </a:r>
            <a:r>
              <a:rPr lang="zh-TW" altLang="en-US" dirty="0"/>
              <a:t>演算法的效率</a:t>
            </a:r>
            <a:endParaRPr lang="en-US" altLang="zh-TW" dirty="0">
              <a:latin typeface="Consolas" panose="020B0609020204030204" pitchFamily="49" charset="0"/>
              <a:cs typeface="Meslo LG L for Powerline" panose="020B0609030804020204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7D89793-68E4-4E50-A076-73536757C5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>
                    <a:cs typeface="Meslo LG L for Powerline" panose="020B0609030804020204" pitchFamily="50" charset="0"/>
                  </a:rPr>
                  <a:t>2</a:t>
                </a:r>
                <a:r>
                  <a:rPr lang="zh-TW" altLang="en-US" dirty="0">
                    <a:cs typeface="Meslo LG L for Powerline" panose="020B0609030804020204" pitchFamily="50" charset="0"/>
                  </a:rPr>
                  <a:t> 倍、</a:t>
                </a:r>
                <a:r>
                  <a:rPr lang="en-US" altLang="zh-TW" dirty="0">
                    <a:cs typeface="Meslo LG L for Powerline" panose="020B0609030804020204" pitchFamily="50" charset="0"/>
                  </a:rPr>
                  <a:t>3 </a:t>
                </a:r>
                <a:r>
                  <a:rPr lang="zh-TW" altLang="en-US" dirty="0">
                    <a:cs typeface="Meslo LG L for Powerline" panose="020B0609030804020204" pitchFamily="50" charset="0"/>
                  </a:rPr>
                  <a:t>倍、甚至 </a:t>
                </a:r>
                <a:r>
                  <a:rPr lang="en-US" altLang="zh-TW" dirty="0">
                    <a:cs typeface="Meslo LG L for Powerline" panose="020B0609030804020204" pitchFamily="50" charset="0"/>
                  </a:rPr>
                  <a:t>10 </a:t>
                </a:r>
                <a:r>
                  <a:rPr lang="zh-TW" altLang="en-US" dirty="0">
                    <a:cs typeface="Meslo LG L for Powerline" panose="020B0609030804020204" pitchFamily="50" charset="0"/>
                  </a:rPr>
                  <a:t>倍的常數</a:t>
                </a:r>
                <a:r>
                  <a:rPr lang="zh-TW" altLang="en-US" dirty="0">
                    <a:latin typeface="Consolas" panose="020B0609020204030204" pitchFamily="49" charset="0"/>
                    <a:cs typeface="Meslo LG L for Powerline" panose="020B0609030804020204" pitchFamily="50" charset="0"/>
                  </a:rPr>
                  <a:t>倍優化不是競賽時最優先考慮的要點</a:t>
                </a:r>
                <a:endParaRPr lang="en-US" altLang="zh-TW" dirty="0">
                  <a:latin typeface="Consolas" panose="020B0609020204030204" pitchFamily="49" charset="0"/>
                  <a:cs typeface="Meslo LG L for Powerline" panose="020B0609030804020204" pitchFamily="50" charset="0"/>
                </a:endParaRPr>
              </a:p>
              <a:p>
                <a:endParaRPr lang="en-US" altLang="zh-TW" dirty="0">
                  <a:latin typeface="Consolas" panose="020B0609020204030204" pitchFamily="49" charset="0"/>
                  <a:cs typeface="Meslo LG L for Powerline" panose="020B0609030804020204" pitchFamily="50" charset="0"/>
                </a:endParaRPr>
              </a:p>
              <a:p>
                <a:r>
                  <a:rPr lang="en-US" altLang="en-US" dirty="0" err="1"/>
                  <a:t>我們所設計的演算法必須根據輸入規模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 err="1"/>
                  <a:t>而定</a:t>
                </a:r>
                <a:r>
                  <a:rPr lang="en-US" altLang="en-US" dirty="0"/>
                  <a:t>。</a:t>
                </a:r>
                <a:endParaRPr lang="zh-TW" altLang="en-US" dirty="0">
                  <a:latin typeface="Consolas" panose="020B0609020204030204" pitchFamily="49" charset="0"/>
                  <a:cs typeface="Meslo LG L for Powerline" panose="020B0609030804020204" pitchFamily="50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7D89793-68E4-4E50-A076-73536757C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865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8DA049-7193-46A5-9B69-5D5860CA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基礎競程姿勢</a:t>
            </a:r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--</a:t>
            </a:r>
            <a:r>
              <a:rPr lang="zh-TW" altLang="en-US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演算法的效率</a:t>
            </a:r>
            <a:endParaRPr lang="en-US" altLang="zh-TW" dirty="0">
              <a:latin typeface="Consolas" panose="020B0609020204030204" pitchFamily="49" charset="0"/>
              <a:cs typeface="Meslo LG L for Powerline" panose="020B0609030804020204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7D89793-68E4-4E50-A076-73536757C5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TW" altLang="en-US" dirty="0">
                    <a:latin typeface="Consolas" panose="020B0609020204030204" pitchFamily="49" charset="0"/>
                    <a:cs typeface="Meslo LG L for Powerline" panose="020B0609030804020204" pitchFamily="50" charset="0"/>
                  </a:rPr>
                  <a:t>需要仔細估算所使用演算法的效率</a:t>
                </a:r>
                <a:endParaRPr lang="en-US" altLang="zh-TW" dirty="0">
                  <a:latin typeface="Consolas" panose="020B0609020204030204" pitchFamily="49" charset="0"/>
                  <a:cs typeface="Meslo LG L for Powerline" panose="020B0609030804020204" pitchFamily="50" charset="0"/>
                </a:endParaRPr>
              </a:p>
              <a:p>
                <a:pPr lvl="1"/>
                <a:r>
                  <a:rPr lang="zh-TW" altLang="en-US" dirty="0">
                    <a:latin typeface="Consolas" panose="020B0609020204030204" pitchFamily="49" charset="0"/>
                    <a:cs typeface="Meslo LG L for Powerline" panose="020B0609030804020204" pitchFamily="50" charset="0"/>
                  </a:rPr>
                  <a:t>同樣可以套你學過的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cs typeface="Meslo LG L for Powerline" panose="020B0609030804020204" pitchFamily="50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cs typeface="Meslo LG L for Powerline" panose="020B0609030804020204" pitchFamily="50" charset="0"/>
                      </a:rPr>
                      <m:t>𝑏𝑖𝑔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cs typeface="Meslo LG L for Powerline" panose="020B0609030804020204" pitchFamily="50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cs typeface="Meslo LG L for Powerline" panose="020B0609030804020204" pitchFamily="50" charset="0"/>
                      </a:rPr>
                      <m:t>𝑂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cs typeface="Meslo LG L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Consolas" panose="020B0609020204030204" pitchFamily="49" charset="0"/>
                    <a:cs typeface="Meslo LG L for Powerline" panose="020B0609030804020204" pitchFamily="50" charset="0"/>
                  </a:rPr>
                  <a:t>表示</a:t>
                </a:r>
                <a:endParaRPr lang="en-US" altLang="zh-TW" dirty="0">
                  <a:latin typeface="Consolas" panose="020B0609020204030204" pitchFamily="49" charset="0"/>
                  <a:cs typeface="Meslo LG L for Powerline" panose="020B0609030804020204" pitchFamily="50" charset="0"/>
                </a:endParaRPr>
              </a:p>
              <a:p>
                <a:pPr lvl="1"/>
                <a:endParaRPr lang="en-US" altLang="zh-TW" dirty="0">
                  <a:latin typeface="Consolas" panose="020B0609020204030204" pitchFamily="49" charset="0"/>
                  <a:cs typeface="Meslo LG L for Powerline" panose="020B0609030804020204" pitchFamily="50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7D89793-68E4-4E50-A076-73536757C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32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5402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Big O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0F237BB-0477-4827-80FA-11D1F8689E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fontAlgn="base"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𝐵𝑖𝑔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 err="1"/>
                  <a:t>表示法</a:t>
                </a:r>
                <a:endParaRPr lang="en-US" altLang="en-US" dirty="0"/>
              </a:p>
              <a:p>
                <a:pPr marL="0" indent="0" fontAlgn="base"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0" indent="0" fontAlgn="base"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⟺∃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&gt;0. ∀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TW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)| ≤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⋅|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)|</m:t>
                      </m:r>
                    </m:oMath>
                  </m:oMathPara>
                </a14:m>
                <a:endParaRPr lang="en-US" altLang="en-US" dirty="0"/>
              </a:p>
              <a:p>
                <a:pPr fontAlgn="base">
                  <a:spcAft>
                    <a:spcPct val="0"/>
                  </a:spcAft>
                </a:pPr>
                <a:endParaRPr lang="en-US" altLang="en-US" dirty="0"/>
              </a:p>
              <a:p>
                <a:pPr fontAlgn="base">
                  <a:spcAft>
                    <a:spcPct val="0"/>
                  </a:spcAft>
                </a:pPr>
                <a:r>
                  <a:rPr lang="en-US" altLang="en-US" dirty="0" err="1"/>
                  <a:t>意思是說在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 err="1"/>
                  <a:t>足夠大的時候，存在正數</a:t>
                </a:r>
                <a:r>
                  <a:rPr lang="en-US" altLang="en-US" dirty="0"/>
                  <a:t> 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en-US" dirty="0"/>
                  <a:t> </a:t>
                </a:r>
                <a:r>
                  <a:rPr lang="en-US" altLang="en-US" dirty="0" err="1"/>
                  <a:t>使得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⋅|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)| </m:t>
                    </m:r>
                  </m:oMath>
                </a14:m>
                <a:r>
                  <a:rPr lang="en-US" altLang="en-US" dirty="0" err="1"/>
                  <a:t>大於等於</a:t>
                </a:r>
                <a:r>
                  <a:rPr lang="en-US" altLang="en-US" dirty="0"/>
                  <a:t> 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0F237BB-0477-4827-80FA-11D1F8689E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061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Big O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0F237BB-0477-4827-80FA-11D1F8689E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fontAlgn="base">
                  <a:spcAft>
                    <a:spcPct val="0"/>
                  </a:spcAft>
                </a:pPr>
                <a:r>
                  <a:rPr lang="en-US" altLang="en-US" dirty="0" err="1"/>
                  <a:t>例如</a:t>
                </a:r>
                <a:r>
                  <a:rPr lang="zh-TW" altLang="en-US" dirty="0"/>
                  <a:t>估計的時間函數</a:t>
                </a:r>
                <a:r>
                  <a:rPr lang="en-US" altLang="en-US" dirty="0"/>
                  <a:t>: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en-US" dirty="0"/>
              </a:p>
              <a:p>
                <a:pPr fontAlgn="base">
                  <a:spcAft>
                    <a:spcPct val="0"/>
                  </a:spcAft>
                </a:pPr>
                <a:endParaRPr lang="en-US" altLang="en-US" dirty="0"/>
              </a:p>
              <a:p>
                <a:pPr fontAlgn="base">
                  <a:spcAft>
                    <a:spcPct val="0"/>
                  </a:spcAft>
                </a:pPr>
                <a:r>
                  <a:rPr lang="en-US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 err="1"/>
                  <a:t>很大的時候，主要影響整個函數值的大小是平方項</a:t>
                </a:r>
                <a:endParaRPr lang="en-US" altLang="en-US" dirty="0"/>
              </a:p>
              <a:p>
                <a:pPr fontAlgn="base">
                  <a:spcAft>
                    <a:spcPct val="0"/>
                  </a:spcAft>
                </a:pPr>
                <a:endParaRPr lang="en-US" altLang="en-US" dirty="0"/>
              </a:p>
              <a:p>
                <a:pPr fontAlgn="base">
                  <a:spcAft>
                    <a:spcPct val="0"/>
                  </a:spcAft>
                </a:pPr>
                <a:r>
                  <a:rPr lang="en-US" altLang="en-US" dirty="0" err="1"/>
                  <a:t>這時我們可以說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0F237BB-0477-4827-80FA-11D1F8689E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790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Big O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0F237BB-0477-4827-80FA-11D1F8689E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fontAlgn="base">
                  <a:spcAft>
                    <a:spcPct val="0"/>
                  </a:spcAft>
                </a:pPr>
                <a:r>
                  <a:rPr lang="en-US" altLang="en-US" dirty="0"/>
                  <a:t>設輸入規模為 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en-US" dirty="0" err="1"/>
                  <a:t>，常見的複雜度有</a:t>
                </a:r>
                <a:r>
                  <a:rPr lang="en-US" altLang="en-US" dirty="0"/>
                  <a:t>：</a:t>
                </a:r>
              </a:p>
              <a:p>
                <a:pPr fontAlgn="base"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(1)≤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𝑙𝑜𝑔𝑁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𝑁𝑙𝑜𝑔𝑁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baseline="30000" dirty="0" err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i="1" baseline="30000" dirty="0" err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!)≤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1800" dirty="0">
                  <a:latin typeface="Arial" panose="020B0604020202020204" pitchFamily="34" charset="0"/>
                </a:endParaRPr>
              </a:p>
              <a:p>
                <a:pPr fontAlgn="base">
                  <a:spcAft>
                    <a:spcPct val="0"/>
                  </a:spcAft>
                </a:pPr>
                <a:endParaRPr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fontAlgn="base">
                  <a:spcAft>
                    <a:spcPct val="0"/>
                  </a:spcAft>
                </a:pPr>
                <a:r>
                  <a:rPr lang="zh-TW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其中 </a:t>
                </a:r>
                <a:r>
                  <a:rPr lang="en-US" altLang="zh-TW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k </a:t>
                </a:r>
                <a:r>
                  <a:rPr lang="zh-TW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為常數 </a:t>
                </a:r>
                <a:r>
                  <a:rPr lang="en-US" altLang="zh-TW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</a:t>
                </a:r>
                <a:r>
                  <a:rPr lang="zh-TW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不隨輸入規模成長</a:t>
                </a:r>
                <a:r>
                  <a:rPr lang="en-US" altLang="zh-TW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  <a:endParaRPr lang="en-US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0F237BB-0477-4827-80FA-11D1F8689E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184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標題 3">
                <a:extLst>
                  <a:ext uri="{FF2B5EF4-FFF2-40B4-BE49-F238E27FC236}">
                    <a16:creationId xmlns:a16="http://schemas.microsoft.com/office/drawing/2014/main" id="{8AA75E50-3D7D-4F16-A021-4796566BDB0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俗話說：大約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zh-TW" i="1" baseline="30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zh-TW" altLang="en-US" i="1" baseline="30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baseline="30000" dirty="0">
                    <a:solidFill>
                      <a:srgbClr val="FF0000"/>
                    </a:solidFill>
                  </a:rPr>
                  <a:t> </a:t>
                </a:r>
                <a:r>
                  <a:rPr lang="zh-TW" altLang="en-US" dirty="0"/>
                  <a:t>以內都算安全</a:t>
                </a:r>
                <a:endParaRPr lang="zh-TW" altLang="en-US" baseline="30000" dirty="0"/>
              </a:p>
            </p:txBody>
          </p:sp>
        </mc:Choice>
        <mc:Fallback xmlns="">
          <p:sp>
            <p:nvSpPr>
              <p:cNvPr id="4" name="標題 3">
                <a:extLst>
                  <a:ext uri="{FF2B5EF4-FFF2-40B4-BE49-F238E27FC236}">
                    <a16:creationId xmlns:a16="http://schemas.microsoft.com/office/drawing/2014/main" id="{8AA75E50-3D7D-4F16-A021-4796566BDB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19" b="-10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F358263-2C2F-4904-857F-7BDB81AB2A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9400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合理的時間複雜度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0F237BB-0477-4827-80FA-11D1F8689E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fontAlgn="base">
                  <a:spcAft>
                    <a:spcPct val="0"/>
                  </a:spcAft>
                  <a:buNone/>
                </a:pPr>
                <a:r>
                  <a:rPr lang="zh-TW" altLang="en-US" dirty="0">
                    <a:cs typeface="+mj-cs"/>
                  </a:rPr>
                  <a:t>假設題目</a:t>
                </a:r>
                <a:r>
                  <a:rPr lang="en-US" altLang="zh-TW" dirty="0">
                    <a:cs typeface="+mj-cs"/>
                  </a:rPr>
                  <a:t>:</a:t>
                </a:r>
              </a:p>
              <a:p>
                <a:pPr marL="0" indent="0" fontAlgn="base">
                  <a:spcAft>
                    <a:spcPct val="0"/>
                  </a:spcAft>
                  <a:buNone/>
                </a:pPr>
                <a:r>
                  <a:rPr lang="zh-TW" altLang="en-US" dirty="0">
                    <a:cs typeface="+mj-cs"/>
                  </a:rPr>
                  <a:t>  規模為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  <a:cs typeface="+mj-cs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cs typeface="+mj-cs"/>
                      </a:rPr>
                      <m:t>𝑁</m:t>
                    </m:r>
                  </m:oMath>
                </a14:m>
                <a:endParaRPr lang="en-US" altLang="zh-TW" dirty="0">
                  <a:cs typeface="+mj-cs"/>
                </a:endParaRPr>
              </a:p>
              <a:p>
                <a:pPr marL="0" indent="0" fontAlgn="base">
                  <a:spcAft>
                    <a:spcPct val="0"/>
                  </a:spcAft>
                  <a:buNone/>
                </a:pPr>
                <a:endParaRPr lang="en-US" altLang="zh-TW" dirty="0">
                  <a:cs typeface="+mj-cs"/>
                </a:endParaRPr>
              </a:p>
              <a:p>
                <a:pPr marL="0" indent="0" fontAlgn="base">
                  <a:spcAft>
                    <a:spcPct val="0"/>
                  </a:spcAft>
                  <a:buNone/>
                </a:pPr>
                <a:r>
                  <a:rPr lang="zh-TW" altLang="en-US" dirty="0">
                    <a:cs typeface="+mj-cs"/>
                  </a:rPr>
                  <a:t>而你</a:t>
                </a:r>
                <a:r>
                  <a:rPr lang="en-US" altLang="zh-TW" dirty="0">
                    <a:cs typeface="+mj-cs"/>
                  </a:rPr>
                  <a:t>:</a:t>
                </a:r>
              </a:p>
              <a:p>
                <a:pPr marL="0" indent="0" fontAlgn="base">
                  <a:spcAft>
                    <a:spcPct val="0"/>
                  </a:spcAft>
                  <a:buNone/>
                </a:pPr>
                <a:r>
                  <a:rPr lang="zh-TW" altLang="en-US" dirty="0">
                    <a:cs typeface="+mj-cs"/>
                  </a:rPr>
                  <a:t>  設計出的演算法複雜度為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  <a:cs typeface="+mj-cs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cs typeface="+mj-cs"/>
                      </a:rPr>
                      <m:t>𝑂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cs typeface="+mj-cs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cs typeface="+mj-cs"/>
                      </a:rPr>
                      <m:t>𝑁</m:t>
                    </m:r>
                    <m:r>
                      <a:rPr lang="en-US" altLang="zh-TW" i="1" baseline="30000" dirty="0">
                        <a:latin typeface="Cambria Math" panose="02040503050406030204" pitchFamily="18" charset="0"/>
                        <a:cs typeface="+mj-cs"/>
                      </a:rPr>
                      <m:t>2 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  <a:cs typeface="+mj-cs"/>
                      </a:rPr>
                      <m:t>𝑙𝑜𝑔𝑁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cs typeface="+mj-cs"/>
                      </a:rPr>
                      <m:t>)</m:t>
                    </m:r>
                  </m:oMath>
                </a14:m>
                <a:endParaRPr lang="en-US" altLang="zh-TW" dirty="0">
                  <a:cs typeface="+mj-cs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0F237BB-0477-4827-80FA-11D1F8689E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712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合理的時間複雜度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0F237BB-0477-4827-80FA-11D1F8689E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fontAlgn="base">
                  <a:spcAft>
                    <a:spcPct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+mj-cs"/>
                      </a:rPr>
                      <m:t>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+mj-cs"/>
                      </a:rPr>
                      <m:t>=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+mj-cs"/>
                      </a:rPr>
                      <m:t>𝑁</m:t>
                    </m:r>
                    <m:r>
                      <a:rPr lang="en-US" altLang="zh-TW" i="1" baseline="30000" dirty="0">
                        <a:latin typeface="Cambria Math" panose="02040503050406030204" pitchFamily="18" charset="0"/>
                        <a:cs typeface="+mj-cs"/>
                      </a:rPr>
                      <m:t>2 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  <a:cs typeface="+mj-cs"/>
                      </a:rPr>
                      <m:t>𝑙𝑜𝑔𝑁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cs typeface="+mj-cs"/>
                      </a:rPr>
                      <m:t> </m:t>
                    </m:r>
                  </m:oMath>
                </a14:m>
                <a:r>
                  <a:rPr lang="zh-TW" altLang="en-US" dirty="0">
                    <a:cs typeface="+mj-cs"/>
                  </a:rPr>
                  <a:t>得落在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+mj-cs"/>
                      </a:rPr>
                      <m:t>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+mj-cs"/>
                      </a:rPr>
                      <m:t>≤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TW" altLang="en-US" dirty="0"/>
                  <a:t>左右</a:t>
                </a:r>
                <a:endParaRPr lang="en-US" altLang="zh-TW" dirty="0"/>
              </a:p>
              <a:p>
                <a:pPr marL="0" indent="0" fontAlgn="base">
                  <a:spcAft>
                    <a:spcPct val="0"/>
                  </a:spcAft>
                  <a:buNone/>
                </a:pPr>
                <a:r>
                  <a:rPr lang="zh-TW" altLang="en-US" dirty="0">
                    <a:cs typeface="+mj-cs"/>
                  </a:rPr>
                  <a:t>這樣的複雜度才不容易 </a:t>
                </a:r>
                <a:r>
                  <a:rPr lang="en-US" altLang="zh-TW" dirty="0">
                    <a:cs typeface="+mj-cs"/>
                  </a:rPr>
                  <a:t>TLE</a:t>
                </a:r>
                <a:endParaRPr lang="zh-TW" altLang="en-US" dirty="0">
                  <a:cs typeface="+mj-cs"/>
                </a:endParaRPr>
              </a:p>
              <a:p>
                <a:pPr marL="0" indent="0" fontAlgn="base">
                  <a:spcAft>
                    <a:spcPct val="0"/>
                  </a:spcAft>
                  <a:buNone/>
                </a:pPr>
                <a:endParaRPr lang="en-US" altLang="zh-TW" dirty="0">
                  <a:cs typeface="+mj-cs"/>
                </a:endParaRPr>
              </a:p>
              <a:p>
                <a:pPr fontAlgn="base">
                  <a:spcAft>
                    <a:spcPct val="0"/>
                  </a:spcAft>
                </a:pPr>
                <a:r>
                  <a:rPr lang="zh-TW" altLang="en-US" dirty="0">
                    <a:cs typeface="+mj-cs"/>
                  </a:rPr>
                  <a:t>也就是說如果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+mj-cs"/>
                      </a:rPr>
                      <m:t>𝑁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+mj-cs"/>
                      </a:rPr>
                      <m:t>=</m:t>
                    </m:r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  <a:cs typeface="+mj-cs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cs typeface="+mj-cs"/>
                          </a:rPr>
                          <m:t>1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  <a:cs typeface="+mj-cs"/>
                          </a:rPr>
                          <m:t>0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  <a:cs typeface="+mj-cs"/>
                          </a:rPr>
                          <m:t>5</m:t>
                        </m:r>
                      </m:sup>
                    </m:sSup>
                  </m:oMath>
                </a14:m>
                <a:endParaRPr lang="en-US" altLang="zh-TW" dirty="0">
                  <a:cs typeface="+mj-cs"/>
                </a:endParaRPr>
              </a:p>
              <a:p>
                <a:pPr fontAlgn="base">
                  <a:spcAft>
                    <a:spcPct val="0"/>
                  </a:spcAft>
                </a:pPr>
                <a:r>
                  <a:rPr lang="zh-TW" altLang="en-US" dirty="0">
                    <a:cs typeface="+mj-cs"/>
                  </a:rPr>
                  <a:t>那就得重新設計演算法</a:t>
                </a:r>
                <a:endParaRPr lang="en-US" altLang="zh-TW" dirty="0">
                  <a:cs typeface="+mj-cs"/>
                </a:endParaRPr>
              </a:p>
              <a:p>
                <a:pPr fontAlgn="base">
                  <a:spcAft>
                    <a:spcPct val="0"/>
                  </a:spcAft>
                </a:pPr>
                <a:r>
                  <a:rPr lang="zh-TW" altLang="en-US" dirty="0">
                    <a:cs typeface="+mj-cs"/>
                  </a:rPr>
                  <a:t>因為此時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+mj-cs"/>
                      </a:rPr>
                      <m:t>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+mj-cs"/>
                      </a:rPr>
                      <m:t>=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altLang="zh-TW" i="1" dirty="0" smtClean="0">
                        <a:latin typeface="Cambria Math" panose="02040503050406030204" pitchFamily="18" charset="0"/>
                        <a:cs typeface="+mj-cs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  <a:cs typeface="+mj-cs"/>
                      </a:rPr>
                      <m:t>log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cs typeface="+mj-cs"/>
                      </a:rPr>
                      <m:t>⁡(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TW" i="1" dirty="0">
                        <a:latin typeface="Cambria Math" panose="02040503050406030204" pitchFamily="18" charset="0"/>
                        <a:cs typeface="+mj-cs"/>
                      </a:rPr>
                      <m:t>) </m:t>
                    </m:r>
                  </m:oMath>
                </a14:m>
                <a:r>
                  <a:rPr lang="zh-TW" altLang="en-US" b="1" dirty="0">
                    <a:solidFill>
                      <a:srgbClr val="F18D8D"/>
                    </a:solidFill>
                    <a:cs typeface="+mj-cs"/>
                  </a:rPr>
                  <a:t>超大</a:t>
                </a:r>
                <a:r>
                  <a:rPr lang="en-US" altLang="zh-TW" b="1" dirty="0" err="1">
                    <a:solidFill>
                      <a:srgbClr val="F18D8D"/>
                    </a:solidFill>
                    <a:cs typeface="+mj-cs"/>
                  </a:rPr>
                  <a:t>ggggg</a:t>
                </a:r>
                <a:endParaRPr lang="en-US" altLang="en-US" b="1" dirty="0">
                  <a:solidFill>
                    <a:srgbClr val="F18D8D"/>
                  </a:solidFill>
                  <a:cs typeface="+mj-cs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0F237BB-0477-4827-80FA-11D1F8689E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43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160AE-7DCE-4CDD-8F80-DEFF82F1B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Week 2 </a:t>
            </a:r>
            <a:br>
              <a:rPr lang="en-US" altLang="zh-TW" dirty="0"/>
            </a:br>
            <a:r>
              <a:rPr lang="en-US" altLang="zh-TW" dirty="0"/>
              <a:t>I/O &amp; Standard Template Library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85F8AD-06A8-4164-A72B-D09696324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3520"/>
            <a:ext cx="9144000" cy="1224280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/>
              <a:t>STL</a:t>
            </a:r>
            <a:r>
              <a:rPr lang="zh-TW" altLang="en-US" dirty="0"/>
              <a:t> 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Coding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小知識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2263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AA75E50-3D7D-4F16-A021-4796566B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 </a:t>
            </a:r>
            <a:r>
              <a:rPr lang="en-US" altLang="zh-TW" dirty="0"/>
              <a:t>I / O</a:t>
            </a:r>
            <a:endParaRPr lang="zh-TW" altLang="en-US" baseline="30000" dirty="0">
              <a:latin typeface="Consolas" panose="020B0609020204030204" pitchFamily="49" charset="0"/>
              <a:cs typeface="Meslo LG L for Powerline" panose="020B0609030804020204" pitchFamily="50" charset="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F358263-2C2F-4904-857F-7BDB81AB2A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7247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 </a:t>
            </a:r>
            <a:r>
              <a:rPr lang="en-US" altLang="zh-TW" dirty="0"/>
              <a:t>I / 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zh-TW" altLang="en-US" dirty="0">
                <a:cs typeface="+mj-cs"/>
              </a:rPr>
              <a:t>一般常見有兩種</a:t>
            </a:r>
            <a:endParaRPr lang="en-US" altLang="zh-TW" dirty="0">
              <a:cs typeface="+mj-cs"/>
            </a:endParaRPr>
          </a:p>
          <a:p>
            <a:pPr lvl="1" fontAlgn="base">
              <a:spcAft>
                <a:spcPct val="0"/>
              </a:spcAft>
            </a:pPr>
            <a:r>
              <a:rPr lang="en-US" altLang="en-US" dirty="0" err="1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cin</a:t>
            </a:r>
            <a:r>
              <a:rPr lang="en-US" altLang="en-US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/</a:t>
            </a:r>
            <a:r>
              <a:rPr lang="en-US" altLang="en-US" dirty="0" err="1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cout</a:t>
            </a:r>
            <a:endParaRPr lang="en-US" altLang="en-US" dirty="0">
              <a:latin typeface="Consolas" panose="020B0609020204030204" pitchFamily="49" charset="0"/>
              <a:ea typeface="Meslo LG L for Powerline" panose="020B0609030804020204" pitchFamily="50" charset="0"/>
              <a:cs typeface="Meslo LG L for Powerline" panose="020B0609030804020204" pitchFamily="50" charset="0"/>
            </a:endParaRPr>
          </a:p>
          <a:p>
            <a:pPr lvl="1" fontAlgn="base">
              <a:spcAft>
                <a:spcPct val="0"/>
              </a:spcAft>
            </a:pPr>
            <a:r>
              <a:rPr lang="en-US" altLang="en-US" dirty="0" err="1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scanf</a:t>
            </a:r>
            <a:r>
              <a:rPr lang="en-US" altLang="en-US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/</a:t>
            </a:r>
            <a:r>
              <a:rPr lang="en-US" altLang="en-US" dirty="0" err="1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printf</a:t>
            </a:r>
            <a:endParaRPr lang="en-US" altLang="en-US" dirty="0">
              <a:latin typeface="Consolas" panose="020B0609020204030204" pitchFamily="49" charset="0"/>
              <a:ea typeface="Meslo LG L for Powerline" panose="020B0609030804020204" pitchFamily="50" charset="0"/>
              <a:cs typeface="Meslo LG L for Powerline" panose="020B06090308040202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207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 </a:t>
            </a:r>
            <a:r>
              <a:rPr lang="en-US" altLang="zh-TW" dirty="0"/>
              <a:t>I / 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586167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zh-TW" altLang="en-US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若你習慣使用 </a:t>
            </a:r>
            <a:r>
              <a:rPr lang="en-US" altLang="zh-TW" dirty="0" err="1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cin</a:t>
            </a:r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/</a:t>
            </a:r>
            <a:r>
              <a:rPr lang="en-US" altLang="zh-TW" dirty="0" err="1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cout</a:t>
            </a:r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 </a:t>
            </a:r>
            <a:r>
              <a:rPr lang="zh-TW" altLang="en-US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需在 </a:t>
            </a:r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main </a:t>
            </a:r>
            <a:r>
              <a:rPr lang="zh-TW" altLang="en-US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的一開始加入：</a:t>
            </a:r>
            <a:endParaRPr lang="en-US" altLang="zh-TW" dirty="0">
              <a:latin typeface="Consolas" panose="020B0609020204030204" pitchFamily="49" charset="0"/>
              <a:ea typeface="Meslo LG L for Powerline" panose="020B0609030804020204" pitchFamily="50" charset="0"/>
              <a:cs typeface="Meslo LG L for Powerline" panose="020B0609030804020204" pitchFamily="50" charset="0"/>
            </a:endParaRPr>
          </a:p>
          <a:p>
            <a:pPr lvl="1" fontAlgn="base">
              <a:spcAft>
                <a:spcPct val="0"/>
              </a:spcAft>
            </a:pP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Meslo LG L for Powerline" panose="020B0609030804020204" pitchFamily="50" charset="0"/>
              </a:rPr>
              <a:t>ios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  <a:cs typeface="Meslo LG L for Powerline" panose="020B0609030804020204" pitchFamily="50" charset="0"/>
              </a:rPr>
              <a:t>::</a:t>
            </a:r>
            <a:r>
              <a:rPr lang="zh-TW" altLang="zh-TW" dirty="0">
                <a:solidFill>
                  <a:srgbClr val="DD4A68"/>
                </a:solidFill>
                <a:latin typeface="Consolas" panose="020B0609020204030204" pitchFamily="49" charset="0"/>
                <a:ea typeface="Menlo"/>
                <a:cs typeface="Meslo LG L for Powerline" panose="020B0609030804020204" pitchFamily="50" charset="0"/>
              </a:rPr>
              <a:t>sync_with_stdio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  <a:cs typeface="Meslo LG L for Powerline" panose="020B0609030804020204" pitchFamily="50" charset="0"/>
              </a:rPr>
              <a:t>(</a:t>
            </a:r>
            <a:r>
              <a:rPr lang="en-US" altLang="zh-TW" dirty="0">
                <a:solidFill>
                  <a:srgbClr val="990055"/>
                </a:solidFill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false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  <a:cs typeface="Meslo LG L for Powerline" panose="020B0609030804020204" pitchFamily="50" charset="0"/>
              </a:rPr>
              <a:t>);</a:t>
            </a:r>
            <a:endParaRPr lang="en-US" altLang="zh-TW" dirty="0">
              <a:solidFill>
                <a:srgbClr val="999999"/>
              </a:solidFill>
              <a:latin typeface="Consolas" panose="020B0609020204030204" pitchFamily="49" charset="0"/>
              <a:ea typeface="Meslo LG L for Powerline" panose="020B0609030804020204" pitchFamily="50" charset="0"/>
              <a:cs typeface="Meslo LG L for Powerline" panose="020B0609030804020204" pitchFamily="50" charset="0"/>
            </a:endParaRPr>
          </a:p>
          <a:p>
            <a:pPr lvl="1" fontAlgn="base">
              <a:spcAft>
                <a:spcPct val="0"/>
              </a:spcAft>
            </a:pP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  <a:cs typeface="Meslo LG L for Powerline" panose="020B0609030804020204" pitchFamily="50" charset="0"/>
              </a:rPr>
              <a:t>cin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  <a:cs typeface="Meslo LG L for Powerline" panose="020B0609030804020204" pitchFamily="50" charset="0"/>
              </a:rPr>
              <a:t>.</a:t>
            </a:r>
            <a:r>
              <a:rPr lang="zh-TW" altLang="zh-TW" dirty="0">
                <a:solidFill>
                  <a:srgbClr val="DD4A68"/>
                </a:solidFill>
                <a:latin typeface="Consolas" panose="020B0609020204030204" pitchFamily="49" charset="0"/>
                <a:ea typeface="Menlo"/>
                <a:cs typeface="Meslo LG L for Powerline" panose="020B0609030804020204" pitchFamily="50" charset="0"/>
              </a:rPr>
              <a:t>tie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  <a:cs typeface="Meslo LG L for Powerline" panose="020B0609030804020204" pitchFamily="50" charset="0"/>
              </a:rPr>
              <a:t>(</a:t>
            </a:r>
            <a:r>
              <a:rPr lang="en-US" altLang="zh-TW" dirty="0">
                <a:solidFill>
                  <a:srgbClr val="990055"/>
                </a:solidFill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0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  <a:cs typeface="Meslo LG L for Powerline" panose="020B0609030804020204" pitchFamily="50" charset="0"/>
              </a:rPr>
              <a:t>);</a:t>
            </a:r>
            <a:endParaRPr lang="en-US" altLang="zh-TW" sz="800" dirty="0">
              <a:latin typeface="Consolas" panose="020B0609020204030204" pitchFamily="49" charset="0"/>
              <a:ea typeface="Meslo LG L for Powerline" panose="020B0609030804020204" pitchFamily="50" charset="0"/>
              <a:cs typeface="Meslo LG L for Powerline" panose="020B0609030804020204" pitchFamily="50" charset="0"/>
            </a:endParaRPr>
          </a:p>
          <a:p>
            <a:pPr fontAlgn="base">
              <a:spcAft>
                <a:spcPct val="0"/>
              </a:spcAft>
            </a:pPr>
            <a:r>
              <a:rPr lang="zh-TW" altLang="en-US" dirty="0"/>
              <a:t>因為預設中在執行 </a:t>
            </a:r>
            <a:r>
              <a:rPr lang="en-US" altLang="zh-TW" dirty="0" err="1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cin</a:t>
            </a:r>
            <a:r>
              <a:rPr lang="en-US" altLang="zh-TW" dirty="0"/>
              <a:t> </a:t>
            </a:r>
            <a:r>
              <a:rPr lang="zh-TW" altLang="en-US" dirty="0"/>
              <a:t>之前 </a:t>
            </a:r>
            <a:r>
              <a:rPr lang="en-US" altLang="zh-TW" dirty="0" err="1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cout</a:t>
            </a:r>
            <a:r>
              <a:rPr lang="en-US" altLang="zh-TW" dirty="0"/>
              <a:t> </a:t>
            </a:r>
            <a:r>
              <a:rPr lang="zh-TW" altLang="en-US" dirty="0"/>
              <a:t>會直接 </a:t>
            </a:r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flush</a:t>
            </a:r>
            <a:r>
              <a:rPr lang="en-US" altLang="zh-TW" dirty="0"/>
              <a:t> (</a:t>
            </a:r>
            <a:r>
              <a:rPr lang="zh-TW" altLang="en-US" dirty="0"/>
              <a:t>將緩衝區的內容輸出到螢幕</a:t>
            </a:r>
            <a:r>
              <a:rPr lang="en-US" altLang="zh-TW" dirty="0"/>
              <a:t>)</a:t>
            </a:r>
          </a:p>
          <a:p>
            <a:pPr fontAlgn="base">
              <a:spcAft>
                <a:spcPct val="0"/>
              </a:spcAft>
            </a:pPr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C++ </a:t>
            </a:r>
            <a:r>
              <a:rPr lang="zh-TW" altLang="en-US" dirty="0">
                <a:latin typeface="Consolas" panose="020B0609020204030204" pitchFamily="49" charset="0"/>
                <a:cs typeface="Meslo LG L for Powerline" panose="020B0609030804020204" pitchFamily="50" charset="0"/>
              </a:rPr>
              <a:t>有個換行操作是 </a:t>
            </a:r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std::</a:t>
            </a:r>
            <a:r>
              <a:rPr lang="en-US" altLang="zh-TW" dirty="0" err="1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endl</a:t>
            </a:r>
            <a:r>
              <a:rPr lang="zh-TW" altLang="en-US" dirty="0">
                <a:latin typeface="Consolas" panose="020B0609020204030204" pitchFamily="49" charset="0"/>
                <a:cs typeface="Meslo LG L for Powerline" panose="020B0609030804020204" pitchFamily="50" charset="0"/>
              </a:rPr>
              <a:t>，將會強制進行 </a:t>
            </a:r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flush</a:t>
            </a:r>
            <a:r>
              <a:rPr lang="zh-TW" altLang="en-US" dirty="0">
                <a:latin typeface="Consolas" panose="020B0609020204030204" pitchFamily="49" charset="0"/>
                <a:cs typeface="Meslo LG L for Powerline" panose="020B0609030804020204" pitchFamily="50" charset="0"/>
              </a:rPr>
              <a:t>，建議也用</a:t>
            </a:r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'\n'</a:t>
            </a:r>
            <a:r>
              <a:rPr lang="zh-TW" altLang="en-US" dirty="0">
                <a:latin typeface="Consolas" panose="020B0609020204030204" pitchFamily="49" charset="0"/>
                <a:cs typeface="Meslo LG L for Powerline" panose="020B0609030804020204" pitchFamily="50" charset="0"/>
              </a:rPr>
              <a:t>取代</a:t>
            </a:r>
            <a:endParaRPr lang="en-US" altLang="zh-TW" dirty="0">
              <a:latin typeface="Consolas" panose="020B0609020204030204" pitchFamily="49" charset="0"/>
              <a:cs typeface="Meslo LG L for Powerline" panose="020B0609030804020204" pitchFamily="50" charset="0"/>
            </a:endParaRPr>
          </a:p>
          <a:p>
            <a:pPr fontAlgn="base">
              <a:spcAft>
                <a:spcPct val="0"/>
              </a:spcAft>
            </a:pPr>
            <a:r>
              <a:rPr lang="zh-TW" altLang="en-US" dirty="0">
                <a:latin typeface="Consolas" panose="020B0609020204030204" pitchFamily="49" charset="0"/>
                <a:cs typeface="Meslo LG L for Powerline" panose="020B0609030804020204" pitchFamily="50" charset="0"/>
              </a:rPr>
              <a:t>並請不要混用 </a:t>
            </a:r>
            <a:r>
              <a:rPr lang="en-US" altLang="zh-TW" dirty="0" err="1">
                <a:latin typeface="Consolas" panose="020B0609020204030204" pitchFamily="49" charset="0"/>
                <a:cs typeface="Meslo LG L for Powerline" panose="020B0609030804020204" pitchFamily="50" charset="0"/>
              </a:rPr>
              <a:t>cin</a:t>
            </a:r>
            <a:r>
              <a:rPr lang="en-US" altLang="zh-TW" dirty="0">
                <a:latin typeface="Consolas" panose="020B0609020204030204" pitchFamily="49" charset="0"/>
                <a:cs typeface="Meslo LG L for Powerline" panose="020B0609030804020204" pitchFamily="50" charset="0"/>
              </a:rPr>
              <a:t>/</a:t>
            </a:r>
            <a:r>
              <a:rPr lang="en-US" altLang="zh-TW" dirty="0" err="1">
                <a:latin typeface="Consolas" panose="020B0609020204030204" pitchFamily="49" charset="0"/>
                <a:cs typeface="Meslo LG L for Powerline" panose="020B0609030804020204" pitchFamily="50" charset="0"/>
              </a:rPr>
              <a:t>cout</a:t>
            </a:r>
            <a:r>
              <a:rPr lang="zh-TW" altLang="en-US" dirty="0">
                <a:latin typeface="Consolas" panose="020B0609020204030204" pitchFamily="49" charset="0"/>
                <a:cs typeface="Meslo LG L for Powerline" panose="020B0609030804020204" pitchFamily="50" charset="0"/>
              </a:rPr>
              <a:t>、</a:t>
            </a:r>
            <a:r>
              <a:rPr lang="en-US" altLang="zh-TW" dirty="0" err="1">
                <a:latin typeface="Consolas" panose="020B0609020204030204" pitchFamily="49" charset="0"/>
                <a:cs typeface="Meslo LG L for Powerline" panose="020B0609030804020204" pitchFamily="50" charset="0"/>
              </a:rPr>
              <a:t>scanf</a:t>
            </a:r>
            <a:r>
              <a:rPr lang="en-US" altLang="zh-TW" dirty="0">
                <a:latin typeface="Consolas" panose="020B0609020204030204" pitchFamily="49" charset="0"/>
                <a:cs typeface="Meslo LG L for Powerline" panose="020B0609030804020204" pitchFamily="50" charset="0"/>
              </a:rPr>
              <a:t>/</a:t>
            </a:r>
            <a:r>
              <a:rPr lang="en-US" altLang="zh-TW" dirty="0" err="1">
                <a:latin typeface="Consolas" panose="020B0609020204030204" pitchFamily="49" charset="0"/>
                <a:cs typeface="Meslo LG L for Powerline" panose="020B0609030804020204" pitchFamily="50" charset="0"/>
              </a:rPr>
              <a:t>printf</a:t>
            </a:r>
            <a:endParaRPr lang="en-US" altLang="zh-TW" dirty="0">
              <a:latin typeface="Consolas" panose="020B0609020204030204" pitchFamily="49" charset="0"/>
              <a:cs typeface="Meslo LG L for Powerline" panose="020B0609030804020204" pitchFamily="50" charset="0"/>
            </a:endParaRPr>
          </a:p>
          <a:p>
            <a:pPr fontAlgn="base">
              <a:spcAft>
                <a:spcPct val="0"/>
              </a:spcAft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Meslo LG L for Powerline" panose="020B0609030804020204" pitchFamily="50" charset="0"/>
              </a:rPr>
              <a:t>如果你使用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Meslo LG L for Powerline" panose="020B0609030804020204" pitchFamily="50" charset="0"/>
              </a:rPr>
              <a:t>scanf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Meslo LG L for Powerline" panose="020B0609030804020204" pitchFamily="50" charset="0"/>
              </a:rPr>
              <a:t>/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Meslo LG L for Powerline" panose="020B0609030804020204" pitchFamily="50" charset="0"/>
              </a:rPr>
              <a:t>printf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Meslo LG L for Powerline" panose="020B0609030804020204" pitchFamily="50" charset="0"/>
              </a:rPr>
              <a:t> 請跳過本頁</a:t>
            </a:r>
            <a:endParaRPr lang="zh-TW" altLang="zh-TW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Meslo LG L for Powerline" panose="020B0609030804020204" pitchFamily="50" charset="0"/>
            </a:endParaRPr>
          </a:p>
          <a:p>
            <a:pPr lvl="1" fontAlgn="base">
              <a:spcAft>
                <a:spcPct val="0"/>
              </a:spcAft>
            </a:pPr>
            <a:endParaRPr lang="en-US" altLang="en-US" dirty="0">
              <a:latin typeface="Consolas" panose="020B0609020204030204" pitchFamily="49" charset="0"/>
              <a:ea typeface="Meslo LG L for Powerline" panose="020B0609030804020204" pitchFamily="50" charset="0"/>
              <a:cs typeface="Meslo LG L for Powerline" panose="020B06090308040202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630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 </a:t>
            </a:r>
            <a:r>
              <a:rPr lang="en-US" altLang="zh-TW" dirty="0"/>
              <a:t>I / 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zh-TW" altLang="en-US" dirty="0"/>
              <a:t>所以你的 </a:t>
            </a:r>
            <a:r>
              <a:rPr lang="en-US" altLang="zh-TW" dirty="0"/>
              <a:t>code </a:t>
            </a:r>
            <a:r>
              <a:rPr lang="zh-TW" altLang="en-US" dirty="0"/>
              <a:t>可能一開始會長這樣</a:t>
            </a:r>
          </a:p>
          <a:p>
            <a:pPr fontAlgn="base">
              <a:spcAft>
                <a:spcPct val="0"/>
              </a:spcAft>
            </a:pPr>
            <a:endParaRPr lang="zh-TW" altLang="zh-TW" dirty="0">
              <a:latin typeface="Consolas" panose="020B0609020204030204" pitchFamily="49" charset="0"/>
              <a:cs typeface="Meslo LG L for Powerline" panose="020B0609030804020204" pitchFamily="50" charset="0"/>
            </a:endParaRPr>
          </a:p>
          <a:p>
            <a:pPr lvl="1" fontAlgn="base">
              <a:spcAft>
                <a:spcPct val="0"/>
              </a:spcAft>
            </a:pPr>
            <a:endParaRPr lang="zh-TW" altLang="zh-TW" dirty="0">
              <a:latin typeface="Consolas" panose="020B0609020204030204" pitchFamily="49" charset="0"/>
              <a:cs typeface="Meslo LG L for Powerline" panose="020B0609030804020204" pitchFamily="50" charset="0"/>
            </a:endParaRPr>
          </a:p>
          <a:p>
            <a:pPr lvl="1" fontAlgn="base">
              <a:spcAft>
                <a:spcPct val="0"/>
              </a:spcAft>
            </a:pPr>
            <a:endParaRPr lang="en-US" altLang="en-US" dirty="0">
              <a:latin typeface="Consolas" panose="020B0609020204030204" pitchFamily="49" charset="0"/>
              <a:ea typeface="Meslo LG L for Powerline" panose="020B0609030804020204" pitchFamily="50" charset="0"/>
              <a:cs typeface="Meslo LG L for Powerline" panose="020B0609030804020204" pitchFamily="50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E913762-4E75-486F-B19F-FEEEFB7CC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5550"/>
            <a:ext cx="56102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22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AA75E50-3D7D-4F16-A021-4796566B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Meslo LG L for Powerline" panose="020B0609030804020204" pitchFamily="50" charset="0"/>
              </a:rPr>
              <a:t>常用 </a:t>
            </a:r>
            <a:r>
              <a:rPr lang="en-US" altLang="zh-TW" dirty="0">
                <a:cs typeface="Meslo LG L for Powerline" panose="020B0609030804020204" pitchFamily="50" charset="0"/>
              </a:rPr>
              <a:t>STL</a:t>
            </a:r>
            <a:endParaRPr lang="zh-TW" altLang="en-US" dirty="0">
              <a:cs typeface="Meslo LG L for Powerline" panose="020B0609030804020204" pitchFamily="50" charset="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F358263-2C2F-4904-857F-7BDB81AB2A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3292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D00B6B9-0B69-407F-9CF5-1D928A63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Meslo LG L for Powerline" panose="020B0609030804020204" pitchFamily="50" charset="0"/>
              </a:rPr>
              <a:t>常用 </a:t>
            </a:r>
            <a:r>
              <a:rPr lang="en-US" altLang="zh-TW" dirty="0">
                <a:cs typeface="Meslo LG L for Powerline" panose="020B0609030804020204" pitchFamily="50" charset="0"/>
              </a:rPr>
              <a:t>STL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55C0399-A78A-4AD9-B3A0-715FEA127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STL </a:t>
            </a:r>
            <a:r>
              <a:rPr lang="zh-TW" altLang="en-US" dirty="0"/>
              <a:t>全名 </a:t>
            </a:r>
            <a:r>
              <a:rPr lang="en-US" altLang="zh-TW" dirty="0"/>
              <a:t>Standard Template Library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TW" altLang="en-US" dirty="0"/>
              <a:t>簡單來說就是幫你寫好很多東西讓你加快</a:t>
            </a:r>
            <a:r>
              <a:rPr lang="zh-TW" altLang="en-US" strike="sngStrike" dirty="0">
                <a:solidFill>
                  <a:schemeClr val="bg1">
                    <a:lumMod val="50000"/>
                  </a:schemeClr>
                </a:solidFill>
              </a:rPr>
              <a:t>變笨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dirty="0"/>
              <a:t>STL </a:t>
            </a:r>
            <a:r>
              <a:rPr lang="zh-TW" altLang="en-US" dirty="0"/>
              <a:t>可以套在 </a:t>
            </a:r>
            <a:r>
              <a:rPr lang="en-US" altLang="zh-TW" dirty="0"/>
              <a:t>STL </a:t>
            </a:r>
            <a:r>
              <a:rPr lang="zh-TW" altLang="en-US" dirty="0"/>
              <a:t>裡面</a:t>
            </a:r>
          </a:p>
          <a:p>
            <a:pPr lvl="1"/>
            <a:r>
              <a:rPr lang="zh-TW" altLang="en-US" sz="2800" dirty="0"/>
              <a:t>然而 </a:t>
            </a:r>
            <a:r>
              <a:rPr lang="en-US" altLang="zh-TW" sz="2800" dirty="0"/>
              <a:t>STLSTL </a:t>
            </a:r>
            <a:r>
              <a:rPr lang="zh-TW" altLang="en-US" sz="2800" dirty="0"/>
              <a:t>又可以套在 </a:t>
            </a:r>
            <a:r>
              <a:rPr lang="en-US" altLang="zh-TW" sz="2800" dirty="0"/>
              <a:t>STL </a:t>
            </a:r>
            <a:r>
              <a:rPr lang="zh-TW" altLang="en-US" sz="2800" dirty="0"/>
              <a:t>裡面</a:t>
            </a:r>
          </a:p>
          <a:p>
            <a:pPr lvl="2"/>
            <a:r>
              <a:rPr lang="zh-TW" altLang="en-US" sz="2300" dirty="0"/>
              <a:t>然而 </a:t>
            </a:r>
            <a:r>
              <a:rPr lang="en-US" altLang="zh-TW" sz="2300" dirty="0"/>
              <a:t>STLSTLSTL </a:t>
            </a:r>
            <a:r>
              <a:rPr lang="zh-TW" altLang="en-US" sz="2300" dirty="0"/>
              <a:t>又可以套在 </a:t>
            </a:r>
            <a:r>
              <a:rPr lang="en-US" altLang="zh-TW" sz="2300" dirty="0"/>
              <a:t>STL </a:t>
            </a:r>
            <a:r>
              <a:rPr lang="zh-TW" altLang="en-US" sz="2300" dirty="0"/>
              <a:t>裡面</a:t>
            </a:r>
          </a:p>
          <a:p>
            <a:pPr lvl="3"/>
            <a:r>
              <a:rPr lang="zh-TW" altLang="en-US" sz="1915" dirty="0"/>
              <a:t>然而 </a:t>
            </a:r>
            <a:r>
              <a:rPr lang="en-US" altLang="zh-TW" sz="1915" dirty="0"/>
              <a:t>STLSTLSTLSTL</a:t>
            </a:r>
            <a:r>
              <a:rPr lang="zh-TW" altLang="en-US" sz="1915" dirty="0"/>
              <a:t>又可以套在 </a:t>
            </a:r>
            <a:r>
              <a:rPr lang="en-US" altLang="zh-TW" sz="1915" dirty="0"/>
              <a:t>STL </a:t>
            </a:r>
            <a:r>
              <a:rPr lang="zh-TW" altLang="en-US" sz="1915" dirty="0"/>
              <a:t>裡面</a:t>
            </a:r>
          </a:p>
          <a:p>
            <a:pPr lvl="4"/>
            <a:r>
              <a:rPr lang="zh-TW" altLang="en-US" sz="1545" dirty="0"/>
              <a:t>然而 </a:t>
            </a:r>
            <a:r>
              <a:rPr lang="en-US" altLang="zh-TW" sz="1545" dirty="0"/>
              <a:t>STLSTLSTLSTLSTL </a:t>
            </a:r>
            <a:r>
              <a:rPr lang="zh-TW" altLang="en-US" sz="1545" dirty="0"/>
              <a:t>又可以套在 </a:t>
            </a:r>
            <a:r>
              <a:rPr lang="en-US" altLang="zh-TW" sz="1545" dirty="0"/>
              <a:t>STL </a:t>
            </a:r>
            <a:r>
              <a:rPr lang="zh-TW" altLang="en-US" sz="1545" dirty="0"/>
              <a:t>裡面</a:t>
            </a:r>
            <a:endParaRPr lang="en-US" altLang="zh-TW" sz="1545" dirty="0"/>
          </a:p>
          <a:p>
            <a:pPr marL="1828800" lvl="4" indent="0">
              <a:buNone/>
            </a:pPr>
            <a:endParaRPr lang="zh-TW" altLang="en-US" sz="1600" dirty="0"/>
          </a:p>
          <a:p>
            <a:r>
              <a:rPr lang="zh-TW" altLang="en-US" dirty="0"/>
              <a:t>這裡只教</a:t>
            </a:r>
            <a:r>
              <a:rPr lang="zh-TW" altLang="en-US" dirty="0">
                <a:solidFill>
                  <a:srgbClr val="0070C0"/>
                </a:solidFill>
              </a:rPr>
              <a:t>基礎用法</a:t>
            </a:r>
            <a:r>
              <a:rPr lang="zh-TW" altLang="en-US" dirty="0"/>
              <a:t>，比較詳細的請看課程教材或文件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68625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D00B6B9-0B69-407F-9CF5-1D928A63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cs typeface="Meslo LG L for Powerline" panose="020B0609030804020204" pitchFamily="50" charset="0"/>
              </a:rPr>
              <a:t>Vector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55C0399-A78A-4AD9-B3A0-715FEA127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9952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vector </a:t>
            </a:r>
            <a:r>
              <a:rPr lang="zh-TW" altLang="en-US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就是比較好用的陣列</a:t>
            </a:r>
            <a:endParaRPr lang="en-US" altLang="zh-TW" dirty="0">
              <a:latin typeface="Consolas" panose="020B0609020204030204" pitchFamily="49" charset="0"/>
              <a:ea typeface="Meslo LG L for Powerline" panose="020B0609030804020204" pitchFamily="50" charset="0"/>
              <a:cs typeface="Meslo LG L for Powerline" panose="020B0609030804020204" pitchFamily="50" charset="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他的用法與許多 </a:t>
            </a:r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STL</a:t>
            </a:r>
            <a:r>
              <a:rPr lang="zh-TW" altLang="en-US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 的資料結構很像</a:t>
            </a:r>
            <a:endParaRPr lang="en-US" altLang="zh-TW" dirty="0">
              <a:latin typeface="Consolas" panose="020B0609020204030204" pitchFamily="49" charset="0"/>
              <a:ea typeface="Meslo LG L for Powerline" panose="020B0609030804020204" pitchFamily="50" charset="0"/>
              <a:cs typeface="Meslo LG L for Powerline" panose="020B0609030804020204" pitchFamily="50" charset="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#include &lt;vector&gt; </a:t>
            </a:r>
            <a:r>
              <a:rPr lang="en-US" altLang="zh-TW" dirty="0">
                <a:solidFill>
                  <a:srgbClr val="00B050"/>
                </a:solidFill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// </a:t>
            </a:r>
            <a:r>
              <a:rPr lang="zh-TW" altLang="en-US" dirty="0">
                <a:solidFill>
                  <a:srgbClr val="00B050"/>
                </a:solidFill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其他 </a:t>
            </a:r>
            <a:r>
              <a:rPr lang="en-US" altLang="zh-TW" dirty="0">
                <a:solidFill>
                  <a:srgbClr val="00B050"/>
                </a:solidFill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STL </a:t>
            </a:r>
            <a:r>
              <a:rPr lang="zh-TW" altLang="en-US" dirty="0">
                <a:solidFill>
                  <a:srgbClr val="00B050"/>
                </a:solidFill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的引入方法類似</a:t>
            </a:r>
            <a:endParaRPr lang="en-US" altLang="zh-TW" dirty="0">
              <a:solidFill>
                <a:srgbClr val="00B050"/>
              </a:solidFill>
              <a:latin typeface="Consolas" panose="020B0609020204030204" pitchFamily="49" charset="0"/>
              <a:ea typeface="Meslo LG L for Powerline" panose="020B0609030804020204" pitchFamily="50" charset="0"/>
              <a:cs typeface="Meslo LG L for Powerline" panose="020B0609030804020204" pitchFamily="50" charset="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宣告：</a:t>
            </a:r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vector&lt;int&gt; v; </a:t>
            </a:r>
            <a:r>
              <a:rPr lang="en-US" altLang="zh-TW" dirty="0">
                <a:solidFill>
                  <a:srgbClr val="00B050"/>
                </a:solidFill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//</a:t>
            </a:r>
            <a:r>
              <a:rPr lang="zh-TW" altLang="en-US" dirty="0">
                <a:solidFill>
                  <a:srgbClr val="00B050"/>
                </a:solidFill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 不用陣列大小</a:t>
            </a:r>
            <a:endParaRPr lang="en-US" altLang="zh-TW" dirty="0">
              <a:solidFill>
                <a:srgbClr val="00B050"/>
              </a:solidFill>
              <a:latin typeface="Consolas" panose="020B0609020204030204" pitchFamily="49" charset="0"/>
              <a:ea typeface="Meslo LG L for Powerline" panose="020B0609030804020204" pitchFamily="50" charset="0"/>
              <a:cs typeface="Meslo LG L for Powerline" panose="020B0609030804020204" pitchFamily="50" charset="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把東西丟進去 </a:t>
            </a:r>
            <a:r>
              <a:rPr lang="en-US" altLang="zh-TW" dirty="0" err="1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v.push_back</a:t>
            </a:r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(123);</a:t>
            </a:r>
          </a:p>
          <a:p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v:</a:t>
            </a:r>
          </a:p>
          <a:p>
            <a:endParaRPr lang="en-US" altLang="zh-TW" dirty="0">
              <a:latin typeface="Consolas" panose="020B0609020204030204" pitchFamily="49" charset="0"/>
              <a:ea typeface="Meslo LG L for Powerline" panose="020B0609030804020204" pitchFamily="50" charset="0"/>
              <a:cs typeface="Meslo LG L for Powerline" panose="020B0609030804020204" pitchFamily="50" charset="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你可以用 </a:t>
            </a:r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v[0] </a:t>
            </a:r>
            <a:r>
              <a:rPr lang="zh-TW" altLang="en-US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來取得這個 </a:t>
            </a:r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123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36AED62-4754-4975-BAF2-F8EC90682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832888"/>
              </p:ext>
            </p:extLst>
          </p:nvPr>
        </p:nvGraphicFramePr>
        <p:xfrm>
          <a:off x="1752599" y="4721226"/>
          <a:ext cx="4791368" cy="79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6163">
                  <a:extLst>
                    <a:ext uri="{9D8B030D-6E8A-4147-A177-3AD203B41FA5}">
                      <a16:colId xmlns:a16="http://schemas.microsoft.com/office/drawing/2014/main" val="4202448984"/>
                    </a:ext>
                  </a:extLst>
                </a:gridCol>
                <a:gridCol w="701041">
                  <a:extLst>
                    <a:ext uri="{9D8B030D-6E8A-4147-A177-3AD203B41FA5}">
                      <a16:colId xmlns:a16="http://schemas.microsoft.com/office/drawing/2014/main" val="344997983"/>
                    </a:ext>
                  </a:extLst>
                </a:gridCol>
                <a:gridCol w="701041">
                  <a:extLst>
                    <a:ext uri="{9D8B030D-6E8A-4147-A177-3AD203B41FA5}">
                      <a16:colId xmlns:a16="http://schemas.microsoft.com/office/drawing/2014/main" val="1980410187"/>
                    </a:ext>
                  </a:extLst>
                </a:gridCol>
                <a:gridCol w="701041">
                  <a:extLst>
                    <a:ext uri="{9D8B030D-6E8A-4147-A177-3AD203B41FA5}">
                      <a16:colId xmlns:a16="http://schemas.microsoft.com/office/drawing/2014/main" val="4198552833"/>
                    </a:ext>
                  </a:extLst>
                </a:gridCol>
                <a:gridCol w="701041">
                  <a:extLst>
                    <a:ext uri="{9D8B030D-6E8A-4147-A177-3AD203B41FA5}">
                      <a16:colId xmlns:a16="http://schemas.microsoft.com/office/drawing/2014/main" val="1885797289"/>
                    </a:ext>
                  </a:extLst>
                </a:gridCol>
                <a:gridCol w="701041">
                  <a:extLst>
                    <a:ext uri="{9D8B030D-6E8A-4147-A177-3AD203B41FA5}">
                      <a16:colId xmlns:a16="http://schemas.microsoft.com/office/drawing/2014/main" val="186440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Consolas" panose="020B0609020204030204" pitchFamily="49" charset="0"/>
                          <a:ea typeface="Meslo LG L for Powerline" panose="020B0609030804020204" pitchFamily="50" charset="0"/>
                          <a:cs typeface="Meslo LG L for Powerline" panose="020B0609030804020204" pitchFamily="50" charset="0"/>
                        </a:rPr>
                        <a:t>Index</a:t>
                      </a:r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Consolas" panose="020B0609020204030204" pitchFamily="49" charset="0"/>
                          <a:cs typeface="Meslo LG L for Powerline" panose="020B0609030804020204" pitchFamily="50" charset="0"/>
                        </a:rPr>
                        <a:t>0</a:t>
                      </a:r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Consolas" panose="020B0609020204030204" pitchFamily="49" charset="0"/>
                          <a:cs typeface="Meslo LG L for Powerline" panose="020B0609030804020204" pitchFamily="50" charset="0"/>
                        </a:rPr>
                        <a:t>1</a:t>
                      </a:r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Consolas" panose="020B0609020204030204" pitchFamily="49" charset="0"/>
                          <a:cs typeface="Meslo LG L for Powerline" panose="020B0609030804020204" pitchFamily="50" charset="0"/>
                        </a:rPr>
                        <a:t>2</a:t>
                      </a:r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Consolas" panose="020B0609020204030204" pitchFamily="49" charset="0"/>
                          <a:cs typeface="Meslo LG L for Powerline" panose="020B0609030804020204" pitchFamily="50" charset="0"/>
                        </a:rPr>
                        <a:t>3</a:t>
                      </a:r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Consolas" panose="020B0609020204030204" pitchFamily="49" charset="0"/>
                          <a:cs typeface="Meslo LG L for Powerline" panose="020B0609030804020204" pitchFamily="50" charset="0"/>
                        </a:rPr>
                        <a:t>4</a:t>
                      </a:r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82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Consolas" panose="020B0609020204030204" pitchFamily="49" charset="0"/>
                          <a:cs typeface="Meslo LG L for Powerline" panose="020B0609030804020204" pitchFamily="50" charset="0"/>
                        </a:rPr>
                        <a:t>Value</a:t>
                      </a:r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Consolas" panose="020B0609020204030204" pitchFamily="49" charset="0"/>
                          <a:cs typeface="Meslo LG L for Powerline" panose="020B0609030804020204" pitchFamily="50" charset="0"/>
                        </a:rPr>
                        <a:t>123</a:t>
                      </a:r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1133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309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D00B6B9-0B69-407F-9CF5-1D928A63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cs typeface="Meslo LG L for Powerline" panose="020B0609030804020204" pitchFamily="50" charset="0"/>
              </a:rPr>
              <a:t>Vector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55C0399-A78A-4AD9-B3A0-715FEA127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繼續</a:t>
            </a:r>
            <a:endParaRPr lang="en-US" altLang="zh-TW" dirty="0">
              <a:latin typeface="Consolas" panose="020B0609020204030204" pitchFamily="49" charset="0"/>
              <a:ea typeface="Meslo LG L for Powerline" panose="020B0609030804020204" pitchFamily="50" charset="0"/>
              <a:cs typeface="Meslo LG L for Powerline" panose="020B0609030804020204" pitchFamily="50" charset="0"/>
            </a:endParaRPr>
          </a:p>
          <a:p>
            <a:pPr marL="0" indent="0">
              <a:buNone/>
            </a:pPr>
            <a:r>
              <a:rPr lang="en-US" altLang="zh-TW" dirty="0" err="1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v.push_back</a:t>
            </a:r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(23);</a:t>
            </a:r>
          </a:p>
          <a:p>
            <a:pPr marL="0" indent="0">
              <a:buNone/>
            </a:pPr>
            <a:r>
              <a:rPr lang="en-US" altLang="zh-TW" dirty="0" err="1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v.push_back</a:t>
            </a:r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(3);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  <a:ea typeface="Meslo LG L for Powerline" panose="020B0609030804020204" pitchFamily="50" charset="0"/>
              <a:cs typeface="Meslo LG L for Powerline" panose="020B0609030804020204" pitchFamily="50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v</a:t>
            </a:r>
            <a:r>
              <a:rPr lang="zh-TW" altLang="en-US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 會變成</a:t>
            </a:r>
            <a:endParaRPr lang="en-US" altLang="zh-TW" dirty="0">
              <a:latin typeface="Consolas" panose="020B0609020204030204" pitchFamily="49" charset="0"/>
              <a:ea typeface="Meslo LG L for Powerline" panose="020B0609030804020204" pitchFamily="50" charset="0"/>
              <a:cs typeface="Meslo LG L for Powerline" panose="020B0609030804020204" pitchFamily="50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AE25CA1E-66A6-46EB-9E6D-83D3A842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485168"/>
              </p:ext>
            </p:extLst>
          </p:nvPr>
        </p:nvGraphicFramePr>
        <p:xfrm>
          <a:off x="838200" y="4585085"/>
          <a:ext cx="4791368" cy="79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6163">
                  <a:extLst>
                    <a:ext uri="{9D8B030D-6E8A-4147-A177-3AD203B41FA5}">
                      <a16:colId xmlns:a16="http://schemas.microsoft.com/office/drawing/2014/main" val="3121067341"/>
                    </a:ext>
                  </a:extLst>
                </a:gridCol>
                <a:gridCol w="701041">
                  <a:extLst>
                    <a:ext uri="{9D8B030D-6E8A-4147-A177-3AD203B41FA5}">
                      <a16:colId xmlns:a16="http://schemas.microsoft.com/office/drawing/2014/main" val="3497827111"/>
                    </a:ext>
                  </a:extLst>
                </a:gridCol>
                <a:gridCol w="701041">
                  <a:extLst>
                    <a:ext uri="{9D8B030D-6E8A-4147-A177-3AD203B41FA5}">
                      <a16:colId xmlns:a16="http://schemas.microsoft.com/office/drawing/2014/main" val="3451697282"/>
                    </a:ext>
                  </a:extLst>
                </a:gridCol>
                <a:gridCol w="701041">
                  <a:extLst>
                    <a:ext uri="{9D8B030D-6E8A-4147-A177-3AD203B41FA5}">
                      <a16:colId xmlns:a16="http://schemas.microsoft.com/office/drawing/2014/main" val="1289945009"/>
                    </a:ext>
                  </a:extLst>
                </a:gridCol>
                <a:gridCol w="701041">
                  <a:extLst>
                    <a:ext uri="{9D8B030D-6E8A-4147-A177-3AD203B41FA5}">
                      <a16:colId xmlns:a16="http://schemas.microsoft.com/office/drawing/2014/main" val="1646563584"/>
                    </a:ext>
                  </a:extLst>
                </a:gridCol>
                <a:gridCol w="701041">
                  <a:extLst>
                    <a:ext uri="{9D8B030D-6E8A-4147-A177-3AD203B41FA5}">
                      <a16:colId xmlns:a16="http://schemas.microsoft.com/office/drawing/2014/main" val="1502154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Consolas" panose="020B0609020204030204" pitchFamily="49" charset="0"/>
                          <a:ea typeface="Meslo LG L for Powerline" panose="020B0609030804020204" pitchFamily="50" charset="0"/>
                          <a:cs typeface="Meslo LG L for Powerline" panose="020B0609030804020204" pitchFamily="50" charset="0"/>
                        </a:rPr>
                        <a:t>Index</a:t>
                      </a:r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Consolas" panose="020B0609020204030204" pitchFamily="49" charset="0"/>
                          <a:cs typeface="Meslo LG L for Powerline" panose="020B0609030804020204" pitchFamily="50" charset="0"/>
                        </a:rPr>
                        <a:t>0</a:t>
                      </a:r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Consolas" panose="020B0609020204030204" pitchFamily="49" charset="0"/>
                          <a:cs typeface="Meslo LG L for Powerline" panose="020B0609030804020204" pitchFamily="50" charset="0"/>
                        </a:rPr>
                        <a:t>1</a:t>
                      </a:r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Consolas" panose="020B0609020204030204" pitchFamily="49" charset="0"/>
                          <a:cs typeface="Meslo LG L for Powerline" panose="020B0609030804020204" pitchFamily="50" charset="0"/>
                        </a:rPr>
                        <a:t>2</a:t>
                      </a:r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Consolas" panose="020B0609020204030204" pitchFamily="49" charset="0"/>
                          <a:cs typeface="Meslo LG L for Powerline" panose="020B0609030804020204" pitchFamily="50" charset="0"/>
                        </a:rPr>
                        <a:t>3</a:t>
                      </a:r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Consolas" panose="020B0609020204030204" pitchFamily="49" charset="0"/>
                          <a:cs typeface="Meslo LG L for Powerline" panose="020B0609030804020204" pitchFamily="50" charset="0"/>
                        </a:rPr>
                        <a:t>4</a:t>
                      </a:r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408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Consolas" panose="020B0609020204030204" pitchFamily="49" charset="0"/>
                          <a:cs typeface="Meslo LG L for Powerline" panose="020B0609030804020204" pitchFamily="50" charset="0"/>
                        </a:rPr>
                        <a:t>Value</a:t>
                      </a:r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Consolas" panose="020B0609020204030204" pitchFamily="49" charset="0"/>
                          <a:cs typeface="Meslo LG L for Powerline" panose="020B0609030804020204" pitchFamily="50" charset="0"/>
                        </a:rPr>
                        <a:t>123</a:t>
                      </a:r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Consolas" panose="020B0609020204030204" pitchFamily="49" charset="0"/>
                          <a:cs typeface="Meslo LG L for Powerline" panose="020B0609030804020204" pitchFamily="50" charset="0"/>
                        </a:rPr>
                        <a:t>23</a:t>
                      </a:r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Consolas" panose="020B0609020204030204" pitchFamily="49" charset="0"/>
                          <a:cs typeface="Meslo LG L for Powerline" panose="020B0609030804020204" pitchFamily="50" charset="0"/>
                        </a:rPr>
                        <a:t>3</a:t>
                      </a:r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2756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460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D00B6B9-0B69-407F-9CF5-1D928A63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cs typeface="Meslo LG L for Powerline" panose="020B0609030804020204" pitchFamily="50" charset="0"/>
              </a:rPr>
              <a:t>Vector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55C0399-A78A-4AD9-B3A0-715FEA127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v.size</a:t>
            </a:r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() </a:t>
            </a:r>
            <a:r>
              <a:rPr lang="zh-TW" altLang="en-US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取得大小</a:t>
            </a:r>
            <a:endParaRPr lang="en-US" altLang="zh-TW" dirty="0">
              <a:latin typeface="Consolas" panose="020B0609020204030204" pitchFamily="49" charset="0"/>
              <a:ea typeface="Meslo LG L for Powerline" panose="020B0609030804020204" pitchFamily="50" charset="0"/>
              <a:cs typeface="Meslo LG L for Powerline" panose="020B0609030804020204" pitchFamily="50" charset="0"/>
            </a:endParaRP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  <a:ea typeface="Meslo LG L for Powerline" panose="020B0609030804020204" pitchFamily="50" charset="0"/>
              <a:cs typeface="Meslo LG L for Powerline" panose="020B0609030804020204" pitchFamily="50" charset="0"/>
            </a:endParaRP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  <a:ea typeface="Meslo LG L for Powerline" panose="020B0609030804020204" pitchFamily="50" charset="0"/>
              <a:cs typeface="Meslo LG L for Powerline" panose="020B0609030804020204" pitchFamily="50" charset="0"/>
            </a:endParaRPr>
          </a:p>
          <a:p>
            <a:pPr marL="0" indent="0">
              <a:buNone/>
            </a:pPr>
            <a:r>
              <a:rPr lang="en-US" altLang="zh-TW" dirty="0" err="1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v.size</a:t>
            </a:r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() == 3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AE25CA1E-66A6-46EB-9E6D-83D3A842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643473"/>
              </p:ext>
            </p:extLst>
          </p:nvPr>
        </p:nvGraphicFramePr>
        <p:xfrm>
          <a:off x="838200" y="2368357"/>
          <a:ext cx="4791368" cy="79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6163">
                  <a:extLst>
                    <a:ext uri="{9D8B030D-6E8A-4147-A177-3AD203B41FA5}">
                      <a16:colId xmlns:a16="http://schemas.microsoft.com/office/drawing/2014/main" val="3121067341"/>
                    </a:ext>
                  </a:extLst>
                </a:gridCol>
                <a:gridCol w="701041">
                  <a:extLst>
                    <a:ext uri="{9D8B030D-6E8A-4147-A177-3AD203B41FA5}">
                      <a16:colId xmlns:a16="http://schemas.microsoft.com/office/drawing/2014/main" val="3497827111"/>
                    </a:ext>
                  </a:extLst>
                </a:gridCol>
                <a:gridCol w="701041">
                  <a:extLst>
                    <a:ext uri="{9D8B030D-6E8A-4147-A177-3AD203B41FA5}">
                      <a16:colId xmlns:a16="http://schemas.microsoft.com/office/drawing/2014/main" val="3451697282"/>
                    </a:ext>
                  </a:extLst>
                </a:gridCol>
                <a:gridCol w="701041">
                  <a:extLst>
                    <a:ext uri="{9D8B030D-6E8A-4147-A177-3AD203B41FA5}">
                      <a16:colId xmlns:a16="http://schemas.microsoft.com/office/drawing/2014/main" val="1289945009"/>
                    </a:ext>
                  </a:extLst>
                </a:gridCol>
                <a:gridCol w="701041">
                  <a:extLst>
                    <a:ext uri="{9D8B030D-6E8A-4147-A177-3AD203B41FA5}">
                      <a16:colId xmlns:a16="http://schemas.microsoft.com/office/drawing/2014/main" val="1646563584"/>
                    </a:ext>
                  </a:extLst>
                </a:gridCol>
                <a:gridCol w="701041">
                  <a:extLst>
                    <a:ext uri="{9D8B030D-6E8A-4147-A177-3AD203B41FA5}">
                      <a16:colId xmlns:a16="http://schemas.microsoft.com/office/drawing/2014/main" val="1502154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Consolas" panose="020B0609020204030204" pitchFamily="49" charset="0"/>
                          <a:ea typeface="Meslo LG L for Powerline" panose="020B0609030804020204" pitchFamily="50" charset="0"/>
                          <a:cs typeface="Meslo LG L for Powerline" panose="020B0609030804020204" pitchFamily="50" charset="0"/>
                        </a:rPr>
                        <a:t>Index</a:t>
                      </a:r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Consolas" panose="020B0609020204030204" pitchFamily="49" charset="0"/>
                          <a:cs typeface="Meslo LG L for Powerline" panose="020B0609030804020204" pitchFamily="50" charset="0"/>
                        </a:rPr>
                        <a:t>0</a:t>
                      </a:r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Consolas" panose="020B0609020204030204" pitchFamily="49" charset="0"/>
                          <a:cs typeface="Meslo LG L for Powerline" panose="020B0609030804020204" pitchFamily="50" charset="0"/>
                        </a:rPr>
                        <a:t>1</a:t>
                      </a:r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Consolas" panose="020B0609020204030204" pitchFamily="49" charset="0"/>
                          <a:cs typeface="Meslo LG L for Powerline" panose="020B0609030804020204" pitchFamily="50" charset="0"/>
                        </a:rPr>
                        <a:t>2</a:t>
                      </a:r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Consolas" panose="020B0609020204030204" pitchFamily="49" charset="0"/>
                          <a:cs typeface="Meslo LG L for Powerline" panose="020B0609030804020204" pitchFamily="50" charset="0"/>
                        </a:rPr>
                        <a:t>3</a:t>
                      </a:r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Consolas" panose="020B0609020204030204" pitchFamily="49" charset="0"/>
                          <a:cs typeface="Meslo LG L for Powerline" panose="020B0609030804020204" pitchFamily="50" charset="0"/>
                        </a:rPr>
                        <a:t>4</a:t>
                      </a:r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408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Consolas" panose="020B0609020204030204" pitchFamily="49" charset="0"/>
                          <a:cs typeface="Meslo LG L for Powerline" panose="020B0609030804020204" pitchFamily="50" charset="0"/>
                        </a:rPr>
                        <a:t>Value</a:t>
                      </a:r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Consolas" panose="020B0609020204030204" pitchFamily="49" charset="0"/>
                          <a:cs typeface="Meslo LG L for Powerline" panose="020B0609030804020204" pitchFamily="50" charset="0"/>
                        </a:rPr>
                        <a:t>123</a:t>
                      </a:r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Consolas" panose="020B0609020204030204" pitchFamily="49" charset="0"/>
                          <a:cs typeface="Meslo LG L for Powerline" panose="020B0609030804020204" pitchFamily="50" charset="0"/>
                        </a:rPr>
                        <a:t>23</a:t>
                      </a:r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Consolas" panose="020B0609020204030204" pitchFamily="49" charset="0"/>
                          <a:cs typeface="Meslo LG L for Powerline" panose="020B0609030804020204" pitchFamily="50" charset="0"/>
                        </a:rPr>
                        <a:t>3</a:t>
                      </a:r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2756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03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94814-A2B9-4CE2-97F9-87A7A434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Iterator(</a:t>
            </a:r>
            <a:r>
              <a:rPr lang="zh-TW" altLang="en-US" dirty="0"/>
              <a:t>迭代器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328CC-01A2-448A-B66C-B62E6D97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用法類似指標，可以說是指標的加強版</a:t>
            </a:r>
            <a:endParaRPr lang="en-US" altLang="zh-TW" dirty="0"/>
          </a:p>
          <a:p>
            <a:r>
              <a:rPr lang="zh-TW" altLang="en-US" dirty="0"/>
              <a:t>常用於遍歷容器，如 </a:t>
            </a:r>
            <a:r>
              <a:rPr lang="en-US" altLang="zh-TW" dirty="0"/>
              <a:t>vector</a:t>
            </a:r>
            <a:r>
              <a:rPr lang="zh-TW" altLang="en-US" dirty="0"/>
              <a:t>、</a:t>
            </a:r>
            <a:r>
              <a:rPr lang="en-US" altLang="zh-TW" dirty="0"/>
              <a:t>map</a:t>
            </a:r>
            <a:r>
              <a:rPr lang="zh-TW" altLang="en-US" dirty="0"/>
              <a:t>、</a:t>
            </a:r>
            <a:r>
              <a:rPr lang="en-US" altLang="zh-TW" dirty="0"/>
              <a:t>list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119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8DA049-7193-46A5-9B69-5D5860CA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D89793-68E4-4E50-A076-73536757C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基礎競程姿勢</a:t>
            </a:r>
            <a:endParaRPr lang="en-US" altLang="zh-TW" dirty="0">
              <a:latin typeface="Consolas" panose="020B0609020204030204" pitchFamily="49" charset="0"/>
              <a:cs typeface="Meslo LG L for Powerline" panose="020B0609030804020204" pitchFamily="50" charset="0"/>
            </a:endParaRPr>
          </a:p>
          <a:p>
            <a:r>
              <a:rPr lang="zh-TW" altLang="en-US" dirty="0">
                <a:latin typeface="Consolas" panose="020B0609020204030204" pitchFamily="49" charset="0"/>
                <a:cs typeface="Meslo LG L for Powerline" panose="020B0609030804020204" pitchFamily="50" charset="0"/>
              </a:rPr>
              <a:t>基礎 </a:t>
            </a:r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I/O</a:t>
            </a:r>
          </a:p>
          <a:p>
            <a:pPr lvl="1"/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I/O</a:t>
            </a:r>
            <a:r>
              <a:rPr lang="zh-TW" altLang="en-US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 加速</a:t>
            </a:r>
            <a:endParaRPr lang="en-US" altLang="zh-TW" dirty="0">
              <a:latin typeface="Consolas" panose="020B0609020204030204" pitchFamily="49" charset="0"/>
              <a:ea typeface="Meslo LG L for Powerline" panose="020B0609030804020204" pitchFamily="50" charset="0"/>
              <a:cs typeface="Meslo LG L for Powerline" panose="020B0609030804020204" pitchFamily="50" charset="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常用 </a:t>
            </a:r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STL</a:t>
            </a:r>
          </a:p>
          <a:p>
            <a:pPr lvl="1"/>
            <a:r>
              <a:rPr lang="en-US" altLang="zh-TW" dirty="0">
                <a:latin typeface="Consolas" panose="020B0609020204030204" pitchFamily="49" charset="0"/>
                <a:cs typeface="Meslo LG L for Powerline" panose="020B0609030804020204" pitchFamily="50" charset="0"/>
              </a:rPr>
              <a:t>vector, string, queue, stack, list, set, map, </a:t>
            </a:r>
            <a:r>
              <a:rPr lang="en-US" altLang="zh-TW" dirty="0" err="1">
                <a:latin typeface="Consolas" panose="020B0609020204030204" pitchFamily="49" charset="0"/>
                <a:cs typeface="Meslo LG L for Powerline" panose="020B0609030804020204" pitchFamily="50" charset="0"/>
              </a:rPr>
              <a:t>priority_queue</a:t>
            </a:r>
            <a:r>
              <a:rPr lang="en-US" altLang="zh-TW" dirty="0">
                <a:latin typeface="Consolas" panose="020B0609020204030204" pitchFamily="49" charset="0"/>
                <a:cs typeface="Meslo LG L for Powerline" panose="020B0609030804020204" pitchFamily="50" charset="0"/>
              </a:rPr>
              <a:t>, sort </a:t>
            </a:r>
            <a:r>
              <a:rPr lang="zh-TW" altLang="en-US" dirty="0">
                <a:latin typeface="Consolas" panose="020B0609020204030204" pitchFamily="49" charset="0"/>
                <a:cs typeface="Meslo LG L for Powerline" panose="020B0609030804020204" pitchFamily="50" charset="0"/>
              </a:rPr>
              <a:t>超多</a:t>
            </a:r>
          </a:p>
        </p:txBody>
      </p:sp>
    </p:spTree>
    <p:extLst>
      <p:ext uri="{BB962C8B-B14F-4D97-AF65-F5344CB8AC3E}">
        <p14:creationId xmlns:p14="http://schemas.microsoft.com/office/powerpoint/2010/main" val="32433850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94814-A2B9-4CE2-97F9-87A7A434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Iterator </a:t>
            </a:r>
            <a:r>
              <a:rPr lang="zh-TW" altLang="en-US" dirty="0"/>
              <a:t>用法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328CC-01A2-448A-B66C-B62E6D97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vector&lt;int&gt; v;</a:t>
            </a:r>
          </a:p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vector&lt;int&gt;::iterator </a:t>
            </a:r>
            <a:r>
              <a:rPr lang="en-US" altLang="zh-TW" sz="2800" dirty="0" err="1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iter</a:t>
            </a:r>
            <a:r>
              <a:rPr lang="en-US" altLang="zh-TW" sz="2800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;</a:t>
            </a:r>
          </a:p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for(</a:t>
            </a:r>
            <a:r>
              <a:rPr lang="en-US" altLang="zh-TW" sz="2800" dirty="0" err="1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iter</a:t>
            </a:r>
            <a:r>
              <a:rPr lang="zh-TW" altLang="en-US" sz="2800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 </a:t>
            </a:r>
            <a:r>
              <a:rPr lang="en-US" altLang="zh-TW" sz="2800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=</a:t>
            </a:r>
            <a:r>
              <a:rPr lang="zh-TW" altLang="en-US" sz="2800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 </a:t>
            </a:r>
            <a:r>
              <a:rPr lang="en-US" altLang="zh-TW" sz="2800" dirty="0" err="1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v.begin</a:t>
            </a:r>
            <a:r>
              <a:rPr lang="en-US" altLang="zh-TW" sz="2800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(); </a:t>
            </a:r>
            <a:r>
              <a:rPr lang="en-US" altLang="zh-TW" sz="2800" dirty="0" err="1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iter</a:t>
            </a:r>
            <a:r>
              <a:rPr lang="zh-TW" altLang="en-US" sz="2800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 </a:t>
            </a:r>
            <a:r>
              <a:rPr lang="en-US" altLang="zh-TW" sz="2800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!=</a:t>
            </a:r>
            <a:r>
              <a:rPr lang="zh-TW" altLang="en-US" sz="2800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 </a:t>
            </a:r>
            <a:r>
              <a:rPr lang="en-US" altLang="zh-TW" sz="2800" dirty="0" err="1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v.end</a:t>
            </a:r>
            <a:r>
              <a:rPr lang="en-US" altLang="zh-TW" sz="2800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(); </a:t>
            </a:r>
            <a:r>
              <a:rPr lang="en-US" altLang="zh-TW" sz="2800" dirty="0" err="1">
                <a:solidFill>
                  <a:srgbClr val="0070C0"/>
                </a:solidFill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iter</a:t>
            </a:r>
            <a:r>
              <a:rPr lang="en-US" altLang="zh-TW" sz="2800" dirty="0">
                <a:solidFill>
                  <a:srgbClr val="0070C0"/>
                </a:solidFill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++</a:t>
            </a:r>
            <a:r>
              <a:rPr lang="en-US" altLang="zh-TW" sz="2800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) {</a:t>
            </a:r>
          </a:p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  </a:t>
            </a:r>
            <a:r>
              <a:rPr lang="en-US" altLang="zh-TW" sz="2800" dirty="0" err="1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cout</a:t>
            </a:r>
            <a:r>
              <a:rPr lang="zh-TW" altLang="en-US" sz="2800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 </a:t>
            </a:r>
            <a:r>
              <a:rPr lang="en-US" altLang="zh-TW" sz="2800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&lt;&lt;</a:t>
            </a:r>
            <a:r>
              <a:rPr lang="zh-TW" altLang="en-US" sz="2800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 </a:t>
            </a:r>
            <a:r>
              <a:rPr lang="en-US" altLang="zh-TW" sz="2800" dirty="0">
                <a:solidFill>
                  <a:srgbClr val="0070C0"/>
                </a:solidFill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*</a:t>
            </a:r>
            <a:r>
              <a:rPr lang="en-US" altLang="zh-TW" sz="2800" dirty="0" err="1">
                <a:solidFill>
                  <a:srgbClr val="0070C0"/>
                </a:solidFill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iter</a:t>
            </a:r>
            <a:r>
              <a:rPr lang="zh-TW" altLang="en-US" sz="2800" dirty="0">
                <a:solidFill>
                  <a:srgbClr val="0070C0"/>
                </a:solidFill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 </a:t>
            </a:r>
            <a:r>
              <a:rPr lang="en-US" altLang="zh-TW" sz="2800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&lt;&lt;</a:t>
            </a:r>
            <a:r>
              <a:rPr lang="zh-TW" altLang="en-US" sz="2800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 </a:t>
            </a:r>
            <a:r>
              <a:rPr lang="en-US" altLang="zh-TW" sz="2800" dirty="0" err="1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endl</a:t>
            </a:r>
            <a:r>
              <a:rPr lang="en-US" altLang="zh-TW" sz="2800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;</a:t>
            </a:r>
          </a:p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}</a:t>
            </a:r>
          </a:p>
          <a:p>
            <a:pPr marL="0" indent="0">
              <a:buNone/>
            </a:pPr>
            <a:r>
              <a:rPr lang="en-US" altLang="zh-TW" sz="2800" dirty="0">
                <a:solidFill>
                  <a:srgbClr val="00B050"/>
                </a:solidFill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// </a:t>
            </a:r>
            <a:r>
              <a:rPr lang="en-US" altLang="zh-TW" sz="2800" dirty="0" err="1">
                <a:solidFill>
                  <a:srgbClr val="00B050"/>
                </a:solidFill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v.begin</a:t>
            </a:r>
            <a:r>
              <a:rPr lang="en-US" altLang="zh-TW" sz="2800" dirty="0">
                <a:solidFill>
                  <a:srgbClr val="00B050"/>
                </a:solidFill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(): v </a:t>
            </a:r>
            <a:r>
              <a:rPr lang="zh-TW" altLang="en-US" sz="2800" dirty="0">
                <a:solidFill>
                  <a:srgbClr val="00B050"/>
                </a:solidFill>
                <a:latin typeface="Consolas" panose="020B0609020204030204" pitchFamily="49" charset="0"/>
                <a:cs typeface="Meslo LG L for Powerline" panose="020B0609030804020204" pitchFamily="50" charset="0"/>
              </a:rPr>
              <a:t>的起始地址</a:t>
            </a:r>
          </a:p>
          <a:p>
            <a:pPr marL="0" indent="0">
              <a:buNone/>
            </a:pPr>
            <a:r>
              <a:rPr lang="en-US" altLang="zh-TW" sz="2800" dirty="0">
                <a:solidFill>
                  <a:srgbClr val="00B050"/>
                </a:solidFill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// </a:t>
            </a:r>
            <a:r>
              <a:rPr lang="en-US" altLang="zh-TW" sz="2800" dirty="0" err="1">
                <a:solidFill>
                  <a:srgbClr val="00B050"/>
                </a:solidFill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v.end</a:t>
            </a:r>
            <a:r>
              <a:rPr lang="en-US" altLang="zh-TW" sz="2800" dirty="0">
                <a:solidFill>
                  <a:srgbClr val="00B050"/>
                </a:solidFill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(): v </a:t>
            </a:r>
            <a:r>
              <a:rPr lang="zh-TW" altLang="en-US" sz="2800" dirty="0">
                <a:solidFill>
                  <a:srgbClr val="00B050"/>
                </a:solidFill>
                <a:latin typeface="Consolas" panose="020B0609020204030204" pitchFamily="49" charset="0"/>
                <a:cs typeface="Meslo LG L for Powerline" panose="020B0609030804020204" pitchFamily="50" charset="0"/>
              </a:rPr>
              <a:t>的末端地址 </a:t>
            </a:r>
            <a:r>
              <a:rPr lang="en-US" altLang="zh-TW" sz="2800" dirty="0">
                <a:solidFill>
                  <a:srgbClr val="00B050"/>
                </a:solidFill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+ 1 (</a:t>
            </a:r>
            <a:r>
              <a:rPr lang="zh-TW" altLang="en-US" sz="2800" dirty="0">
                <a:solidFill>
                  <a:srgbClr val="00B050"/>
                </a:solidFill>
                <a:latin typeface="Consolas" panose="020B0609020204030204" pitchFamily="49" charset="0"/>
                <a:cs typeface="Meslo LG L for Powerline" panose="020B0609030804020204" pitchFamily="50" charset="0"/>
              </a:rPr>
              <a:t>由於左閉右開</a:t>
            </a:r>
            <a:r>
              <a:rPr lang="en-US" altLang="zh-TW" sz="2800" dirty="0">
                <a:solidFill>
                  <a:srgbClr val="00B050"/>
                </a:solidFill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)</a:t>
            </a:r>
          </a:p>
          <a:p>
            <a:pPr marL="0" indent="0">
              <a:buNone/>
            </a:pPr>
            <a:r>
              <a:rPr lang="zh-TW" altLang="en-US" dirty="0">
                <a:latin typeface="Consolas" panose="020B060902020403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07120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D00B6B9-0B69-407F-9CF5-1D928A63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55C0399-A78A-4AD9-B3A0-715FEA127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9952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string </a:t>
            </a:r>
            <a:r>
              <a:rPr lang="zh-TW" altLang="en-US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就是比較好用的 </a:t>
            </a:r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char str[n]</a:t>
            </a:r>
          </a:p>
          <a:p>
            <a:r>
              <a:rPr lang="zh-TW" altLang="en-US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宣告：</a:t>
            </a:r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string s; //</a:t>
            </a:r>
            <a:r>
              <a:rPr lang="zh-TW" altLang="en-US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 不用字串大小</a:t>
            </a:r>
            <a:endParaRPr lang="en-US" altLang="zh-TW" dirty="0">
              <a:latin typeface="Consolas" panose="020B0609020204030204" pitchFamily="49" charset="0"/>
              <a:ea typeface="Meslo LG L for Powerline" panose="020B0609030804020204" pitchFamily="50" charset="0"/>
              <a:cs typeface="Meslo LG L for Powerline" panose="020B0609030804020204" pitchFamily="50" charset="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你可以直接 </a:t>
            </a:r>
            <a:r>
              <a:rPr lang="en-US" altLang="zh-TW" dirty="0" err="1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cin</a:t>
            </a:r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 &gt;&gt; s</a:t>
            </a:r>
            <a:r>
              <a:rPr lang="zh-TW" altLang="en-US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 或是 </a:t>
            </a:r>
            <a:r>
              <a:rPr lang="en-US" altLang="zh-TW" dirty="0" err="1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cout</a:t>
            </a:r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 &lt;&lt; s</a:t>
            </a:r>
          </a:p>
          <a:p>
            <a:r>
              <a:rPr lang="zh-TW" altLang="en-US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也可以直接指定 </a:t>
            </a:r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s = "</a:t>
            </a:r>
            <a:r>
              <a:rPr lang="en-US" altLang="zh-TW" dirty="0" err="1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ccns</a:t>
            </a:r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"</a:t>
            </a:r>
          </a:p>
          <a:p>
            <a:endParaRPr lang="zh-TW" altLang="en-US" dirty="0">
              <a:latin typeface="Consolas" panose="020B0609020204030204" pitchFamily="49" charset="0"/>
              <a:cs typeface="Meslo LG L for Powerline" panose="020B0609030804020204" pitchFamily="50" charset="0"/>
            </a:endParaRPr>
          </a:p>
          <a:p>
            <a:endParaRPr lang="en-US" altLang="zh-TW" dirty="0">
              <a:latin typeface="Consolas" panose="020B0609020204030204" pitchFamily="49" charset="0"/>
              <a:ea typeface="Meslo LG L for Powerline" panose="020B0609030804020204" pitchFamily="50" charset="0"/>
              <a:cs typeface="Meslo LG L for Powerline" panose="020B0609030804020204" pitchFamily="50" charset="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你可以用 </a:t>
            </a:r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s[0] </a:t>
            </a:r>
            <a:r>
              <a:rPr lang="zh-TW" altLang="en-US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來取得</a:t>
            </a:r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'c'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36AED62-4754-4975-BAF2-F8EC90682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112955"/>
              </p:ext>
            </p:extLst>
          </p:nvPr>
        </p:nvGraphicFramePr>
        <p:xfrm>
          <a:off x="1136071" y="4129145"/>
          <a:ext cx="4791368" cy="79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6163">
                  <a:extLst>
                    <a:ext uri="{9D8B030D-6E8A-4147-A177-3AD203B41FA5}">
                      <a16:colId xmlns:a16="http://schemas.microsoft.com/office/drawing/2014/main" val="4202448984"/>
                    </a:ext>
                  </a:extLst>
                </a:gridCol>
                <a:gridCol w="701041">
                  <a:extLst>
                    <a:ext uri="{9D8B030D-6E8A-4147-A177-3AD203B41FA5}">
                      <a16:colId xmlns:a16="http://schemas.microsoft.com/office/drawing/2014/main" val="344997983"/>
                    </a:ext>
                  </a:extLst>
                </a:gridCol>
                <a:gridCol w="701041">
                  <a:extLst>
                    <a:ext uri="{9D8B030D-6E8A-4147-A177-3AD203B41FA5}">
                      <a16:colId xmlns:a16="http://schemas.microsoft.com/office/drawing/2014/main" val="1980410187"/>
                    </a:ext>
                  </a:extLst>
                </a:gridCol>
                <a:gridCol w="701041">
                  <a:extLst>
                    <a:ext uri="{9D8B030D-6E8A-4147-A177-3AD203B41FA5}">
                      <a16:colId xmlns:a16="http://schemas.microsoft.com/office/drawing/2014/main" val="4198552833"/>
                    </a:ext>
                  </a:extLst>
                </a:gridCol>
                <a:gridCol w="701041">
                  <a:extLst>
                    <a:ext uri="{9D8B030D-6E8A-4147-A177-3AD203B41FA5}">
                      <a16:colId xmlns:a16="http://schemas.microsoft.com/office/drawing/2014/main" val="1885797289"/>
                    </a:ext>
                  </a:extLst>
                </a:gridCol>
                <a:gridCol w="701041">
                  <a:extLst>
                    <a:ext uri="{9D8B030D-6E8A-4147-A177-3AD203B41FA5}">
                      <a16:colId xmlns:a16="http://schemas.microsoft.com/office/drawing/2014/main" val="186440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Consolas" panose="020B0609020204030204" pitchFamily="49" charset="0"/>
                          <a:ea typeface="Meslo LG L for Powerline" panose="020B0609030804020204" pitchFamily="50" charset="0"/>
                          <a:cs typeface="Meslo LG L for Powerline" panose="020B0609030804020204" pitchFamily="50" charset="0"/>
                        </a:rPr>
                        <a:t>Index</a:t>
                      </a:r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Consolas" panose="020B0609020204030204" pitchFamily="49" charset="0"/>
                          <a:cs typeface="Meslo LG L for Powerline" panose="020B0609030804020204" pitchFamily="50" charset="0"/>
                        </a:rPr>
                        <a:t>0</a:t>
                      </a:r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Consolas" panose="020B0609020204030204" pitchFamily="49" charset="0"/>
                          <a:cs typeface="Meslo LG L for Powerline" panose="020B0609030804020204" pitchFamily="50" charset="0"/>
                        </a:rPr>
                        <a:t>1</a:t>
                      </a:r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Consolas" panose="020B0609020204030204" pitchFamily="49" charset="0"/>
                          <a:cs typeface="Meslo LG L for Powerline" panose="020B0609030804020204" pitchFamily="50" charset="0"/>
                        </a:rPr>
                        <a:t>2</a:t>
                      </a:r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Consolas" panose="020B0609020204030204" pitchFamily="49" charset="0"/>
                          <a:cs typeface="Meslo LG L for Powerline" panose="020B0609030804020204" pitchFamily="50" charset="0"/>
                        </a:rPr>
                        <a:t>3</a:t>
                      </a:r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Consolas" panose="020B0609020204030204" pitchFamily="49" charset="0"/>
                          <a:cs typeface="Meslo LG L for Powerline" panose="020B0609030804020204" pitchFamily="50" charset="0"/>
                        </a:rPr>
                        <a:t>4</a:t>
                      </a:r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82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Consolas" panose="020B0609020204030204" pitchFamily="49" charset="0"/>
                          <a:cs typeface="Meslo LG L for Powerline" panose="020B0609030804020204" pitchFamily="50" charset="0"/>
                        </a:rPr>
                        <a:t>Value</a:t>
                      </a:r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Consolas" panose="020B0609020204030204" pitchFamily="49" charset="0"/>
                          <a:cs typeface="Meslo LG L for Powerline" panose="020B0609030804020204" pitchFamily="50" charset="0"/>
                        </a:rPr>
                        <a:t>c</a:t>
                      </a:r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Consolas" panose="020B0609020204030204" pitchFamily="49" charset="0"/>
                          <a:cs typeface="Meslo LG L for Powerline" panose="020B0609030804020204" pitchFamily="50" charset="0"/>
                        </a:rPr>
                        <a:t>c</a:t>
                      </a:r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Consolas" panose="020B0609020204030204" pitchFamily="49" charset="0"/>
                          <a:cs typeface="Meslo LG L for Powerline" panose="020B0609030804020204" pitchFamily="50" charset="0"/>
                        </a:rPr>
                        <a:t>n</a:t>
                      </a:r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Consolas" panose="020B0609020204030204" pitchFamily="49" charset="0"/>
                          <a:cs typeface="Meslo LG L for Powerline" panose="020B0609030804020204" pitchFamily="50" charset="0"/>
                        </a:rPr>
                        <a:t>s</a:t>
                      </a:r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1133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758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D00B6B9-0B69-407F-9CF5-1D928A63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55C0399-A78A-4AD9-B3A0-715FEA127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99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TW" altLang="en-US" dirty="0">
              <a:latin typeface="Consolas" panose="020B0609020204030204" pitchFamily="49" charset="0"/>
              <a:cs typeface="Meslo LG L for Powerline" panose="020B0609030804020204" pitchFamily="50" charset="0"/>
            </a:endParaRPr>
          </a:p>
          <a:p>
            <a:endParaRPr lang="en-US" altLang="zh-TW" dirty="0">
              <a:latin typeface="Consolas" panose="020B0609020204030204" pitchFamily="49" charset="0"/>
              <a:ea typeface="Meslo LG L for Powerline" panose="020B0609030804020204" pitchFamily="50" charset="0"/>
              <a:cs typeface="Meslo LG L for Powerline" panose="020B0609030804020204" pitchFamily="50" charset="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你可以用</a:t>
            </a:r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s.length</a:t>
            </a:r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() </a:t>
            </a:r>
            <a:r>
              <a:rPr lang="zh-TW" altLang="en-US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來取得 </a:t>
            </a:r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s </a:t>
            </a:r>
            <a:r>
              <a:rPr lang="zh-TW" altLang="en-US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的長度</a:t>
            </a:r>
            <a:endParaRPr lang="en-US" altLang="zh-TW" dirty="0">
              <a:latin typeface="Consolas" panose="020B0609020204030204" pitchFamily="49" charset="0"/>
              <a:ea typeface="Meslo LG L for Powerline" panose="020B0609030804020204" pitchFamily="50" charset="0"/>
              <a:cs typeface="Meslo LG L for Powerline" panose="020B0609030804020204" pitchFamily="50" charset="0"/>
            </a:endParaRPr>
          </a:p>
          <a:p>
            <a:r>
              <a:rPr lang="en-US" altLang="zh-TW" dirty="0" err="1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s.length</a:t>
            </a:r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() == 4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36AED62-4754-4975-BAF2-F8EC90682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640911"/>
              </p:ext>
            </p:extLst>
          </p:nvPr>
        </p:nvGraphicFramePr>
        <p:xfrm>
          <a:off x="1136071" y="1863927"/>
          <a:ext cx="4791368" cy="79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6163">
                  <a:extLst>
                    <a:ext uri="{9D8B030D-6E8A-4147-A177-3AD203B41FA5}">
                      <a16:colId xmlns:a16="http://schemas.microsoft.com/office/drawing/2014/main" val="4202448984"/>
                    </a:ext>
                  </a:extLst>
                </a:gridCol>
                <a:gridCol w="701041">
                  <a:extLst>
                    <a:ext uri="{9D8B030D-6E8A-4147-A177-3AD203B41FA5}">
                      <a16:colId xmlns:a16="http://schemas.microsoft.com/office/drawing/2014/main" val="344997983"/>
                    </a:ext>
                  </a:extLst>
                </a:gridCol>
                <a:gridCol w="701041">
                  <a:extLst>
                    <a:ext uri="{9D8B030D-6E8A-4147-A177-3AD203B41FA5}">
                      <a16:colId xmlns:a16="http://schemas.microsoft.com/office/drawing/2014/main" val="1980410187"/>
                    </a:ext>
                  </a:extLst>
                </a:gridCol>
                <a:gridCol w="701041">
                  <a:extLst>
                    <a:ext uri="{9D8B030D-6E8A-4147-A177-3AD203B41FA5}">
                      <a16:colId xmlns:a16="http://schemas.microsoft.com/office/drawing/2014/main" val="4198552833"/>
                    </a:ext>
                  </a:extLst>
                </a:gridCol>
                <a:gridCol w="701041">
                  <a:extLst>
                    <a:ext uri="{9D8B030D-6E8A-4147-A177-3AD203B41FA5}">
                      <a16:colId xmlns:a16="http://schemas.microsoft.com/office/drawing/2014/main" val="1885797289"/>
                    </a:ext>
                  </a:extLst>
                </a:gridCol>
                <a:gridCol w="701041">
                  <a:extLst>
                    <a:ext uri="{9D8B030D-6E8A-4147-A177-3AD203B41FA5}">
                      <a16:colId xmlns:a16="http://schemas.microsoft.com/office/drawing/2014/main" val="186440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Consolas" panose="020B0609020204030204" pitchFamily="49" charset="0"/>
                          <a:ea typeface="Meslo LG L for Powerline" panose="020B0609030804020204" pitchFamily="50" charset="0"/>
                          <a:cs typeface="Meslo LG L for Powerline" panose="020B0609030804020204" pitchFamily="50" charset="0"/>
                        </a:rPr>
                        <a:t>Index</a:t>
                      </a:r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Consolas" panose="020B0609020204030204" pitchFamily="49" charset="0"/>
                          <a:cs typeface="Meslo LG L for Powerline" panose="020B0609030804020204" pitchFamily="50" charset="0"/>
                        </a:rPr>
                        <a:t>0</a:t>
                      </a:r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Consolas" panose="020B0609020204030204" pitchFamily="49" charset="0"/>
                          <a:cs typeface="Meslo LG L for Powerline" panose="020B0609030804020204" pitchFamily="50" charset="0"/>
                        </a:rPr>
                        <a:t>1</a:t>
                      </a:r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Consolas" panose="020B0609020204030204" pitchFamily="49" charset="0"/>
                          <a:cs typeface="Meslo LG L for Powerline" panose="020B0609030804020204" pitchFamily="50" charset="0"/>
                        </a:rPr>
                        <a:t>2</a:t>
                      </a:r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Consolas" panose="020B0609020204030204" pitchFamily="49" charset="0"/>
                          <a:cs typeface="Meslo LG L for Powerline" panose="020B0609030804020204" pitchFamily="50" charset="0"/>
                        </a:rPr>
                        <a:t>3</a:t>
                      </a:r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Consolas" panose="020B0609020204030204" pitchFamily="49" charset="0"/>
                          <a:cs typeface="Meslo LG L for Powerline" panose="020B0609030804020204" pitchFamily="50" charset="0"/>
                        </a:rPr>
                        <a:t>4</a:t>
                      </a:r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82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Consolas" panose="020B0609020204030204" pitchFamily="49" charset="0"/>
                          <a:cs typeface="Meslo LG L for Powerline" panose="020B0609030804020204" pitchFamily="50" charset="0"/>
                        </a:rPr>
                        <a:t>Value</a:t>
                      </a:r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Consolas" panose="020B0609020204030204" pitchFamily="49" charset="0"/>
                          <a:cs typeface="Meslo LG L for Powerline" panose="020B0609030804020204" pitchFamily="50" charset="0"/>
                        </a:rPr>
                        <a:t>c</a:t>
                      </a:r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Consolas" panose="020B0609020204030204" pitchFamily="49" charset="0"/>
                          <a:cs typeface="Meslo LG L for Powerline" panose="020B0609030804020204" pitchFamily="50" charset="0"/>
                        </a:rPr>
                        <a:t>c</a:t>
                      </a:r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Consolas" panose="020B0609020204030204" pitchFamily="49" charset="0"/>
                          <a:cs typeface="Meslo LG L for Powerline" panose="020B0609030804020204" pitchFamily="50" charset="0"/>
                        </a:rPr>
                        <a:t>n</a:t>
                      </a:r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latin typeface="Consolas" panose="020B0609020204030204" pitchFamily="49" charset="0"/>
                          <a:cs typeface="Meslo LG L for Powerline" panose="020B0609030804020204" pitchFamily="50" charset="0"/>
                        </a:rPr>
                        <a:t>s</a:t>
                      </a:r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b="0" dirty="0">
                        <a:latin typeface="Consolas" panose="020B0609020204030204" pitchFamily="49" charset="0"/>
                        <a:cs typeface="Meslo LG L for Powerline" panose="020B0609030804020204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1133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698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D00B6B9-0B69-407F-9CF5-1D928A63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55C0399-A78A-4AD9-B3A0-715FEA127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9952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vector </a:t>
            </a:r>
            <a:r>
              <a:rPr lang="zh-TW" altLang="en-US" dirty="0">
                <a:latin typeface="Consolas" panose="020B0609020204030204" pitchFamily="49" charset="0"/>
                <a:cs typeface="Meslo LG L for Powerline" panose="020B0609030804020204" pitchFamily="50" charset="0"/>
              </a:rPr>
              <a:t>擁有的自帶函數 </a:t>
            </a:r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string</a:t>
            </a:r>
            <a:r>
              <a:rPr lang="zh-TW" altLang="en-US" dirty="0">
                <a:latin typeface="Consolas" panose="020B0609020204030204" pitchFamily="49" charset="0"/>
                <a:cs typeface="Meslo LG L for Powerline" panose="020B0609030804020204" pitchFamily="50" charset="0"/>
              </a:rPr>
              <a:t> 也有，如：</a:t>
            </a:r>
            <a:endParaRPr lang="en-US" altLang="zh-TW" dirty="0">
              <a:latin typeface="Consolas" panose="020B0609020204030204" pitchFamily="49" charset="0"/>
              <a:ea typeface="Meslo LG L for Powerline" panose="020B0609030804020204" pitchFamily="50" charset="0"/>
              <a:cs typeface="Meslo LG L for Powerline" panose="020B0609030804020204" pitchFamily="50" charset="0"/>
            </a:endParaRPr>
          </a:p>
          <a:p>
            <a:pPr lvl="1"/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string::</a:t>
            </a:r>
            <a:r>
              <a:rPr lang="en-US" altLang="zh-TW" dirty="0" err="1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push_back</a:t>
            </a:r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()</a:t>
            </a:r>
          </a:p>
          <a:p>
            <a:pPr lvl="1"/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string::assign()</a:t>
            </a:r>
          </a:p>
          <a:p>
            <a:r>
              <a:rPr lang="zh-TW" altLang="en-US" dirty="0">
                <a:latin typeface="Consolas" panose="020B0609020204030204" pitchFamily="49" charset="0"/>
                <a:cs typeface="Meslo LG L for Powerline" panose="020B0609030804020204" pitchFamily="50" charset="0"/>
              </a:rPr>
              <a:t>也可以把 </a:t>
            </a:r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string</a:t>
            </a:r>
            <a:r>
              <a:rPr lang="zh-TW" altLang="en-US" dirty="0">
                <a:latin typeface="Consolas" panose="020B0609020204030204" pitchFamily="49" charset="0"/>
                <a:cs typeface="Meslo LG L for Powerline" panose="020B0609030804020204" pitchFamily="50" charset="0"/>
              </a:rPr>
              <a:t> 轉型態成 </a:t>
            </a:r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char[]</a:t>
            </a:r>
            <a:r>
              <a:rPr lang="zh-TW" altLang="en-US" dirty="0">
                <a:latin typeface="Consolas" panose="020B0609020204030204" pitchFamily="49" charset="0"/>
                <a:cs typeface="Meslo LG L for Powerline" panose="020B0609030804020204" pitchFamily="50" charset="0"/>
              </a:rPr>
              <a:t> 的字串型態：</a:t>
            </a:r>
            <a:endParaRPr lang="en-US" altLang="zh-TW" dirty="0">
              <a:latin typeface="Consolas" panose="020B0609020204030204" pitchFamily="49" charset="0"/>
              <a:ea typeface="Meslo LG L for Powerline" panose="020B0609030804020204" pitchFamily="50" charset="0"/>
              <a:cs typeface="Meslo LG L for Powerline" panose="020B0609030804020204" pitchFamily="50" charset="0"/>
            </a:endParaRPr>
          </a:p>
          <a:p>
            <a:pPr lvl="1"/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string::</a:t>
            </a:r>
            <a:r>
              <a:rPr lang="en-US" altLang="zh-TW" dirty="0" err="1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c_str</a:t>
            </a:r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()</a:t>
            </a:r>
          </a:p>
          <a:p>
            <a:endParaRPr lang="en-US" altLang="zh-TW" dirty="0">
              <a:latin typeface="Consolas" panose="020B0609020204030204" pitchFamily="49" charset="0"/>
              <a:ea typeface="Meslo LG L for Powerline" panose="020B0609030804020204" pitchFamily="50" charset="0"/>
              <a:cs typeface="Meslo LG L for Powerline" panose="020B0609030804020204" pitchFamily="50" charset="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string </a:t>
            </a:r>
            <a:r>
              <a:rPr lang="zh-TW" altLang="en-US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也可以直接相加 </a:t>
            </a:r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s = </a:t>
            </a:r>
            <a:r>
              <a:rPr lang="en-US" altLang="zh-TW" dirty="0" err="1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stra</a:t>
            </a:r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 + </a:t>
            </a:r>
            <a:r>
              <a:rPr lang="en-US" altLang="zh-TW" dirty="0" err="1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strb</a:t>
            </a:r>
            <a:endParaRPr lang="en-US" altLang="zh-TW" dirty="0">
              <a:latin typeface="Consolas" panose="020B0609020204030204" pitchFamily="49" charset="0"/>
              <a:ea typeface="Meslo LG L for Powerline" panose="020B0609030804020204" pitchFamily="50" charset="0"/>
              <a:cs typeface="Meslo LG L for Powerline" panose="020B0609030804020204" pitchFamily="50" charset="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甚至可以直接排序</a:t>
            </a:r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之後會提到</a:t>
            </a:r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)</a:t>
            </a:r>
          </a:p>
          <a:p>
            <a:pPr lvl="1"/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endParaRPr lang="zh-TW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8496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2416C-7549-483F-B122-F91AD479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getline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A1F094-B203-410E-A1FD-7A747C19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2479"/>
            <a:ext cx="10515600" cy="4114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</a:rPr>
              <a:t>cin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</a:rPr>
              <a:t>ignore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</a:rPr>
              <a:t>();</a:t>
            </a:r>
            <a:r>
              <a:rPr lang="ja-JP" altLang="ja-JP" dirty="0">
                <a:latin typeface="Consolas" panose="020B0609020204030204" pitchFamily="49" charset="0"/>
              </a:rPr>
              <a:t> </a:t>
            </a:r>
            <a:endParaRPr lang="en-US" altLang="ja-JP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ja-JP" altLang="ja-JP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</a:rPr>
              <a:t>while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</a:rPr>
              <a:t>getline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</a:rPr>
              <a:t>cin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</a:rPr>
              <a:t> s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</a:rPr>
              <a:t>))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endParaRPr lang="en-US" altLang="ja-JP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</a:rPr>
              <a:t>if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</a:rPr>
              <a:t>s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</a:rPr>
              <a:t>empty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</a:rPr>
              <a:t>())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</a:rPr>
              <a:t>break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endParaRPr lang="en-US" altLang="ja-JP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999999"/>
                </a:solidFill>
                <a:latin typeface="Consolas" panose="020B0609020204030204" pitchFamily="49" charset="0"/>
              </a:rPr>
              <a:t>    :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999999"/>
                </a:solidFill>
                <a:latin typeface="Consolas" panose="020B0609020204030204" pitchFamily="49" charset="0"/>
              </a:rPr>
              <a:t>    .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US" altLang="ja-JP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endParaRPr lang="ja-JP" altLang="ja-JP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574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C620F-20BD-4DB1-B5C5-92984191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Queue(</a:t>
            </a:r>
            <a:r>
              <a:rPr lang="zh-TW" altLang="en-US" dirty="0"/>
              <a:t>佇列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3502E7-2019-415A-B8D4-00A1580C7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先進先出，如排隊般的特性</a:t>
            </a:r>
            <a:endParaRPr lang="en-US" altLang="zh-TW" dirty="0"/>
          </a:p>
          <a:p>
            <a:r>
              <a:rPr lang="zh-TW" altLang="en-US" dirty="0"/>
              <a:t>與接下來的 </a:t>
            </a:r>
            <a:r>
              <a:rPr lang="en-US" altLang="zh-TW" dirty="0"/>
              <a:t>Stack</a:t>
            </a:r>
            <a:r>
              <a:rPr lang="zh-TW" altLang="en-US" dirty="0"/>
              <a:t>、</a:t>
            </a:r>
            <a:r>
              <a:rPr lang="en-US" altLang="zh-TW" dirty="0"/>
              <a:t>Linked List </a:t>
            </a:r>
            <a:r>
              <a:rPr lang="zh-TW" altLang="en-US" dirty="0"/>
              <a:t>有類似的操作</a:t>
            </a:r>
            <a:endParaRPr lang="en-US" altLang="zh-TW" dirty="0"/>
          </a:p>
          <a:p>
            <a:r>
              <a:rPr lang="en-US" altLang="zh-TW" dirty="0">
                <a:latin typeface="Consolas" panose="020B0609020204030204" pitchFamily="49" charset="0"/>
                <a:ea typeface="Meslo LG M for Powerline" panose="020B0609030804020204" pitchFamily="50" charset="0"/>
                <a:cs typeface="Meslo LG M for Powerline" panose="020B0609030804020204" pitchFamily="50" charset="0"/>
              </a:rPr>
              <a:t>push()</a:t>
            </a:r>
          </a:p>
          <a:p>
            <a:r>
              <a:rPr lang="en-US" altLang="zh-TW" dirty="0">
                <a:latin typeface="Consolas" panose="020B0609020204030204" pitchFamily="49" charset="0"/>
                <a:ea typeface="Meslo LG M for Powerline" panose="020B0609030804020204" pitchFamily="50" charset="0"/>
                <a:cs typeface="Meslo LG M for Powerline" panose="020B0609030804020204" pitchFamily="50" charset="0"/>
              </a:rPr>
              <a:t>pop()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Meslo LG M for Powerline" panose="020B0609030804020204" pitchFamily="50" charset="0"/>
                <a:cs typeface="Meslo LG M for Powerline" panose="020B0609030804020204" pitchFamily="50" charset="0"/>
              </a:rPr>
              <a:t>front()</a:t>
            </a:r>
          </a:p>
          <a:p>
            <a:r>
              <a:rPr lang="en-US" altLang="zh-TW" dirty="0">
                <a:latin typeface="Consolas" panose="020B0609020204030204" pitchFamily="49" charset="0"/>
                <a:ea typeface="Meslo LG M for Powerline" panose="020B0609030804020204" pitchFamily="50" charset="0"/>
                <a:cs typeface="Meslo LG M for Powerline" panose="020B0609030804020204" pitchFamily="50" charset="0"/>
              </a:rPr>
              <a:t>empty()</a:t>
            </a:r>
          </a:p>
          <a:p>
            <a:r>
              <a:rPr lang="en-US" altLang="zh-TW" dirty="0">
                <a:latin typeface="Consolas" panose="020B0609020204030204" pitchFamily="49" charset="0"/>
                <a:ea typeface="Meslo LG M for Powerline" panose="020B0609030804020204" pitchFamily="50" charset="0"/>
                <a:cs typeface="Meslo LG M for Powerline" panose="020B0609030804020204" pitchFamily="50" charset="0"/>
              </a:rPr>
              <a:t>size()</a:t>
            </a:r>
            <a:endParaRPr lang="zh-TW" altLang="en-US" dirty="0">
              <a:latin typeface="Consolas" panose="020B0609020204030204" pitchFamily="49" charset="0"/>
              <a:cs typeface="Meslo LG M for Powerline" panose="020B0609030804020204" pitchFamily="50" charset="0"/>
            </a:endParaRPr>
          </a:p>
        </p:txBody>
      </p:sp>
      <p:pic>
        <p:nvPicPr>
          <p:cNvPr id="4" name="Picture 2" descr="https://i.imgur.com/zqr4zuM.png">
            <a:extLst>
              <a:ext uri="{FF2B5EF4-FFF2-40B4-BE49-F238E27FC236}">
                <a16:creationId xmlns:a16="http://schemas.microsoft.com/office/drawing/2014/main" id="{9D391939-69BA-42FB-A4C1-8C6864B72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479" y="3167418"/>
            <a:ext cx="4599493" cy="300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1084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C620F-20BD-4DB1-B5C5-92984191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</a:t>
            </a:r>
            <a:r>
              <a:rPr lang="zh-TW" altLang="en-US" dirty="0"/>
              <a:t> 操作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3502E7-2019-415A-B8D4-00A1580C7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ea typeface="Meslo LG M for Powerline" panose="020B0609030804020204" pitchFamily="50" charset="0"/>
                <a:cs typeface="Meslo LG M for Powerline" panose="020B0609030804020204" pitchFamily="50" charset="0"/>
              </a:rPr>
              <a:t>#include &lt;queue&gt;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ea typeface="Meslo LG M for Powerline" panose="020B0609030804020204" pitchFamily="50" charset="0"/>
                <a:cs typeface="Meslo LG M for Powerline" panose="020B0609030804020204" pitchFamily="50" charset="0"/>
              </a:rPr>
              <a:t>queue&lt;string&gt; q;</a:t>
            </a:r>
          </a:p>
          <a:p>
            <a:pPr marL="0" indent="0">
              <a:buNone/>
            </a:pPr>
            <a:r>
              <a:rPr lang="en-US" altLang="zh-TW" dirty="0" err="1">
                <a:latin typeface="Consolas" panose="020B0609020204030204" pitchFamily="49" charset="0"/>
                <a:ea typeface="Meslo LG M for Powerline" panose="020B0609030804020204" pitchFamily="50" charset="0"/>
                <a:cs typeface="Meslo LG M for Powerline" panose="020B0609030804020204" pitchFamily="50" charset="0"/>
              </a:rPr>
              <a:t>q.push</a:t>
            </a:r>
            <a:r>
              <a:rPr lang="en-US" altLang="zh-TW" dirty="0">
                <a:latin typeface="Consolas" panose="020B0609020204030204" pitchFamily="49" charset="0"/>
                <a:ea typeface="Meslo LG M for Powerline" panose="020B0609030804020204" pitchFamily="50" charset="0"/>
                <a:cs typeface="Meslo LG M for Powerline" panose="020B0609030804020204" pitchFamily="50" charset="0"/>
              </a:rPr>
              <a:t>("c");</a:t>
            </a:r>
          </a:p>
          <a:p>
            <a:pPr marL="0" indent="0">
              <a:buNone/>
            </a:pPr>
            <a:r>
              <a:rPr lang="en-US" altLang="zh-TW" dirty="0" err="1">
                <a:latin typeface="Consolas" panose="020B0609020204030204" pitchFamily="49" charset="0"/>
                <a:ea typeface="Meslo LG M for Powerline" panose="020B0609030804020204" pitchFamily="50" charset="0"/>
                <a:cs typeface="Meslo LG M for Powerline" panose="020B0609030804020204" pitchFamily="50" charset="0"/>
              </a:rPr>
              <a:t>q.push</a:t>
            </a:r>
            <a:r>
              <a:rPr lang="en-US" altLang="zh-TW" dirty="0">
                <a:latin typeface="Consolas" panose="020B0609020204030204" pitchFamily="49" charset="0"/>
                <a:ea typeface="Meslo LG M for Powerline" panose="020B0609030804020204" pitchFamily="50" charset="0"/>
                <a:cs typeface="Meslo LG M for Powerline" panose="020B0609030804020204" pitchFamily="50" charset="0"/>
              </a:rPr>
              <a:t>("c");</a:t>
            </a:r>
          </a:p>
          <a:p>
            <a:pPr marL="0" indent="0">
              <a:buNone/>
            </a:pPr>
            <a:r>
              <a:rPr lang="en-US" altLang="zh-TW" dirty="0" err="1">
                <a:latin typeface="Consolas" panose="020B0609020204030204" pitchFamily="49" charset="0"/>
                <a:ea typeface="Meslo LG M for Powerline" panose="020B0609030804020204" pitchFamily="50" charset="0"/>
                <a:cs typeface="Meslo LG M for Powerline" panose="020B0609030804020204" pitchFamily="50" charset="0"/>
              </a:rPr>
              <a:t>q.push</a:t>
            </a:r>
            <a:r>
              <a:rPr lang="en-US" altLang="zh-TW" dirty="0">
                <a:latin typeface="Consolas" panose="020B0609020204030204" pitchFamily="49" charset="0"/>
                <a:ea typeface="Meslo LG M for Powerline" panose="020B0609030804020204" pitchFamily="50" charset="0"/>
                <a:cs typeface="Meslo LG M for Powerline" panose="020B0609030804020204" pitchFamily="50" charset="0"/>
              </a:rPr>
              <a:t>("n");</a:t>
            </a:r>
          </a:p>
          <a:p>
            <a:pPr marL="0" indent="0">
              <a:buNone/>
            </a:pPr>
            <a:r>
              <a:rPr lang="en-US" altLang="zh-TW" dirty="0" err="1">
                <a:latin typeface="Consolas" panose="020B0609020204030204" pitchFamily="49" charset="0"/>
                <a:ea typeface="Meslo LG M for Powerline" panose="020B0609030804020204" pitchFamily="50" charset="0"/>
                <a:cs typeface="Meslo LG M for Powerline" panose="020B0609030804020204" pitchFamily="50" charset="0"/>
              </a:rPr>
              <a:t>q.push</a:t>
            </a:r>
            <a:r>
              <a:rPr lang="en-US" altLang="zh-TW" dirty="0">
                <a:latin typeface="Consolas" panose="020B0609020204030204" pitchFamily="49" charset="0"/>
                <a:ea typeface="Meslo LG M for Powerline" panose="020B0609030804020204" pitchFamily="50" charset="0"/>
                <a:cs typeface="Meslo LG M for Powerline" panose="020B0609030804020204" pitchFamily="50" charset="0"/>
              </a:rPr>
              <a:t>("s");</a:t>
            </a:r>
          </a:p>
          <a:p>
            <a:pPr marL="0" indent="0">
              <a:buNone/>
            </a:pPr>
            <a:r>
              <a:rPr lang="en-US" altLang="zh-TW" dirty="0" err="1">
                <a:latin typeface="Consolas" panose="020B0609020204030204" pitchFamily="49" charset="0"/>
                <a:ea typeface="Meslo LG M for Powerline" panose="020B0609030804020204" pitchFamily="50" charset="0"/>
                <a:cs typeface="Meslo LG M for Powerline" panose="020B0609030804020204" pitchFamily="50" charset="0"/>
              </a:rPr>
              <a:t>q.front</a:t>
            </a:r>
            <a:r>
              <a:rPr lang="en-US" altLang="zh-TW" dirty="0">
                <a:latin typeface="Consolas" panose="020B0609020204030204" pitchFamily="49" charset="0"/>
                <a:ea typeface="Meslo LG M for Powerline" panose="020B0609030804020204" pitchFamily="50" charset="0"/>
                <a:cs typeface="Meslo LG M for Powerline" panose="020B0609030804020204" pitchFamily="50" charset="0"/>
              </a:rPr>
              <a:t>(); </a:t>
            </a:r>
            <a:r>
              <a:rPr lang="en-US" altLang="zh-TW" dirty="0">
                <a:solidFill>
                  <a:srgbClr val="00B050"/>
                </a:solidFill>
                <a:latin typeface="Consolas" panose="020B0609020204030204" pitchFamily="49" charset="0"/>
                <a:ea typeface="Meslo LG M for Powerline" panose="020B0609030804020204" pitchFamily="50" charset="0"/>
                <a:cs typeface="Meslo LG M for Powerline" panose="020B0609030804020204" pitchFamily="50" charset="0"/>
              </a:rPr>
              <a:t>// return "c"</a:t>
            </a:r>
          </a:p>
          <a:p>
            <a:pPr marL="0" indent="0">
              <a:buNone/>
            </a:pPr>
            <a:r>
              <a:rPr lang="en-US" altLang="zh-TW" dirty="0" err="1">
                <a:latin typeface="Consolas" panose="020B0609020204030204" pitchFamily="49" charset="0"/>
                <a:ea typeface="Meslo LG M for Powerline" panose="020B0609030804020204" pitchFamily="50" charset="0"/>
                <a:cs typeface="Meslo LG M for Powerline" panose="020B0609030804020204" pitchFamily="50" charset="0"/>
              </a:rPr>
              <a:t>q.pop</a:t>
            </a:r>
            <a:r>
              <a:rPr lang="en-US" altLang="zh-TW" dirty="0">
                <a:latin typeface="Consolas" panose="020B0609020204030204" pitchFamily="49" charset="0"/>
                <a:ea typeface="Meslo LG M for Powerline" panose="020B0609030804020204" pitchFamily="50" charset="0"/>
                <a:cs typeface="Meslo LG M for Powerline" panose="020B0609030804020204" pitchFamily="50" charset="0"/>
              </a:rPr>
              <a:t>();</a:t>
            </a:r>
            <a:endParaRPr lang="zh-TW" altLang="en-US" dirty="0">
              <a:latin typeface="Consolas" panose="020B0609020204030204" pitchFamily="49" charset="0"/>
              <a:cs typeface="Meslo LG M for Powerline" panose="020B0609030804020204" pitchFamily="50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1CD838E-7492-402A-8D24-A9F52B658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524748"/>
              </p:ext>
            </p:extLst>
          </p:nvPr>
        </p:nvGraphicFramePr>
        <p:xfrm>
          <a:off x="6525966" y="2043748"/>
          <a:ext cx="5386896" cy="10431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46724">
                  <a:extLst>
                    <a:ext uri="{9D8B030D-6E8A-4147-A177-3AD203B41FA5}">
                      <a16:colId xmlns:a16="http://schemas.microsoft.com/office/drawing/2014/main" val="412430223"/>
                    </a:ext>
                  </a:extLst>
                </a:gridCol>
                <a:gridCol w="1346724">
                  <a:extLst>
                    <a:ext uri="{9D8B030D-6E8A-4147-A177-3AD203B41FA5}">
                      <a16:colId xmlns:a16="http://schemas.microsoft.com/office/drawing/2014/main" val="3137649527"/>
                    </a:ext>
                  </a:extLst>
                </a:gridCol>
                <a:gridCol w="1346724">
                  <a:extLst>
                    <a:ext uri="{9D8B030D-6E8A-4147-A177-3AD203B41FA5}">
                      <a16:colId xmlns:a16="http://schemas.microsoft.com/office/drawing/2014/main" val="2362352962"/>
                    </a:ext>
                  </a:extLst>
                </a:gridCol>
                <a:gridCol w="1346724">
                  <a:extLst>
                    <a:ext uri="{9D8B030D-6E8A-4147-A177-3AD203B41FA5}">
                      <a16:colId xmlns:a16="http://schemas.microsoft.com/office/drawing/2014/main" val="4221248727"/>
                    </a:ext>
                  </a:extLst>
                </a:gridCol>
              </a:tblGrid>
              <a:tr h="10431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latin typeface="Consolas" panose="020B0609020204030204" pitchFamily="49" charset="0"/>
                          <a:ea typeface="Meslo LG M for Powerline" panose="020B0609030804020204" pitchFamily="50" charset="0"/>
                          <a:cs typeface="Meslo LG M for Powerline" panose="020B0609030804020204" pitchFamily="50" charset="0"/>
                        </a:rPr>
                        <a:t>c</a:t>
                      </a:r>
                      <a:endParaRPr lang="zh-TW" altLang="en-US" sz="3600" dirty="0">
                        <a:latin typeface="Consolas" panose="020B0609020204030204" pitchFamily="49" charset="0"/>
                        <a:cs typeface="Meslo LG M for Powerline" panose="020B0609030804020204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latin typeface="Consolas" panose="020B0609020204030204" pitchFamily="49" charset="0"/>
                          <a:ea typeface="Meslo LG M for Powerline" panose="020B0609030804020204" pitchFamily="50" charset="0"/>
                          <a:cs typeface="Meslo LG M for Powerline" panose="020B0609030804020204" pitchFamily="50" charset="0"/>
                        </a:rPr>
                        <a:t>c</a:t>
                      </a:r>
                      <a:endParaRPr lang="zh-TW" altLang="en-US" sz="3600" dirty="0">
                        <a:latin typeface="Consolas" panose="020B0609020204030204" pitchFamily="49" charset="0"/>
                        <a:cs typeface="Meslo LG M for Powerline" panose="020B0609030804020204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latin typeface="Consolas" panose="020B0609020204030204" pitchFamily="49" charset="0"/>
                          <a:ea typeface="Meslo LG M for Powerline" panose="020B0609030804020204" pitchFamily="50" charset="0"/>
                          <a:cs typeface="Meslo LG M for Powerline" panose="020B0609030804020204" pitchFamily="50" charset="0"/>
                        </a:rPr>
                        <a:t>n</a:t>
                      </a:r>
                      <a:endParaRPr lang="zh-TW" altLang="en-US" sz="3600" dirty="0">
                        <a:latin typeface="Consolas" panose="020B0609020204030204" pitchFamily="49" charset="0"/>
                        <a:cs typeface="Meslo LG M for Powerline" panose="020B0609030804020204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latin typeface="Consolas" panose="020B0609020204030204" pitchFamily="49" charset="0"/>
                          <a:ea typeface="Meslo LG M for Powerline" panose="020B0609030804020204" pitchFamily="50" charset="0"/>
                          <a:cs typeface="Meslo LG M for Powerline" panose="020B0609030804020204" pitchFamily="50" charset="0"/>
                        </a:rPr>
                        <a:t>s</a:t>
                      </a:r>
                      <a:endParaRPr lang="zh-TW" altLang="en-US" sz="3600" dirty="0">
                        <a:latin typeface="Consolas" panose="020B0609020204030204" pitchFamily="49" charset="0"/>
                        <a:cs typeface="Meslo LG M for Powerline" panose="020B0609030804020204" pitchFamily="50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3891527"/>
                  </a:ext>
                </a:extLst>
              </a:tr>
            </a:tbl>
          </a:graphicData>
        </a:graphic>
      </p:graphicFrame>
      <p:sp>
        <p:nvSpPr>
          <p:cNvPr id="8" name="箭號: 向上 7">
            <a:extLst>
              <a:ext uri="{FF2B5EF4-FFF2-40B4-BE49-F238E27FC236}">
                <a16:creationId xmlns:a16="http://schemas.microsoft.com/office/drawing/2014/main" id="{0FAC283C-8BD6-4F80-95C5-E46F009AB45C}"/>
              </a:ext>
            </a:extLst>
          </p:cNvPr>
          <p:cNvSpPr/>
          <p:nvPr/>
        </p:nvSpPr>
        <p:spPr>
          <a:xfrm>
            <a:off x="7018256" y="3221831"/>
            <a:ext cx="372358" cy="8440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2D54CD3-00B7-4F6E-A3F0-2B1B11077495}"/>
              </a:ext>
            </a:extLst>
          </p:cNvPr>
          <p:cNvSpPr txBox="1"/>
          <p:nvPr/>
        </p:nvSpPr>
        <p:spPr>
          <a:xfrm>
            <a:off x="6525966" y="4151942"/>
            <a:ext cx="1875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Consolas" panose="020B0609020204030204" pitchFamily="49" charset="0"/>
                <a:ea typeface="Meslo LG M for Powerline" panose="020B0609030804020204" pitchFamily="50" charset="0"/>
                <a:cs typeface="Meslo LG M for Powerline" panose="020B0609030804020204" pitchFamily="50" charset="0"/>
              </a:rPr>
              <a:t>front</a:t>
            </a:r>
            <a:endParaRPr lang="zh-TW" altLang="en-US" sz="3600" dirty="0">
              <a:latin typeface="Consolas" panose="020B0609020204030204" pitchFamily="49" charset="0"/>
              <a:cs typeface="Meslo LG M for Powerline" panose="020B06090308040202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553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C620F-20BD-4DB1-B5C5-92984191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</a:t>
            </a:r>
            <a:r>
              <a:rPr lang="zh-TW" altLang="en-US" dirty="0"/>
              <a:t> 操作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3502E7-2019-415A-B8D4-00A1580C7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while(!</a:t>
            </a:r>
            <a:r>
              <a:rPr lang="en-US" altLang="zh-TW" dirty="0" err="1">
                <a:latin typeface="Consolas" panose="020B0609020204030204" pitchFamily="49" charset="0"/>
              </a:rPr>
              <a:t>q.empty</a:t>
            </a:r>
            <a:r>
              <a:rPr lang="en-US" altLang="zh-TW" dirty="0"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	</a:t>
            </a:r>
            <a:r>
              <a:rPr lang="en-US" altLang="zh-TW" dirty="0">
                <a:solidFill>
                  <a:srgbClr val="00B050"/>
                </a:solidFill>
                <a:latin typeface="Consolas" panose="020B0609020204030204" pitchFamily="49" charset="0"/>
              </a:rPr>
              <a:t>// do something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while(</a:t>
            </a:r>
            <a:r>
              <a:rPr lang="en-US" altLang="zh-TW" dirty="0" err="1">
                <a:latin typeface="Consolas" panose="020B0609020204030204" pitchFamily="49" charset="0"/>
              </a:rPr>
              <a:t>q.size</a:t>
            </a:r>
            <a:r>
              <a:rPr lang="en-US" altLang="zh-TW" dirty="0"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	</a:t>
            </a:r>
            <a:r>
              <a:rPr lang="en-US" altLang="zh-TW" dirty="0">
                <a:solidFill>
                  <a:srgbClr val="00B050"/>
                </a:solidFill>
                <a:latin typeface="Consolas" panose="020B0609020204030204" pitchFamily="49" charset="0"/>
              </a:rPr>
              <a:t>// do something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9139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7E313-D792-4D39-9FCC-B90B2EAD3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 </a:t>
            </a:r>
            <a:r>
              <a:rPr lang="zh-TW" altLang="en-US" dirty="0"/>
              <a:t>例題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5CFD32-4E17-42C5-9C33-E450F3D07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Uva</a:t>
            </a:r>
            <a:r>
              <a:rPr lang="en-US" altLang="zh-TW" dirty="0"/>
              <a:t> 10935</a:t>
            </a:r>
          </a:p>
          <a:p>
            <a:r>
              <a:rPr lang="zh-TW" altLang="en-US" dirty="0"/>
              <a:t>題目說明：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現在有一疊牌，每當輸入一個 </a:t>
            </a:r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(n </a:t>
            </a:r>
            <a:r>
              <a:rPr lang="zh-TW" altLang="en-US" dirty="0"/>
              <a:t>≤ </a:t>
            </a:r>
            <a:r>
              <a:rPr lang="en-US" altLang="zh-TW" dirty="0"/>
              <a:t>50) </a:t>
            </a:r>
            <a:r>
              <a:rPr lang="zh-TW" altLang="en-US" dirty="0"/>
              <a:t>代表牌有</a:t>
            </a:r>
            <a:r>
              <a:rPr lang="en-US" altLang="zh-TW" dirty="0"/>
              <a:t> n </a:t>
            </a:r>
            <a:r>
              <a:rPr lang="zh-TW" altLang="en-US" dirty="0"/>
              <a:t>張，依序編號從 </a:t>
            </a:r>
            <a:r>
              <a:rPr lang="en-US" altLang="zh-TW" dirty="0"/>
              <a:t>1 </a:t>
            </a:r>
            <a:r>
              <a:rPr lang="zh-TW" altLang="en-US" dirty="0"/>
              <a:t>到 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en-US" altLang="zh-TW" dirty="0"/>
              <a:t> </a:t>
            </a:r>
            <a:r>
              <a:rPr lang="zh-TW" altLang="en-US" dirty="0"/>
              <a:t>每次操作會將最頂端的牌的編號輸出，並拿掉該牌，然後將新成為頂端的牌放到牌的最末端，直到剩下最後一張牌，輸出最後一張牌的編號。</a:t>
            </a:r>
          </a:p>
        </p:txBody>
      </p:sp>
    </p:spTree>
    <p:extLst>
      <p:ext uri="{BB962C8B-B14F-4D97-AF65-F5344CB8AC3E}">
        <p14:creationId xmlns:p14="http://schemas.microsoft.com/office/powerpoint/2010/main" val="40364199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7E313-D792-4D39-9FCC-B90B2EAD3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範例輸入輸出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5CFD32-4E17-42C5-9C33-E450F3D07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Input: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7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Output: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Discarded cards: 1, 3, 5, 7, 4, 2 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Remaining card: 6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1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0B204C-5E0E-412E-ABF8-62C5D286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基礎競程姿勢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9F5F2E-F9DC-4F0A-8B30-893FCB68D7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9029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07CADC-3A4B-457D-A212-FA302AAE0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Stack(</a:t>
            </a:r>
            <a:r>
              <a:rPr lang="zh-TW" altLang="en-US" dirty="0"/>
              <a:t>堆疊、堆棧、棧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963DFD-DD65-4EA9-8617-BA033780C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後進先出，就像把東西疊起來</a:t>
            </a:r>
            <a:endParaRPr lang="en-US" altLang="zh-TW" dirty="0"/>
          </a:p>
          <a:p>
            <a:r>
              <a:rPr lang="en-US" altLang="zh-TW" dirty="0">
                <a:latin typeface="Consolas" panose="020B0609020204030204" pitchFamily="49" charset="0"/>
              </a:rPr>
              <a:t>push()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pop()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top()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empty()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size()</a:t>
            </a:r>
            <a:endParaRPr lang="zh-TW" altLang="en-US" dirty="0"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87842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97CB40-E759-4F03-BD95-ECA965B3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endParaRPr lang="zh-TW" altLang="en-US" dirty="0"/>
          </a:p>
        </p:txBody>
      </p:sp>
      <p:pic>
        <p:nvPicPr>
          <p:cNvPr id="3074" name="Picture 2" descr="https://i.imgur.com/iPdRCnM.png">
            <a:extLst>
              <a:ext uri="{FF2B5EF4-FFF2-40B4-BE49-F238E27FC236}">
                <a16:creationId xmlns:a16="http://schemas.microsoft.com/office/drawing/2014/main" id="{F75C66B5-572F-44D5-8FF8-1D04F3DD27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8950"/>
            <a:ext cx="622885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ãçç¾æ¼¢ åç«ãçåçæå°çµæ">
            <a:extLst>
              <a:ext uri="{FF2B5EF4-FFF2-40B4-BE49-F238E27FC236}">
                <a16:creationId xmlns:a16="http://schemas.microsoft.com/office/drawing/2014/main" id="{2BB12A57-0C59-49BA-AC85-934AB8386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309" y="1027906"/>
            <a:ext cx="4305300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002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C620F-20BD-4DB1-B5C5-92984191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r>
              <a:rPr lang="zh-TW" altLang="en-US" dirty="0"/>
              <a:t> 操作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3502E7-2019-415A-B8D4-00A1580C7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#include &lt;stack&gt;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stack&lt;int&gt; s;</a:t>
            </a:r>
          </a:p>
          <a:p>
            <a:pPr marL="0" indent="0">
              <a:buNone/>
            </a:pPr>
            <a:r>
              <a:rPr lang="en-US" altLang="zh-TW" dirty="0" err="1">
                <a:latin typeface="Consolas" panose="020B0609020204030204" pitchFamily="49" charset="0"/>
              </a:rPr>
              <a:t>s.push</a:t>
            </a:r>
            <a:r>
              <a:rPr lang="en-US" altLang="zh-TW" dirty="0">
                <a:latin typeface="Consolas" panose="020B0609020204030204" pitchFamily="49" charset="0"/>
              </a:rPr>
              <a:t>(7);</a:t>
            </a:r>
          </a:p>
          <a:p>
            <a:pPr marL="0" indent="0">
              <a:buNone/>
            </a:pPr>
            <a:r>
              <a:rPr lang="en-US" altLang="zh-TW" dirty="0" err="1">
                <a:latin typeface="Consolas" panose="020B0609020204030204" pitchFamily="49" charset="0"/>
              </a:rPr>
              <a:t>s.push</a:t>
            </a:r>
            <a:r>
              <a:rPr lang="en-US" altLang="zh-TW" dirty="0">
                <a:latin typeface="Consolas" panose="020B0609020204030204" pitchFamily="49" charset="0"/>
              </a:rPr>
              <a:t>(8);</a:t>
            </a:r>
          </a:p>
          <a:p>
            <a:pPr marL="0" indent="0">
              <a:buNone/>
            </a:pPr>
            <a:r>
              <a:rPr lang="en-US" altLang="zh-TW" dirty="0" err="1">
                <a:latin typeface="Consolas" panose="020B0609020204030204" pitchFamily="49" charset="0"/>
              </a:rPr>
              <a:t>s.push</a:t>
            </a:r>
            <a:r>
              <a:rPr lang="en-US" altLang="zh-TW" dirty="0">
                <a:latin typeface="Consolas" panose="020B0609020204030204" pitchFamily="49" charset="0"/>
              </a:rPr>
              <a:t>(9);</a:t>
            </a:r>
          </a:p>
          <a:p>
            <a:pPr marL="0" indent="0">
              <a:buNone/>
            </a:pPr>
            <a:r>
              <a:rPr lang="en-US" altLang="zh-TW" dirty="0" err="1">
                <a:latin typeface="Consolas" panose="020B0609020204030204" pitchFamily="49" charset="0"/>
              </a:rPr>
              <a:t>s.push</a:t>
            </a:r>
            <a:r>
              <a:rPr lang="en-US" altLang="zh-TW" dirty="0">
                <a:latin typeface="Consolas" panose="020B0609020204030204" pitchFamily="49" charset="0"/>
              </a:rPr>
              <a:t>(3);</a:t>
            </a:r>
          </a:p>
          <a:p>
            <a:pPr marL="0" indent="0">
              <a:buNone/>
            </a:pPr>
            <a:r>
              <a:rPr lang="en-US" altLang="zh-TW" dirty="0" err="1">
                <a:latin typeface="Consolas" panose="020B0609020204030204" pitchFamily="49" charset="0"/>
              </a:rPr>
              <a:t>s.top</a:t>
            </a:r>
            <a:r>
              <a:rPr lang="en-US" altLang="zh-TW" dirty="0">
                <a:latin typeface="Consolas" panose="020B0609020204030204" pitchFamily="49" charset="0"/>
              </a:rPr>
              <a:t>();  </a:t>
            </a:r>
            <a:r>
              <a:rPr lang="en-US" altLang="zh-TW" dirty="0">
                <a:solidFill>
                  <a:srgbClr val="00B050"/>
                </a:solidFill>
                <a:latin typeface="Consolas" panose="020B0609020204030204" pitchFamily="49" charset="0"/>
              </a:rPr>
              <a:t>// return 3</a:t>
            </a:r>
          </a:p>
          <a:p>
            <a:pPr marL="0" indent="0">
              <a:buNone/>
            </a:pPr>
            <a:r>
              <a:rPr lang="en-US" altLang="zh-TW" dirty="0" err="1">
                <a:latin typeface="Consolas" panose="020B0609020204030204" pitchFamily="49" charset="0"/>
              </a:rPr>
              <a:t>s.pop</a:t>
            </a:r>
            <a:r>
              <a:rPr lang="en-US" altLang="zh-TW" dirty="0">
                <a:latin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US" altLang="zh-TW" dirty="0" err="1">
                <a:latin typeface="Consolas" panose="020B0609020204030204" pitchFamily="49" charset="0"/>
              </a:rPr>
              <a:t>s.top</a:t>
            </a:r>
            <a:r>
              <a:rPr lang="en-US" altLang="zh-TW" dirty="0">
                <a:latin typeface="Consolas" panose="020B0609020204030204" pitchFamily="49" charset="0"/>
              </a:rPr>
              <a:t>();  </a:t>
            </a:r>
            <a:r>
              <a:rPr lang="en-US" altLang="zh-TW" dirty="0">
                <a:solidFill>
                  <a:srgbClr val="00B050"/>
                </a:solidFill>
                <a:latin typeface="Consolas" panose="020B0609020204030204" pitchFamily="49" charset="0"/>
              </a:rPr>
              <a:t>// return 9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00601CD-AD93-41FB-8C61-C941E8C8C5E1}"/>
              </a:ext>
            </a:extLst>
          </p:cNvPr>
          <p:cNvGraphicFramePr>
            <a:graphicFrameLocks noGrp="1"/>
          </p:cNvGraphicFramePr>
          <p:nvPr/>
        </p:nvGraphicFramePr>
        <p:xfrm>
          <a:off x="7890236" y="2479249"/>
          <a:ext cx="1941922" cy="314855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941922">
                  <a:extLst>
                    <a:ext uri="{9D8B030D-6E8A-4147-A177-3AD203B41FA5}">
                      <a16:colId xmlns:a16="http://schemas.microsoft.com/office/drawing/2014/main" val="2875107507"/>
                    </a:ext>
                  </a:extLst>
                </a:gridCol>
              </a:tblGrid>
              <a:tr h="7871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Consolas" panose="020B0609020204030204" pitchFamily="49" charset="0"/>
                        </a:rPr>
                        <a:t>3</a:t>
                      </a:r>
                      <a:endParaRPr lang="zh-TW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9518984"/>
                  </a:ext>
                </a:extLst>
              </a:tr>
              <a:tr h="7871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Consolas" panose="020B0609020204030204" pitchFamily="49" charset="0"/>
                        </a:rPr>
                        <a:t>9</a:t>
                      </a:r>
                      <a:endParaRPr lang="zh-TW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949973"/>
                  </a:ext>
                </a:extLst>
              </a:tr>
              <a:tr h="7871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Consolas" panose="020B0609020204030204" pitchFamily="49" charset="0"/>
                        </a:rPr>
                        <a:t>8</a:t>
                      </a:r>
                      <a:endParaRPr lang="zh-TW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9671342"/>
                  </a:ext>
                </a:extLst>
              </a:tr>
              <a:tr h="7871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Consolas" panose="020B0609020204030204" pitchFamily="49" charset="0"/>
                        </a:rPr>
                        <a:t>7</a:t>
                      </a:r>
                      <a:endParaRPr lang="zh-TW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590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516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C620F-20BD-4DB1-B5C5-92984191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r>
              <a:rPr lang="zh-TW" altLang="en-US" dirty="0"/>
              <a:t> 操作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3502E7-2019-415A-B8D4-00A1580C7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while(!</a:t>
            </a:r>
            <a:r>
              <a:rPr lang="en-US" altLang="zh-TW" dirty="0" err="1">
                <a:latin typeface="Consolas" panose="020B0609020204030204" pitchFamily="49" charset="0"/>
              </a:rPr>
              <a:t>s.empty</a:t>
            </a:r>
            <a:r>
              <a:rPr lang="en-US" altLang="zh-TW" dirty="0"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</a:t>
            </a:r>
            <a:r>
              <a:rPr lang="en-US" altLang="zh-TW" dirty="0">
                <a:solidFill>
                  <a:srgbClr val="00B050"/>
                </a:solidFill>
                <a:latin typeface="Consolas" panose="020B0609020204030204" pitchFamily="49" charset="0"/>
              </a:rPr>
              <a:t>// do something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while(</a:t>
            </a:r>
            <a:r>
              <a:rPr lang="en-US" altLang="zh-TW" dirty="0" err="1">
                <a:latin typeface="Consolas" panose="020B0609020204030204" pitchFamily="49" charset="0"/>
              </a:rPr>
              <a:t>s.size</a:t>
            </a:r>
            <a:r>
              <a:rPr lang="en-US" altLang="zh-TW" dirty="0"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</a:t>
            </a:r>
            <a:r>
              <a:rPr lang="en-US" altLang="zh-TW" dirty="0">
                <a:solidFill>
                  <a:srgbClr val="00B050"/>
                </a:solidFill>
                <a:latin typeface="Consolas" panose="020B0609020204030204" pitchFamily="49" charset="0"/>
              </a:rPr>
              <a:t>// do something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3885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7E313-D792-4D39-9FCC-B90B2EAD3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 </a:t>
            </a:r>
            <a:r>
              <a:rPr lang="zh-TW" altLang="en-US" dirty="0"/>
              <a:t>例題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5CFD32-4E17-42C5-9C33-E450F3D07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Uva</a:t>
            </a:r>
            <a:r>
              <a:rPr lang="en-US" altLang="zh-TW" dirty="0"/>
              <a:t> 514</a:t>
            </a:r>
          </a:p>
          <a:p>
            <a:r>
              <a:rPr lang="zh-TW" altLang="en-US" dirty="0"/>
              <a:t>題目說明：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>
                <a:hlinkClick r:id="rId2"/>
              </a:rPr>
              <a:t>開火車開起來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953043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7E313-D792-4D39-9FCC-B90B2EAD3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範例輸入輸出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5CFD32-4E17-42C5-9C33-E450F3D07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Input: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5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1 2 3 4 5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5 4 1 2 3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Output: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Yes</a:t>
            </a:r>
          </a:p>
          <a:p>
            <a:pPr marL="0" indent="0">
              <a:buNone/>
            </a:pPr>
            <a:r>
              <a:rPr lang="zh-TW" altLang="en-US" dirty="0">
                <a:latin typeface="Consolas" panose="020B0609020204030204" pitchFamily="49" charset="0"/>
              </a:rPr>
              <a:t>  </a:t>
            </a:r>
            <a:r>
              <a:rPr lang="en-US" altLang="zh-TW" dirty="0">
                <a:latin typeface="Consolas" panose="020B0609020204030204" pitchFamily="49" charset="0"/>
              </a:rPr>
              <a:t>No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6450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07CADC-3A4B-457D-A212-FA302AAE0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List(</a:t>
            </a:r>
            <a:r>
              <a:rPr lang="zh-TW" altLang="en-US" dirty="0"/>
              <a:t>鏈結串列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963DFD-DD65-4EA9-8617-BA033780C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zh-TW" altLang="en-US" dirty="0"/>
              <a:t>愛怎麼進出都可以</a:t>
            </a:r>
            <a:endParaRPr lang="en-US" altLang="zh-TW" dirty="0"/>
          </a:p>
          <a:p>
            <a:r>
              <a:rPr lang="en-US" altLang="zh-TW" dirty="0" err="1">
                <a:latin typeface="Consolas" panose="020B0609020204030204" pitchFamily="49" charset="0"/>
              </a:rPr>
              <a:t>push_back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pop_back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push_front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pop_front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back()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front()</a:t>
            </a:r>
            <a:endParaRPr lang="zh-TW" altLang="en-US" dirty="0"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insert()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erase()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7920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C620F-20BD-4DB1-B5C5-92984191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</a:t>
            </a:r>
            <a:r>
              <a:rPr lang="zh-TW" altLang="en-US" dirty="0"/>
              <a:t> 操作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3502E7-2019-415A-B8D4-00A1580C7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#include &lt;list&gt;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list&lt;int&gt; li;</a:t>
            </a:r>
          </a:p>
          <a:p>
            <a:pPr marL="0" indent="0">
              <a:buNone/>
            </a:pPr>
            <a:r>
              <a:rPr lang="en-US" altLang="zh-TW" dirty="0" err="1">
                <a:latin typeface="Consolas" panose="020B0609020204030204" pitchFamily="49" charset="0"/>
              </a:rPr>
              <a:t>li.push_back</a:t>
            </a:r>
            <a:r>
              <a:rPr lang="en-US" altLang="zh-TW" dirty="0">
                <a:latin typeface="Consolas" panose="020B0609020204030204" pitchFamily="49" charset="0"/>
              </a:rPr>
              <a:t>(3);  </a:t>
            </a:r>
            <a:r>
              <a:rPr lang="en-US" altLang="zh-TW" dirty="0">
                <a:solidFill>
                  <a:srgbClr val="00B050"/>
                </a:solidFill>
                <a:latin typeface="Consolas" panose="020B0609020204030204" pitchFamily="49" charset="0"/>
              </a:rPr>
              <a:t>// 3</a:t>
            </a:r>
          </a:p>
          <a:p>
            <a:pPr marL="0" indent="0">
              <a:buNone/>
            </a:pPr>
            <a:r>
              <a:rPr lang="en-US" altLang="zh-TW" dirty="0" err="1">
                <a:latin typeface="Consolas" panose="020B0609020204030204" pitchFamily="49" charset="0"/>
              </a:rPr>
              <a:t>li.push_back</a:t>
            </a:r>
            <a:r>
              <a:rPr lang="en-US" altLang="zh-TW" dirty="0">
                <a:latin typeface="Consolas" panose="020B0609020204030204" pitchFamily="49" charset="0"/>
              </a:rPr>
              <a:t>(4);  </a:t>
            </a:r>
            <a:r>
              <a:rPr lang="en-US" altLang="zh-TW" dirty="0">
                <a:solidFill>
                  <a:srgbClr val="00B050"/>
                </a:solidFill>
                <a:latin typeface="Consolas" panose="020B0609020204030204" pitchFamily="49" charset="0"/>
              </a:rPr>
              <a:t>// 3&lt;-&gt;4</a:t>
            </a:r>
          </a:p>
          <a:p>
            <a:pPr marL="0" indent="0">
              <a:buNone/>
            </a:pPr>
            <a:r>
              <a:rPr lang="en-US" altLang="zh-TW" dirty="0" err="1">
                <a:latin typeface="Consolas" panose="020B0609020204030204" pitchFamily="49" charset="0"/>
              </a:rPr>
              <a:t>li.push_front</a:t>
            </a:r>
            <a:r>
              <a:rPr lang="en-US" altLang="zh-TW" dirty="0">
                <a:latin typeface="Consolas" panose="020B0609020204030204" pitchFamily="49" charset="0"/>
              </a:rPr>
              <a:t>(2); </a:t>
            </a:r>
            <a:r>
              <a:rPr lang="en-US" altLang="zh-TW" dirty="0">
                <a:solidFill>
                  <a:srgbClr val="00B050"/>
                </a:solidFill>
                <a:latin typeface="Consolas" panose="020B0609020204030204" pitchFamily="49" charset="0"/>
              </a:rPr>
              <a:t>// 2&lt;-&gt;3&lt;-&gt;4</a:t>
            </a:r>
          </a:p>
          <a:p>
            <a:pPr marL="0" indent="0">
              <a:buNone/>
            </a:pPr>
            <a:r>
              <a:rPr lang="en-US" altLang="zh-TW" dirty="0" err="1">
                <a:latin typeface="Consolas" panose="020B0609020204030204" pitchFamily="49" charset="0"/>
              </a:rPr>
              <a:t>li.pop_front</a:t>
            </a:r>
            <a:r>
              <a:rPr lang="en-US" altLang="zh-TW" dirty="0">
                <a:latin typeface="Consolas" panose="020B0609020204030204" pitchFamily="49" charset="0"/>
              </a:rPr>
              <a:t>();   </a:t>
            </a:r>
            <a:r>
              <a:rPr lang="en-US" altLang="zh-TW" dirty="0">
                <a:solidFill>
                  <a:srgbClr val="00B050"/>
                </a:solidFill>
                <a:latin typeface="Consolas" panose="020B0609020204030204" pitchFamily="49" charset="0"/>
              </a:rPr>
              <a:t>// 3&lt;-&gt;4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3839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C620F-20BD-4DB1-B5C5-92984191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</a:t>
            </a:r>
            <a:r>
              <a:rPr lang="zh-TW" altLang="en-US" dirty="0"/>
              <a:t> 操作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3502E7-2019-415A-B8D4-00A1580C7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</a:rPr>
              <a:t>list&lt;int&gt;::iterator </a:t>
            </a:r>
            <a:r>
              <a:rPr lang="en-US" altLang="zh-TW" sz="2800" dirty="0" err="1">
                <a:latin typeface="Consolas" panose="020B0609020204030204" pitchFamily="49" charset="0"/>
              </a:rPr>
              <a:t>iter</a:t>
            </a:r>
            <a:r>
              <a:rPr lang="en-US" altLang="zh-TW" sz="2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</a:rPr>
              <a:t>for(</a:t>
            </a:r>
            <a:r>
              <a:rPr lang="en-US" altLang="zh-TW" sz="2800" dirty="0" err="1">
                <a:latin typeface="Consolas" panose="020B0609020204030204" pitchFamily="49" charset="0"/>
              </a:rPr>
              <a:t>iter</a:t>
            </a:r>
            <a:r>
              <a:rPr lang="en-US" altLang="zh-TW" sz="2800" dirty="0">
                <a:latin typeface="Consolas" panose="020B0609020204030204" pitchFamily="49" charset="0"/>
              </a:rPr>
              <a:t> = </a:t>
            </a:r>
            <a:r>
              <a:rPr lang="en-US" altLang="zh-TW" sz="2800" dirty="0" err="1">
                <a:latin typeface="Consolas" panose="020B0609020204030204" pitchFamily="49" charset="0"/>
              </a:rPr>
              <a:t>li.begin</a:t>
            </a:r>
            <a:r>
              <a:rPr lang="en-US" altLang="zh-TW" sz="2800" dirty="0">
                <a:latin typeface="Consolas" panose="020B0609020204030204" pitchFamily="49" charset="0"/>
              </a:rPr>
              <a:t>(); </a:t>
            </a:r>
            <a:r>
              <a:rPr lang="en-US" altLang="zh-TW" sz="2800" dirty="0" err="1">
                <a:latin typeface="Consolas" panose="020B0609020204030204" pitchFamily="49" charset="0"/>
              </a:rPr>
              <a:t>iter</a:t>
            </a:r>
            <a:r>
              <a:rPr lang="en-US" altLang="zh-TW" sz="2800" dirty="0">
                <a:latin typeface="Consolas" panose="020B0609020204030204" pitchFamily="49" charset="0"/>
              </a:rPr>
              <a:t> != </a:t>
            </a:r>
            <a:r>
              <a:rPr lang="en-US" altLang="zh-TW" sz="2800" dirty="0" err="1">
                <a:latin typeface="Consolas" panose="020B0609020204030204" pitchFamily="49" charset="0"/>
              </a:rPr>
              <a:t>li.end</a:t>
            </a:r>
            <a:r>
              <a:rPr lang="en-US" altLang="zh-TW" sz="2800" dirty="0">
                <a:latin typeface="Consolas" panose="020B0609020204030204" pitchFamily="49" charset="0"/>
              </a:rPr>
              <a:t>(); </a:t>
            </a:r>
            <a:r>
              <a:rPr lang="en-US" altLang="zh-TW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800" dirty="0">
                <a:solidFill>
                  <a:srgbClr val="0070C0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8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</a:rPr>
              <a:t>  </a:t>
            </a:r>
            <a:r>
              <a:rPr lang="en-US" altLang="zh-TW" sz="2800" dirty="0" err="1">
                <a:latin typeface="Consolas" panose="020B0609020204030204" pitchFamily="49" charset="0"/>
              </a:rPr>
              <a:t>cout</a:t>
            </a:r>
            <a:r>
              <a:rPr lang="en-US" altLang="zh-TW" sz="2800" dirty="0">
                <a:latin typeface="Consolas" panose="020B0609020204030204" pitchFamily="49" charset="0"/>
              </a:rPr>
              <a:t> &lt;&lt; </a:t>
            </a:r>
            <a:r>
              <a:rPr lang="en-US" altLang="zh-TW" sz="2800" dirty="0">
                <a:solidFill>
                  <a:srgbClr val="0070C0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latin typeface="Consolas" panose="020B0609020204030204" pitchFamily="49" charset="0"/>
              </a:rPr>
              <a:t>&lt;&lt; </a:t>
            </a:r>
            <a:r>
              <a:rPr lang="en-US" altLang="zh-TW" sz="2800" dirty="0" err="1">
                <a:latin typeface="Consolas" panose="020B0609020204030204" pitchFamily="49" charset="0"/>
              </a:rPr>
              <a:t>endl</a:t>
            </a:r>
            <a:r>
              <a:rPr lang="en-US" altLang="zh-TW" sz="2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73147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7E313-D792-4D39-9FCC-B90B2EAD3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 </a:t>
            </a:r>
            <a:r>
              <a:rPr lang="zh-TW" altLang="en-US" dirty="0"/>
              <a:t>例題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5CFD32-4E17-42C5-9C33-E450F3D07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hlinkClick r:id="rId2"/>
              </a:rPr>
              <a:t>『</a:t>
            </a:r>
            <a:r>
              <a:rPr lang="zh-TW" altLang="en-US" dirty="0">
                <a:hlinkClick r:id="rId2"/>
              </a:rPr>
              <a:t>陸行鳥大賽車</a:t>
            </a:r>
            <a:r>
              <a:rPr lang="en-US" altLang="zh-TW" dirty="0">
                <a:hlinkClick r:id="rId2"/>
              </a:rPr>
              <a:t>』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開車開起來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46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基礎競程姿勢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spcAft>
                <a:spcPct val="0"/>
              </a:spcAft>
              <a:buNone/>
            </a:pPr>
            <a:r>
              <a:rPr lang="zh-TW" altLang="en-US" dirty="0">
                <a:cs typeface="+mj-cs"/>
              </a:rPr>
              <a:t>記憶體</a:t>
            </a:r>
            <a:r>
              <a:rPr lang="zh-TW" altLang="en-US" b="1" dirty="0">
                <a:cs typeface="+mj-cs"/>
              </a:rPr>
              <a:t>空間</a:t>
            </a:r>
            <a:r>
              <a:rPr lang="zh-TW" altLang="en-US" dirty="0">
                <a:cs typeface="+mj-cs"/>
              </a:rPr>
              <a:t>的規範各競賽都不相同</a:t>
            </a:r>
          </a:p>
          <a:p>
            <a:pPr marL="0" indent="0" fontAlgn="base">
              <a:spcAft>
                <a:spcPct val="0"/>
              </a:spcAft>
              <a:buNone/>
            </a:pPr>
            <a:r>
              <a:rPr lang="zh-TW" altLang="en-US" dirty="0">
                <a:cs typeface="+mj-cs"/>
              </a:rPr>
              <a:t>通常得考慮：</a:t>
            </a:r>
            <a:endParaRPr lang="en-US" altLang="zh-TW" dirty="0">
              <a:cs typeface="+mj-cs"/>
            </a:endParaRPr>
          </a:p>
          <a:p>
            <a:pPr lvl="1" fontAlgn="base">
              <a:spcAft>
                <a:spcPct val="0"/>
              </a:spcAft>
            </a:pPr>
            <a:r>
              <a:rPr lang="zh-TW" altLang="en-US" dirty="0">
                <a:cs typeface="+mj-cs"/>
              </a:rPr>
              <a:t>遞迴深度</a:t>
            </a:r>
            <a:endParaRPr lang="en-US" altLang="zh-TW" dirty="0">
              <a:cs typeface="+mj-cs"/>
            </a:endParaRPr>
          </a:p>
          <a:p>
            <a:pPr lvl="1" fontAlgn="base">
              <a:spcAft>
                <a:spcPct val="0"/>
              </a:spcAft>
            </a:pPr>
            <a:r>
              <a:rPr lang="zh-TW" altLang="en-US" dirty="0">
                <a:cs typeface="+mj-cs"/>
              </a:rPr>
              <a:t>使用的變數多寡</a:t>
            </a:r>
            <a:endParaRPr lang="en-US" altLang="zh-TW" dirty="0">
              <a:cs typeface="+mj-cs"/>
            </a:endParaRPr>
          </a:p>
          <a:p>
            <a:pPr lvl="1" fontAlgn="base">
              <a:spcAft>
                <a:spcPct val="0"/>
              </a:spcAft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cs typeface="+mj-cs"/>
              </a:rPr>
              <a:t>程式碼長度</a:t>
            </a:r>
            <a:endParaRPr lang="en-US" altLang="zh-TW" dirty="0">
              <a:solidFill>
                <a:schemeClr val="bg1">
                  <a:lumMod val="65000"/>
                </a:schemeClr>
              </a:solidFill>
              <a:cs typeface="+mj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8F822F2-B417-4DCC-92D6-CDAA6F51C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716" y="2536177"/>
            <a:ext cx="302646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695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DB6E-CC60-4089-BB34-D56A0219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0FF23-614F-4878-9D60-D1D40059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是數學上使用的集合結構</a:t>
            </a:r>
            <a:endParaRPr lang="en-US" altLang="zh-TW" dirty="0"/>
          </a:p>
          <a:p>
            <a:r>
              <a:rPr lang="zh-TW" altLang="en-US" dirty="0"/>
              <a:t>元素不會重複，例如 </a:t>
            </a:r>
            <a:r>
              <a:rPr lang="en-US" altLang="zh-TW" dirty="0"/>
              <a:t>{1, 2, 2, 3, 1} = {1, 2, 3}</a:t>
            </a:r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86DA6CA-9E93-4470-A4AC-96A301A9D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796" y="3667433"/>
            <a:ext cx="3104150" cy="227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402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DB6E-CC60-4089-BB34-D56A0219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0FF23-614F-4878-9D60-D1D40059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是數學上使用的集合結構</a:t>
            </a:r>
            <a:endParaRPr lang="en-US" altLang="zh-TW" dirty="0"/>
          </a:p>
          <a:p>
            <a:r>
              <a:rPr lang="zh-TW" altLang="en-US" dirty="0"/>
              <a:t>元素不會重複，例如 </a:t>
            </a:r>
            <a:r>
              <a:rPr lang="en-US" altLang="zh-TW" dirty="0"/>
              <a:t>{1, 2, 2, 3, 1} = {1, 2, 3}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元素之間必須有序</a:t>
            </a:r>
            <a:r>
              <a:rPr lang="en-US" altLang="zh-TW" dirty="0"/>
              <a:t>(</a:t>
            </a:r>
            <a:r>
              <a:rPr lang="zh-TW" altLang="en-US" dirty="0"/>
              <a:t>可比大小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插入、刪除、查詢 的複雜度都為 </a:t>
            </a:r>
            <a:r>
              <a:rPr lang="en-US" altLang="zh-TW" dirty="0"/>
              <a:t>O(log 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040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26B4-1C84-4930-A859-7B804317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 member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57494-9700-445B-8853-7F08EA7E8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insert(a)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zh-TW" altLang="en-US" dirty="0"/>
              <a:t>插入元素 </a:t>
            </a:r>
            <a:r>
              <a:rPr lang="en-US" altLang="en-US" dirty="0">
                <a:latin typeface="Consolas" panose="020B0609020204030204" pitchFamily="49" charset="0"/>
              </a:rPr>
              <a:t>a</a:t>
            </a:r>
          </a:p>
          <a:p>
            <a:pPr marL="0" indent="0">
              <a:buNone/>
            </a:pPr>
            <a:endParaRPr lang="en-US" alt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erase(l, r)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zh-TW" altLang="en-US" dirty="0"/>
              <a:t>把 </a:t>
            </a:r>
            <a:r>
              <a:rPr lang="en-US" altLang="zh-TW" dirty="0"/>
              <a:t>[</a:t>
            </a:r>
            <a:r>
              <a:rPr lang="en-US" dirty="0"/>
              <a:t>l, r) </a:t>
            </a:r>
            <a:r>
              <a:rPr lang="zh-TW" altLang="en-US" dirty="0"/>
              <a:t>位置上的元素移除，其中 </a:t>
            </a:r>
            <a:r>
              <a:rPr lang="en-US" altLang="zh-TW" dirty="0"/>
              <a:t>l, r </a:t>
            </a:r>
            <a:r>
              <a:rPr lang="zh-TW" altLang="en-US" dirty="0"/>
              <a:t>型態為 </a:t>
            </a:r>
            <a:r>
              <a:rPr lang="en-US" altLang="en-US" dirty="0">
                <a:latin typeface="Consolas" panose="020B0609020204030204" pitchFamily="49" charset="0"/>
              </a:rPr>
              <a:t>iterator</a:t>
            </a:r>
            <a:endParaRPr lang="zh-TW" altLang="en-US" dirty="0"/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erase(a)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zh-TW" altLang="en-US" dirty="0"/>
              <a:t>移除元素 </a:t>
            </a:r>
            <a:r>
              <a:rPr lang="en-US" altLang="en-US" dirty="0">
                <a:latin typeface="Consolas" panose="020B0609020204030204" pitchFamily="49" charset="0"/>
              </a:rPr>
              <a:t>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389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0DF5-7A85-45FB-AF5F-F3133E3BF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 member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A4DDA-A828-4FF2-A7DE-5BD9DE04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find(a)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zh-TW" altLang="en-US" dirty="0"/>
              <a:t>指向元素 </a:t>
            </a:r>
            <a:r>
              <a:rPr lang="en-US" altLang="en-US" dirty="0">
                <a:latin typeface="Consolas" panose="020B0609020204030204" pitchFamily="49" charset="0"/>
              </a:rPr>
              <a:t>a</a:t>
            </a:r>
            <a:r>
              <a:rPr lang="en-US" dirty="0"/>
              <a:t> </a:t>
            </a:r>
            <a:r>
              <a:rPr lang="zh-TW" altLang="en-US" dirty="0"/>
              <a:t>的迭代器，若 </a:t>
            </a:r>
            <a:r>
              <a:rPr lang="en-US" altLang="en-US" dirty="0">
                <a:latin typeface="Consolas" panose="020B0609020204030204" pitchFamily="49" charset="0"/>
              </a:rPr>
              <a:t>a</a:t>
            </a:r>
            <a:r>
              <a:rPr lang="en-US" dirty="0"/>
              <a:t> </a:t>
            </a:r>
            <a:r>
              <a:rPr lang="zh-TW" altLang="en-US" dirty="0"/>
              <a:t>不存在則回傳 </a:t>
            </a:r>
            <a:r>
              <a:rPr lang="en-US" altLang="en-US" dirty="0">
                <a:latin typeface="Consolas" panose="020B0609020204030204" pitchFamily="49" charset="0"/>
              </a:rPr>
              <a:t>end()</a:t>
            </a:r>
          </a:p>
          <a:p>
            <a:pPr marL="0" indent="0">
              <a:buNone/>
            </a:pPr>
            <a:endParaRPr lang="en-US" alt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count(a)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zh-TW" altLang="en-US" dirty="0"/>
              <a:t>元素 </a:t>
            </a:r>
            <a:r>
              <a:rPr lang="en-US" altLang="en-US" dirty="0">
                <a:latin typeface="Consolas" panose="020B0609020204030204" pitchFamily="49" charset="0"/>
              </a:rPr>
              <a:t>a</a:t>
            </a:r>
            <a:r>
              <a:rPr lang="en-US" dirty="0"/>
              <a:t> </a:t>
            </a:r>
            <a:r>
              <a:rPr lang="zh-TW" altLang="en-US" dirty="0"/>
              <a:t>是否存在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8098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4991D5-AB8D-4923-9508-75FDA5D1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zh-TW" altLang="en-US" dirty="0"/>
              <a:t>遍歷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5098E7-417A-444B-87F6-FD589D789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1805"/>
            <a:ext cx="10515600" cy="3867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mints</a:t>
            </a:r>
            <a:r>
              <a:rPr lang="en-US" altLang="en-US" sz="24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[]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sz="2400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sz="24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r>
              <a:rPr lang="en-US" altLang="en-US" sz="2400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75</a:t>
            </a:r>
            <a:r>
              <a:rPr lang="en-US" altLang="en-US" sz="24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sz="2400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23</a:t>
            </a:r>
            <a:r>
              <a:rPr lang="en-US" altLang="en-US" sz="24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sz="2400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65</a:t>
            </a:r>
            <a:r>
              <a:rPr lang="en-US" altLang="en-US" sz="24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sz="2400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42</a:t>
            </a:r>
            <a:r>
              <a:rPr lang="en-US" altLang="en-US" sz="24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sz="2400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13</a:t>
            </a:r>
            <a:r>
              <a:rPr lang="en-US" altLang="en-US" sz="24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sz="2400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75</a:t>
            </a:r>
            <a:r>
              <a:rPr lang="en-US" altLang="en-US" sz="24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sz="2400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65</a:t>
            </a:r>
            <a:r>
              <a:rPr lang="en-US" altLang="en-US" sz="24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};</a:t>
            </a:r>
            <a:b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set</a:t>
            </a:r>
            <a:r>
              <a:rPr lang="en-US" altLang="en-US" sz="2400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en-US" altLang="en-US" sz="2400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sz="2400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&gt;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sz="2400" dirty="0" err="1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myset</a:t>
            </a:r>
            <a:r>
              <a:rPr lang="en-US" altLang="en-US" sz="24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myints</a:t>
            </a:r>
            <a:r>
              <a:rPr lang="en-US" altLang="en-US" sz="24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myints</a:t>
            </a:r>
            <a:r>
              <a:rPr lang="en-US" altLang="en-US" sz="2400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en-US" altLang="en-US" sz="2400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7</a:t>
            </a:r>
            <a:r>
              <a:rPr lang="en-US" altLang="en-US" sz="24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sz="2400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sz="24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sz="2400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auto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it </a:t>
            </a:r>
            <a:r>
              <a:rPr lang="en-US" altLang="en-US" sz="2400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sz="24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myset</a:t>
            </a:r>
            <a:r>
              <a:rPr lang="en-US" altLang="en-US" sz="2400" dirty="0" err="1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en-US" altLang="en-US" sz="2400" dirty="0" err="1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begin</a:t>
            </a:r>
            <a:r>
              <a:rPr lang="en-US" altLang="en-US" sz="24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();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it </a:t>
            </a:r>
            <a:r>
              <a:rPr lang="en-US" altLang="en-US" sz="2400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!=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sz="24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myset</a:t>
            </a:r>
            <a:r>
              <a:rPr lang="en-US" altLang="en-US" sz="2400" dirty="0" err="1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en-US" altLang="en-US" sz="2400" dirty="0" err="1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end</a:t>
            </a:r>
            <a:r>
              <a:rPr lang="en-US" altLang="en-US" sz="24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();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it</a:t>
            </a:r>
            <a:r>
              <a:rPr lang="en-US" altLang="en-US" sz="2400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sz="24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std</a:t>
            </a:r>
            <a:r>
              <a:rPr lang="en-US" altLang="en-US" sz="2400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::</a:t>
            </a:r>
            <a:r>
              <a:rPr lang="en-US" altLang="en-US" sz="24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cout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sz="2400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&lt;&lt;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sz="2400" dirty="0">
                <a:solidFill>
                  <a:srgbClr val="669900"/>
                </a:solidFill>
                <a:latin typeface="Consolas" panose="020B0609020204030204" pitchFamily="49" charset="0"/>
                <a:ea typeface="Menlo"/>
              </a:rPr>
              <a:t>' '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sz="2400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&lt;&lt;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sz="2400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*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it</a:t>
            </a:r>
            <a:r>
              <a:rPr lang="en-US" altLang="en-US" sz="24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sz="2000" dirty="0">
                <a:latin typeface="Consolas" panose="020B0609020204030204" pitchFamily="49" charset="0"/>
              </a:rPr>
              <a:t> </a:t>
            </a:r>
            <a:endParaRPr lang="en-US" altLang="en-US" sz="5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400" i="1" dirty="0">
                <a:latin typeface="Consolas" panose="020B0609020204030204" pitchFamily="49" charset="0"/>
              </a:rPr>
              <a:t>Output:</a:t>
            </a:r>
          </a:p>
          <a:p>
            <a:pPr marL="0" indent="0">
              <a:buNone/>
            </a:pPr>
            <a:r>
              <a:rPr lang="en-US" altLang="zh-TW" sz="2400" i="1" dirty="0">
                <a:latin typeface="Consolas" panose="020B0609020204030204" pitchFamily="49" charset="0"/>
              </a:rPr>
              <a:t> 13 23 42 65 75</a:t>
            </a:r>
            <a:r>
              <a:rPr lang="zh-TW" altLang="en-US" sz="2400" i="1" dirty="0">
                <a:latin typeface="Consolas" panose="020B0609020204030204" pitchFamily="49" charset="0"/>
              </a:rPr>
              <a:t> </a:t>
            </a:r>
            <a:r>
              <a:rPr lang="en-US" altLang="zh-TW" sz="2400" i="1" dirty="0">
                <a:latin typeface="Consolas" panose="020B0609020204030204" pitchFamily="49" charset="0"/>
              </a:rPr>
              <a:t>// </a:t>
            </a:r>
            <a:r>
              <a:rPr lang="zh-TW" altLang="en-US" sz="2400" i="1" dirty="0">
                <a:latin typeface="Consolas" panose="020B0609020204030204" pitchFamily="49" charset="0"/>
              </a:rPr>
              <a:t>按照順序</a:t>
            </a:r>
            <a:endParaRPr lang="en-US" altLang="zh-TW" sz="2400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7403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6FE9A-4574-46E4-AB47-1A146B19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CF</a:t>
            </a:r>
            <a:r>
              <a:rPr lang="zh-TW" altLang="en-US" dirty="0">
                <a:hlinkClick r:id="rId2"/>
              </a:rPr>
              <a:t> </a:t>
            </a:r>
            <a:r>
              <a:rPr lang="en-US" altLang="zh-TW" dirty="0">
                <a:hlinkClick r:id="rId2"/>
              </a:rPr>
              <a:t>1157A </a:t>
            </a:r>
            <a:r>
              <a:rPr lang="en-US" dirty="0">
                <a:hlinkClick r:id="rId2"/>
              </a:rPr>
              <a:t>Reachable Numbers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1C5D8-506C-424F-8488-E25CEA975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9828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6FE9A-4574-46E4-AB47-1A146B19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CF</a:t>
            </a:r>
            <a:r>
              <a:rPr lang="zh-TW" altLang="en-US" dirty="0">
                <a:hlinkClick r:id="rId2"/>
              </a:rPr>
              <a:t> </a:t>
            </a:r>
            <a:r>
              <a:rPr lang="en-US" altLang="zh-TW" dirty="0">
                <a:hlinkClick r:id="rId2"/>
              </a:rPr>
              <a:t>1157A </a:t>
            </a:r>
            <a:r>
              <a:rPr lang="en-US" dirty="0">
                <a:hlinkClick r:id="rId2"/>
              </a:rPr>
              <a:t>Reachable Numbers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1C5D8-506C-424F-8488-E25CEA975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為了產生不曾出現過的數字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只能持續套用函數 </a:t>
            </a:r>
            <a:r>
              <a:rPr lang="en-US" altLang="zh-TW" dirty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260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6FE9A-4574-46E4-AB47-1A146B19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CF</a:t>
            </a:r>
            <a:r>
              <a:rPr lang="zh-TW" altLang="en-US" dirty="0">
                <a:hlinkClick r:id="rId2"/>
              </a:rPr>
              <a:t> </a:t>
            </a:r>
            <a:r>
              <a:rPr lang="en-US" altLang="zh-TW" dirty="0">
                <a:hlinkClick r:id="rId2"/>
              </a:rPr>
              <a:t>1157A </a:t>
            </a:r>
            <a:r>
              <a:rPr lang="en-US" dirty="0">
                <a:hlinkClick r:id="rId2"/>
              </a:rPr>
              <a:t>Reachable Numbers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1C5D8-506C-424F-8488-E25CEA975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為了產生不曾出現過的數字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只能持續套用函數 </a:t>
            </a:r>
            <a:r>
              <a:rPr lang="en-US" altLang="zh-TW" dirty="0"/>
              <a:t>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TW" altLang="en-US" dirty="0"/>
              <a:t>所以考慮使用 </a:t>
            </a:r>
            <a:r>
              <a:rPr lang="en-US" altLang="zh-TW" dirty="0"/>
              <a:t>f </a:t>
            </a:r>
            <a:r>
              <a:rPr lang="zh-TW" altLang="en-US" dirty="0"/>
              <a:t>的複雜度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在除以 </a:t>
            </a:r>
            <a:r>
              <a:rPr lang="en-US" altLang="zh-TW" dirty="0"/>
              <a:t>10 </a:t>
            </a:r>
            <a:r>
              <a:rPr lang="zh-TW" altLang="en-US" dirty="0"/>
              <a:t>以前，最多也只會加</a:t>
            </a:r>
            <a:r>
              <a:rPr lang="en-US" altLang="zh-TW" dirty="0"/>
              <a:t> 9 </a:t>
            </a:r>
            <a:r>
              <a:rPr lang="zh-TW" altLang="en-US" dirty="0"/>
              <a:t>次 </a:t>
            </a:r>
            <a:r>
              <a:rPr lang="en-US" altLang="zh-TW" dirty="0"/>
              <a:t>1</a:t>
            </a:r>
          </a:p>
          <a:p>
            <a:pPr marL="0" indent="0">
              <a:buNone/>
            </a:pPr>
            <a:r>
              <a:rPr lang="zh-TW" altLang="en-US" dirty="0"/>
              <a:t>所以對於 </a:t>
            </a:r>
            <a:r>
              <a:rPr lang="en-US" altLang="zh-TW" dirty="0"/>
              <a:t>n</a:t>
            </a:r>
            <a:r>
              <a:rPr lang="zh-TW" altLang="en-US" dirty="0"/>
              <a:t>，不斷操作 </a:t>
            </a:r>
            <a:r>
              <a:rPr lang="en-US" altLang="zh-TW" dirty="0"/>
              <a:t>f </a:t>
            </a:r>
            <a:r>
              <a:rPr lang="zh-TW" altLang="en-US" dirty="0"/>
              <a:t>複雜度為 </a:t>
            </a:r>
            <a:r>
              <a:rPr lang="en-US" altLang="zh-TW" dirty="0"/>
              <a:t>O(log 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7148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6FE9A-4574-46E4-AB47-1A146B19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CF</a:t>
            </a:r>
            <a:r>
              <a:rPr lang="zh-TW" altLang="en-US" dirty="0">
                <a:hlinkClick r:id="rId2"/>
              </a:rPr>
              <a:t> </a:t>
            </a:r>
            <a:r>
              <a:rPr lang="en-US" altLang="zh-TW" dirty="0">
                <a:hlinkClick r:id="rId2"/>
              </a:rPr>
              <a:t>1157A </a:t>
            </a:r>
            <a:r>
              <a:rPr lang="en-US" dirty="0">
                <a:hlinkClick r:id="rId2"/>
              </a:rPr>
              <a:t>Reachable Numbers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1C5D8-506C-424F-8488-E25CEA975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若遇到</a:t>
            </a:r>
            <a:r>
              <a:rPr lang="zh-TW" altLang="en-US" b="1" dirty="0"/>
              <a:t>已經見過</a:t>
            </a:r>
            <a:r>
              <a:rPr lang="zh-TW" altLang="en-US" dirty="0"/>
              <a:t>的數字，則不會再出現不曾見過的數字了</a:t>
            </a:r>
            <a:endParaRPr lang="en-US" altLang="zh-TW" dirty="0"/>
          </a:p>
          <a:p>
            <a:pPr marL="0" indent="0">
              <a:buNone/>
            </a:pP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set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&gt;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while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!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</a:t>
            </a:r>
            <a:r>
              <a:rPr lang="en-US" altLang="en-US" dirty="0" err="1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count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</a:t>
            </a:r>
            <a:r>
              <a:rPr lang="en-US" altLang="en-US" dirty="0" err="1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insert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b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n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while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n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%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10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/=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printf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669900"/>
                </a:solidFill>
                <a:latin typeface="Consolas" panose="020B0609020204030204" pitchFamily="49" charset="0"/>
                <a:ea typeface="Menlo"/>
              </a:rPr>
              <a:t>"%d\n"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</a:t>
            </a:r>
            <a:r>
              <a:rPr lang="en-US" altLang="en-US" dirty="0" err="1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size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());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endParaRPr lang="en-US" altLang="en-US" sz="6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360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55C0-7B3B-4F38-937B-21B76DAD3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29F13-E333-44FF-806C-99A045E82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是鍵</a:t>
            </a:r>
            <a:r>
              <a:rPr lang="en-US" altLang="zh-TW" dirty="0"/>
              <a:t>(</a:t>
            </a:r>
            <a:r>
              <a:rPr lang="en-US" dirty="0"/>
              <a:t>key)</a:t>
            </a:r>
            <a:r>
              <a:rPr lang="zh-TW" altLang="en-US" dirty="0"/>
              <a:t>值</a:t>
            </a:r>
            <a:r>
              <a:rPr lang="en-US" altLang="zh-TW" dirty="0"/>
              <a:t>(</a:t>
            </a:r>
            <a:r>
              <a:rPr lang="en-US" dirty="0"/>
              <a:t>value)</a:t>
            </a:r>
            <a:r>
              <a:rPr lang="zh-TW" altLang="en-US" dirty="0"/>
              <a:t>對</a:t>
            </a:r>
            <a:r>
              <a:rPr lang="en-US" altLang="zh-TW" dirty="0"/>
              <a:t>(</a:t>
            </a:r>
            <a:r>
              <a:rPr lang="en-US" dirty="0"/>
              <a:t>pair)</a:t>
            </a:r>
            <a:r>
              <a:rPr lang="zh-TW" altLang="en-US" dirty="0"/>
              <a:t>的一種實作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每個元素都是 </a:t>
            </a:r>
            <a:r>
              <a:rPr lang="en-US" altLang="zh-TW" dirty="0"/>
              <a:t>pair</a:t>
            </a:r>
          </a:p>
          <a:p>
            <a:r>
              <a:rPr lang="zh-TW" altLang="en-US" dirty="0"/>
              <a:t>與 </a:t>
            </a:r>
            <a:r>
              <a:rPr lang="en-US" altLang="zh-TW" dirty="0"/>
              <a:t>set </a:t>
            </a:r>
            <a:r>
              <a:rPr lang="zh-TW" altLang="en-US" dirty="0"/>
              <a:t>一樣，這些 </a:t>
            </a:r>
            <a:r>
              <a:rPr lang="en-US" altLang="zh-TW" dirty="0"/>
              <a:t>pair </a:t>
            </a:r>
            <a:r>
              <a:rPr lang="zh-TW" altLang="en-US" dirty="0"/>
              <a:t>要有序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插入、刪除、查詢 的複雜度都為 </a:t>
            </a:r>
            <a:r>
              <a:rPr lang="en-US" altLang="zh-TW" dirty="0"/>
              <a:t>O(log 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37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基礎競程姿勢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spcAft>
                <a:spcPct val="0"/>
              </a:spcAft>
              <a:buNone/>
            </a:pPr>
            <a:r>
              <a:rPr lang="zh-TW" altLang="en-US" dirty="0">
                <a:cs typeface="+mj-cs"/>
              </a:rPr>
              <a:t>而競賽都以秒為單位去做</a:t>
            </a:r>
            <a:r>
              <a:rPr lang="zh-TW" altLang="en-US" b="1" dirty="0">
                <a:cs typeface="+mj-cs"/>
              </a:rPr>
              <a:t>時間</a:t>
            </a:r>
            <a:r>
              <a:rPr lang="zh-TW" altLang="en-US" dirty="0">
                <a:cs typeface="+mj-cs"/>
              </a:rPr>
              <a:t>限制</a:t>
            </a:r>
            <a:endParaRPr lang="en-US" altLang="zh-TW" dirty="0">
              <a:cs typeface="+mj-cs"/>
            </a:endParaRPr>
          </a:p>
          <a:p>
            <a:pPr lvl="1" fontAlgn="base">
              <a:spcAft>
                <a:spcPct val="0"/>
              </a:spcAft>
            </a:pPr>
            <a:r>
              <a:rPr lang="zh-TW" altLang="en-US" dirty="0">
                <a:cs typeface="+mj-cs"/>
              </a:rPr>
              <a:t>例如 </a:t>
            </a:r>
            <a:r>
              <a:rPr lang="en-US" altLang="zh-TW" dirty="0">
                <a:cs typeface="+mj-cs"/>
              </a:rPr>
              <a:t>1</a:t>
            </a:r>
            <a:r>
              <a:rPr lang="en-US" altLang="zh-TW" dirty="0"/>
              <a:t> </a:t>
            </a:r>
            <a:r>
              <a:rPr lang="zh-TW" altLang="en-US" dirty="0"/>
              <a:t>秒、 </a:t>
            </a:r>
            <a:r>
              <a:rPr lang="en-US" altLang="zh-TW" dirty="0">
                <a:cs typeface="+mj-cs"/>
              </a:rPr>
              <a:t>3 </a:t>
            </a:r>
            <a:r>
              <a:rPr lang="zh-TW" altLang="en-US" dirty="0">
                <a:cs typeface="+mj-cs"/>
              </a:rPr>
              <a:t>秒、</a:t>
            </a:r>
            <a:r>
              <a:rPr lang="en-US" altLang="zh-TW" dirty="0">
                <a:cs typeface="+mj-cs"/>
              </a:rPr>
              <a:t>10 </a:t>
            </a:r>
            <a:r>
              <a:rPr lang="zh-TW" altLang="en-US" dirty="0">
                <a:cs typeface="+mj-cs"/>
              </a:rPr>
              <a:t>秒</a:t>
            </a:r>
            <a:endParaRPr lang="en-US" altLang="zh-TW" dirty="0">
              <a:cs typeface="+mj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A4F6F8B-EA14-41C7-9EE5-B93FF5E46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971" y="3184381"/>
            <a:ext cx="3725141" cy="299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239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9DEA79-3CE8-4133-8A9B-71D366018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map</a:t>
            </a:r>
            <a:endParaRPr lang="zh-TW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53FCC41-8E02-4636-9B4A-D3EAFA21B99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72541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sym typeface="Wingdings" panose="05000000000000000000" pitchFamily="2" charset="2"/>
              </a:rPr>
              <a:t>map&lt;</a:t>
            </a:r>
            <a:r>
              <a:rPr lang="en-US" altLang="zh-TW" dirty="0" err="1">
                <a:latin typeface="Consolas" panose="020B0609020204030204" pitchFamily="49" charset="0"/>
                <a:sym typeface="Wingdings" panose="05000000000000000000" pitchFamily="2" charset="2"/>
              </a:rPr>
              <a:t>char,string</a:t>
            </a:r>
            <a:r>
              <a:rPr lang="en-US" altLang="zh-TW" dirty="0">
                <a:latin typeface="Consolas" panose="020B0609020204030204" pitchFamily="49" charset="0"/>
                <a:sym typeface="Wingdings" panose="05000000000000000000" pitchFamily="2" charset="2"/>
              </a:rPr>
              <a:t>&gt; mymap;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1FFADC0-5718-4F09-9364-A8CFD795F845}"/>
              </a:ext>
            </a:extLst>
          </p:cNvPr>
          <p:cNvSpPr txBox="1"/>
          <p:nvPr/>
        </p:nvSpPr>
        <p:spPr>
          <a:xfrm>
            <a:off x="1345834" y="3116135"/>
            <a:ext cx="162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Consolas" panose="020B0609020204030204" pitchFamily="49" charset="0"/>
              </a:rPr>
              <a:t>索引型態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5E5F0C4-23DC-42E0-9537-6D0181FCBA19}"/>
              </a:ext>
            </a:extLst>
          </p:cNvPr>
          <p:cNvSpPr txBox="1"/>
          <p:nvPr/>
        </p:nvSpPr>
        <p:spPr>
          <a:xfrm>
            <a:off x="3389176" y="3548184"/>
            <a:ext cx="162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Consolas" panose="020B0609020204030204" pitchFamily="49" charset="0"/>
              </a:rPr>
              <a:t>資料型態</a:t>
            </a:r>
            <a:endParaRPr lang="en-US" altLang="zh-TW" sz="2800" dirty="0">
              <a:latin typeface="Consolas" panose="020B0609020204030204" pitchFamily="49" charset="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33F46B7-F23E-4FAF-AD44-EEA282828BA7}"/>
              </a:ext>
            </a:extLst>
          </p:cNvPr>
          <p:cNvCxnSpPr>
            <a:cxnSpLocks/>
          </p:cNvCxnSpPr>
          <p:nvPr/>
        </p:nvCxnSpPr>
        <p:spPr>
          <a:xfrm flipH="1" flipV="1">
            <a:off x="3370234" y="2119448"/>
            <a:ext cx="832674" cy="142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E39ED42-EFDC-4028-A806-1EC4B557A9EC}"/>
              </a:ext>
            </a:extLst>
          </p:cNvPr>
          <p:cNvCxnSpPr>
            <a:cxnSpLocks/>
          </p:cNvCxnSpPr>
          <p:nvPr/>
        </p:nvCxnSpPr>
        <p:spPr>
          <a:xfrm flipV="1">
            <a:off x="1810113" y="2119448"/>
            <a:ext cx="238779" cy="102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6345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9DEA79-3CE8-4133-8A9B-71D366018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map</a:t>
            </a:r>
            <a:endParaRPr lang="zh-TW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53FCC41-8E02-4636-9B4A-D3EAFA21B99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72541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sym typeface="Wingdings" panose="05000000000000000000" pitchFamily="2" charset="2"/>
              </a:rPr>
              <a:t>map&lt;</a:t>
            </a:r>
            <a:r>
              <a:rPr lang="en-US" altLang="zh-TW" dirty="0" err="1">
                <a:latin typeface="Consolas" panose="020B0609020204030204" pitchFamily="49" charset="0"/>
                <a:sym typeface="Wingdings" panose="05000000000000000000" pitchFamily="2" charset="2"/>
              </a:rPr>
              <a:t>char,string</a:t>
            </a:r>
            <a:r>
              <a:rPr lang="en-US" altLang="zh-TW" dirty="0">
                <a:latin typeface="Consolas" panose="020B0609020204030204" pitchFamily="49" charset="0"/>
                <a:sym typeface="Wingdings" panose="05000000000000000000" pitchFamily="2" charset="2"/>
              </a:rPr>
              <a:t>&gt; mymap;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sym typeface="Wingdings" panose="05000000000000000000" pitchFamily="2" charset="2"/>
              </a:rPr>
              <a:t>mymap['a']="an element";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sym typeface="Wingdings" panose="05000000000000000000" pitchFamily="2" charset="2"/>
              </a:rPr>
              <a:t>mymap['b']="another element";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sym typeface="Wingdings" panose="05000000000000000000" pitchFamily="2" charset="2"/>
              </a:rPr>
              <a:t>mymap['c']=mymap['b'];</a:t>
            </a:r>
          </a:p>
        </p:txBody>
      </p:sp>
    </p:spTree>
    <p:extLst>
      <p:ext uri="{BB962C8B-B14F-4D97-AF65-F5344CB8AC3E}">
        <p14:creationId xmlns:p14="http://schemas.microsoft.com/office/powerpoint/2010/main" val="42458770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9DEA79-3CE8-4133-8A9B-71D366018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map</a:t>
            </a:r>
            <a:endParaRPr lang="zh-TW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53FCC41-8E02-4636-9B4A-D3EAFA21B99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72541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sym typeface="Wingdings" panose="05000000000000000000" pitchFamily="2" charset="2"/>
              </a:rPr>
              <a:t>map&lt;</a:t>
            </a:r>
            <a:r>
              <a:rPr lang="en-US" altLang="zh-TW" dirty="0" err="1">
                <a:latin typeface="Consolas" panose="020B0609020204030204" pitchFamily="49" charset="0"/>
                <a:sym typeface="Wingdings" panose="05000000000000000000" pitchFamily="2" charset="2"/>
              </a:rPr>
              <a:t>char,string</a:t>
            </a:r>
            <a:r>
              <a:rPr lang="en-US" altLang="zh-TW" dirty="0">
                <a:latin typeface="Consolas" panose="020B0609020204030204" pitchFamily="49" charset="0"/>
                <a:sym typeface="Wingdings" panose="05000000000000000000" pitchFamily="2" charset="2"/>
              </a:rPr>
              <a:t>&gt; mymap;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sym typeface="Wingdings" panose="05000000000000000000" pitchFamily="2" charset="2"/>
              </a:rPr>
              <a:t>mymap['a']="an element";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sym typeface="Wingdings" panose="05000000000000000000" pitchFamily="2" charset="2"/>
              </a:rPr>
              <a:t>mymap['b']="another element";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sym typeface="Wingdings" panose="05000000000000000000" pitchFamily="2" charset="2"/>
              </a:rPr>
              <a:t>mymap['c']=mymap['b'];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sym typeface="Wingdings" panose="05000000000000000000" pitchFamily="2" charset="2"/>
              </a:rPr>
              <a:t>cout</a:t>
            </a:r>
            <a:r>
              <a:rPr lang="zh-TW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zh-TW" dirty="0">
                <a:latin typeface="Consolas" panose="020B0609020204030204" pitchFamily="49" charset="0"/>
                <a:sym typeface="Wingdings" panose="05000000000000000000" pitchFamily="2" charset="2"/>
              </a:rPr>
              <a:t>&lt;&lt; mymap['b']; //another element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sym typeface="Wingdings" panose="05000000000000000000" pitchFamily="2" charset="2"/>
              </a:rPr>
              <a:t>cout</a:t>
            </a:r>
            <a:r>
              <a:rPr lang="zh-TW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zh-TW" dirty="0">
                <a:latin typeface="Consolas" panose="020B0609020204030204" pitchFamily="49" charset="0"/>
                <a:sym typeface="Wingdings" panose="05000000000000000000" pitchFamily="2" charset="2"/>
              </a:rPr>
              <a:t>&lt;&lt; mymap['a']; //an element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645375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9DEA79-3CE8-4133-8A9B-71D366018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map </a:t>
            </a:r>
            <a:r>
              <a:rPr lang="en-US" altLang="zh-TW" dirty="0" err="1"/>
              <a:t>v.s</a:t>
            </a:r>
            <a:r>
              <a:rPr lang="en-US" altLang="zh-TW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array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(c style)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53FCC41-8E02-4636-9B4A-D3EAFA21B99F}"/>
              </a:ext>
            </a:extLst>
          </p:cNvPr>
          <p:cNvSpPr txBox="1">
            <a:spLocks/>
          </p:cNvSpPr>
          <p:nvPr/>
        </p:nvSpPr>
        <p:spPr>
          <a:xfrm>
            <a:off x="838200" y="3055511"/>
            <a:ext cx="5379720" cy="317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  <a:sym typeface="Wingdings" panose="05000000000000000000" pitchFamily="2" charset="2"/>
              </a:rPr>
              <a:t>mymap['b']="apple";</a:t>
            </a: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  <a:sym typeface="Wingdings" panose="05000000000000000000" pitchFamily="2" charset="2"/>
              </a:rPr>
              <a:t>cout</a:t>
            </a:r>
            <a:r>
              <a:rPr lang="zh-TW" altLang="en-US" sz="32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zh-TW" sz="3200" dirty="0">
                <a:latin typeface="Consolas" panose="020B0609020204030204" pitchFamily="49" charset="0"/>
                <a:sym typeface="Wingdings" panose="05000000000000000000" pitchFamily="2" charset="2"/>
              </a:rPr>
              <a:t>&lt;&lt; mymap['b’];</a:t>
            </a:r>
            <a:endParaRPr lang="en-US" altLang="zh-TW" sz="3200" dirty="0"/>
          </a:p>
          <a:p>
            <a:pPr marL="0" indent="0">
              <a:buNone/>
            </a:pPr>
            <a:endParaRPr lang="en-US" altLang="zh-TW" sz="3200" dirty="0"/>
          </a:p>
          <a:p>
            <a:pPr marL="0" indent="0">
              <a:buNone/>
            </a:pPr>
            <a:r>
              <a:rPr lang="zh-TW" altLang="en-US" sz="3200" dirty="0"/>
              <a:t>新增與取值的操作為</a:t>
            </a:r>
            <a:r>
              <a:rPr lang="en-US" altLang="zh-TW" sz="3200" dirty="0"/>
              <a:t>O(logN)</a:t>
            </a:r>
          </a:p>
          <a:p>
            <a:endParaRPr lang="en-US" altLang="zh-TW" sz="3200" dirty="0">
              <a:sym typeface="Wingdings" panose="05000000000000000000" pitchFamily="2" charset="2"/>
            </a:endParaRPr>
          </a:p>
          <a:p>
            <a:endParaRPr lang="en-US" altLang="zh-TW" sz="3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866311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9DEA79-3CE8-4133-8A9B-71D366018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map </a:t>
            </a:r>
            <a:r>
              <a:rPr lang="en-US" altLang="zh-TW" dirty="0" err="1"/>
              <a:t>v.s</a:t>
            </a:r>
            <a:r>
              <a:rPr lang="en-US" altLang="zh-TW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array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(c style)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53FCC41-8E02-4636-9B4A-D3EAFA21B99F}"/>
              </a:ext>
            </a:extLst>
          </p:cNvPr>
          <p:cNvSpPr txBox="1">
            <a:spLocks/>
          </p:cNvSpPr>
          <p:nvPr/>
        </p:nvSpPr>
        <p:spPr>
          <a:xfrm>
            <a:off x="838200" y="3055511"/>
            <a:ext cx="5379720" cy="317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  <a:sym typeface="Wingdings" panose="05000000000000000000" pitchFamily="2" charset="2"/>
              </a:rPr>
              <a:t>mymap['b']="apple";</a:t>
            </a: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  <a:sym typeface="Wingdings" panose="05000000000000000000" pitchFamily="2" charset="2"/>
              </a:rPr>
              <a:t>cout</a:t>
            </a:r>
            <a:r>
              <a:rPr lang="zh-TW" altLang="en-US" sz="32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zh-TW" sz="3200" dirty="0">
                <a:latin typeface="Consolas" panose="020B0609020204030204" pitchFamily="49" charset="0"/>
                <a:sym typeface="Wingdings" panose="05000000000000000000" pitchFamily="2" charset="2"/>
              </a:rPr>
              <a:t>&lt;&lt; mymap['b’];</a:t>
            </a:r>
            <a:endParaRPr lang="en-US" altLang="zh-TW" sz="3200" dirty="0"/>
          </a:p>
          <a:p>
            <a:pPr marL="0" indent="0">
              <a:buNone/>
            </a:pPr>
            <a:endParaRPr lang="en-US" altLang="zh-TW" sz="3200" dirty="0"/>
          </a:p>
          <a:p>
            <a:pPr marL="0" indent="0">
              <a:buNone/>
            </a:pPr>
            <a:r>
              <a:rPr lang="zh-TW" altLang="en-US" sz="3200" dirty="0"/>
              <a:t>新增與取值的操作為</a:t>
            </a:r>
            <a:r>
              <a:rPr lang="en-US" altLang="zh-TW" sz="3200" dirty="0"/>
              <a:t>O(logN)</a:t>
            </a:r>
          </a:p>
          <a:p>
            <a:endParaRPr lang="en-US" altLang="zh-TW" sz="3200" dirty="0">
              <a:sym typeface="Wingdings" panose="05000000000000000000" pitchFamily="2" charset="2"/>
            </a:endParaRPr>
          </a:p>
          <a:p>
            <a:endParaRPr lang="en-US" altLang="zh-TW" sz="3200" dirty="0">
              <a:sym typeface="Wingdings" panose="05000000000000000000" pitchFamily="2" charset="2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B578651-3B46-46F9-B259-59C9C16879BA}"/>
              </a:ext>
            </a:extLst>
          </p:cNvPr>
          <p:cNvSpPr txBox="1">
            <a:spLocks/>
          </p:cNvSpPr>
          <p:nvPr/>
        </p:nvSpPr>
        <p:spPr>
          <a:xfrm>
            <a:off x="7205255" y="3055510"/>
            <a:ext cx="4838700" cy="317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  <a:sym typeface="Wingdings" panose="05000000000000000000" pitchFamily="2" charset="2"/>
              </a:rPr>
              <a:t>a[0]=18;</a:t>
            </a: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  <a:sym typeface="Wingdings" panose="05000000000000000000" pitchFamily="2" charset="2"/>
              </a:rPr>
              <a:t>cout</a:t>
            </a:r>
            <a:r>
              <a:rPr lang="zh-TW" altLang="en-US" sz="32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zh-TW" sz="3200" dirty="0">
                <a:latin typeface="Consolas" panose="020B0609020204030204" pitchFamily="49" charset="0"/>
                <a:sym typeface="Wingdings" panose="05000000000000000000" pitchFamily="2" charset="2"/>
              </a:rPr>
              <a:t>&lt;&lt; a[0];</a:t>
            </a:r>
            <a:endParaRPr lang="en-US" altLang="zh-TW" sz="3200" dirty="0"/>
          </a:p>
          <a:p>
            <a:pPr marL="0" indent="0">
              <a:buNone/>
            </a:pPr>
            <a:endParaRPr lang="en-US" altLang="zh-TW" sz="3200" dirty="0"/>
          </a:p>
          <a:p>
            <a:pPr marL="0" indent="0">
              <a:buNone/>
            </a:pPr>
            <a:r>
              <a:rPr lang="zh-TW" altLang="en-US" sz="3200" dirty="0"/>
              <a:t>新增與取值的操作為</a:t>
            </a:r>
            <a:r>
              <a:rPr lang="en-US" altLang="zh-TW" sz="3200" dirty="0"/>
              <a:t>O(1)</a:t>
            </a:r>
          </a:p>
          <a:p>
            <a:endParaRPr lang="en-US" altLang="zh-TW" sz="3200" dirty="0">
              <a:sym typeface="Wingdings" panose="05000000000000000000" pitchFamily="2" charset="2"/>
            </a:endParaRPr>
          </a:p>
          <a:p>
            <a:endParaRPr lang="en-US" altLang="zh-TW" sz="3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869880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9DEA79-3CE8-4133-8A9B-71D366018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map </a:t>
            </a:r>
            <a:r>
              <a:rPr lang="en-US" altLang="zh-TW" dirty="0" err="1"/>
              <a:t>v.s</a:t>
            </a:r>
            <a:r>
              <a:rPr lang="en-US" altLang="zh-TW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array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(c style)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719764-E3E7-4A7B-92CF-89A077172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8362" y="1933662"/>
            <a:ext cx="6281057" cy="2877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i="1" dirty="0"/>
              <a:t>用</a:t>
            </a:r>
            <a:r>
              <a:rPr lang="zh-TW" altLang="en-US" b="1" i="1" dirty="0"/>
              <a:t>非負整數</a:t>
            </a:r>
            <a:r>
              <a:rPr lang="zh-TW" altLang="en-US" i="1" dirty="0"/>
              <a:t>索引找資料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int a[5] = {3, 7, 2, 7, 5};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AB95823-AF54-452B-B860-2250E40258EB}"/>
              </a:ext>
            </a:extLst>
          </p:cNvPr>
          <p:cNvSpPr txBox="1"/>
          <p:nvPr/>
        </p:nvSpPr>
        <p:spPr>
          <a:xfrm>
            <a:off x="7885344" y="3872817"/>
            <a:ext cx="162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Consolas" panose="020B0609020204030204" pitchFamily="49" charset="0"/>
              </a:rPr>
              <a:t>索引型態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9A75447-01F2-4265-B3C5-4FF105C4E961}"/>
              </a:ext>
            </a:extLst>
          </p:cNvPr>
          <p:cNvSpPr txBox="1"/>
          <p:nvPr/>
        </p:nvSpPr>
        <p:spPr>
          <a:xfrm>
            <a:off x="5683182" y="4287866"/>
            <a:ext cx="162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Consolas" panose="020B0609020204030204" pitchFamily="49" charset="0"/>
              </a:rPr>
              <a:t>資料型態</a:t>
            </a:r>
            <a:endParaRPr lang="en-US" altLang="zh-TW" sz="2800" dirty="0">
              <a:latin typeface="Consolas" panose="020B0609020204030204" pitchFamily="49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85168D0-5F37-482F-9B3E-EF4BF300DF8C}"/>
              </a:ext>
            </a:extLst>
          </p:cNvPr>
          <p:cNvCxnSpPr>
            <a:cxnSpLocks/>
          </p:cNvCxnSpPr>
          <p:nvPr/>
        </p:nvCxnSpPr>
        <p:spPr>
          <a:xfrm flipH="1" flipV="1">
            <a:off x="5976797" y="2928849"/>
            <a:ext cx="536895" cy="134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D7563AA5-0ACA-499F-946B-1BD7765D53F1}"/>
              </a:ext>
            </a:extLst>
          </p:cNvPr>
          <p:cNvCxnSpPr>
            <a:cxnSpLocks/>
          </p:cNvCxnSpPr>
          <p:nvPr/>
        </p:nvCxnSpPr>
        <p:spPr>
          <a:xfrm flipH="1" flipV="1">
            <a:off x="7139278" y="3013831"/>
            <a:ext cx="1024898" cy="86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375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9DEA79-3CE8-4133-8A9B-71D366018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map </a:t>
            </a:r>
            <a:r>
              <a:rPr lang="en-US" altLang="zh-TW" dirty="0" err="1"/>
              <a:t>v.s</a:t>
            </a:r>
            <a:r>
              <a:rPr lang="en-US" altLang="zh-TW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array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(c style)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719764-E3E7-4A7B-92CF-89A077172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8362" y="1933662"/>
            <a:ext cx="6281057" cy="2877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i="1" dirty="0"/>
              <a:t>用</a:t>
            </a:r>
            <a:r>
              <a:rPr lang="zh-TW" altLang="en-US" b="1" i="1" dirty="0"/>
              <a:t>非負整數</a:t>
            </a:r>
            <a:r>
              <a:rPr lang="zh-TW" altLang="en-US" i="1" dirty="0"/>
              <a:t>索引找資料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int a[5] = {3, 7, 2, 7, 5};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AB95823-AF54-452B-B860-2250E40258EB}"/>
              </a:ext>
            </a:extLst>
          </p:cNvPr>
          <p:cNvSpPr txBox="1"/>
          <p:nvPr/>
        </p:nvSpPr>
        <p:spPr>
          <a:xfrm>
            <a:off x="7885344" y="3872817"/>
            <a:ext cx="162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Consolas" panose="020B0609020204030204" pitchFamily="49" charset="0"/>
              </a:rPr>
              <a:t>索引型態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9A75447-01F2-4265-B3C5-4FF105C4E961}"/>
              </a:ext>
            </a:extLst>
          </p:cNvPr>
          <p:cNvSpPr txBox="1"/>
          <p:nvPr/>
        </p:nvSpPr>
        <p:spPr>
          <a:xfrm>
            <a:off x="5683182" y="4287866"/>
            <a:ext cx="162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Consolas" panose="020B0609020204030204" pitchFamily="49" charset="0"/>
              </a:rPr>
              <a:t>資料型態</a:t>
            </a:r>
            <a:endParaRPr lang="en-US" altLang="zh-TW" sz="2800" dirty="0">
              <a:latin typeface="Consolas" panose="020B0609020204030204" pitchFamily="49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85168D0-5F37-482F-9B3E-EF4BF300DF8C}"/>
              </a:ext>
            </a:extLst>
          </p:cNvPr>
          <p:cNvCxnSpPr>
            <a:cxnSpLocks/>
          </p:cNvCxnSpPr>
          <p:nvPr/>
        </p:nvCxnSpPr>
        <p:spPr>
          <a:xfrm flipH="1" flipV="1">
            <a:off x="5976797" y="2928849"/>
            <a:ext cx="536895" cy="134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D7563AA5-0ACA-499F-946B-1BD7765D53F1}"/>
              </a:ext>
            </a:extLst>
          </p:cNvPr>
          <p:cNvCxnSpPr>
            <a:cxnSpLocks/>
          </p:cNvCxnSpPr>
          <p:nvPr/>
        </p:nvCxnSpPr>
        <p:spPr>
          <a:xfrm flipH="1" flipV="1">
            <a:off x="7139278" y="3013831"/>
            <a:ext cx="1024898" cy="86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18BBCE44-2F56-4BBF-81CF-3FE73895E439}"/>
              </a:ext>
            </a:extLst>
          </p:cNvPr>
          <p:cNvSpPr txBox="1">
            <a:spLocks/>
          </p:cNvSpPr>
          <p:nvPr/>
        </p:nvSpPr>
        <p:spPr>
          <a:xfrm>
            <a:off x="838198" y="1933662"/>
            <a:ext cx="4844983" cy="2947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array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中：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資料型態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可以自由定義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索引型態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卻只能是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非負整數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24684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475E91-B668-4807-82BE-3B993B759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map </a:t>
            </a:r>
            <a:r>
              <a:rPr lang="zh-TW" altLang="en-US" dirty="0"/>
              <a:t>遍歷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0B322B-925A-4C07-BD20-2D1BC57EC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466"/>
            <a:ext cx="10515600" cy="4773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map</a:t>
            </a:r>
            <a:r>
              <a:rPr lang="en-US" altLang="en-US" sz="2400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en-US" altLang="en-US" sz="2400" dirty="0" err="1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char</a:t>
            </a:r>
            <a:r>
              <a:rPr lang="en-US" altLang="en-US" sz="2400" dirty="0" err="1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sz="2400" dirty="0" err="1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sz="2400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&gt;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sz="24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mymap</a:t>
            </a:r>
            <a:r>
              <a:rPr lang="en-US" altLang="en-US" sz="24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sz="24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mymap</a:t>
            </a:r>
            <a:r>
              <a:rPr lang="en-US" altLang="en-US" sz="24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sz="2400" dirty="0">
                <a:solidFill>
                  <a:srgbClr val="669900"/>
                </a:solidFill>
                <a:latin typeface="Consolas" panose="020B0609020204030204" pitchFamily="49" charset="0"/>
                <a:ea typeface="Menlo"/>
              </a:rPr>
              <a:t>'b'</a:t>
            </a:r>
            <a:r>
              <a:rPr lang="en-US" altLang="en-US" sz="24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sz="2400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sz="2400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100</a:t>
            </a:r>
            <a:r>
              <a:rPr lang="en-US" altLang="en-US" sz="24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sz="24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mymap</a:t>
            </a:r>
            <a:r>
              <a:rPr lang="en-US" altLang="en-US" sz="24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sz="2400" dirty="0">
                <a:solidFill>
                  <a:srgbClr val="669900"/>
                </a:solidFill>
                <a:latin typeface="Consolas" panose="020B0609020204030204" pitchFamily="49" charset="0"/>
                <a:ea typeface="Menlo"/>
              </a:rPr>
              <a:t>'a'</a:t>
            </a:r>
            <a:r>
              <a:rPr lang="en-US" altLang="en-US" sz="24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sz="2400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sz="2400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200</a:t>
            </a:r>
            <a:r>
              <a:rPr lang="en-US" altLang="en-US" sz="24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sz="24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mymap</a:t>
            </a:r>
            <a:r>
              <a:rPr lang="en-US" altLang="en-US" sz="24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sz="2400" dirty="0">
                <a:solidFill>
                  <a:srgbClr val="669900"/>
                </a:solidFill>
                <a:latin typeface="Consolas" panose="020B0609020204030204" pitchFamily="49" charset="0"/>
                <a:ea typeface="Menlo"/>
              </a:rPr>
              <a:t>'c'</a:t>
            </a:r>
            <a:r>
              <a:rPr lang="en-US" altLang="en-US" sz="24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sz="2400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sz="2400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300</a:t>
            </a:r>
            <a:r>
              <a:rPr lang="en-US" altLang="en-US" sz="24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en-US" sz="24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sz="2400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sz="24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sz="2400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auto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it </a:t>
            </a:r>
            <a:r>
              <a:rPr lang="en-US" altLang="en-US" sz="2400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sz="24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mymap</a:t>
            </a:r>
            <a:r>
              <a:rPr lang="en-US" altLang="en-US" sz="2400" dirty="0" err="1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en-US" altLang="en-US" sz="2400" dirty="0" err="1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begin</a:t>
            </a:r>
            <a:r>
              <a:rPr lang="en-US" altLang="en-US" sz="24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();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it </a:t>
            </a:r>
            <a:r>
              <a:rPr lang="en-US" altLang="en-US" sz="2400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!=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sz="24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mymap</a:t>
            </a:r>
            <a:r>
              <a:rPr lang="en-US" altLang="en-US" sz="2400" dirty="0" err="1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en-US" altLang="en-US" sz="2400" dirty="0" err="1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end</a:t>
            </a:r>
            <a:r>
              <a:rPr lang="en-US" altLang="en-US" sz="24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();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it</a:t>
            </a:r>
            <a:r>
              <a:rPr lang="en-US" altLang="en-US" sz="2400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sz="24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b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sz="24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cout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sz="2400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&lt;&lt;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it</a:t>
            </a:r>
            <a:r>
              <a:rPr lang="en-US" altLang="en-US" sz="2400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-&gt;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first </a:t>
            </a:r>
            <a:r>
              <a:rPr lang="en-US" altLang="en-US" sz="2400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&lt;&lt;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sz="2400" dirty="0">
                <a:solidFill>
                  <a:srgbClr val="669900"/>
                </a:solidFill>
                <a:latin typeface="Consolas" panose="020B0609020204030204" pitchFamily="49" charset="0"/>
                <a:ea typeface="Menlo"/>
              </a:rPr>
              <a:t>", "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sz="2400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&lt;&lt;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it</a:t>
            </a:r>
            <a:r>
              <a:rPr lang="en-US" altLang="en-US" sz="2400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-&gt;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second </a:t>
            </a:r>
            <a:r>
              <a:rPr lang="en-US" altLang="en-US" sz="2400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&lt;&lt;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sz="24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endl</a:t>
            </a:r>
            <a:r>
              <a:rPr lang="en-US" altLang="en-US" sz="24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sz="2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US" altLang="zh-TW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sz="2400" dirty="0">
                <a:latin typeface="Consolas" panose="020B0609020204030204" pitchFamily="49" charset="0"/>
              </a:rPr>
              <a:t>輸出：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altLang="zh-TW" sz="2400" i="1" dirty="0">
                <a:latin typeface="Consolas" panose="020B0609020204030204" pitchFamily="49" charset="0"/>
              </a:rPr>
              <a:t>a, 200</a:t>
            </a:r>
          </a:p>
          <a:p>
            <a:pPr marL="0" indent="0">
              <a:buNone/>
            </a:pPr>
            <a:r>
              <a:rPr lang="pt-BR" altLang="zh-TW" sz="2400" i="1" dirty="0">
                <a:latin typeface="Consolas" panose="020B0609020204030204" pitchFamily="49" charset="0"/>
              </a:rPr>
              <a:t>b, 100</a:t>
            </a:r>
          </a:p>
          <a:p>
            <a:pPr marL="0" indent="0">
              <a:buNone/>
            </a:pPr>
            <a:r>
              <a:rPr lang="pt-BR" altLang="zh-TW" sz="2400" i="1" dirty="0">
                <a:latin typeface="Consolas" panose="020B0609020204030204" pitchFamily="49" charset="0"/>
              </a:rPr>
              <a:t>c, 300</a:t>
            </a:r>
          </a:p>
          <a:p>
            <a:pPr marL="0" indent="0">
              <a:buNone/>
            </a:pPr>
            <a:endParaRPr lang="en-US" altLang="zh-TW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7409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DB6E-CC60-4089-BB34-D56A0219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CF 1133C Balanced Team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0FF23-614F-4878-9D60-D1D40059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333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DB6E-CC60-4089-BB34-D56A0219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CF 1133C Balanced Team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0FF23-614F-4878-9D60-D1D40059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與其記錄某 </a:t>
            </a:r>
            <a:r>
              <a:rPr lang="en-US" altLang="zh-TW" dirty="0"/>
              <a:t>skill </a:t>
            </a:r>
            <a:r>
              <a:rPr lang="zh-TW" altLang="en-US" dirty="0"/>
              <a:t>附近有多少 </a:t>
            </a:r>
            <a:r>
              <a:rPr lang="en-US" altLang="zh-TW" dirty="0"/>
              <a:t>skill </a:t>
            </a:r>
            <a:r>
              <a:rPr lang="zh-TW" altLang="en-US" dirty="0"/>
              <a:t>相差為 </a:t>
            </a:r>
            <a:r>
              <a:rPr lang="en-US" altLang="zh-TW" dirty="0"/>
              <a:t>5</a:t>
            </a:r>
          </a:p>
          <a:p>
            <a:pPr marL="0" indent="0">
              <a:buNone/>
            </a:pPr>
            <a:r>
              <a:rPr lang="zh-TW" altLang="en-US" dirty="0"/>
              <a:t>不如記錄有多少 </a:t>
            </a:r>
            <a:r>
              <a:rPr lang="en-US" altLang="zh-TW" dirty="0"/>
              <a:t>skill </a:t>
            </a:r>
            <a:r>
              <a:rPr lang="zh-TW" altLang="en-US" dirty="0"/>
              <a:t>與某 </a:t>
            </a:r>
            <a:r>
              <a:rPr lang="en-US" altLang="zh-TW" dirty="0"/>
              <a:t>skill </a:t>
            </a:r>
            <a:r>
              <a:rPr lang="zh-TW" altLang="en-US" dirty="0"/>
              <a:t>相差為 </a:t>
            </a:r>
            <a:r>
              <a:rPr lang="en-US" altLang="zh-TW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3137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FCD397-CA04-4657-BA23-1E68A44B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基礎競程姿勢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840F95-2C57-4396-B912-411A62CB6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cs typeface="Meslo LG L for Powerline" panose="020B0609030804020204" pitchFamily="50" charset="0"/>
              </a:rPr>
              <a:t>基本上競程選手幾乎使用 </a:t>
            </a:r>
            <a:r>
              <a:rPr lang="en-US" altLang="zh-TW" dirty="0">
                <a:latin typeface="Consolas" panose="020B0609020204030204" pitchFamily="49" charset="0"/>
                <a:cs typeface="Meslo LG L for Powerline" panose="020B0609030804020204" pitchFamily="50" charset="0"/>
              </a:rPr>
              <a:t>C++</a:t>
            </a:r>
            <a:r>
              <a:rPr lang="zh-TW" altLang="en-US" dirty="0">
                <a:latin typeface="Consolas" panose="020B0609020204030204" pitchFamily="49" charset="0"/>
                <a:cs typeface="Meslo LG L for Powerline" panose="020B0609030804020204" pitchFamily="50" charset="0"/>
              </a:rPr>
              <a:t>，較不會使用 </a:t>
            </a:r>
            <a:r>
              <a:rPr lang="en-US" altLang="zh-TW" dirty="0">
                <a:latin typeface="Consolas" panose="020B0609020204030204" pitchFamily="49" charset="0"/>
                <a:cs typeface="Meslo LG L for Powerline" panose="020B0609030804020204" pitchFamily="50" charset="0"/>
              </a:rPr>
              <a:t>C</a:t>
            </a:r>
            <a:r>
              <a:rPr lang="zh-TW" altLang="en-US" dirty="0">
                <a:latin typeface="Consolas" panose="020B0609020204030204" pitchFamily="49" charset="0"/>
                <a:cs typeface="Meslo LG L for Powerline" panose="020B0609030804020204" pitchFamily="50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  <a:cs typeface="Meslo LG L for Powerline" panose="020B0609030804020204" pitchFamily="50" charset="0"/>
              </a:rPr>
              <a:t>Python</a:t>
            </a:r>
            <a:r>
              <a:rPr lang="zh-TW" altLang="en-US" dirty="0">
                <a:latin typeface="Consolas" panose="020B0609020204030204" pitchFamily="49" charset="0"/>
                <a:cs typeface="Meslo LG L for Powerline" panose="020B0609030804020204" pitchFamily="50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  <a:cs typeface="Meslo LG L for Powerline" panose="020B0609030804020204" pitchFamily="50" charset="0"/>
              </a:rPr>
              <a:t>Java</a:t>
            </a:r>
            <a:r>
              <a:rPr lang="zh-TW" altLang="en-US" dirty="0">
                <a:latin typeface="Consolas" panose="020B0609020204030204" pitchFamily="49" charset="0"/>
                <a:cs typeface="Meslo LG L for Powerline" panose="020B0609030804020204" pitchFamily="50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  <a:cs typeface="Meslo LG L for Powerline" panose="020B0609030804020204" pitchFamily="50" charset="0"/>
              </a:rPr>
              <a:t>Go</a:t>
            </a:r>
            <a:r>
              <a:rPr lang="zh-TW" altLang="en-US" dirty="0">
                <a:latin typeface="Consolas" panose="020B0609020204030204" pitchFamily="49" charset="0"/>
                <a:cs typeface="Meslo LG L for Powerline" panose="020B0609030804020204" pitchFamily="50" charset="0"/>
              </a:rPr>
              <a:t> 等語言</a:t>
            </a:r>
            <a:endParaRPr lang="en-US" altLang="zh-TW" dirty="0">
              <a:latin typeface="Consolas" panose="020B0609020204030204" pitchFamily="49" charset="0"/>
              <a:cs typeface="Meslo LG L for Powerline" panose="020B0609030804020204" pitchFamily="50" charset="0"/>
            </a:endParaRPr>
          </a:p>
          <a:p>
            <a:r>
              <a:rPr lang="zh-TW" altLang="en-US" dirty="0">
                <a:latin typeface="Consolas" panose="020B0609020204030204" pitchFamily="49" charset="0"/>
                <a:cs typeface="Meslo LG L for Powerline" panose="020B0609030804020204" pitchFamily="50" charset="0"/>
              </a:rPr>
              <a:t>有幾點原因：</a:t>
            </a:r>
            <a:endParaRPr lang="en-US" altLang="zh-TW" dirty="0">
              <a:latin typeface="Consolas" panose="020B0609020204030204" pitchFamily="49" charset="0"/>
              <a:cs typeface="Meslo LG L for Powerline" panose="020B0609030804020204" pitchFamily="50" charset="0"/>
            </a:endParaRPr>
          </a:p>
          <a:p>
            <a:pPr lvl="1"/>
            <a:r>
              <a:rPr lang="en-US" altLang="zh-TW" dirty="0">
                <a:latin typeface="Consolas" panose="020B0609020204030204" pitchFamily="49" charset="0"/>
                <a:cs typeface="Meslo LG L for Powerline" panose="020B0609030804020204" pitchFamily="50" charset="0"/>
              </a:rPr>
              <a:t>C++</a:t>
            </a:r>
            <a:r>
              <a:rPr lang="zh-TW" altLang="en-US" dirty="0">
                <a:latin typeface="Consolas" panose="020B0609020204030204" pitchFamily="49" charset="0"/>
                <a:cs typeface="Meslo LG L for Powerline" panose="020B0609030804020204" pitchFamily="50" charset="0"/>
              </a:rPr>
              <a:t> 很快</a:t>
            </a:r>
            <a:endParaRPr lang="en-US" altLang="zh-TW" dirty="0">
              <a:latin typeface="Consolas" panose="020B0609020204030204" pitchFamily="49" charset="0"/>
              <a:cs typeface="Meslo LG L for Powerline" panose="020B0609030804020204" pitchFamily="50" charset="0"/>
            </a:endParaRPr>
          </a:p>
          <a:p>
            <a:pPr lvl="1"/>
            <a:r>
              <a:rPr lang="en-US" altLang="zh-TW" dirty="0">
                <a:latin typeface="Consolas" panose="020B0609020204030204" pitchFamily="49" charset="0"/>
                <a:cs typeface="Meslo LG L for Powerline" panose="020B0609030804020204" pitchFamily="50" charset="0"/>
              </a:rPr>
              <a:t>C++</a:t>
            </a:r>
            <a:r>
              <a:rPr lang="zh-TW" altLang="en-US" dirty="0">
                <a:latin typeface="Consolas" panose="020B0609020204030204" pitchFamily="49" charset="0"/>
                <a:cs typeface="Meslo LG L for Powerline" panose="020B0609030804020204" pitchFamily="50" charset="0"/>
              </a:rPr>
              <a:t> 相對 </a:t>
            </a:r>
            <a:r>
              <a:rPr lang="en-US" altLang="zh-TW" dirty="0">
                <a:latin typeface="Consolas" panose="020B0609020204030204" pitchFamily="49" charset="0"/>
                <a:cs typeface="Meslo LG L for Powerline" panose="020B0609030804020204" pitchFamily="50" charset="0"/>
              </a:rPr>
              <a:t>C</a:t>
            </a:r>
            <a:r>
              <a:rPr lang="zh-TW" altLang="en-US" dirty="0">
                <a:latin typeface="Consolas" panose="020B0609020204030204" pitchFamily="49" charset="0"/>
                <a:cs typeface="Meslo LG L for Powerline" panose="020B0609030804020204" pitchFamily="50" charset="0"/>
              </a:rPr>
              <a:t> 有很多寫好的資料結構可以直接用</a:t>
            </a:r>
            <a:endParaRPr lang="en-US" altLang="zh-TW" dirty="0">
              <a:latin typeface="Consolas" panose="020B0609020204030204" pitchFamily="49" charset="0"/>
              <a:cs typeface="Meslo LG L for Powerline" panose="020B0609030804020204" pitchFamily="50" charset="0"/>
            </a:endParaRPr>
          </a:p>
          <a:p>
            <a:pPr lvl="1"/>
            <a:r>
              <a:rPr lang="en-US" altLang="zh-TW" dirty="0">
                <a:latin typeface="Consolas" panose="020B0609020204030204" pitchFamily="49" charset="0"/>
                <a:cs typeface="Meslo LG L for Powerline" panose="020B0609030804020204" pitchFamily="50" charset="0"/>
              </a:rPr>
              <a:t>C++</a:t>
            </a:r>
            <a:r>
              <a:rPr lang="zh-TW" altLang="en-US" dirty="0">
                <a:latin typeface="Consolas" panose="020B0609020204030204" pitchFamily="49" charset="0"/>
                <a:cs typeface="Meslo LG L for Powerline" panose="020B0609030804020204" pitchFamily="50" charset="0"/>
              </a:rPr>
              <a:t> 在幾乎所有比賽中都能使用</a:t>
            </a:r>
            <a:endParaRPr lang="en-US" altLang="zh-TW" dirty="0">
              <a:latin typeface="Consolas" panose="020B0609020204030204" pitchFamily="49" charset="0"/>
              <a:cs typeface="Meslo LG L for Powerline" panose="020B0609030804020204" pitchFamily="50" charset="0"/>
            </a:endParaRPr>
          </a:p>
          <a:p>
            <a:pPr lvl="1"/>
            <a:r>
              <a:rPr lang="en-US" altLang="zh-TW" dirty="0">
                <a:latin typeface="Consolas" panose="020B0609020204030204" pitchFamily="49" charset="0"/>
                <a:cs typeface="Meslo LG L for Powerline" panose="020B0609030804020204" pitchFamily="50" charset="0"/>
              </a:rPr>
              <a:t>C++</a:t>
            </a:r>
            <a:r>
              <a:rPr lang="zh-TW" altLang="en-US" dirty="0">
                <a:latin typeface="Consolas" panose="020B0609020204030204" pitchFamily="49" charset="0"/>
                <a:cs typeface="Meslo LG L for Powerline" panose="020B0609030804020204" pitchFamily="50" charset="0"/>
              </a:rPr>
              <a:t> 對於操作陣列、指標的難度最低</a:t>
            </a:r>
            <a:endParaRPr lang="en-US" altLang="zh-TW" dirty="0">
              <a:latin typeface="Consolas" panose="020B0609020204030204" pitchFamily="49" charset="0"/>
              <a:cs typeface="Meslo LG L for Powerline" panose="020B0609030804020204" pitchFamily="50" charset="0"/>
            </a:endParaRPr>
          </a:p>
          <a:p>
            <a:r>
              <a:rPr lang="zh-TW" altLang="en-US" dirty="0">
                <a:latin typeface="Consolas" panose="020B0609020204030204" pitchFamily="49" charset="0"/>
                <a:cs typeface="Meslo LG L for Powerline" panose="020B0609030804020204" pitchFamily="50" charset="0"/>
              </a:rPr>
              <a:t>但若有其他語言更為適合的情況，也可以試試</a:t>
            </a:r>
            <a:endParaRPr lang="en-US" altLang="zh-TW" dirty="0">
              <a:latin typeface="Consolas" panose="020B0609020204030204" pitchFamily="49" charset="0"/>
              <a:cs typeface="Meslo LG L for Powerline" panose="020B06090308040202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0515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DB6E-CC60-4089-BB34-D56A0219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CF 1133C Balanced Team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0FF23-614F-4878-9D60-D1D40059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與其記錄某 </a:t>
            </a:r>
            <a:r>
              <a:rPr lang="en-US" altLang="zh-TW" dirty="0"/>
              <a:t>skill </a:t>
            </a:r>
            <a:r>
              <a:rPr lang="zh-TW" altLang="en-US" dirty="0"/>
              <a:t>附近有多少 </a:t>
            </a:r>
            <a:r>
              <a:rPr lang="en-US" altLang="zh-TW" dirty="0"/>
              <a:t>skill </a:t>
            </a:r>
            <a:r>
              <a:rPr lang="zh-TW" altLang="en-US" dirty="0"/>
              <a:t>相差為 </a:t>
            </a:r>
            <a:r>
              <a:rPr lang="en-US" altLang="zh-TW" dirty="0"/>
              <a:t>5</a:t>
            </a:r>
          </a:p>
          <a:p>
            <a:pPr marL="0" indent="0">
              <a:buNone/>
            </a:pPr>
            <a:r>
              <a:rPr lang="zh-TW" altLang="en-US" dirty="0"/>
              <a:t>不如記錄有多少 </a:t>
            </a:r>
            <a:r>
              <a:rPr lang="en-US" altLang="zh-TW" dirty="0"/>
              <a:t>skill </a:t>
            </a:r>
            <a:r>
              <a:rPr lang="zh-TW" altLang="en-US" dirty="0"/>
              <a:t>與某 </a:t>
            </a:r>
            <a:r>
              <a:rPr lang="en-US" altLang="zh-TW" dirty="0"/>
              <a:t>skill </a:t>
            </a:r>
            <a:r>
              <a:rPr lang="zh-TW" altLang="en-US" dirty="0"/>
              <a:t>相差為 </a:t>
            </a:r>
            <a:r>
              <a:rPr lang="en-US" altLang="zh-TW" dirty="0"/>
              <a:t>5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scanf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669900"/>
                </a:solidFill>
                <a:latin typeface="Consolas" panose="020B0609020204030204" pitchFamily="49" charset="0"/>
                <a:ea typeface="Menlo"/>
              </a:rPr>
              <a:t>“%d”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&amp;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]);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5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cnt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k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endParaRPr lang="en-US" altLang="en-US" sz="6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6324836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DB6E-CC60-4089-BB34-D56A0219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CF 1133C Balanced Team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0FF23-614F-4878-9D60-D1D40059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因此得知 </a:t>
            </a:r>
            <a:r>
              <a:rPr lang="en-US" altLang="zh-TW" dirty="0"/>
              <a:t>x </a:t>
            </a:r>
            <a:r>
              <a:rPr lang="zh-TW" altLang="en-US" dirty="0"/>
              <a:t>附近有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</a:rPr>
              <a:t>cnt</a:t>
            </a:r>
            <a:r>
              <a:rPr lang="en-US" altLang="zh-TW" dirty="0">
                <a:latin typeface="Consolas" panose="020B0609020204030204" pitchFamily="49" charset="0"/>
              </a:rPr>
              <a:t>[x]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zh-TW" altLang="en-US" dirty="0"/>
              <a:t>這麼多 </a:t>
            </a:r>
            <a:r>
              <a:rPr lang="en-US" altLang="zh-TW" dirty="0"/>
              <a:t>skill </a:t>
            </a:r>
            <a:r>
              <a:rPr lang="zh-TW" altLang="en-US" dirty="0"/>
              <a:t>與他相差為 </a:t>
            </a:r>
            <a:r>
              <a:rPr lang="en-US" altLang="zh-TW" dirty="0"/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/>
              <a:t>接著找出哪個區間記錄值最大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77AA"/>
              </a:solidFill>
              <a:latin typeface="Arial Unicode MS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best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best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max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best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cnt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]]);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endParaRPr lang="en-US" altLang="en-US" sz="6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051969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B40D-DBD5-4E15-BFF3-ABBDDB85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CF 1255C League of </a:t>
            </a:r>
            <a:r>
              <a:rPr lang="en-US" dirty="0" err="1">
                <a:hlinkClick r:id="rId2"/>
              </a:rPr>
              <a:t>Leesins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E5EEC-61C4-4124-81FC-E3CF73C22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824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B40D-DBD5-4E15-BFF3-ABBDDB85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CF 1255C League of </a:t>
            </a:r>
            <a:r>
              <a:rPr lang="en-US" dirty="0" err="1">
                <a:hlinkClick r:id="rId2"/>
              </a:rPr>
              <a:t>Leesins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E5EEC-61C4-4124-81FC-E3CF73C22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題目中的例子 </a:t>
            </a:r>
            <a:r>
              <a:rPr lang="en-US" altLang="zh-TW" dirty="0"/>
              <a:t>(1,4,2),(4,2,3),(2,3,5)</a:t>
            </a:r>
          </a:p>
          <a:p>
            <a:pPr marL="0" indent="0">
              <a:buNone/>
            </a:pPr>
            <a:r>
              <a:rPr lang="zh-TW" altLang="en-US" dirty="0"/>
              <a:t>可以很自然地推得數列 </a:t>
            </a:r>
            <a:r>
              <a:rPr lang="en-US" altLang="zh-TW" dirty="0"/>
              <a:t>1,4,2,3,5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，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畢竟就是這樣來的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欸可以先暫停自己想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504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B40D-DBD5-4E15-BFF3-ABBDDB85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CF 1255C League of </a:t>
            </a:r>
            <a:r>
              <a:rPr lang="en-US" dirty="0" err="1">
                <a:hlinkClick r:id="rId2"/>
              </a:rPr>
              <a:t>Leesins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E5EEC-61C4-4124-81FC-E3CF73C22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題目中的例子 </a:t>
            </a:r>
            <a:r>
              <a:rPr lang="en-US" altLang="zh-TW" dirty="0"/>
              <a:t>(1,4,2),(4,2,3),(2,3,5)</a:t>
            </a:r>
          </a:p>
          <a:p>
            <a:pPr marL="0" indent="0">
              <a:buNone/>
            </a:pPr>
            <a:r>
              <a:rPr lang="zh-TW" altLang="en-US" dirty="0"/>
              <a:t>可以很自然地推得數列 </a:t>
            </a:r>
            <a:r>
              <a:rPr lang="en-US" altLang="zh-TW" dirty="0"/>
              <a:t>1,4,2,3,5</a:t>
            </a:r>
          </a:p>
          <a:p>
            <a:pPr marL="0" indent="0">
              <a:buNone/>
            </a:pP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dirty="0"/>
              <a:t>如果拿到數字 </a:t>
            </a:r>
            <a:r>
              <a:rPr lang="en-US" altLang="zh-TW" dirty="0"/>
              <a:t>3</a:t>
            </a:r>
            <a:r>
              <a:rPr lang="zh-TW" altLang="en-US" dirty="0"/>
              <a:t>，只知道可能後面接 </a:t>
            </a:r>
            <a:r>
              <a:rPr lang="en-US" altLang="zh-TW" dirty="0"/>
              <a:t>4, 2 </a:t>
            </a:r>
            <a:r>
              <a:rPr lang="zh-TW" altLang="en-US" dirty="0"/>
              <a:t>或是 </a:t>
            </a:r>
            <a:r>
              <a:rPr lang="en-US" altLang="zh-TW" dirty="0"/>
              <a:t>2, 5</a:t>
            </a:r>
          </a:p>
          <a:p>
            <a:pPr marL="0" indent="0">
              <a:buNone/>
            </a:pPr>
            <a:r>
              <a:rPr lang="zh-TW" altLang="en-US" dirty="0"/>
              <a:t>但如果是 </a:t>
            </a:r>
            <a:r>
              <a:rPr lang="en-US" altLang="zh-TW" dirty="0"/>
              <a:t>1, 5 </a:t>
            </a:r>
            <a:r>
              <a:rPr lang="zh-TW" altLang="en-US" dirty="0"/>
              <a:t>可以分別知道後面是 </a:t>
            </a:r>
            <a:r>
              <a:rPr lang="en-US" altLang="zh-TW" dirty="0"/>
              <a:t>4, 2 </a:t>
            </a:r>
            <a:r>
              <a:rPr lang="zh-TW" altLang="en-US" dirty="0"/>
              <a:t>和 </a:t>
            </a:r>
            <a:r>
              <a:rPr lang="en-US" altLang="zh-TW" dirty="0"/>
              <a:t>2, 3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138028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B40D-DBD5-4E15-BFF3-ABBDDB85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CF 1255C League of </a:t>
            </a:r>
            <a:r>
              <a:rPr lang="en-US" dirty="0" err="1">
                <a:hlinkClick r:id="rId2"/>
              </a:rPr>
              <a:t>Leesins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E5EEC-61C4-4124-81FC-E3CF73C22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如果拿到數字 </a:t>
            </a:r>
            <a:r>
              <a:rPr lang="en-US" altLang="zh-TW" dirty="0"/>
              <a:t>3</a:t>
            </a:r>
            <a:r>
              <a:rPr lang="zh-TW" altLang="en-US" dirty="0"/>
              <a:t>，只知道可能後面接 </a:t>
            </a:r>
            <a:r>
              <a:rPr lang="en-US" altLang="zh-TW" dirty="0"/>
              <a:t>4, 2 </a:t>
            </a:r>
            <a:r>
              <a:rPr lang="zh-TW" altLang="en-US" dirty="0"/>
              <a:t>或是 </a:t>
            </a:r>
            <a:r>
              <a:rPr lang="en-US" altLang="zh-TW" dirty="0"/>
              <a:t>2, 5</a:t>
            </a:r>
          </a:p>
          <a:p>
            <a:pPr marL="0" indent="0">
              <a:buNone/>
            </a:pPr>
            <a:r>
              <a:rPr lang="zh-TW" altLang="en-US" dirty="0"/>
              <a:t>但如果是 </a:t>
            </a:r>
            <a:r>
              <a:rPr lang="en-US" altLang="zh-TW" dirty="0"/>
              <a:t>1, 5 </a:t>
            </a:r>
            <a:r>
              <a:rPr lang="zh-TW" altLang="en-US" dirty="0"/>
              <a:t>可以分別知道後面是 </a:t>
            </a:r>
            <a:r>
              <a:rPr lang="en-US" altLang="zh-TW" dirty="0"/>
              <a:t>4, 2 </a:t>
            </a:r>
            <a:r>
              <a:rPr lang="zh-TW" altLang="en-US" dirty="0"/>
              <a:t>和 </a:t>
            </a:r>
            <a:r>
              <a:rPr lang="en-US" altLang="zh-TW" dirty="0"/>
              <a:t>2, 3</a:t>
            </a:r>
          </a:p>
          <a:p>
            <a:pPr marL="0" indent="0">
              <a:buNone/>
            </a:pP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scanf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669900"/>
                </a:solidFill>
                <a:latin typeface="Consolas" panose="020B0609020204030204" pitchFamily="49" charset="0"/>
                <a:ea typeface="Menlo"/>
              </a:rPr>
              <a:t>"%</a:t>
            </a:r>
            <a:r>
              <a:rPr lang="en-US" altLang="en-US" dirty="0" err="1">
                <a:solidFill>
                  <a:srgbClr val="669900"/>
                </a:solidFill>
                <a:latin typeface="Consolas" panose="020B0609020204030204" pitchFamily="49" charset="0"/>
                <a:ea typeface="Menlo"/>
              </a:rPr>
              <a:t>d%d%d</a:t>
            </a:r>
            <a:r>
              <a:rPr lang="en-US" altLang="en-US" dirty="0">
                <a:solidFill>
                  <a:srgbClr val="669900"/>
                </a:solidFill>
                <a:latin typeface="Consolas" panose="020B0609020204030204" pitchFamily="49" charset="0"/>
                <a:ea typeface="Menlo"/>
              </a:rPr>
              <a:t>"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&amp;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x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&amp;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y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&amp;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z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tp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[{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x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y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}].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push_back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z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tp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[{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y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x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}].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push_back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z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tp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[{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y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z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}].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push_back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x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tp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[{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z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y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}].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push_back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x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tp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[{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z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x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}].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push_back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y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tp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[{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x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z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}].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push_back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y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endParaRPr lang="en-US" altLang="en-US" sz="6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429370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B40D-DBD5-4E15-BFF3-ABBDDB85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CF 1255C League of </a:t>
            </a:r>
            <a:r>
              <a:rPr lang="en-US" dirty="0" err="1">
                <a:hlinkClick r:id="rId2"/>
              </a:rPr>
              <a:t>Leesins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E5EEC-61C4-4124-81FC-E3CF73C22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那麼若是有確定兩個數字 </a:t>
            </a:r>
            <a:r>
              <a:rPr lang="en-US" altLang="zh-TW" dirty="0"/>
              <a:t>p1, p2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就能利用 </a:t>
            </a:r>
            <a:r>
              <a:rPr lang="en-US" altLang="zh-TW" dirty="0" err="1"/>
              <a:t>tp</a:t>
            </a:r>
            <a:r>
              <a:rPr lang="en-US" altLang="zh-TW" dirty="0"/>
              <a:t> </a:t>
            </a:r>
            <a:r>
              <a:rPr lang="zh-TW" altLang="en-US" dirty="0"/>
              <a:t>推出下一個</a:t>
            </a:r>
            <a:r>
              <a:rPr lang="zh-TW" altLang="en-US"/>
              <a:t>數字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030244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B40D-DBD5-4E15-BFF3-ABBDDB85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CF 1255C League of </a:t>
            </a:r>
            <a:r>
              <a:rPr lang="en-US" dirty="0" err="1">
                <a:hlinkClick r:id="rId2"/>
              </a:rPr>
              <a:t>Leesins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E5EEC-61C4-4124-81FC-E3CF73C22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bool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vis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maxn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{};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printf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669900"/>
                </a:solidFill>
                <a:latin typeface="Consolas" panose="020B0609020204030204" pitchFamily="49" charset="0"/>
                <a:ea typeface="Menlo"/>
              </a:rPr>
              <a:t>"%d "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p1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b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vis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p1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true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break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auto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v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tp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[{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p1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p2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}];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p1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p2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p2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vis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]]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?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v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: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v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endParaRPr lang="en-US" altLang="en-US" sz="6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7858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B40D-DBD5-4E15-BFF3-ABBDDB85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CF 1255C League of </a:t>
            </a:r>
            <a:r>
              <a:rPr lang="en-US" dirty="0" err="1">
                <a:hlinkClick r:id="rId2"/>
              </a:rPr>
              <a:t>Leesins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E5EEC-61C4-4124-81FC-E3CF73C22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完整程式碼詳見 </a:t>
            </a:r>
            <a:r>
              <a:rPr lang="zh-TW" altLang="en-US" dirty="0">
                <a:hlinkClick r:id="rId3"/>
              </a:rPr>
              <a:t>第二週教材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8887074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643C-94F8-4385-A053-5463F0F94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priority_queue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DF37C-A90E-4CEA-AD79-E37749C7B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優先隊列 </a:t>
            </a:r>
            <a:r>
              <a:rPr lang="en-US" altLang="zh-TW" dirty="0"/>
              <a:t>(priority queue) </a:t>
            </a:r>
            <a:r>
              <a:rPr lang="zh-TW" altLang="en-US" dirty="0"/>
              <a:t>是隊列 </a:t>
            </a:r>
            <a:r>
              <a:rPr lang="en-US" altLang="zh-TW" dirty="0"/>
              <a:t>(queue) </a:t>
            </a:r>
            <a:r>
              <a:rPr lang="zh-TW" altLang="en-US" dirty="0"/>
              <a:t>的一個變種</a:t>
            </a:r>
            <a:endParaRPr lang="en-US" altLang="zh-TW" dirty="0"/>
          </a:p>
          <a:p>
            <a:r>
              <a:rPr lang="zh-TW" altLang="en-US" dirty="0"/>
              <a:t>每次以</a:t>
            </a:r>
            <a:r>
              <a:rPr lang="zh-TW" altLang="en-US" b="1" dirty="0"/>
              <a:t>優先度</a:t>
            </a:r>
            <a:r>
              <a:rPr lang="zh-TW" altLang="en-US" dirty="0"/>
              <a:t>作為查找和移除的依據</a:t>
            </a:r>
            <a:endParaRPr lang="en-US" altLang="zh-TW" dirty="0"/>
          </a:p>
          <a:p>
            <a:pPr marL="0" indent="0">
              <a:buNone/>
            </a:pPr>
            <a:br>
              <a:rPr lang="zh-TW" alt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8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0B204C-5E0E-412E-ABF8-62C5D286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基礎競程姿勢</a:t>
            </a:r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--</a:t>
            </a:r>
            <a:r>
              <a:rPr lang="zh-TW" altLang="en-US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常見資料型態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9F5F2E-F9DC-4F0A-8B30-893FCB68D7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878956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643C-94F8-4385-A053-5463F0F94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priority_queue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DF37C-A90E-4CEA-AD79-E37749C7B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優先隊列 </a:t>
            </a:r>
            <a:r>
              <a:rPr lang="en-US" altLang="zh-TW" dirty="0"/>
              <a:t>(priority queue) </a:t>
            </a:r>
            <a:r>
              <a:rPr lang="zh-TW" altLang="en-US" dirty="0"/>
              <a:t>是隊列 </a:t>
            </a:r>
            <a:r>
              <a:rPr lang="en-US" altLang="zh-TW" dirty="0"/>
              <a:t>(queue) </a:t>
            </a:r>
            <a:r>
              <a:rPr lang="zh-TW" altLang="en-US" dirty="0"/>
              <a:t>的一個變種</a:t>
            </a:r>
            <a:endParaRPr lang="en-US" altLang="zh-TW" dirty="0"/>
          </a:p>
          <a:p>
            <a:r>
              <a:rPr lang="zh-TW" altLang="en-US" dirty="0"/>
              <a:t>每次以</a:t>
            </a:r>
            <a:r>
              <a:rPr lang="zh-TW" altLang="en-US" b="1" dirty="0"/>
              <a:t>優先度</a:t>
            </a:r>
            <a:r>
              <a:rPr lang="zh-TW" altLang="en-US" dirty="0"/>
              <a:t>作為查找和移除的依據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dequeue </a:t>
            </a:r>
            <a:r>
              <a:rPr lang="zh-TW" altLang="en-US" dirty="0"/>
              <a:t>會先選容器中</a:t>
            </a:r>
            <a:r>
              <a:rPr lang="zh-TW" altLang="en-US" b="1" dirty="0"/>
              <a:t>優先度最大</a:t>
            </a:r>
            <a:r>
              <a:rPr lang="zh-TW" altLang="en-US" dirty="0"/>
              <a:t>的元素</a:t>
            </a:r>
          </a:p>
          <a:p>
            <a:r>
              <a:rPr lang="en-US" altLang="zh-TW" dirty="0"/>
              <a:t>front </a:t>
            </a:r>
            <a:r>
              <a:rPr lang="zh-TW" altLang="en-US" dirty="0"/>
              <a:t>也先選容器中</a:t>
            </a:r>
            <a:r>
              <a:rPr lang="zh-TW" altLang="en-US" b="1" dirty="0"/>
              <a:t>優先度最大</a:t>
            </a:r>
            <a:r>
              <a:rPr lang="zh-TW" altLang="en-US" dirty="0"/>
              <a:t>的元素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4057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643C-94F8-4385-A053-5463F0F94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priority_queue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DF37C-A90E-4CEA-AD79-E37749C7B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優先隊列 </a:t>
            </a:r>
            <a:r>
              <a:rPr lang="en-US" altLang="zh-TW" dirty="0"/>
              <a:t>(priority queue) </a:t>
            </a:r>
            <a:r>
              <a:rPr lang="zh-TW" altLang="en-US" dirty="0"/>
              <a:t>是隊列 </a:t>
            </a:r>
            <a:r>
              <a:rPr lang="en-US" altLang="zh-TW" dirty="0"/>
              <a:t>(queue) </a:t>
            </a:r>
            <a:r>
              <a:rPr lang="zh-TW" altLang="en-US" dirty="0"/>
              <a:t>的一個變種</a:t>
            </a:r>
            <a:endParaRPr lang="en-US" altLang="zh-TW" dirty="0"/>
          </a:p>
          <a:p>
            <a:r>
              <a:rPr lang="zh-TW" altLang="en-US" dirty="0"/>
              <a:t>每次以</a:t>
            </a:r>
            <a:r>
              <a:rPr lang="zh-TW" altLang="en-US" b="1" dirty="0"/>
              <a:t>優先度</a:t>
            </a:r>
            <a:r>
              <a:rPr lang="zh-TW" altLang="en-US" dirty="0"/>
              <a:t>作為查找和移除的依據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dequeue </a:t>
            </a:r>
            <a:r>
              <a:rPr lang="zh-TW" altLang="en-US" dirty="0"/>
              <a:t>會先選容器中</a:t>
            </a:r>
            <a:r>
              <a:rPr lang="zh-TW" altLang="en-US" b="1" dirty="0"/>
              <a:t>優先度最大</a:t>
            </a:r>
            <a:r>
              <a:rPr lang="zh-TW" altLang="en-US" dirty="0"/>
              <a:t>的元素</a:t>
            </a:r>
          </a:p>
          <a:p>
            <a:r>
              <a:rPr lang="en-US" altLang="zh-TW" dirty="0"/>
              <a:t>front </a:t>
            </a:r>
            <a:r>
              <a:rPr lang="zh-TW" altLang="en-US" dirty="0"/>
              <a:t>也先選容器中</a:t>
            </a:r>
            <a:r>
              <a:rPr lang="zh-TW" altLang="en-US" b="1" dirty="0"/>
              <a:t>優先度最大</a:t>
            </a:r>
            <a:r>
              <a:rPr lang="zh-TW" altLang="en-US" dirty="0"/>
              <a:t>的元素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時間複雜度為每次進出 </a:t>
            </a:r>
            <a:r>
              <a:rPr lang="en-US" altLang="zh-TW" dirty="0"/>
              <a:t>O(log N)</a:t>
            </a:r>
            <a:endParaRPr lang="zh-TW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525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643C-94F8-4385-A053-5463F0F94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priority_queue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DF37C-A90E-4CEA-AD79-E37749C7B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latin typeface="Consolas" panose="020B0609020204030204" pitchFamily="49" charset="0"/>
              </a:rPr>
              <a:t>priority_queue</a:t>
            </a:r>
            <a:r>
              <a:rPr lang="en-US" altLang="en-US" dirty="0">
                <a:latin typeface="Consolas" panose="020B0609020204030204" pitchFamily="49" charset="0"/>
              </a:rPr>
              <a:t>&lt;T&gt; </a:t>
            </a:r>
            <a:r>
              <a:rPr lang="en-US" altLang="en-US" dirty="0" err="1">
                <a:latin typeface="Consolas" panose="020B0609020204030204" pitchFamily="49" charset="0"/>
              </a:rPr>
              <a:t>pq</a:t>
            </a:r>
            <a:endParaRPr lang="en-US" altLang="en-US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latin typeface="Consolas" panose="020B0609020204030204" pitchFamily="49" charset="0"/>
              </a:rPr>
              <a:t>pq</a:t>
            </a:r>
            <a:r>
              <a:rPr lang="en-US" altLang="en-US" dirty="0">
                <a:latin typeface="Consolas" panose="020B0609020204030204" pitchFamily="49" charset="0"/>
              </a:rPr>
              <a:t> </a:t>
            </a:r>
            <a:r>
              <a:rPr lang="en-US" altLang="en-US" dirty="0" err="1"/>
              <a:t>為空的優先隊列，且各元素型別為</a:t>
            </a:r>
            <a:r>
              <a:rPr lang="en-US" altLang="en-US" dirty="0">
                <a:latin typeface="Consolas" panose="020B0609020204030204" pitchFamily="49" charset="0"/>
              </a:rPr>
              <a:t> T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/>
            </a:br>
            <a:r>
              <a:rPr lang="en-US" altLang="en-US" dirty="0">
                <a:latin typeface="Consolas" panose="020B0609020204030204" pitchFamily="49" charset="0"/>
              </a:rPr>
              <a:t>top()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/>
              <a:t>優先度最大的元素</a:t>
            </a:r>
            <a:br>
              <a:rPr lang="en-US" altLang="en-US" dirty="0"/>
            </a:br>
            <a:r>
              <a:rPr lang="en-US" altLang="en-US" dirty="0">
                <a:latin typeface="Consolas" panose="020B0609020204030204" pitchFamily="49" charset="0"/>
              </a:rPr>
              <a:t>push(a)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將 </a:t>
            </a:r>
            <a:r>
              <a:rPr lang="en-US" altLang="en-US" dirty="0">
                <a:latin typeface="Consolas" panose="020B0609020204030204" pitchFamily="49" charset="0"/>
              </a:rPr>
              <a:t>a </a:t>
            </a:r>
            <a:r>
              <a:rPr lang="en-US" altLang="en-US" dirty="0"/>
              <a:t>加</a:t>
            </a:r>
            <a:r>
              <a:rPr lang="zh-TW" altLang="en-US" dirty="0"/>
              <a:t>進優先隊列</a:t>
            </a:r>
            <a:br>
              <a:rPr lang="en-US" altLang="en-US" dirty="0"/>
            </a:br>
            <a:r>
              <a:rPr lang="en-US" altLang="en-US" dirty="0">
                <a:latin typeface="Consolas" panose="020B0609020204030204" pitchFamily="49" charset="0"/>
              </a:rPr>
              <a:t>pop()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/>
              <a:t>將優先度最大的一個元素移除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807082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643C-94F8-4385-A053-5463F0F94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priority_queue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DF37C-A90E-4CEA-AD79-E37749C7B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priority_queue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&gt;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mypq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mypq</a:t>
            </a:r>
            <a:r>
              <a:rPr lang="en-US" altLang="en-US" dirty="0" err="1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push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30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mypq</a:t>
            </a:r>
            <a:r>
              <a:rPr lang="en-US" altLang="en-US" dirty="0" err="1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push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100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mypq</a:t>
            </a:r>
            <a:r>
              <a:rPr lang="en-US" altLang="en-US" dirty="0" err="1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push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25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mypq</a:t>
            </a:r>
            <a:r>
              <a:rPr lang="en-US" altLang="en-US" dirty="0" err="1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push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40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while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!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mypq</a:t>
            </a:r>
            <a:r>
              <a:rPr lang="en-US" altLang="en-US" dirty="0" err="1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empty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())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now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mypq</a:t>
            </a:r>
            <a:r>
              <a:rPr lang="en-US" altLang="en-US" dirty="0" err="1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top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();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mypq</a:t>
            </a:r>
            <a:r>
              <a:rPr lang="en-US" altLang="en-US" dirty="0" err="1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pop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();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cout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&lt;&lt;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669900"/>
                </a:solidFill>
                <a:latin typeface="Consolas" panose="020B0609020204030204" pitchFamily="49" charset="0"/>
                <a:ea typeface="Menlo"/>
              </a:rPr>
              <a:t>' '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&lt;&lt;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now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endParaRPr lang="en-US" altLang="en-US" sz="66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A93AF3F7-B2FA-404B-855F-5D115480F209}"/>
              </a:ext>
            </a:extLst>
          </p:cNvPr>
          <p:cNvSpPr txBox="1">
            <a:spLocks/>
          </p:cNvSpPr>
          <p:nvPr/>
        </p:nvSpPr>
        <p:spPr>
          <a:xfrm>
            <a:off x="7964298" y="2021747"/>
            <a:ext cx="3389502" cy="4155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TW" altLang="en-US" sz="3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微軟正黑體" panose="020B0604030504040204" pitchFamily="34" charset="-120"/>
              <a:buChar char="-"/>
              <a:defRPr lang="zh-TW" altLang="en-US" sz="32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TW" altLang="en-US"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TW" altLang="en-US" sz="18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TW" altLang="en-US" sz="18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i="1" dirty="0">
                <a:latin typeface="Consolas" panose="020B0609020204030204" pitchFamily="49" charset="0"/>
              </a:rPr>
              <a:t>Output:</a:t>
            </a:r>
          </a:p>
          <a:p>
            <a:pPr marL="0" indent="0">
              <a:buNone/>
            </a:pPr>
            <a:r>
              <a:rPr lang="en-US" altLang="zh-TW" sz="2400" i="1" dirty="0">
                <a:latin typeface="Consolas" panose="020B0609020204030204" pitchFamily="49" charset="0"/>
              </a:rPr>
              <a:t> 100 40 30 25</a:t>
            </a:r>
          </a:p>
        </p:txBody>
      </p:sp>
    </p:spTree>
    <p:extLst>
      <p:ext uri="{BB962C8B-B14F-4D97-AF65-F5344CB8AC3E}">
        <p14:creationId xmlns:p14="http://schemas.microsoft.com/office/powerpoint/2010/main" val="317105482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ADAED-EC99-4305-99F9-03F80163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priority_queue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00950-1210-425E-9E11-2F00199C7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與 </a:t>
            </a:r>
            <a:r>
              <a:rPr lang="en-US" altLang="zh-TW" dirty="0"/>
              <a:t>set </a:t>
            </a:r>
            <a:r>
              <a:rPr lang="zh-TW" altLang="en-US" dirty="0"/>
              <a:t>以及 </a:t>
            </a:r>
            <a:r>
              <a:rPr lang="en-US" altLang="zh-TW" dirty="0"/>
              <a:t>map </a:t>
            </a:r>
            <a:r>
              <a:rPr lang="zh-TW" altLang="en-US" dirty="0"/>
              <a:t>一樣，裡面的元素</a:t>
            </a:r>
            <a:r>
              <a:rPr lang="en-US" altLang="zh-TW" dirty="0"/>
              <a:t>(</a:t>
            </a:r>
            <a:r>
              <a:rPr lang="zh-TW" altLang="en-US" dirty="0"/>
              <a:t>型態</a:t>
            </a:r>
            <a:r>
              <a:rPr lang="en-US" altLang="zh-TW" dirty="0"/>
              <a:t>)</a:t>
            </a:r>
            <a:r>
              <a:rPr lang="zh-TW" altLang="en-US" dirty="0"/>
              <a:t>們必須有序</a:t>
            </a:r>
            <a:endParaRPr lang="en-US" altLang="zh-TW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Arial Unicode MS"/>
                <a:ea typeface="Menlo"/>
              </a:rPr>
              <a:t>struct</a:t>
            </a:r>
            <a:r>
              <a:rPr lang="en-US" altLang="en-US" dirty="0">
                <a:solidFill>
                  <a:srgbClr val="333333"/>
                </a:solidFill>
                <a:latin typeface="Arial Unicode MS"/>
                <a:ea typeface="Menlo"/>
              </a:rPr>
              <a:t> XXX </a:t>
            </a:r>
            <a:r>
              <a:rPr lang="en-US" altLang="en-US" dirty="0">
                <a:solidFill>
                  <a:srgbClr val="999999"/>
                </a:solidFill>
                <a:latin typeface="Arial Unicode MS"/>
                <a:ea typeface="Menlo"/>
              </a:rPr>
              <a:t>{</a:t>
            </a:r>
            <a:br>
              <a:rPr lang="en-US" altLang="en-US" dirty="0">
                <a:solidFill>
                  <a:srgbClr val="333333"/>
                </a:solidFill>
                <a:latin typeface="Arial Unicode MS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Arial Unicode MS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Arial Unicode MS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Arial Unicode MS"/>
                <a:ea typeface="Menlo"/>
              </a:rPr>
              <a:t> code</a:t>
            </a:r>
            <a:r>
              <a:rPr lang="en-US" altLang="en-US" dirty="0">
                <a:solidFill>
                  <a:srgbClr val="999999"/>
                </a:solidFill>
                <a:latin typeface="Arial Unicode MS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Arial Unicode MS"/>
                <a:ea typeface="Menlo"/>
              </a:rPr>
              <a:t> weight</a:t>
            </a:r>
            <a:r>
              <a:rPr lang="en-US" altLang="en-US" dirty="0">
                <a:solidFill>
                  <a:srgbClr val="999999"/>
                </a:solidFill>
                <a:latin typeface="Arial Unicode MS"/>
                <a:ea typeface="Menlo"/>
              </a:rPr>
              <a:t>;</a:t>
            </a:r>
            <a:br>
              <a:rPr lang="en-US" altLang="en-US" dirty="0">
                <a:solidFill>
                  <a:srgbClr val="333333"/>
                </a:solidFill>
                <a:latin typeface="Arial Unicode MS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Arial Unicode MS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Arial Unicode MS"/>
                <a:ea typeface="Menlo"/>
              </a:rPr>
              <a:t>bool</a:t>
            </a:r>
            <a:r>
              <a:rPr lang="en-US" altLang="en-US" dirty="0">
                <a:solidFill>
                  <a:srgbClr val="333333"/>
                </a:solidFill>
                <a:latin typeface="Arial Unicode MS"/>
                <a:ea typeface="Menlo"/>
              </a:rPr>
              <a:t> </a:t>
            </a:r>
            <a:r>
              <a:rPr lang="en-US" altLang="en-US" dirty="0">
                <a:solidFill>
                  <a:srgbClr val="0077AA"/>
                </a:solidFill>
                <a:latin typeface="Arial Unicode MS"/>
                <a:ea typeface="Menlo"/>
              </a:rPr>
              <a:t>operator</a:t>
            </a:r>
            <a:r>
              <a:rPr lang="en-US" altLang="en-US" dirty="0">
                <a:solidFill>
                  <a:srgbClr val="9A6E3A"/>
                </a:solidFill>
                <a:latin typeface="Arial Unicode MS"/>
                <a:ea typeface="Menlo"/>
              </a:rPr>
              <a:t>&lt;</a:t>
            </a:r>
            <a:r>
              <a:rPr lang="en-US" altLang="en-US" dirty="0">
                <a:solidFill>
                  <a:srgbClr val="999999"/>
                </a:solidFill>
                <a:latin typeface="Arial Unicode MS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Arial Unicode MS"/>
                <a:ea typeface="Menlo"/>
              </a:rPr>
              <a:t>const</a:t>
            </a:r>
            <a:r>
              <a:rPr lang="en-US" altLang="en-US" dirty="0">
                <a:solidFill>
                  <a:srgbClr val="333333"/>
                </a:solidFill>
                <a:latin typeface="Arial Unicode MS"/>
                <a:ea typeface="Menlo"/>
              </a:rPr>
              <a:t> XXX </a:t>
            </a:r>
            <a:r>
              <a:rPr lang="en-US" altLang="en-US" dirty="0">
                <a:solidFill>
                  <a:srgbClr val="9A6E3A"/>
                </a:solidFill>
                <a:latin typeface="Arial Unicode MS"/>
                <a:ea typeface="Menlo"/>
              </a:rPr>
              <a:t>&amp;</a:t>
            </a:r>
            <a:r>
              <a:rPr lang="en-US" altLang="en-US" dirty="0" err="1">
                <a:solidFill>
                  <a:srgbClr val="333333"/>
                </a:solidFill>
                <a:latin typeface="Arial Unicode MS"/>
                <a:ea typeface="Menlo"/>
              </a:rPr>
              <a:t>lhs</a:t>
            </a:r>
            <a:r>
              <a:rPr lang="en-US" altLang="en-US" dirty="0">
                <a:solidFill>
                  <a:srgbClr val="999999"/>
                </a:solidFill>
                <a:latin typeface="Arial Unicode MS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Arial Unicode MS"/>
                <a:ea typeface="Menlo"/>
              </a:rPr>
              <a:t> </a:t>
            </a:r>
            <a:r>
              <a:rPr lang="en-US" altLang="en-US" dirty="0">
                <a:solidFill>
                  <a:srgbClr val="0077AA"/>
                </a:solidFill>
                <a:latin typeface="Arial Unicode MS"/>
                <a:ea typeface="Menlo"/>
              </a:rPr>
              <a:t>const</a:t>
            </a:r>
            <a:r>
              <a:rPr lang="en-US" altLang="en-US" dirty="0">
                <a:solidFill>
                  <a:srgbClr val="333333"/>
                </a:solidFill>
                <a:latin typeface="Arial Unicode MS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Arial Unicode MS"/>
                <a:ea typeface="Menlo"/>
              </a:rPr>
              <a:t>{</a:t>
            </a:r>
            <a:br>
              <a:rPr lang="en-US" altLang="en-US" dirty="0">
                <a:solidFill>
                  <a:srgbClr val="333333"/>
                </a:solidFill>
                <a:latin typeface="Arial Unicode MS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Arial Unicode MS"/>
                <a:ea typeface="Menlo"/>
              </a:rPr>
              <a:t>    </a:t>
            </a:r>
            <a:r>
              <a:rPr lang="en-US" altLang="en-US" dirty="0">
                <a:solidFill>
                  <a:srgbClr val="0077AA"/>
                </a:solidFill>
                <a:latin typeface="Arial Unicode MS"/>
                <a:ea typeface="Menlo"/>
              </a:rPr>
              <a:t>return</a:t>
            </a:r>
            <a:r>
              <a:rPr lang="en-US" altLang="en-US" dirty="0">
                <a:solidFill>
                  <a:srgbClr val="333333"/>
                </a:solidFill>
                <a:latin typeface="Arial Unicode MS"/>
                <a:ea typeface="Menlo"/>
              </a:rPr>
              <a:t> weight </a:t>
            </a:r>
            <a:r>
              <a:rPr lang="en-US" altLang="en-US" dirty="0">
                <a:solidFill>
                  <a:srgbClr val="9A6E3A"/>
                </a:solidFill>
                <a:latin typeface="Arial Unicode MS"/>
                <a:ea typeface="Menlo"/>
              </a:rPr>
              <a:t>&lt;</a:t>
            </a:r>
            <a:r>
              <a:rPr lang="en-US" altLang="en-US" dirty="0">
                <a:solidFill>
                  <a:srgbClr val="333333"/>
                </a:solidFill>
                <a:latin typeface="Arial Unicode MS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Arial Unicode MS"/>
                <a:ea typeface="Menlo"/>
              </a:rPr>
              <a:t>lhs</a:t>
            </a:r>
            <a:r>
              <a:rPr lang="en-US" altLang="en-US" dirty="0" err="1">
                <a:solidFill>
                  <a:srgbClr val="999999"/>
                </a:solidFill>
                <a:latin typeface="Arial Unicode MS"/>
                <a:ea typeface="Menlo"/>
              </a:rPr>
              <a:t>.</a:t>
            </a:r>
            <a:r>
              <a:rPr lang="en-US" altLang="en-US" dirty="0" err="1">
                <a:solidFill>
                  <a:srgbClr val="333333"/>
                </a:solidFill>
                <a:latin typeface="Arial Unicode MS"/>
                <a:ea typeface="Menlo"/>
              </a:rPr>
              <a:t>weight</a:t>
            </a:r>
            <a:r>
              <a:rPr lang="en-US" altLang="en-US" dirty="0">
                <a:solidFill>
                  <a:srgbClr val="999999"/>
                </a:solidFill>
                <a:latin typeface="Arial Unicode MS"/>
                <a:ea typeface="Menlo"/>
              </a:rPr>
              <a:t>;</a:t>
            </a:r>
            <a:br>
              <a:rPr lang="en-US" altLang="en-US" dirty="0">
                <a:solidFill>
                  <a:srgbClr val="333333"/>
                </a:solidFill>
                <a:latin typeface="Arial Unicode MS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Arial Unicode MS"/>
                <a:ea typeface="Menlo"/>
              </a:rPr>
              <a:t>  </a:t>
            </a:r>
            <a:r>
              <a:rPr lang="en-US" altLang="en-US" dirty="0">
                <a:solidFill>
                  <a:srgbClr val="999999"/>
                </a:solidFill>
                <a:latin typeface="Arial Unicode MS"/>
                <a:ea typeface="Menlo"/>
              </a:rPr>
              <a:t>}</a:t>
            </a:r>
            <a:br>
              <a:rPr lang="en-US" altLang="en-US" dirty="0">
                <a:solidFill>
                  <a:srgbClr val="333333"/>
                </a:solidFill>
                <a:latin typeface="Arial Unicode MS"/>
                <a:ea typeface="Menlo"/>
              </a:rPr>
            </a:br>
            <a:r>
              <a:rPr lang="en-US" altLang="en-US" dirty="0">
                <a:solidFill>
                  <a:srgbClr val="999999"/>
                </a:solidFill>
                <a:latin typeface="Arial Unicode MS"/>
                <a:ea typeface="Menlo"/>
              </a:rPr>
              <a:t>};</a:t>
            </a:r>
            <a:r>
              <a:rPr lang="en-US" altLang="en-US" sz="2800" dirty="0"/>
              <a:t> </a:t>
            </a:r>
            <a:endParaRPr lang="en-US" altLang="en-US" sz="66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4274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2932-104A-41E3-9276-3B8B3FD6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GCJ Kickstart Round E 2018 B Milk Tea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BFF54-6A6D-4034-BDFD-C8E6A069A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好題，自己讀</a:t>
            </a:r>
            <a:r>
              <a:rPr lang="zh-TW" altLang="en-US" dirty="0">
                <a:hlinkClick r:id="rId3"/>
              </a:rPr>
              <a:t>教材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27607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0C2F1-03EF-4469-9A29-A59F721D7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C29E9-101B-49B4-A531-845268BAB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顧名思義</a:t>
            </a:r>
            <a:endParaRPr lang="en-US" altLang="zh-TW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TW" altLang="en-US" dirty="0"/>
              <a:t>就是對一些東西排序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2197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0C2F1-03EF-4469-9A29-A59F721D7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C29E9-101B-49B4-A531-845268BAB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對陣列排序</a:t>
            </a:r>
            <a:endParaRPr lang="en-US" altLang="zh-TW" dirty="0"/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100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100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scanf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669900"/>
                </a:solidFill>
                <a:latin typeface="Consolas" panose="020B0609020204030204" pitchFamily="49" charset="0"/>
                <a:ea typeface="Menlo"/>
              </a:rPr>
              <a:t>"%d"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&amp;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]);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sort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100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endParaRPr lang="en-US" altLang="en-US" sz="6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1464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0C2F1-03EF-4469-9A29-A59F721D7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C29E9-101B-49B4-A531-845268BAB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如果是自訂的結構</a:t>
            </a:r>
            <a:endParaRPr lang="en-US" altLang="en-US" dirty="0">
              <a:solidFill>
                <a:srgbClr val="0077AA"/>
              </a:solidFill>
              <a:latin typeface="Arial Unicode MS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struct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T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val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num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};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vector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T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&gt;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v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endParaRPr lang="en-US" altLang="en-US" sz="6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8081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383D-142B-4E43-BDEF-D3B5EF07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70898-978E-4A90-A726-777EC6753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如果是自訂的結構</a:t>
            </a:r>
            <a:endParaRPr lang="en-US" altLang="en-US" dirty="0">
              <a:solidFill>
                <a:srgbClr val="0077AA"/>
              </a:solidFill>
              <a:latin typeface="Arial Unicode MS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struct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T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val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num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};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vector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T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&gt;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v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endParaRPr lang="en-US" altLang="en-US" dirty="0">
              <a:solidFill>
                <a:srgbClr val="0077AA"/>
              </a:solidFill>
              <a:latin typeface="Arial Unicode MS"/>
              <a:ea typeface="Menlo"/>
            </a:endParaRPr>
          </a:p>
          <a:p>
            <a:pPr marL="0" indent="0">
              <a:buNone/>
            </a:pPr>
            <a:endParaRPr lang="en-US" altLang="en-US" dirty="0">
              <a:solidFill>
                <a:srgbClr val="0077AA"/>
              </a:solidFill>
              <a:latin typeface="Arial Unicode MS"/>
              <a:ea typeface="Menlo"/>
            </a:endParaRPr>
          </a:p>
          <a:p>
            <a:pPr marL="0" indent="0">
              <a:buNone/>
            </a:pPr>
            <a:r>
              <a:rPr lang="zh-TW" altLang="en-US" dirty="0"/>
              <a:t>就得自己訂比較函數</a:t>
            </a:r>
            <a:endParaRPr lang="en-US" altLang="en-US" dirty="0">
              <a:solidFill>
                <a:srgbClr val="0077AA"/>
              </a:solidFill>
              <a:latin typeface="Arial Unicode MS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bool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cmp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const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T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&amp;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const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T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&amp;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b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return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en-US" altLang="en-US" dirty="0" err="1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num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b</a:t>
            </a:r>
            <a:r>
              <a:rPr lang="en-US" altLang="en-US" dirty="0" err="1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num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endParaRPr lang="en-US" altLang="en-US" sz="66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11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8DA049-7193-46A5-9B69-5D5860CA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基礎競程姿勢</a:t>
            </a:r>
            <a:r>
              <a:rPr lang="en-US" altLang="zh-TW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--</a:t>
            </a:r>
            <a:r>
              <a:rPr lang="zh-TW" altLang="en-US" dirty="0">
                <a:latin typeface="Consolas" panose="020B0609020204030204" pitchFamily="49" charset="0"/>
                <a:ea typeface="Meslo LG L for Powerline" panose="020B0609030804020204" pitchFamily="50" charset="0"/>
                <a:cs typeface="Meslo LG L for Powerline" panose="020B0609030804020204" pitchFamily="50" charset="0"/>
              </a:rPr>
              <a:t>常見資料型態</a:t>
            </a:r>
            <a:endParaRPr lang="en-US" altLang="zh-TW" dirty="0">
              <a:latin typeface="Consolas" panose="020B0609020204030204" pitchFamily="49" charset="0"/>
              <a:cs typeface="Meslo LG L for Powerline" panose="020B0609030804020204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7D89793-68E4-4E50-A076-73536757C5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dirty="0">
                    <a:latin typeface="Consolas" panose="020B0609020204030204" pitchFamily="49" charset="0"/>
                    <a:cs typeface="Meslo LG L for Powerline" panose="020B0609030804020204" pitchFamily="50" charset="0"/>
                  </a:rPr>
                  <a:t>需要注意常見的資料型態範圍</a:t>
                </a:r>
                <a:endParaRPr lang="en-US" altLang="zh-TW" dirty="0">
                  <a:latin typeface="Consolas" panose="020B0609020204030204" pitchFamily="49" charset="0"/>
                  <a:cs typeface="Meslo LG L for Powerline" panose="020B0609030804020204" pitchFamily="50" charset="0"/>
                </a:endParaRPr>
              </a:p>
              <a:p>
                <a:pPr lvl="1"/>
                <a:r>
                  <a:rPr lang="zh-TW" altLang="en-US" dirty="0">
                    <a:latin typeface="Consolas" panose="020B0609020204030204" pitchFamily="49" charset="0"/>
                    <a:cs typeface="Meslo LG L for Powerline" panose="020B0609030804020204" pitchFamily="50" charset="0"/>
                  </a:rPr>
                  <a:t>就算是選手常因沒有小心估算範圍而得到 </a:t>
                </a:r>
                <a:r>
                  <a:rPr lang="en-US" altLang="zh-TW" dirty="0">
                    <a:latin typeface="Consolas" panose="020B0609020204030204" pitchFamily="49" charset="0"/>
                    <a:cs typeface="Meslo LG L for Powerline" panose="020B0609030804020204" pitchFamily="50" charset="0"/>
                  </a:rPr>
                  <a:t>WA </a:t>
                </a:r>
                <a:r>
                  <a:rPr lang="zh-TW" altLang="en-US" dirty="0">
                    <a:latin typeface="Consolas" panose="020B0609020204030204" pitchFamily="49" charset="0"/>
                    <a:cs typeface="Meslo LG L for Powerline" panose="020B0609030804020204" pitchFamily="50" charset="0"/>
                  </a:rPr>
                  <a:t>或 </a:t>
                </a:r>
                <a:r>
                  <a:rPr lang="en-US" altLang="zh-TW" dirty="0">
                    <a:latin typeface="Consolas" panose="020B0609020204030204" pitchFamily="49" charset="0"/>
                    <a:cs typeface="Meslo LG L for Powerline" panose="020B0609030804020204" pitchFamily="50" charset="0"/>
                  </a:rPr>
                  <a:t>RE</a:t>
                </a:r>
              </a:p>
              <a:p>
                <a:r>
                  <a:rPr lang="en-US" altLang="zh-TW" dirty="0">
                    <a:latin typeface="Consolas" panose="020B0609020204030204" pitchFamily="49" charset="0"/>
                    <a:cs typeface="Meslo LG L for Powerline" panose="020B0609030804020204" pitchFamily="50" charset="0"/>
                  </a:rPr>
                  <a:t>int x:</a:t>
                </a:r>
                <a:r>
                  <a:rPr lang="en-US" altLang="zh-TW" dirty="0"/>
                  <a:t> 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m:rPr>
                        <m:nor/>
                      </m:rPr>
                      <a:rPr lang="en-US" altLang="zh-TW"/>
                      <m:t>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zh-TW" b="0" dirty="0"/>
              </a:p>
              <a:p>
                <a:r>
                  <a:rPr lang="en-US" altLang="zh-TW" dirty="0">
                    <a:latin typeface="Consolas" panose="020B0609020204030204" pitchFamily="49" charset="0"/>
                    <a:cs typeface="Meslo LG L for Powerline" panose="020B0609030804020204" pitchFamily="50" charset="0"/>
                  </a:rPr>
                  <a:t>long long x:</a:t>
                </a:r>
                <a:r>
                  <a:rPr lang="en-US" altLang="zh-TW" dirty="0"/>
                  <a:t> 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9</m:t>
                    </m:r>
                    <m:r>
                      <m:rPr>
                        <m:nor/>
                      </m:rPr>
                      <a:rPr lang="en-US" altLang="zh-TW"/>
                      <m:t>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endParaRPr lang="en-US" altLang="zh-TW" b="0" dirty="0"/>
              </a:p>
              <a:p>
                <a:r>
                  <a:rPr lang="en-US" altLang="zh-TW" strike="sngStrike" dirty="0">
                    <a:latin typeface="Consolas" panose="020B0609020204030204" pitchFamily="49" charset="0"/>
                    <a:cs typeface="Meslo LG L for Powerline" panose="020B0609030804020204" pitchFamily="50" charset="0"/>
                  </a:rPr>
                  <a:t>float</a:t>
                </a:r>
                <a:r>
                  <a:rPr lang="en-US" altLang="zh-TW" dirty="0">
                    <a:latin typeface="Consolas" panose="020B0609020204030204" pitchFamily="49" charset="0"/>
                    <a:cs typeface="Meslo LG L for Powerline" panose="020B0609030804020204" pitchFamily="50" charset="0"/>
                  </a:rPr>
                  <a:t> x: </a:t>
                </a:r>
                <a:r>
                  <a:rPr lang="zh-TW" altLang="en-US" dirty="0">
                    <a:latin typeface="Consolas" panose="020B0609020204030204" pitchFamily="49" charset="0"/>
                    <a:cs typeface="Meslo LG L for Powerline" panose="020B0609030804020204" pitchFamily="50" charset="0"/>
                  </a:rPr>
                  <a:t>共 </a:t>
                </a:r>
                <a:r>
                  <a:rPr lang="en-US" altLang="zh-TW" dirty="0">
                    <a:latin typeface="Consolas" panose="020B0609020204030204" pitchFamily="49" charset="0"/>
                    <a:cs typeface="Meslo LG L for Powerline" panose="020B0609030804020204" pitchFamily="50" charset="0"/>
                  </a:rPr>
                  <a:t>6</a:t>
                </a:r>
                <a:r>
                  <a:rPr lang="zh-TW" altLang="en-US" dirty="0">
                    <a:latin typeface="Consolas" panose="020B0609020204030204" pitchFamily="49" charset="0"/>
                    <a:cs typeface="Meslo LG L for Powerline" panose="020B0609030804020204" pitchFamily="50" charset="0"/>
                  </a:rPr>
                  <a:t> 位精確度</a:t>
                </a:r>
                <a:endParaRPr lang="en-US" altLang="zh-TW" dirty="0">
                  <a:latin typeface="Consolas" panose="020B0609020204030204" pitchFamily="49" charset="0"/>
                  <a:cs typeface="Meslo LG L for Powerline" panose="020B0609030804020204" pitchFamily="50" charset="0"/>
                </a:endParaRPr>
              </a:p>
              <a:p>
                <a:pPr lvl="1"/>
                <a:r>
                  <a:rPr lang="zh-TW" altLang="en-US" dirty="0">
                    <a:latin typeface="Consolas" panose="020B0609020204030204" pitchFamily="49" charset="0"/>
                    <a:cs typeface="Meslo LG L for Powerline" panose="020B0609030804020204" pitchFamily="50" charset="0"/>
                  </a:rPr>
                  <a:t>例如 </a:t>
                </a:r>
                <a:r>
                  <a:rPr lang="en-US" altLang="zh-TW" dirty="0">
                    <a:latin typeface="Consolas" panose="020B0609020204030204" pitchFamily="49" charset="0"/>
                    <a:cs typeface="Meslo LG L for Powerline" panose="020B0609030804020204" pitchFamily="50" charset="0"/>
                  </a:rPr>
                  <a:t>123.456789</a:t>
                </a:r>
                <a:r>
                  <a:rPr lang="zh-TW" altLang="en-US" dirty="0">
                    <a:latin typeface="Consolas" panose="020B0609020204030204" pitchFamily="49" charset="0"/>
                    <a:cs typeface="Meslo LG L for Powerline" panose="020B0609030804020204" pitchFamily="50" charset="0"/>
                  </a:rPr>
                  <a:t> 後面的 </a:t>
                </a:r>
                <a:r>
                  <a:rPr lang="en-US" altLang="zh-TW" dirty="0">
                    <a:latin typeface="Consolas" panose="020B0609020204030204" pitchFamily="49" charset="0"/>
                    <a:cs typeface="Meslo LG L for Powerline" panose="020B0609030804020204" pitchFamily="50" charset="0"/>
                  </a:rPr>
                  <a:t>789</a:t>
                </a:r>
                <a:r>
                  <a:rPr lang="zh-TW" altLang="en-US" dirty="0">
                    <a:latin typeface="Consolas" panose="020B0609020204030204" pitchFamily="49" charset="0"/>
                    <a:cs typeface="Meslo LG L for Powerline" panose="020B0609030804020204" pitchFamily="50" charset="0"/>
                  </a:rPr>
                  <a:t> 是不準確的</a:t>
                </a:r>
                <a:endParaRPr lang="en-US" altLang="zh-TW" dirty="0">
                  <a:latin typeface="Consolas" panose="020B0609020204030204" pitchFamily="49" charset="0"/>
                  <a:cs typeface="Meslo LG L for Powerline" panose="020B0609030804020204" pitchFamily="50" charset="0"/>
                </a:endParaRPr>
              </a:p>
              <a:p>
                <a:r>
                  <a:rPr lang="en-US" altLang="zh-TW" dirty="0">
                    <a:latin typeface="Consolas" panose="020B0609020204030204" pitchFamily="49" charset="0"/>
                    <a:cs typeface="Meslo LG L for Powerline" panose="020B0609030804020204" pitchFamily="50" charset="0"/>
                  </a:rPr>
                  <a:t>double x: </a:t>
                </a:r>
                <a:r>
                  <a:rPr lang="zh-TW" altLang="en-US" dirty="0">
                    <a:latin typeface="Consolas" panose="020B0609020204030204" pitchFamily="49" charset="0"/>
                    <a:cs typeface="Meslo LG L for Powerline" panose="020B0609030804020204" pitchFamily="50" charset="0"/>
                  </a:rPr>
                  <a:t>共 </a:t>
                </a:r>
                <a:r>
                  <a:rPr lang="en-US" altLang="zh-TW" dirty="0">
                    <a:latin typeface="Consolas" panose="020B0609020204030204" pitchFamily="49" charset="0"/>
                    <a:cs typeface="Meslo LG L for Powerline" panose="020B0609030804020204" pitchFamily="50" charset="0"/>
                  </a:rPr>
                  <a:t>15</a:t>
                </a:r>
                <a:r>
                  <a:rPr lang="zh-TW" altLang="en-US" dirty="0">
                    <a:latin typeface="Consolas" panose="020B0609020204030204" pitchFamily="49" charset="0"/>
                    <a:cs typeface="Meslo LG L for Powerline" panose="020B0609030804020204" pitchFamily="50" charset="0"/>
                  </a:rPr>
                  <a:t> 位精確度</a:t>
                </a:r>
                <a:endParaRPr lang="en-US" altLang="zh-TW" dirty="0">
                  <a:latin typeface="Consolas" panose="020B0609020204030204" pitchFamily="49" charset="0"/>
                  <a:cs typeface="Meslo LG L for Powerline" panose="020B0609030804020204" pitchFamily="50" charset="0"/>
                </a:endParaRPr>
              </a:p>
              <a:p>
                <a:endParaRPr lang="en-US" altLang="zh-TW" dirty="0">
                  <a:latin typeface="Consolas" panose="020B0609020204030204" pitchFamily="49" charset="0"/>
                  <a:cs typeface="Meslo LG L for Powerline" panose="020B0609030804020204" pitchFamily="50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7D89793-68E4-4E50-A076-73536757C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32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8164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383D-142B-4E43-BDEF-D3B5EF07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70898-978E-4A90-A726-777EC6753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將 </a:t>
            </a:r>
            <a:r>
              <a:rPr lang="en-US" altLang="zh-TW" dirty="0" err="1"/>
              <a:t>cmp</a:t>
            </a:r>
            <a:r>
              <a:rPr lang="en-US" altLang="zh-TW" dirty="0"/>
              <a:t> </a:t>
            </a:r>
            <a:r>
              <a:rPr lang="zh-TW" altLang="en-US" dirty="0"/>
              <a:t>加到第三個參數</a:t>
            </a:r>
            <a:endParaRPr lang="en-US" altLang="zh-TW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sort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</a:t>
            </a:r>
            <a:r>
              <a:rPr lang="en-US" altLang="en-US" dirty="0" err="1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begin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(),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</a:t>
            </a:r>
            <a:r>
              <a:rPr lang="en-US" altLang="en-US" dirty="0" err="1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end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(),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cmp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Arial Unicode MS"/>
                <a:ea typeface="Menlo"/>
              </a:rPr>
            </a:br>
            <a:br>
              <a:rPr lang="en-US" altLang="en-US" dirty="0">
                <a:solidFill>
                  <a:srgbClr val="333333"/>
                </a:solidFill>
                <a:latin typeface="Arial Unicode MS"/>
                <a:ea typeface="Menlo"/>
              </a:rPr>
            </a:b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/>
              <a:t>當然也可以直接把匿名函數寫進去</a:t>
            </a:r>
            <a:r>
              <a:rPr lang="en-US" altLang="en-US" dirty="0"/>
              <a:t>：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sort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</a:t>
            </a:r>
            <a:r>
              <a:rPr lang="en-US" altLang="en-US" dirty="0" err="1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begin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(),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</a:t>
            </a:r>
            <a:r>
              <a:rPr lang="en-US" altLang="en-US" dirty="0" err="1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end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(),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[](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T 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T b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return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en-US" altLang="en-US" dirty="0" err="1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num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b</a:t>
            </a:r>
            <a:r>
              <a:rPr lang="en-US" altLang="en-US" dirty="0" err="1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num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});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endParaRPr lang="en-US" altLang="en-US" sz="6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6742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1B1D8-7B5A-4BED-AB39-CB90796B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Questions?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B906D7-A118-4330-B00A-0C1FA36F7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876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3748</TotalTime>
  <Words>4338</Words>
  <Application>Microsoft Office PowerPoint</Application>
  <PresentationFormat>Widescreen</PresentationFormat>
  <Paragraphs>542</Paragraphs>
  <Slides>91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8" baseType="lpstr">
      <vt:lpstr>Arial Unicode MS</vt:lpstr>
      <vt:lpstr>微軟正黑體</vt:lpstr>
      <vt:lpstr>Arial</vt:lpstr>
      <vt:lpstr>Calibri</vt:lpstr>
      <vt:lpstr>Cambria Math</vt:lpstr>
      <vt:lpstr>Consolas</vt:lpstr>
      <vt:lpstr>Office 佈景主題</vt:lpstr>
      <vt:lpstr> Advanced  Competitive Programming</vt:lpstr>
      <vt:lpstr>Week 2  I/O &amp; Standard Template Library</vt:lpstr>
      <vt:lpstr>Outline</vt:lpstr>
      <vt:lpstr>基礎競程姿勢</vt:lpstr>
      <vt:lpstr>基礎競程姿勢</vt:lpstr>
      <vt:lpstr>基礎競程姿勢</vt:lpstr>
      <vt:lpstr>基礎競程姿勢</vt:lpstr>
      <vt:lpstr>基礎競程姿勢--常見資料型態</vt:lpstr>
      <vt:lpstr>基礎競程姿勢--常見資料型態</vt:lpstr>
      <vt:lpstr>基礎競程姿勢--常見資料型態</vt:lpstr>
      <vt:lpstr>基礎競程姿勢--演算法的效率</vt:lpstr>
      <vt:lpstr>基礎競程姿勢--演算法的效率</vt:lpstr>
      <vt:lpstr>基礎競程姿勢--演算法的效率</vt:lpstr>
      <vt:lpstr>Big O</vt:lpstr>
      <vt:lpstr>Big O</vt:lpstr>
      <vt:lpstr>Big O</vt:lpstr>
      <vt:lpstr>俗話說：大約 107  以內都算安全</vt:lpstr>
      <vt:lpstr>合理的時間複雜度</vt:lpstr>
      <vt:lpstr>合理的時間複雜度</vt:lpstr>
      <vt:lpstr>基礎 I / O</vt:lpstr>
      <vt:lpstr>基礎 I / O</vt:lpstr>
      <vt:lpstr>基礎 I / O</vt:lpstr>
      <vt:lpstr>基礎 I / O</vt:lpstr>
      <vt:lpstr>常用 STL</vt:lpstr>
      <vt:lpstr>常用 STL</vt:lpstr>
      <vt:lpstr>Vector</vt:lpstr>
      <vt:lpstr>Vector</vt:lpstr>
      <vt:lpstr>Vector</vt:lpstr>
      <vt:lpstr>Iterator(迭代器)</vt:lpstr>
      <vt:lpstr>Iterator 用法</vt:lpstr>
      <vt:lpstr>String</vt:lpstr>
      <vt:lpstr>String</vt:lpstr>
      <vt:lpstr>String</vt:lpstr>
      <vt:lpstr>getline</vt:lpstr>
      <vt:lpstr>Queue(佇列)</vt:lpstr>
      <vt:lpstr>Queue 操作</vt:lpstr>
      <vt:lpstr>Queue 操作</vt:lpstr>
      <vt:lpstr>Queue 例題</vt:lpstr>
      <vt:lpstr>範例輸入輸出</vt:lpstr>
      <vt:lpstr>Stack(堆疊、堆棧、棧)</vt:lpstr>
      <vt:lpstr>Stack</vt:lpstr>
      <vt:lpstr>Stack 操作</vt:lpstr>
      <vt:lpstr>Stack 操作</vt:lpstr>
      <vt:lpstr>Stack 例題</vt:lpstr>
      <vt:lpstr>範例輸入輸出</vt:lpstr>
      <vt:lpstr>List(鏈結串列)</vt:lpstr>
      <vt:lpstr>List 操作</vt:lpstr>
      <vt:lpstr>List 操作</vt:lpstr>
      <vt:lpstr>List 例題</vt:lpstr>
      <vt:lpstr>set</vt:lpstr>
      <vt:lpstr>set</vt:lpstr>
      <vt:lpstr>set member function</vt:lpstr>
      <vt:lpstr>set member function</vt:lpstr>
      <vt:lpstr>set 遍歷</vt:lpstr>
      <vt:lpstr>CF 1157A Reachable Numbers</vt:lpstr>
      <vt:lpstr>CF 1157A Reachable Numbers</vt:lpstr>
      <vt:lpstr>CF 1157A Reachable Numbers</vt:lpstr>
      <vt:lpstr>CF 1157A Reachable Numbers</vt:lpstr>
      <vt:lpstr>map</vt:lpstr>
      <vt:lpstr>map</vt:lpstr>
      <vt:lpstr>map</vt:lpstr>
      <vt:lpstr>map</vt:lpstr>
      <vt:lpstr>map v.s. array(c style)</vt:lpstr>
      <vt:lpstr>map v.s. array(c style)</vt:lpstr>
      <vt:lpstr>map v.s. array(c style)</vt:lpstr>
      <vt:lpstr>map v.s. array(c style)</vt:lpstr>
      <vt:lpstr>map 遍歷</vt:lpstr>
      <vt:lpstr>CF 1133C Balanced Team</vt:lpstr>
      <vt:lpstr>CF 1133C Balanced Team</vt:lpstr>
      <vt:lpstr>CF 1133C Balanced Team</vt:lpstr>
      <vt:lpstr>CF 1133C Balanced Team</vt:lpstr>
      <vt:lpstr>CF 1255C League of Leesins</vt:lpstr>
      <vt:lpstr>CF 1255C League of Leesins</vt:lpstr>
      <vt:lpstr>CF 1255C League of Leesins</vt:lpstr>
      <vt:lpstr>CF 1255C League of Leesins</vt:lpstr>
      <vt:lpstr>CF 1255C League of Leesins</vt:lpstr>
      <vt:lpstr>CF 1255C League of Leesins</vt:lpstr>
      <vt:lpstr>CF 1255C League of Leesins</vt:lpstr>
      <vt:lpstr>priority_queue</vt:lpstr>
      <vt:lpstr>priority_queue</vt:lpstr>
      <vt:lpstr>priority_queue</vt:lpstr>
      <vt:lpstr>priority_queue</vt:lpstr>
      <vt:lpstr>priority_queue</vt:lpstr>
      <vt:lpstr>priority_queue</vt:lpstr>
      <vt:lpstr>GCJ Kickstart Round E 2018 B Milk Tea</vt:lpstr>
      <vt:lpstr>sort</vt:lpstr>
      <vt:lpstr>sort</vt:lpstr>
      <vt:lpstr>sort</vt:lpstr>
      <vt:lpstr>sort</vt:lpstr>
      <vt:lpstr>sort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奕儒 宋</dc:creator>
  <cp:lastModifiedBy>bilibibi</cp:lastModifiedBy>
  <cp:revision>161</cp:revision>
  <dcterms:created xsi:type="dcterms:W3CDTF">2019-02-19T13:11:27Z</dcterms:created>
  <dcterms:modified xsi:type="dcterms:W3CDTF">2020-03-11T11:24:04Z</dcterms:modified>
</cp:coreProperties>
</file>