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446E-66BE-4A17-8FCC-E13B0450229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A391-918C-4F8C-B49C-5BBF29698D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e90b419eb23c5a78ad4d8788" descr="{&quot;HashCode&quot;:-1477458873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24050" y="31078"/>
            <a:ext cx="2119745" cy="526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4219" y="808117"/>
            <a:ext cx="2199408" cy="4338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 raises/updates request </a:t>
            </a:r>
            <a:endParaRPr lang="en-US" sz="1400" dirty="0"/>
          </a:p>
        </p:txBody>
      </p:sp>
      <p:sp>
        <p:nvSpPr>
          <p:cNvPr id="10" name="Diamond 9"/>
          <p:cNvSpPr/>
          <p:nvPr/>
        </p:nvSpPr>
        <p:spPr>
          <a:xfrm>
            <a:off x="1847845" y="1606947"/>
            <a:ext cx="2705097" cy="519701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GS Approves 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0" idx="2"/>
            <a:endCxn id="36" idx="0"/>
          </p:cNvCxnSpPr>
          <p:nvPr/>
        </p:nvCxnSpPr>
        <p:spPr>
          <a:xfrm flipH="1">
            <a:off x="3184809" y="2126648"/>
            <a:ext cx="15585" cy="48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0302" y="2100934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Approve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83288" y="1415276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Reject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10" idx="3"/>
          </p:cNvCxnSpPr>
          <p:nvPr/>
        </p:nvCxnSpPr>
        <p:spPr>
          <a:xfrm flipV="1">
            <a:off x="4552942" y="1152849"/>
            <a:ext cx="784509" cy="713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8" idx="0"/>
          </p:cNvCxnSpPr>
          <p:nvPr/>
        </p:nvCxnSpPr>
        <p:spPr>
          <a:xfrm>
            <a:off x="2983923" y="557550"/>
            <a:ext cx="0" cy="25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65755" y="1216648"/>
            <a:ext cx="1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329" y="894757"/>
            <a:ext cx="9809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Citizen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4950" y="2564800"/>
            <a:ext cx="101528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SDLC Committee </a:t>
            </a:r>
          </a:p>
          <a:p>
            <a:r>
              <a:rPr lang="en-US" sz="1400" dirty="0" smtClean="0"/>
              <a:t>[Ranger, BDO , SDO]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9135" y="1733342"/>
            <a:ext cx="1025696" cy="540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Gram Sabha, FRC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962" y="3905654"/>
            <a:ext cx="10392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DLC Committee </a:t>
            </a:r>
          </a:p>
          <a:p>
            <a:r>
              <a:rPr lang="en-US" dirty="0" smtClean="0"/>
              <a:t>[DFO</a:t>
            </a:r>
            <a:r>
              <a:rPr lang="en-US" dirty="0"/>
              <a:t>, TAD, </a:t>
            </a:r>
            <a:r>
              <a:rPr lang="en-US" dirty="0" smtClean="0"/>
              <a:t>Collector] </a:t>
            </a:r>
            <a:endParaRPr lang="en-US" dirty="0"/>
          </a:p>
        </p:txBody>
      </p:sp>
      <p:sp>
        <p:nvSpPr>
          <p:cNvPr id="36" name="Diamond 35"/>
          <p:cNvSpPr/>
          <p:nvPr/>
        </p:nvSpPr>
        <p:spPr>
          <a:xfrm>
            <a:off x="2005445" y="2607147"/>
            <a:ext cx="2358728" cy="68571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SDLC Reviews </a:t>
            </a:r>
            <a:endParaRPr lang="en-US" sz="1400" dirty="0"/>
          </a:p>
        </p:txBody>
      </p:sp>
      <p:sp>
        <p:nvSpPr>
          <p:cNvPr id="42" name="Diamond 41"/>
          <p:cNvSpPr/>
          <p:nvPr/>
        </p:nvSpPr>
        <p:spPr>
          <a:xfrm>
            <a:off x="1901465" y="3851432"/>
            <a:ext cx="2502467" cy="68571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DLC Approves 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73932" y="3278185"/>
            <a:ext cx="7873" cy="58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4048" y="5435203"/>
            <a:ext cx="2500739" cy="4182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Patta is Issued</a:t>
            </a:r>
            <a:endParaRPr lang="en-US" sz="1400" dirty="0"/>
          </a:p>
        </p:txBody>
      </p:sp>
      <p:sp>
        <p:nvSpPr>
          <p:cNvPr id="78" name="Diamond 77"/>
          <p:cNvSpPr/>
          <p:nvPr/>
        </p:nvSpPr>
        <p:spPr>
          <a:xfrm>
            <a:off x="5263856" y="1930523"/>
            <a:ext cx="2513727" cy="86109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SDLC Reviews</a:t>
            </a:r>
            <a:endParaRPr lang="en-US" sz="1400" dirty="0"/>
          </a:p>
        </p:txBody>
      </p:sp>
      <p:cxnSp>
        <p:nvCxnSpPr>
          <p:cNvPr id="80" name="Elbow Connector 79"/>
          <p:cNvCxnSpPr>
            <a:stCxn id="8" idx="3"/>
          </p:cNvCxnSpPr>
          <p:nvPr/>
        </p:nvCxnSpPr>
        <p:spPr>
          <a:xfrm flipV="1">
            <a:off x="4083627" y="1025050"/>
            <a:ext cx="124170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421016" y="506184"/>
            <a:ext cx="2199408" cy="827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Citizen raises First Appeal to SDO within 60 </a:t>
            </a:r>
            <a:r>
              <a:rPr lang="en-US" sz="1400" dirty="0" smtClean="0"/>
              <a:t>days of Rejection by Gram Sabha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8" idx="2"/>
            <a:endCxn id="78" idx="0"/>
          </p:cNvCxnSpPr>
          <p:nvPr/>
        </p:nvCxnSpPr>
        <p:spPr>
          <a:xfrm>
            <a:off x="6520720" y="1334089"/>
            <a:ext cx="0" cy="5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047825" y="557550"/>
            <a:ext cx="2199408" cy="827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Citizen raises </a:t>
            </a:r>
            <a:r>
              <a:rPr lang="en-US" sz="1400" dirty="0" smtClean="0"/>
              <a:t>Second </a:t>
            </a:r>
            <a:r>
              <a:rPr lang="en-US" sz="1400" dirty="0"/>
              <a:t>Appeal to </a:t>
            </a:r>
            <a:r>
              <a:rPr lang="en-US" sz="1400" dirty="0" smtClean="0"/>
              <a:t>Collector </a:t>
            </a:r>
            <a:r>
              <a:rPr lang="en-US" sz="1400" dirty="0"/>
              <a:t>within 60 </a:t>
            </a:r>
            <a:r>
              <a:rPr lang="en-US" sz="1400" dirty="0" smtClean="0"/>
              <a:t>days of Rejection of First Appeal</a:t>
            </a:r>
            <a:endParaRPr lang="en-US" sz="1400" dirty="0"/>
          </a:p>
        </p:txBody>
      </p:sp>
      <p:cxnSp>
        <p:nvCxnSpPr>
          <p:cNvPr id="102" name="Elbow Connector 101"/>
          <p:cNvCxnSpPr>
            <a:stCxn id="78" idx="3"/>
            <a:endCxn id="99" idx="1"/>
          </p:cNvCxnSpPr>
          <p:nvPr/>
        </p:nvCxnSpPr>
        <p:spPr>
          <a:xfrm flipV="1">
            <a:off x="7777583" y="971503"/>
            <a:ext cx="1270242" cy="1389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Diamond 111"/>
          <p:cNvSpPr/>
          <p:nvPr/>
        </p:nvSpPr>
        <p:spPr>
          <a:xfrm>
            <a:off x="8794981" y="3312583"/>
            <a:ext cx="2705097" cy="9016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DLC Reviews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31636" y="3113379"/>
            <a:ext cx="1726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Appeal Considered [ Process </a:t>
            </a:r>
            <a:r>
              <a:rPr lang="en-US" sz="1400" dirty="0" smtClean="0"/>
              <a:t>re-starts </a:t>
            </a:r>
            <a:r>
              <a:rPr lang="en-US" sz="1400" dirty="0"/>
              <a:t>from Gram Sabha]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649635" y="1805986"/>
            <a:ext cx="9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Appeal Rejected</a:t>
            </a:r>
            <a:endParaRPr lang="en-US" sz="1400" dirty="0"/>
          </a:p>
        </p:txBody>
      </p:sp>
      <p:sp>
        <p:nvSpPr>
          <p:cNvPr id="131" name="Oval 130"/>
          <p:cNvSpPr/>
          <p:nvPr/>
        </p:nvSpPr>
        <p:spPr>
          <a:xfrm>
            <a:off x="2728483" y="6002737"/>
            <a:ext cx="852042" cy="5264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33" name="Oval 132"/>
          <p:cNvSpPr/>
          <p:nvPr/>
        </p:nvSpPr>
        <p:spPr>
          <a:xfrm>
            <a:off x="9691259" y="5374704"/>
            <a:ext cx="852042" cy="300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147" name="Elbow Connector 146"/>
          <p:cNvCxnSpPr/>
          <p:nvPr/>
        </p:nvCxnSpPr>
        <p:spPr>
          <a:xfrm rot="5400000" flipH="1">
            <a:off x="5004921" y="1345317"/>
            <a:ext cx="924816" cy="1967778"/>
          </a:xfrm>
          <a:prstGeom prst="bentConnector4">
            <a:avLst>
              <a:gd name="adj1" fmla="val -116102"/>
              <a:gd name="adj2" fmla="val 995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78" idx="2"/>
          </p:cNvCxnSpPr>
          <p:nvPr/>
        </p:nvCxnSpPr>
        <p:spPr>
          <a:xfrm rot="10800000">
            <a:off x="6520721" y="2791615"/>
            <a:ext cx="3596563" cy="1502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99" idx="2"/>
            <a:endCxn id="112" idx="0"/>
          </p:cNvCxnSpPr>
          <p:nvPr/>
        </p:nvCxnSpPr>
        <p:spPr>
          <a:xfrm>
            <a:off x="10147529" y="1385455"/>
            <a:ext cx="1" cy="19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749378" y="2539308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31948" y="3303464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Approve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100128" y="1172011"/>
            <a:ext cx="9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Re-assigns</a:t>
            </a:r>
            <a:endParaRPr lang="en-US" sz="1400" dirty="0"/>
          </a:p>
        </p:txBody>
      </p:sp>
      <p:cxnSp>
        <p:nvCxnSpPr>
          <p:cNvPr id="178" name="Elbow Connector 177"/>
          <p:cNvCxnSpPr/>
          <p:nvPr/>
        </p:nvCxnSpPr>
        <p:spPr>
          <a:xfrm rot="10800000">
            <a:off x="1884219" y="1032865"/>
            <a:ext cx="1180229" cy="1042748"/>
          </a:xfrm>
          <a:prstGeom prst="bentConnector3">
            <a:avLst>
              <a:gd name="adj1" fmla="val 109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36" idx="3"/>
            <a:endCxn id="99" idx="0"/>
          </p:cNvCxnSpPr>
          <p:nvPr/>
        </p:nvCxnSpPr>
        <p:spPr>
          <a:xfrm flipV="1">
            <a:off x="4364173" y="557550"/>
            <a:ext cx="5783356" cy="2392452"/>
          </a:xfrm>
          <a:prstGeom prst="bentConnector4">
            <a:avLst>
              <a:gd name="adj1" fmla="val -232"/>
              <a:gd name="adj2" fmla="val 109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5400000" flipH="1" flipV="1">
            <a:off x="1640789" y="2300278"/>
            <a:ext cx="1017599" cy="248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260536" y="4976233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Approve</a:t>
            </a:r>
            <a:endParaRPr lang="en-US" sz="1400" dirty="0"/>
          </a:p>
        </p:txBody>
      </p:sp>
      <p:cxnSp>
        <p:nvCxnSpPr>
          <p:cNvPr id="201" name="Straight Arrow Connector 200"/>
          <p:cNvCxnSpPr>
            <a:endCxn id="57" idx="0"/>
          </p:cNvCxnSpPr>
          <p:nvPr/>
        </p:nvCxnSpPr>
        <p:spPr>
          <a:xfrm>
            <a:off x="3161818" y="4500411"/>
            <a:ext cx="12600" cy="9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42" idx="2"/>
          </p:cNvCxnSpPr>
          <p:nvPr/>
        </p:nvCxnSpPr>
        <p:spPr>
          <a:xfrm rot="5400000" flipH="1">
            <a:off x="1906545" y="3290989"/>
            <a:ext cx="1539217" cy="953090"/>
          </a:xfrm>
          <a:prstGeom prst="bentConnector5">
            <a:avLst>
              <a:gd name="adj1" fmla="val -14852"/>
              <a:gd name="adj2" fmla="val 155267"/>
              <a:gd name="adj3" fmla="val 407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529920" y="3425245"/>
            <a:ext cx="9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Re-assigns</a:t>
            </a:r>
            <a:endParaRPr lang="en-US" sz="1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392771" y="2253489"/>
            <a:ext cx="9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Re-assigns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339123" y="4214500"/>
            <a:ext cx="91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208" name="Oval 207"/>
          <p:cNvSpPr/>
          <p:nvPr/>
        </p:nvSpPr>
        <p:spPr>
          <a:xfrm>
            <a:off x="3982547" y="4615218"/>
            <a:ext cx="852042" cy="300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cxnSp>
        <p:nvCxnSpPr>
          <p:cNvPr id="210" name="Straight Arrow Connector 209"/>
          <p:cNvCxnSpPr>
            <a:stCxn id="42" idx="3"/>
            <a:endCxn id="208" idx="0"/>
          </p:cNvCxnSpPr>
          <p:nvPr/>
        </p:nvCxnSpPr>
        <p:spPr>
          <a:xfrm>
            <a:off x="4403932" y="4194287"/>
            <a:ext cx="4636" cy="4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7" idx="2"/>
            <a:endCxn id="131" idx="0"/>
          </p:cNvCxnSpPr>
          <p:nvPr/>
        </p:nvCxnSpPr>
        <p:spPr>
          <a:xfrm flipH="1">
            <a:off x="3154504" y="5853452"/>
            <a:ext cx="19914" cy="1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133" idx="0"/>
          </p:cNvCxnSpPr>
          <p:nvPr/>
        </p:nvCxnSpPr>
        <p:spPr>
          <a:xfrm flipH="1">
            <a:off x="10117280" y="4200830"/>
            <a:ext cx="17259" cy="1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0331096" y="4851484"/>
            <a:ext cx="9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Appeal Rejected</a:t>
            </a:r>
            <a:endParaRPr lang="en-US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229891" y="3579133"/>
            <a:ext cx="1726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Appeal Considered [ </a:t>
            </a:r>
            <a:r>
              <a:rPr lang="en-US" sz="1400" dirty="0" smtClean="0"/>
              <a:t>Request sent to SDLC for review again]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28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 Mishra (INDIA - CONSULTING)</dc:creator>
  <cp:lastModifiedBy>Isha Mishra (IND – Global Consulting Group)</cp:lastModifiedBy>
  <cp:revision>71</cp:revision>
  <dcterms:created xsi:type="dcterms:W3CDTF">2017-06-30T05:18:31Z</dcterms:created>
  <dcterms:modified xsi:type="dcterms:W3CDTF">2019-06-25T10:25:33Z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IS855053@wipro.com</vt:lpwstr>
  </property>
  <property fmtid="{D5CDD505-2E9C-101B-9397-08002B2CF9AE}" pid="6" name="MSIP_Label_b9a70571-31c6-4603-80c1-ef2fb871a62a_SetDate">
    <vt:lpwstr>2019-06-25T13:32:50.0871250+05:30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