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74" r:id="rId4"/>
  </p:sldMasterIdLst>
  <p:notesMasterIdLst>
    <p:notesMasterId r:id="rId22"/>
  </p:notesMasterIdLst>
  <p:handoutMasterIdLst>
    <p:handoutMasterId r:id="rId23"/>
  </p:handoutMasterIdLst>
  <p:sldIdLst>
    <p:sldId id="714" r:id="rId5"/>
    <p:sldId id="634" r:id="rId6"/>
    <p:sldId id="771" r:id="rId7"/>
    <p:sldId id="437" r:id="rId8"/>
    <p:sldId id="756" r:id="rId9"/>
    <p:sldId id="778" r:id="rId10"/>
    <p:sldId id="781" r:id="rId11"/>
    <p:sldId id="779" r:id="rId12"/>
    <p:sldId id="783" r:id="rId13"/>
    <p:sldId id="780" r:id="rId14"/>
    <p:sldId id="770" r:id="rId15"/>
    <p:sldId id="787" r:id="rId16"/>
    <p:sldId id="789" r:id="rId17"/>
    <p:sldId id="270" r:id="rId18"/>
    <p:sldId id="782" r:id="rId19"/>
    <p:sldId id="774" r:id="rId20"/>
    <p:sldId id="455" r:id="rId2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0411E56-1574-46F4-AD48-8E02D7BF2FED}">
          <p14:sldIdLst>
            <p14:sldId id="714"/>
            <p14:sldId id="634"/>
            <p14:sldId id="771"/>
            <p14:sldId id="437"/>
            <p14:sldId id="756"/>
            <p14:sldId id="778"/>
            <p14:sldId id="781"/>
            <p14:sldId id="779"/>
            <p14:sldId id="783"/>
            <p14:sldId id="780"/>
            <p14:sldId id="770"/>
            <p14:sldId id="787"/>
            <p14:sldId id="789"/>
            <p14:sldId id="270"/>
            <p14:sldId id="782"/>
            <p14:sldId id="774"/>
            <p14:sldId id="4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msung_" initials="S" lastIdx="4" clrIdx="0"/>
  <p:cmAuthor id="1" name="Dhara" initials="D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927"/>
    <a:srgbClr val="13343D"/>
    <a:srgbClr val="000000"/>
    <a:srgbClr val="CEF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1" autoAdjust="0"/>
  </p:normalViewPr>
  <p:slideViewPr>
    <p:cSldViewPr>
      <p:cViewPr varScale="1">
        <p:scale>
          <a:sx n="64" d="100"/>
          <a:sy n="64" d="100"/>
        </p:scale>
        <p:origin x="740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0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1A0A45-5097-4366-B29A-2C5EC96A931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68056E-019C-44A7-BA15-C8B83D5A9409}">
      <dgm:prSet phldrT="[Text]" custT="1"/>
      <dgm:spPr/>
      <dgm:t>
        <a:bodyPr/>
        <a:lstStyle/>
        <a:p>
          <a:r>
            <a:rPr lang="en-US" sz="1600" b="1" dirty="0"/>
            <a:t>Investments</a:t>
          </a:r>
        </a:p>
      </dgm:t>
    </dgm:pt>
    <dgm:pt modelId="{A59F0FCE-ABEF-4860-8940-D50121569BAA}" type="parTrans" cxnId="{55A0F6D5-727F-4C2A-8F42-ABF24B96DD88}">
      <dgm:prSet/>
      <dgm:spPr/>
      <dgm:t>
        <a:bodyPr/>
        <a:lstStyle/>
        <a:p>
          <a:endParaRPr lang="en-US" sz="2000" b="1"/>
        </a:p>
      </dgm:t>
    </dgm:pt>
    <dgm:pt modelId="{4EA4B129-CB28-4237-A4DF-FC624D720A46}" type="sibTrans" cxnId="{55A0F6D5-727F-4C2A-8F42-ABF24B96DD88}">
      <dgm:prSet custT="1"/>
      <dgm:spPr/>
      <dgm:t>
        <a:bodyPr/>
        <a:lstStyle/>
        <a:p>
          <a:endParaRPr lang="en-US" sz="1000" b="1"/>
        </a:p>
      </dgm:t>
    </dgm:pt>
    <dgm:pt modelId="{F1F4E9FF-C94A-4029-AFAF-BF41687DE5CF}">
      <dgm:prSet phldrT="[Text]" custT="1"/>
      <dgm:spPr/>
      <dgm:t>
        <a:bodyPr/>
        <a:lstStyle/>
        <a:p>
          <a:r>
            <a:rPr lang="en-US" sz="1400" b="1" dirty="0"/>
            <a:t>Monitoring/ Value Add</a:t>
          </a:r>
        </a:p>
      </dgm:t>
    </dgm:pt>
    <dgm:pt modelId="{2EFF4E88-0033-49A7-B417-3D66382387D3}" type="parTrans" cxnId="{033BDC09-C53A-4D50-9DA8-DD2433833067}">
      <dgm:prSet/>
      <dgm:spPr/>
      <dgm:t>
        <a:bodyPr/>
        <a:lstStyle/>
        <a:p>
          <a:endParaRPr lang="en-US" sz="2000" b="1"/>
        </a:p>
      </dgm:t>
    </dgm:pt>
    <dgm:pt modelId="{9F7552B3-BE33-45BC-8F6D-E762F4B4BF72}" type="sibTrans" cxnId="{033BDC09-C53A-4D50-9DA8-DD2433833067}">
      <dgm:prSet custT="1"/>
      <dgm:spPr/>
      <dgm:t>
        <a:bodyPr/>
        <a:lstStyle/>
        <a:p>
          <a:endParaRPr lang="en-US" sz="1000" b="1"/>
        </a:p>
      </dgm:t>
    </dgm:pt>
    <dgm:pt modelId="{3488E9B6-788F-43B8-AA36-35C1ED11E950}">
      <dgm:prSet phldrT="[Text]" custT="1"/>
      <dgm:spPr/>
      <dgm:t>
        <a:bodyPr/>
        <a:lstStyle/>
        <a:p>
          <a:r>
            <a:rPr lang="en-US" sz="1600" b="1" dirty="0"/>
            <a:t>Exits</a:t>
          </a:r>
        </a:p>
      </dgm:t>
    </dgm:pt>
    <dgm:pt modelId="{ED9D722E-AFD8-4D05-9518-FAEE5FDD3EBA}" type="parTrans" cxnId="{6A1F16F8-AD22-43BD-BB76-7D27AB20B7BF}">
      <dgm:prSet/>
      <dgm:spPr/>
      <dgm:t>
        <a:bodyPr/>
        <a:lstStyle/>
        <a:p>
          <a:endParaRPr lang="en-US" sz="2000" b="1"/>
        </a:p>
      </dgm:t>
    </dgm:pt>
    <dgm:pt modelId="{0149D381-371D-47A2-BCAE-0201D9A7C3A8}" type="sibTrans" cxnId="{6A1F16F8-AD22-43BD-BB76-7D27AB20B7BF}">
      <dgm:prSet custT="1"/>
      <dgm:spPr/>
      <dgm:t>
        <a:bodyPr/>
        <a:lstStyle/>
        <a:p>
          <a:endParaRPr lang="en-US" sz="1000" b="1"/>
        </a:p>
      </dgm:t>
    </dgm:pt>
    <dgm:pt modelId="{5E856902-A33B-48D2-B08B-1AC93F5BEF9B}" type="pres">
      <dgm:prSet presAssocID="{9D1A0A45-5097-4366-B29A-2C5EC96A9311}" presName="arrowDiagram" presStyleCnt="0">
        <dgm:presLayoutVars>
          <dgm:chMax val="5"/>
          <dgm:dir/>
          <dgm:resizeHandles val="exact"/>
        </dgm:presLayoutVars>
      </dgm:prSet>
      <dgm:spPr/>
    </dgm:pt>
    <dgm:pt modelId="{1B93230F-3967-4067-B305-5A819DB824B9}" type="pres">
      <dgm:prSet presAssocID="{9D1A0A45-5097-4366-B29A-2C5EC96A9311}" presName="arrow" presStyleLbl="bgShp" presStyleIdx="0" presStyleCnt="1" custLinFactNeighborX="-1396" custLinFactNeighborY="-154"/>
      <dgm:spPr>
        <a:solidFill>
          <a:schemeClr val="accent5">
            <a:lumMod val="40000"/>
            <a:lumOff val="60000"/>
          </a:schemeClr>
        </a:solidFill>
      </dgm:spPr>
    </dgm:pt>
    <dgm:pt modelId="{18DA5A43-6A3C-451F-9689-B958EBB67AC9}" type="pres">
      <dgm:prSet presAssocID="{9D1A0A45-5097-4366-B29A-2C5EC96A9311}" presName="arrowDiagram3" presStyleCnt="0"/>
      <dgm:spPr/>
    </dgm:pt>
    <dgm:pt modelId="{3FAA95A0-5130-4B1D-8EEC-E948E50FEAAE}" type="pres">
      <dgm:prSet presAssocID="{6368056E-019C-44A7-BA15-C8B83D5A9409}" presName="bullet3a" presStyleLbl="node1" presStyleIdx="0" presStyleCnt="3" custLinFactNeighborX="48952" custLinFactNeighborY="-84823"/>
      <dgm:spPr/>
    </dgm:pt>
    <dgm:pt modelId="{6731E3ED-6E77-449D-8C5A-1E79E0C539CC}" type="pres">
      <dgm:prSet presAssocID="{6368056E-019C-44A7-BA15-C8B83D5A9409}" presName="textBox3a" presStyleLbl="revTx" presStyleIdx="0" presStyleCnt="3" custLinFactNeighborX="11632" custLinFactNeighborY="-27668">
        <dgm:presLayoutVars>
          <dgm:bulletEnabled val="1"/>
        </dgm:presLayoutVars>
      </dgm:prSet>
      <dgm:spPr/>
    </dgm:pt>
    <dgm:pt modelId="{369DED5E-9559-43E3-A7B7-00B760028C86}" type="pres">
      <dgm:prSet presAssocID="{F1F4E9FF-C94A-4029-AFAF-BF41687DE5CF}" presName="bullet3b" presStyleLbl="node1" presStyleIdx="1" presStyleCnt="3" custLinFactNeighborY="-12484"/>
      <dgm:spPr/>
    </dgm:pt>
    <dgm:pt modelId="{D03C0EBB-610F-48E2-A9D3-BC60123987A3}" type="pres">
      <dgm:prSet presAssocID="{F1F4E9FF-C94A-4029-AFAF-BF41687DE5CF}" presName="textBox3b" presStyleLbl="revTx" presStyleIdx="1" presStyleCnt="3" custLinFactNeighborX="1972" custLinFactNeighborY="-25615">
        <dgm:presLayoutVars>
          <dgm:bulletEnabled val="1"/>
        </dgm:presLayoutVars>
      </dgm:prSet>
      <dgm:spPr/>
    </dgm:pt>
    <dgm:pt modelId="{D3FCB4DF-938A-4019-8CE6-34315841B3BE}" type="pres">
      <dgm:prSet presAssocID="{3488E9B6-788F-43B8-AA36-35C1ED11E950}" presName="bullet3c" presStyleLbl="node1" presStyleIdx="2" presStyleCnt="3" custLinFactNeighborX="86198" custLinFactNeighborY="-20922"/>
      <dgm:spPr/>
    </dgm:pt>
    <dgm:pt modelId="{94CBA90F-DE11-48CA-B11F-F958CC3F38D2}" type="pres">
      <dgm:prSet presAssocID="{3488E9B6-788F-43B8-AA36-35C1ED11E950}" presName="textBox3c" presStyleLbl="revTx" presStyleIdx="2" presStyleCnt="3" custScaleX="62247" custScaleY="15085" custLinFactNeighborX="10972" custLinFactNeighborY="-52295">
        <dgm:presLayoutVars>
          <dgm:bulletEnabled val="1"/>
        </dgm:presLayoutVars>
      </dgm:prSet>
      <dgm:spPr/>
    </dgm:pt>
  </dgm:ptLst>
  <dgm:cxnLst>
    <dgm:cxn modelId="{033BDC09-C53A-4D50-9DA8-DD2433833067}" srcId="{9D1A0A45-5097-4366-B29A-2C5EC96A9311}" destId="{F1F4E9FF-C94A-4029-AFAF-BF41687DE5CF}" srcOrd="1" destOrd="0" parTransId="{2EFF4E88-0033-49A7-B417-3D66382387D3}" sibTransId="{9F7552B3-BE33-45BC-8F6D-E762F4B4BF72}"/>
    <dgm:cxn modelId="{384F8732-ECA0-4174-9F74-D98BAF42419A}" type="presOf" srcId="{9D1A0A45-5097-4366-B29A-2C5EC96A9311}" destId="{5E856902-A33B-48D2-B08B-1AC93F5BEF9B}" srcOrd="0" destOrd="0" presId="urn:microsoft.com/office/officeart/2005/8/layout/arrow2"/>
    <dgm:cxn modelId="{EE529964-DA27-4ED3-8A54-A61DA55A5296}" type="presOf" srcId="{6368056E-019C-44A7-BA15-C8B83D5A9409}" destId="{6731E3ED-6E77-449D-8C5A-1E79E0C539CC}" srcOrd="0" destOrd="0" presId="urn:microsoft.com/office/officeart/2005/8/layout/arrow2"/>
    <dgm:cxn modelId="{57C365A7-CD96-4A08-B7E0-126587538770}" type="presOf" srcId="{3488E9B6-788F-43B8-AA36-35C1ED11E950}" destId="{94CBA90F-DE11-48CA-B11F-F958CC3F38D2}" srcOrd="0" destOrd="0" presId="urn:microsoft.com/office/officeart/2005/8/layout/arrow2"/>
    <dgm:cxn modelId="{55A0F6D5-727F-4C2A-8F42-ABF24B96DD88}" srcId="{9D1A0A45-5097-4366-B29A-2C5EC96A9311}" destId="{6368056E-019C-44A7-BA15-C8B83D5A9409}" srcOrd="0" destOrd="0" parTransId="{A59F0FCE-ABEF-4860-8940-D50121569BAA}" sibTransId="{4EA4B129-CB28-4237-A4DF-FC624D720A46}"/>
    <dgm:cxn modelId="{D7AA97F7-318B-4D05-AF4F-E9EE12A28D1B}" type="presOf" srcId="{F1F4E9FF-C94A-4029-AFAF-BF41687DE5CF}" destId="{D03C0EBB-610F-48E2-A9D3-BC60123987A3}" srcOrd="0" destOrd="0" presId="urn:microsoft.com/office/officeart/2005/8/layout/arrow2"/>
    <dgm:cxn modelId="{6A1F16F8-AD22-43BD-BB76-7D27AB20B7BF}" srcId="{9D1A0A45-5097-4366-B29A-2C5EC96A9311}" destId="{3488E9B6-788F-43B8-AA36-35C1ED11E950}" srcOrd="2" destOrd="0" parTransId="{ED9D722E-AFD8-4D05-9518-FAEE5FDD3EBA}" sibTransId="{0149D381-371D-47A2-BCAE-0201D9A7C3A8}"/>
    <dgm:cxn modelId="{2DFD3FC9-FE66-4C25-A98F-9C18442FEC5F}" type="presParOf" srcId="{5E856902-A33B-48D2-B08B-1AC93F5BEF9B}" destId="{1B93230F-3967-4067-B305-5A819DB824B9}" srcOrd="0" destOrd="0" presId="urn:microsoft.com/office/officeart/2005/8/layout/arrow2"/>
    <dgm:cxn modelId="{792A70B2-6A79-4B34-8CA7-BA7850CA6E3C}" type="presParOf" srcId="{5E856902-A33B-48D2-B08B-1AC93F5BEF9B}" destId="{18DA5A43-6A3C-451F-9689-B958EBB67AC9}" srcOrd="1" destOrd="0" presId="urn:microsoft.com/office/officeart/2005/8/layout/arrow2"/>
    <dgm:cxn modelId="{A3E8DBFB-B12D-41C8-9333-623B5C2C125B}" type="presParOf" srcId="{18DA5A43-6A3C-451F-9689-B958EBB67AC9}" destId="{3FAA95A0-5130-4B1D-8EEC-E948E50FEAAE}" srcOrd="0" destOrd="0" presId="urn:microsoft.com/office/officeart/2005/8/layout/arrow2"/>
    <dgm:cxn modelId="{98DAE83B-390D-46BE-8E09-5FD08CD7FAD7}" type="presParOf" srcId="{18DA5A43-6A3C-451F-9689-B958EBB67AC9}" destId="{6731E3ED-6E77-449D-8C5A-1E79E0C539CC}" srcOrd="1" destOrd="0" presId="urn:microsoft.com/office/officeart/2005/8/layout/arrow2"/>
    <dgm:cxn modelId="{07C93742-2C16-4229-958A-0BA90A5E1991}" type="presParOf" srcId="{18DA5A43-6A3C-451F-9689-B958EBB67AC9}" destId="{369DED5E-9559-43E3-A7B7-00B760028C86}" srcOrd="2" destOrd="0" presId="urn:microsoft.com/office/officeart/2005/8/layout/arrow2"/>
    <dgm:cxn modelId="{639C1212-E009-4AD9-886E-99139096F9CD}" type="presParOf" srcId="{18DA5A43-6A3C-451F-9689-B958EBB67AC9}" destId="{D03C0EBB-610F-48E2-A9D3-BC60123987A3}" srcOrd="3" destOrd="0" presId="urn:microsoft.com/office/officeart/2005/8/layout/arrow2"/>
    <dgm:cxn modelId="{E8715740-B3FA-4652-918E-BE6579950598}" type="presParOf" srcId="{18DA5A43-6A3C-451F-9689-B958EBB67AC9}" destId="{D3FCB4DF-938A-4019-8CE6-34315841B3BE}" srcOrd="4" destOrd="0" presId="urn:microsoft.com/office/officeart/2005/8/layout/arrow2"/>
    <dgm:cxn modelId="{9F0C0A16-4E03-4036-AF69-61C47B69F30A}" type="presParOf" srcId="{18DA5A43-6A3C-451F-9689-B958EBB67AC9}" destId="{94CBA90F-DE11-48CA-B11F-F958CC3F38D2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6F1244-129C-4E25-8B98-6B9392505592}" type="doc">
      <dgm:prSet loTypeId="urn:microsoft.com/office/officeart/2005/8/layout/hProcess9" loCatId="process" qsTypeId="urn:microsoft.com/office/officeart/2005/8/quickstyle/simple1" qsCatId="simple" csTypeId="urn:microsoft.com/office/officeart/2005/8/colors/accent5_1" csCatId="accent5" phldr="1"/>
      <dgm:spPr/>
    </dgm:pt>
    <dgm:pt modelId="{72CFFC35-B6A5-43E2-9FA4-C2B605C41CE1}">
      <dgm:prSet phldrT="[Text]" custT="1"/>
      <dgm:spPr/>
      <dgm:t>
        <a:bodyPr/>
        <a:lstStyle/>
        <a:p>
          <a:r>
            <a:rPr lang="en-US" sz="1100" b="0" dirty="0"/>
            <a:t>National Venture Fund for Software &amp; IT (NFSIT)</a:t>
          </a:r>
        </a:p>
      </dgm:t>
    </dgm:pt>
    <dgm:pt modelId="{9CB90D1A-CF1C-4CB0-B49A-BB07CE5ACCA5}" type="parTrans" cxnId="{69DE6BBC-9594-4EA2-9210-F2ADE73A180D}">
      <dgm:prSet/>
      <dgm:spPr/>
      <dgm:t>
        <a:bodyPr/>
        <a:lstStyle/>
        <a:p>
          <a:endParaRPr lang="en-US" sz="1600"/>
        </a:p>
      </dgm:t>
    </dgm:pt>
    <dgm:pt modelId="{C8298118-29E4-4559-AECC-9BF9C3E763EB}" type="sibTrans" cxnId="{69DE6BBC-9594-4EA2-9210-F2ADE73A180D}">
      <dgm:prSet/>
      <dgm:spPr/>
      <dgm:t>
        <a:bodyPr/>
        <a:lstStyle/>
        <a:p>
          <a:endParaRPr lang="en-US" sz="1600"/>
        </a:p>
      </dgm:t>
    </dgm:pt>
    <dgm:pt modelId="{5989BD59-6AAD-46F2-970B-BE9E61E29D85}">
      <dgm:prSet phldrT="[Text]" custT="1"/>
      <dgm:spPr/>
      <dgm:t>
        <a:bodyPr/>
        <a:lstStyle/>
        <a:p>
          <a:r>
            <a:rPr lang="en-US" sz="1200" b="0" dirty="0"/>
            <a:t>Tex Fund (TF)</a:t>
          </a:r>
        </a:p>
      </dgm:t>
    </dgm:pt>
    <dgm:pt modelId="{40DD79A5-C653-4263-88F6-04CE1A825D82}" type="parTrans" cxnId="{84B53A6A-5512-448B-B290-E83359E40345}">
      <dgm:prSet/>
      <dgm:spPr/>
      <dgm:t>
        <a:bodyPr/>
        <a:lstStyle/>
        <a:p>
          <a:endParaRPr lang="en-US" sz="1600"/>
        </a:p>
      </dgm:t>
    </dgm:pt>
    <dgm:pt modelId="{CB9B7B53-C450-4D19-AC18-6C618805120E}" type="sibTrans" cxnId="{84B53A6A-5512-448B-B290-E83359E40345}">
      <dgm:prSet/>
      <dgm:spPr/>
      <dgm:t>
        <a:bodyPr/>
        <a:lstStyle/>
        <a:p>
          <a:endParaRPr lang="en-US" sz="1600"/>
        </a:p>
      </dgm:t>
    </dgm:pt>
    <dgm:pt modelId="{E9E80B78-A6A1-410E-811D-5FAB422DFEC9}">
      <dgm:prSet phldrT="[Text]" custT="1"/>
      <dgm:spPr/>
      <dgm:t>
        <a:bodyPr/>
        <a:lstStyle/>
        <a:p>
          <a:r>
            <a:rPr lang="en-US" sz="1100" b="0" dirty="0"/>
            <a:t>West Bengal MSME VC Fund (WBF)</a:t>
          </a:r>
        </a:p>
      </dgm:t>
    </dgm:pt>
    <dgm:pt modelId="{915A8A0C-C3E7-4513-A9E3-9965AF1F08A7}" type="parTrans" cxnId="{07913BEF-DFD1-44AB-B6C3-B176E82486AE}">
      <dgm:prSet/>
      <dgm:spPr/>
      <dgm:t>
        <a:bodyPr/>
        <a:lstStyle/>
        <a:p>
          <a:endParaRPr lang="en-US" sz="1600"/>
        </a:p>
      </dgm:t>
    </dgm:pt>
    <dgm:pt modelId="{4F4747C4-CB3F-4140-A154-A890878F8D2B}" type="sibTrans" cxnId="{07913BEF-DFD1-44AB-B6C3-B176E82486AE}">
      <dgm:prSet/>
      <dgm:spPr/>
      <dgm:t>
        <a:bodyPr/>
        <a:lstStyle/>
        <a:p>
          <a:endParaRPr lang="en-US" sz="1600"/>
        </a:p>
      </dgm:t>
    </dgm:pt>
    <dgm:pt modelId="{116C9327-A4F3-45F4-BE12-74EDA39C8A33}">
      <dgm:prSet phldrT="[Text]" custT="1"/>
      <dgm:spPr/>
      <dgm:t>
        <a:bodyPr/>
        <a:lstStyle/>
        <a:p>
          <a:r>
            <a:rPr lang="en-US" sz="1200" b="0" dirty="0"/>
            <a:t>Samridhi Fund (SF)</a:t>
          </a:r>
        </a:p>
      </dgm:t>
    </dgm:pt>
    <dgm:pt modelId="{E30B3AAE-BD47-4E1F-BE3E-36091E9682AE}" type="parTrans" cxnId="{01A6A799-AEB6-407A-B535-F1F9EF613B95}">
      <dgm:prSet/>
      <dgm:spPr/>
      <dgm:t>
        <a:bodyPr/>
        <a:lstStyle/>
        <a:p>
          <a:endParaRPr lang="en-US" sz="1600"/>
        </a:p>
      </dgm:t>
    </dgm:pt>
    <dgm:pt modelId="{157122B1-18BD-45A9-A51E-4F07DAC16732}" type="sibTrans" cxnId="{01A6A799-AEB6-407A-B535-F1F9EF613B95}">
      <dgm:prSet/>
      <dgm:spPr/>
      <dgm:t>
        <a:bodyPr/>
        <a:lstStyle/>
        <a:p>
          <a:endParaRPr lang="en-US" sz="1600"/>
        </a:p>
      </dgm:t>
    </dgm:pt>
    <dgm:pt modelId="{D13FA08F-0404-4849-8731-079BA4551B39}">
      <dgm:prSet phldrT="[Text]" custT="1"/>
      <dgm:spPr/>
      <dgm:t>
        <a:bodyPr/>
        <a:lstStyle/>
        <a:p>
          <a:r>
            <a:rPr lang="en-US" sz="1200" b="0" dirty="0"/>
            <a:t>SME Growth Fund (SGF)</a:t>
          </a:r>
        </a:p>
      </dgm:t>
    </dgm:pt>
    <dgm:pt modelId="{8430BAB0-BD6E-4EE5-9255-19DE4B2B4E07}" type="parTrans" cxnId="{42D89E27-4B0E-42A6-BEF6-AE486601900D}">
      <dgm:prSet/>
      <dgm:spPr/>
      <dgm:t>
        <a:bodyPr/>
        <a:lstStyle/>
        <a:p>
          <a:endParaRPr lang="en-US" sz="1600"/>
        </a:p>
      </dgm:t>
    </dgm:pt>
    <dgm:pt modelId="{ECFC1124-B0D2-4F78-B7FE-89F2D0C54AA1}" type="sibTrans" cxnId="{42D89E27-4B0E-42A6-BEF6-AE486601900D}">
      <dgm:prSet/>
      <dgm:spPr/>
      <dgm:t>
        <a:bodyPr/>
        <a:lstStyle/>
        <a:p>
          <a:endParaRPr lang="en-US" sz="1600"/>
        </a:p>
      </dgm:t>
    </dgm:pt>
    <dgm:pt modelId="{C1AF1234-6085-4F5F-AB3E-DD9ECD41406D}">
      <dgm:prSet phldrT="[Text]" custT="1"/>
      <dgm:spPr/>
      <dgm:t>
        <a:bodyPr/>
        <a:lstStyle/>
        <a:p>
          <a:r>
            <a:rPr lang="en-US" sz="1200" b="0" dirty="0"/>
            <a:t>India Opportunities Fund (IOF)</a:t>
          </a:r>
        </a:p>
      </dgm:t>
    </dgm:pt>
    <dgm:pt modelId="{8B7F533F-3C20-418D-966C-08FEB03213E2}" type="parTrans" cxnId="{A00B927D-2EBF-4F29-856D-C3D90641F3FA}">
      <dgm:prSet/>
      <dgm:spPr/>
      <dgm:t>
        <a:bodyPr/>
        <a:lstStyle/>
        <a:p>
          <a:endParaRPr lang="en-US" sz="1600"/>
        </a:p>
      </dgm:t>
    </dgm:pt>
    <dgm:pt modelId="{DCF74A46-F329-4419-839A-584E269EB3EF}" type="sibTrans" cxnId="{A00B927D-2EBF-4F29-856D-C3D90641F3FA}">
      <dgm:prSet/>
      <dgm:spPr/>
      <dgm:t>
        <a:bodyPr/>
        <a:lstStyle/>
        <a:p>
          <a:endParaRPr lang="en-US" sz="1600"/>
        </a:p>
      </dgm:t>
    </dgm:pt>
    <dgm:pt modelId="{BA383AA2-BF6A-4795-9161-5C2808572337}">
      <dgm:prSet phldrT="[Text]" custT="1"/>
      <dgm:spPr/>
      <dgm:t>
        <a:bodyPr/>
        <a:lstStyle/>
        <a:p>
          <a:r>
            <a:rPr lang="en-US" sz="1000" b="0" dirty="0"/>
            <a:t>Maharashtra State Social Venture Fund (MSSVF)</a:t>
          </a:r>
        </a:p>
      </dgm:t>
    </dgm:pt>
    <dgm:pt modelId="{A63F0F0F-DE69-460C-9EC4-4E8C8766249F}" type="parTrans" cxnId="{A1987BE4-545C-4B2A-B194-CADAC72BB44F}">
      <dgm:prSet/>
      <dgm:spPr/>
      <dgm:t>
        <a:bodyPr/>
        <a:lstStyle/>
        <a:p>
          <a:endParaRPr lang="en-US" sz="1600"/>
        </a:p>
      </dgm:t>
    </dgm:pt>
    <dgm:pt modelId="{BCB746BC-4D8A-4B1B-945A-D05187AC8420}" type="sibTrans" cxnId="{A1987BE4-545C-4B2A-B194-CADAC72BB44F}">
      <dgm:prSet/>
      <dgm:spPr/>
      <dgm:t>
        <a:bodyPr/>
        <a:lstStyle/>
        <a:p>
          <a:endParaRPr lang="en-US" sz="1600"/>
        </a:p>
      </dgm:t>
    </dgm:pt>
    <dgm:pt modelId="{23245939-5138-4D94-9B39-129223EF875A}">
      <dgm:prSet custT="1"/>
      <dgm:spPr/>
      <dgm:t>
        <a:bodyPr/>
        <a:lstStyle/>
        <a:p>
          <a:r>
            <a:rPr lang="en-IN" sz="1200" dirty="0"/>
            <a:t>Ubharte Sitaare Fund (USF)</a:t>
          </a:r>
        </a:p>
      </dgm:t>
    </dgm:pt>
    <dgm:pt modelId="{51CE09A8-87FF-469D-B6CA-B58FAF918DA9}" type="parTrans" cxnId="{484FBED6-CB02-41FA-9896-694E84C8B200}">
      <dgm:prSet/>
      <dgm:spPr/>
      <dgm:t>
        <a:bodyPr/>
        <a:lstStyle/>
        <a:p>
          <a:endParaRPr lang="en-IN"/>
        </a:p>
      </dgm:t>
    </dgm:pt>
    <dgm:pt modelId="{F2E2183A-1F61-469F-B8E8-BFBAFC352C31}" type="sibTrans" cxnId="{484FBED6-CB02-41FA-9896-694E84C8B200}">
      <dgm:prSet/>
      <dgm:spPr/>
      <dgm:t>
        <a:bodyPr/>
        <a:lstStyle/>
        <a:p>
          <a:endParaRPr lang="en-IN"/>
        </a:p>
      </dgm:t>
    </dgm:pt>
    <dgm:pt modelId="{2821CA3C-D837-47A6-A663-38D363045288}" type="pres">
      <dgm:prSet presAssocID="{CC6F1244-129C-4E25-8B98-6B9392505592}" presName="CompostProcess" presStyleCnt="0">
        <dgm:presLayoutVars>
          <dgm:dir/>
          <dgm:resizeHandles val="exact"/>
        </dgm:presLayoutVars>
      </dgm:prSet>
      <dgm:spPr/>
    </dgm:pt>
    <dgm:pt modelId="{84897C10-617D-4CF4-93A9-6A053741577F}" type="pres">
      <dgm:prSet presAssocID="{CC6F1244-129C-4E25-8B98-6B9392505592}" presName="arrow" presStyleLbl="bgShp" presStyleIdx="0" presStyleCnt="1" custScaleX="115340" custLinFactNeighborX="0"/>
      <dgm:spPr>
        <a:solidFill>
          <a:schemeClr val="accent5">
            <a:lumMod val="60000"/>
            <a:lumOff val="40000"/>
          </a:schemeClr>
        </a:solidFill>
      </dgm:spPr>
    </dgm:pt>
    <dgm:pt modelId="{AF7234F7-8A33-49E4-9E72-4A1931744B09}" type="pres">
      <dgm:prSet presAssocID="{CC6F1244-129C-4E25-8B98-6B9392505592}" presName="linearProcess" presStyleCnt="0"/>
      <dgm:spPr/>
    </dgm:pt>
    <dgm:pt modelId="{7ED05730-0FDA-49F9-B48F-30F40971AB01}" type="pres">
      <dgm:prSet presAssocID="{72CFFC35-B6A5-43E2-9FA4-C2B605C41CE1}" presName="textNode" presStyleLbl="node1" presStyleIdx="0" presStyleCnt="8" custScaleX="117398" custScaleY="98880">
        <dgm:presLayoutVars>
          <dgm:bulletEnabled val="1"/>
        </dgm:presLayoutVars>
      </dgm:prSet>
      <dgm:spPr/>
    </dgm:pt>
    <dgm:pt modelId="{693912BC-C1D7-4EC4-825B-2871C7D7CF96}" type="pres">
      <dgm:prSet presAssocID="{C8298118-29E4-4559-AECC-9BF9C3E763EB}" presName="sibTrans" presStyleCnt="0"/>
      <dgm:spPr/>
    </dgm:pt>
    <dgm:pt modelId="{9AA21860-42F6-4300-8755-166D4015FDE1}" type="pres">
      <dgm:prSet presAssocID="{D13FA08F-0404-4849-8731-079BA4551B39}" presName="textNode" presStyleLbl="node1" presStyleIdx="1" presStyleCnt="8">
        <dgm:presLayoutVars>
          <dgm:bulletEnabled val="1"/>
        </dgm:presLayoutVars>
      </dgm:prSet>
      <dgm:spPr/>
    </dgm:pt>
    <dgm:pt modelId="{9A77FEA4-B095-47D3-AB45-99575392399A}" type="pres">
      <dgm:prSet presAssocID="{ECFC1124-B0D2-4F78-B7FE-89F2D0C54AA1}" presName="sibTrans" presStyleCnt="0"/>
      <dgm:spPr/>
    </dgm:pt>
    <dgm:pt modelId="{BD59AFB5-8CB3-4C7B-ABC3-BAFEEAF9A6D7}" type="pres">
      <dgm:prSet presAssocID="{C1AF1234-6085-4F5F-AB3E-DD9ECD41406D}" presName="textNode" presStyleLbl="node1" presStyleIdx="2" presStyleCnt="8">
        <dgm:presLayoutVars>
          <dgm:bulletEnabled val="1"/>
        </dgm:presLayoutVars>
      </dgm:prSet>
      <dgm:spPr/>
    </dgm:pt>
    <dgm:pt modelId="{81FA6942-DC38-43F0-9F18-8D51130AA40A}" type="pres">
      <dgm:prSet presAssocID="{DCF74A46-F329-4419-839A-584E269EB3EF}" presName="sibTrans" presStyleCnt="0"/>
      <dgm:spPr/>
    </dgm:pt>
    <dgm:pt modelId="{B2F54C9E-E796-4947-B515-D87B320527C8}" type="pres">
      <dgm:prSet presAssocID="{116C9327-A4F3-45F4-BE12-74EDA39C8A33}" presName="textNode" presStyleLbl="node1" presStyleIdx="3" presStyleCnt="8">
        <dgm:presLayoutVars>
          <dgm:bulletEnabled val="1"/>
        </dgm:presLayoutVars>
      </dgm:prSet>
      <dgm:spPr/>
    </dgm:pt>
    <dgm:pt modelId="{04FBE736-9303-4432-ACDF-51CBBCF23ADF}" type="pres">
      <dgm:prSet presAssocID="{157122B1-18BD-45A9-A51E-4F07DAC16732}" presName="sibTrans" presStyleCnt="0"/>
      <dgm:spPr/>
    </dgm:pt>
    <dgm:pt modelId="{AC8401CF-7245-4EFF-8CE1-D37283005D70}" type="pres">
      <dgm:prSet presAssocID="{5989BD59-6AAD-46F2-970B-BE9E61E29D85}" presName="textNode" presStyleLbl="node1" presStyleIdx="4" presStyleCnt="8">
        <dgm:presLayoutVars>
          <dgm:bulletEnabled val="1"/>
        </dgm:presLayoutVars>
      </dgm:prSet>
      <dgm:spPr/>
    </dgm:pt>
    <dgm:pt modelId="{F26C8F9D-C671-44DE-AC11-626DCD3F2A9A}" type="pres">
      <dgm:prSet presAssocID="{CB9B7B53-C450-4D19-AC18-6C618805120E}" presName="sibTrans" presStyleCnt="0"/>
      <dgm:spPr/>
    </dgm:pt>
    <dgm:pt modelId="{8D96D7C1-4AA3-48BF-B1E8-463651353D1B}" type="pres">
      <dgm:prSet presAssocID="{E9E80B78-A6A1-410E-811D-5FAB422DFEC9}" presName="textNode" presStyleLbl="node1" presStyleIdx="5" presStyleCnt="8">
        <dgm:presLayoutVars>
          <dgm:bulletEnabled val="1"/>
        </dgm:presLayoutVars>
      </dgm:prSet>
      <dgm:spPr/>
    </dgm:pt>
    <dgm:pt modelId="{9EFAA0CC-35AF-4341-AC85-4F5A0B02CAD6}" type="pres">
      <dgm:prSet presAssocID="{4F4747C4-CB3F-4140-A154-A890878F8D2B}" presName="sibTrans" presStyleCnt="0"/>
      <dgm:spPr/>
    </dgm:pt>
    <dgm:pt modelId="{D754ABE8-7B2E-4963-91E1-0957ACFB8AD2}" type="pres">
      <dgm:prSet presAssocID="{BA383AA2-BF6A-4795-9161-5C2808572337}" presName="textNode" presStyleLbl="node1" presStyleIdx="6" presStyleCnt="8">
        <dgm:presLayoutVars>
          <dgm:bulletEnabled val="1"/>
        </dgm:presLayoutVars>
      </dgm:prSet>
      <dgm:spPr/>
    </dgm:pt>
    <dgm:pt modelId="{39F1EB0E-BA97-407B-92EF-ECD27F789B32}" type="pres">
      <dgm:prSet presAssocID="{BCB746BC-4D8A-4B1B-945A-D05187AC8420}" presName="sibTrans" presStyleCnt="0"/>
      <dgm:spPr/>
    </dgm:pt>
    <dgm:pt modelId="{711A3F38-8DBA-4B0B-A560-9C25AC0C3E6F}" type="pres">
      <dgm:prSet presAssocID="{23245939-5138-4D94-9B39-129223EF875A}" presName="textNode" presStyleLbl="node1" presStyleIdx="7" presStyleCnt="8" custLinFactNeighborX="-12828" custLinFactNeighborY="780">
        <dgm:presLayoutVars>
          <dgm:bulletEnabled val="1"/>
        </dgm:presLayoutVars>
      </dgm:prSet>
      <dgm:spPr/>
    </dgm:pt>
  </dgm:ptLst>
  <dgm:cxnLst>
    <dgm:cxn modelId="{56421A23-5982-46C9-B6B5-0ABFA3B3E164}" type="presOf" srcId="{C1AF1234-6085-4F5F-AB3E-DD9ECD41406D}" destId="{BD59AFB5-8CB3-4C7B-ABC3-BAFEEAF9A6D7}" srcOrd="0" destOrd="0" presId="urn:microsoft.com/office/officeart/2005/8/layout/hProcess9"/>
    <dgm:cxn modelId="{A3CFF526-1440-469D-90C8-F69B6B41FB6D}" type="presOf" srcId="{BA383AA2-BF6A-4795-9161-5C2808572337}" destId="{D754ABE8-7B2E-4963-91E1-0957ACFB8AD2}" srcOrd="0" destOrd="0" presId="urn:microsoft.com/office/officeart/2005/8/layout/hProcess9"/>
    <dgm:cxn modelId="{42D89E27-4B0E-42A6-BEF6-AE486601900D}" srcId="{CC6F1244-129C-4E25-8B98-6B9392505592}" destId="{D13FA08F-0404-4849-8731-079BA4551B39}" srcOrd="1" destOrd="0" parTransId="{8430BAB0-BD6E-4EE5-9255-19DE4B2B4E07}" sibTransId="{ECFC1124-B0D2-4F78-B7FE-89F2D0C54AA1}"/>
    <dgm:cxn modelId="{84B53A6A-5512-448B-B290-E83359E40345}" srcId="{CC6F1244-129C-4E25-8B98-6B9392505592}" destId="{5989BD59-6AAD-46F2-970B-BE9E61E29D85}" srcOrd="4" destOrd="0" parTransId="{40DD79A5-C653-4263-88F6-04CE1A825D82}" sibTransId="{CB9B7B53-C450-4D19-AC18-6C618805120E}"/>
    <dgm:cxn modelId="{649B6F4D-2B46-4CFF-988D-AEB849EAA78E}" type="presOf" srcId="{CC6F1244-129C-4E25-8B98-6B9392505592}" destId="{2821CA3C-D837-47A6-A663-38D363045288}" srcOrd="0" destOrd="0" presId="urn:microsoft.com/office/officeart/2005/8/layout/hProcess9"/>
    <dgm:cxn modelId="{F85A3D73-A72D-4A35-B03F-49E6DEAB0111}" type="presOf" srcId="{23245939-5138-4D94-9B39-129223EF875A}" destId="{711A3F38-8DBA-4B0B-A560-9C25AC0C3E6F}" srcOrd="0" destOrd="0" presId="urn:microsoft.com/office/officeart/2005/8/layout/hProcess9"/>
    <dgm:cxn modelId="{A00B927D-2EBF-4F29-856D-C3D90641F3FA}" srcId="{CC6F1244-129C-4E25-8B98-6B9392505592}" destId="{C1AF1234-6085-4F5F-AB3E-DD9ECD41406D}" srcOrd="2" destOrd="0" parTransId="{8B7F533F-3C20-418D-966C-08FEB03213E2}" sibTransId="{DCF74A46-F329-4419-839A-584E269EB3EF}"/>
    <dgm:cxn modelId="{1BF26990-F8C2-443A-95F6-AE0FBD066C87}" type="presOf" srcId="{D13FA08F-0404-4849-8731-079BA4551B39}" destId="{9AA21860-42F6-4300-8755-166D4015FDE1}" srcOrd="0" destOrd="0" presId="urn:microsoft.com/office/officeart/2005/8/layout/hProcess9"/>
    <dgm:cxn modelId="{821C8896-3F84-43BE-9BF6-26000B5521C0}" type="presOf" srcId="{72CFFC35-B6A5-43E2-9FA4-C2B605C41CE1}" destId="{7ED05730-0FDA-49F9-B48F-30F40971AB01}" srcOrd="0" destOrd="0" presId="urn:microsoft.com/office/officeart/2005/8/layout/hProcess9"/>
    <dgm:cxn modelId="{01A6A799-AEB6-407A-B535-F1F9EF613B95}" srcId="{CC6F1244-129C-4E25-8B98-6B9392505592}" destId="{116C9327-A4F3-45F4-BE12-74EDA39C8A33}" srcOrd="3" destOrd="0" parTransId="{E30B3AAE-BD47-4E1F-BE3E-36091E9682AE}" sibTransId="{157122B1-18BD-45A9-A51E-4F07DAC16732}"/>
    <dgm:cxn modelId="{FB4350B1-3D70-4C39-9D50-AC915DF1999B}" type="presOf" srcId="{E9E80B78-A6A1-410E-811D-5FAB422DFEC9}" destId="{8D96D7C1-4AA3-48BF-B1E8-463651353D1B}" srcOrd="0" destOrd="0" presId="urn:microsoft.com/office/officeart/2005/8/layout/hProcess9"/>
    <dgm:cxn modelId="{69DE6BBC-9594-4EA2-9210-F2ADE73A180D}" srcId="{CC6F1244-129C-4E25-8B98-6B9392505592}" destId="{72CFFC35-B6A5-43E2-9FA4-C2B605C41CE1}" srcOrd="0" destOrd="0" parTransId="{9CB90D1A-CF1C-4CB0-B49A-BB07CE5ACCA5}" sibTransId="{C8298118-29E4-4559-AECC-9BF9C3E763EB}"/>
    <dgm:cxn modelId="{1DFEF1BE-7F22-46EA-9D5B-DA8807463760}" type="presOf" srcId="{5989BD59-6AAD-46F2-970B-BE9E61E29D85}" destId="{AC8401CF-7245-4EFF-8CE1-D37283005D70}" srcOrd="0" destOrd="0" presId="urn:microsoft.com/office/officeart/2005/8/layout/hProcess9"/>
    <dgm:cxn modelId="{1A40E4CC-F2B8-4C24-82A7-2D02F40DAC3A}" type="presOf" srcId="{116C9327-A4F3-45F4-BE12-74EDA39C8A33}" destId="{B2F54C9E-E796-4947-B515-D87B320527C8}" srcOrd="0" destOrd="0" presId="urn:microsoft.com/office/officeart/2005/8/layout/hProcess9"/>
    <dgm:cxn modelId="{484FBED6-CB02-41FA-9896-694E84C8B200}" srcId="{CC6F1244-129C-4E25-8B98-6B9392505592}" destId="{23245939-5138-4D94-9B39-129223EF875A}" srcOrd="7" destOrd="0" parTransId="{51CE09A8-87FF-469D-B6CA-B58FAF918DA9}" sibTransId="{F2E2183A-1F61-469F-B8E8-BFBAFC352C31}"/>
    <dgm:cxn modelId="{A1987BE4-545C-4B2A-B194-CADAC72BB44F}" srcId="{CC6F1244-129C-4E25-8B98-6B9392505592}" destId="{BA383AA2-BF6A-4795-9161-5C2808572337}" srcOrd="6" destOrd="0" parTransId="{A63F0F0F-DE69-460C-9EC4-4E8C8766249F}" sibTransId="{BCB746BC-4D8A-4B1B-945A-D05187AC8420}"/>
    <dgm:cxn modelId="{07913BEF-DFD1-44AB-B6C3-B176E82486AE}" srcId="{CC6F1244-129C-4E25-8B98-6B9392505592}" destId="{E9E80B78-A6A1-410E-811D-5FAB422DFEC9}" srcOrd="5" destOrd="0" parTransId="{915A8A0C-C3E7-4513-A9E3-9965AF1F08A7}" sibTransId="{4F4747C4-CB3F-4140-A154-A890878F8D2B}"/>
    <dgm:cxn modelId="{5DB9C220-5C35-4D78-9E27-1D70B6A2879C}" type="presParOf" srcId="{2821CA3C-D837-47A6-A663-38D363045288}" destId="{84897C10-617D-4CF4-93A9-6A053741577F}" srcOrd="0" destOrd="0" presId="urn:microsoft.com/office/officeart/2005/8/layout/hProcess9"/>
    <dgm:cxn modelId="{39E6F8B6-6457-4A1E-8275-A6D15811C302}" type="presParOf" srcId="{2821CA3C-D837-47A6-A663-38D363045288}" destId="{AF7234F7-8A33-49E4-9E72-4A1931744B09}" srcOrd="1" destOrd="0" presId="urn:microsoft.com/office/officeart/2005/8/layout/hProcess9"/>
    <dgm:cxn modelId="{98A22A12-3060-4A4E-9335-5BB954DF4D66}" type="presParOf" srcId="{AF7234F7-8A33-49E4-9E72-4A1931744B09}" destId="{7ED05730-0FDA-49F9-B48F-30F40971AB01}" srcOrd="0" destOrd="0" presId="urn:microsoft.com/office/officeart/2005/8/layout/hProcess9"/>
    <dgm:cxn modelId="{28A7C4C6-1FD6-4BE8-A4B3-14177D7CDCDC}" type="presParOf" srcId="{AF7234F7-8A33-49E4-9E72-4A1931744B09}" destId="{693912BC-C1D7-4EC4-825B-2871C7D7CF96}" srcOrd="1" destOrd="0" presId="urn:microsoft.com/office/officeart/2005/8/layout/hProcess9"/>
    <dgm:cxn modelId="{6FBAECF8-0853-4FDE-8C32-D8E05081E4AC}" type="presParOf" srcId="{AF7234F7-8A33-49E4-9E72-4A1931744B09}" destId="{9AA21860-42F6-4300-8755-166D4015FDE1}" srcOrd="2" destOrd="0" presId="urn:microsoft.com/office/officeart/2005/8/layout/hProcess9"/>
    <dgm:cxn modelId="{61B7DA0B-395C-46D8-9736-91586162DE89}" type="presParOf" srcId="{AF7234F7-8A33-49E4-9E72-4A1931744B09}" destId="{9A77FEA4-B095-47D3-AB45-99575392399A}" srcOrd="3" destOrd="0" presId="urn:microsoft.com/office/officeart/2005/8/layout/hProcess9"/>
    <dgm:cxn modelId="{973B627D-4230-4E4D-98EA-6533B7D8A0FE}" type="presParOf" srcId="{AF7234F7-8A33-49E4-9E72-4A1931744B09}" destId="{BD59AFB5-8CB3-4C7B-ABC3-BAFEEAF9A6D7}" srcOrd="4" destOrd="0" presId="urn:microsoft.com/office/officeart/2005/8/layout/hProcess9"/>
    <dgm:cxn modelId="{954B8973-15BE-4C60-AC0C-4B3F81C14FC3}" type="presParOf" srcId="{AF7234F7-8A33-49E4-9E72-4A1931744B09}" destId="{81FA6942-DC38-43F0-9F18-8D51130AA40A}" srcOrd="5" destOrd="0" presId="urn:microsoft.com/office/officeart/2005/8/layout/hProcess9"/>
    <dgm:cxn modelId="{E0EB4926-BD49-4CDC-B595-FF32B4B18868}" type="presParOf" srcId="{AF7234F7-8A33-49E4-9E72-4A1931744B09}" destId="{B2F54C9E-E796-4947-B515-D87B320527C8}" srcOrd="6" destOrd="0" presId="urn:microsoft.com/office/officeart/2005/8/layout/hProcess9"/>
    <dgm:cxn modelId="{27F01476-F378-4979-B61B-ED3C0200913A}" type="presParOf" srcId="{AF7234F7-8A33-49E4-9E72-4A1931744B09}" destId="{04FBE736-9303-4432-ACDF-51CBBCF23ADF}" srcOrd="7" destOrd="0" presId="urn:microsoft.com/office/officeart/2005/8/layout/hProcess9"/>
    <dgm:cxn modelId="{3D72C699-9F2E-4177-A77D-9743B4D0AEF7}" type="presParOf" srcId="{AF7234F7-8A33-49E4-9E72-4A1931744B09}" destId="{AC8401CF-7245-4EFF-8CE1-D37283005D70}" srcOrd="8" destOrd="0" presId="urn:microsoft.com/office/officeart/2005/8/layout/hProcess9"/>
    <dgm:cxn modelId="{4FD60199-67C0-4827-BC1E-6946A39651FC}" type="presParOf" srcId="{AF7234F7-8A33-49E4-9E72-4A1931744B09}" destId="{F26C8F9D-C671-44DE-AC11-626DCD3F2A9A}" srcOrd="9" destOrd="0" presId="urn:microsoft.com/office/officeart/2005/8/layout/hProcess9"/>
    <dgm:cxn modelId="{FE07C548-7279-4764-B753-34277868FB79}" type="presParOf" srcId="{AF7234F7-8A33-49E4-9E72-4A1931744B09}" destId="{8D96D7C1-4AA3-48BF-B1E8-463651353D1B}" srcOrd="10" destOrd="0" presId="urn:microsoft.com/office/officeart/2005/8/layout/hProcess9"/>
    <dgm:cxn modelId="{73BEBFC0-8D4D-4C70-B4BF-989A2FCB216C}" type="presParOf" srcId="{AF7234F7-8A33-49E4-9E72-4A1931744B09}" destId="{9EFAA0CC-35AF-4341-AC85-4F5A0B02CAD6}" srcOrd="11" destOrd="0" presId="urn:microsoft.com/office/officeart/2005/8/layout/hProcess9"/>
    <dgm:cxn modelId="{949DDAFA-503D-44BD-8F09-0FA15F0EF1CC}" type="presParOf" srcId="{AF7234F7-8A33-49E4-9E72-4A1931744B09}" destId="{D754ABE8-7B2E-4963-91E1-0957ACFB8AD2}" srcOrd="12" destOrd="0" presId="urn:microsoft.com/office/officeart/2005/8/layout/hProcess9"/>
    <dgm:cxn modelId="{3D474FE7-BF64-4358-AA18-3BF7F2B7F502}" type="presParOf" srcId="{AF7234F7-8A33-49E4-9E72-4A1931744B09}" destId="{39F1EB0E-BA97-407B-92EF-ECD27F789B32}" srcOrd="13" destOrd="0" presId="urn:microsoft.com/office/officeart/2005/8/layout/hProcess9"/>
    <dgm:cxn modelId="{71D9A09B-BFCC-42C4-A4A0-1E12E86A0BFF}" type="presParOf" srcId="{AF7234F7-8A33-49E4-9E72-4A1931744B09}" destId="{711A3F38-8DBA-4B0B-A560-9C25AC0C3E6F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6F1244-129C-4E25-8B98-6B9392505592}" type="doc">
      <dgm:prSet loTypeId="urn:microsoft.com/office/officeart/2005/8/layout/hProcess9" loCatId="process" qsTypeId="urn:microsoft.com/office/officeart/2005/8/quickstyle/simple1" qsCatId="simple" csTypeId="urn:microsoft.com/office/officeart/2005/8/colors/accent5_1" csCatId="accent5" phldr="1"/>
      <dgm:spPr/>
    </dgm:pt>
    <dgm:pt modelId="{72CFFC35-B6A5-43E2-9FA4-C2B605C41CE1}">
      <dgm:prSet phldrT="[Text]" custT="1"/>
      <dgm:spPr/>
      <dgm:t>
        <a:bodyPr/>
        <a:lstStyle/>
        <a:p>
          <a:r>
            <a:rPr lang="en-US" sz="1100" b="0" dirty="0"/>
            <a:t>West Bengal MSME VC Fund</a:t>
          </a:r>
        </a:p>
      </dgm:t>
    </dgm:pt>
    <dgm:pt modelId="{9CB90D1A-CF1C-4CB0-B49A-BB07CE5ACCA5}" type="parTrans" cxnId="{69DE6BBC-9594-4EA2-9210-F2ADE73A180D}">
      <dgm:prSet/>
      <dgm:spPr/>
      <dgm:t>
        <a:bodyPr/>
        <a:lstStyle/>
        <a:p>
          <a:endParaRPr lang="en-US" sz="1600"/>
        </a:p>
      </dgm:t>
    </dgm:pt>
    <dgm:pt modelId="{C8298118-29E4-4559-AECC-9BF9C3E763EB}" type="sibTrans" cxnId="{69DE6BBC-9594-4EA2-9210-F2ADE73A180D}">
      <dgm:prSet/>
      <dgm:spPr/>
      <dgm:t>
        <a:bodyPr/>
        <a:lstStyle/>
        <a:p>
          <a:endParaRPr lang="en-US" sz="1600"/>
        </a:p>
      </dgm:t>
    </dgm:pt>
    <dgm:pt modelId="{116C9327-A4F3-45F4-BE12-74EDA39C8A33}">
      <dgm:prSet phldrT="[Text]" custT="1"/>
      <dgm:spPr/>
      <dgm:t>
        <a:bodyPr/>
        <a:lstStyle/>
        <a:p>
          <a:r>
            <a:rPr lang="en-US" sz="1200" b="0" dirty="0"/>
            <a:t>Tripura Start-up Venture Capital Fund</a:t>
          </a:r>
        </a:p>
      </dgm:t>
    </dgm:pt>
    <dgm:pt modelId="{E30B3AAE-BD47-4E1F-BE3E-36091E9682AE}" type="parTrans" cxnId="{01A6A799-AEB6-407A-B535-F1F9EF613B95}">
      <dgm:prSet/>
      <dgm:spPr/>
      <dgm:t>
        <a:bodyPr/>
        <a:lstStyle/>
        <a:p>
          <a:endParaRPr lang="en-US" sz="1600"/>
        </a:p>
      </dgm:t>
    </dgm:pt>
    <dgm:pt modelId="{157122B1-18BD-45A9-A51E-4F07DAC16732}" type="sibTrans" cxnId="{01A6A799-AEB6-407A-B535-F1F9EF613B95}">
      <dgm:prSet/>
      <dgm:spPr/>
      <dgm:t>
        <a:bodyPr/>
        <a:lstStyle/>
        <a:p>
          <a:endParaRPr lang="en-US" sz="1600"/>
        </a:p>
      </dgm:t>
    </dgm:pt>
    <dgm:pt modelId="{D13FA08F-0404-4849-8731-079BA4551B39}">
      <dgm:prSet phldrT="[Text]" custT="1"/>
      <dgm:spPr/>
      <dgm:t>
        <a:bodyPr/>
        <a:lstStyle/>
        <a:p>
          <a:r>
            <a:rPr lang="en-US" sz="1200" b="0" dirty="0"/>
            <a:t>Maharashtra State Social Venture Fund</a:t>
          </a:r>
        </a:p>
      </dgm:t>
    </dgm:pt>
    <dgm:pt modelId="{8430BAB0-BD6E-4EE5-9255-19DE4B2B4E07}" type="parTrans" cxnId="{42D89E27-4B0E-42A6-BEF6-AE486601900D}">
      <dgm:prSet/>
      <dgm:spPr/>
      <dgm:t>
        <a:bodyPr/>
        <a:lstStyle/>
        <a:p>
          <a:endParaRPr lang="en-US" sz="1600"/>
        </a:p>
      </dgm:t>
    </dgm:pt>
    <dgm:pt modelId="{ECFC1124-B0D2-4F78-B7FE-89F2D0C54AA1}" type="sibTrans" cxnId="{42D89E27-4B0E-42A6-BEF6-AE486601900D}">
      <dgm:prSet/>
      <dgm:spPr/>
      <dgm:t>
        <a:bodyPr/>
        <a:lstStyle/>
        <a:p>
          <a:endParaRPr lang="en-US" sz="1600"/>
        </a:p>
      </dgm:t>
    </dgm:pt>
    <dgm:pt modelId="{C1AF1234-6085-4F5F-AB3E-DD9ECD41406D}">
      <dgm:prSet phldrT="[Text]" custT="1"/>
      <dgm:spPr/>
      <dgm:t>
        <a:bodyPr/>
        <a:lstStyle/>
        <a:p>
          <a:r>
            <a:rPr lang="en-US" sz="1200" b="0" dirty="0"/>
            <a:t>Assam Start-up Venture Capital Fund</a:t>
          </a:r>
        </a:p>
      </dgm:t>
    </dgm:pt>
    <dgm:pt modelId="{8B7F533F-3C20-418D-966C-08FEB03213E2}" type="parTrans" cxnId="{A00B927D-2EBF-4F29-856D-C3D90641F3FA}">
      <dgm:prSet/>
      <dgm:spPr/>
      <dgm:t>
        <a:bodyPr/>
        <a:lstStyle/>
        <a:p>
          <a:endParaRPr lang="en-US" sz="1600"/>
        </a:p>
      </dgm:t>
    </dgm:pt>
    <dgm:pt modelId="{DCF74A46-F329-4419-839A-584E269EB3EF}" type="sibTrans" cxnId="{A00B927D-2EBF-4F29-856D-C3D90641F3FA}">
      <dgm:prSet/>
      <dgm:spPr/>
      <dgm:t>
        <a:bodyPr/>
        <a:lstStyle/>
        <a:p>
          <a:endParaRPr lang="en-US" sz="1600"/>
        </a:p>
      </dgm:t>
    </dgm:pt>
    <dgm:pt modelId="{2821CA3C-D837-47A6-A663-38D363045288}" type="pres">
      <dgm:prSet presAssocID="{CC6F1244-129C-4E25-8B98-6B9392505592}" presName="CompostProcess" presStyleCnt="0">
        <dgm:presLayoutVars>
          <dgm:dir/>
          <dgm:resizeHandles val="exact"/>
        </dgm:presLayoutVars>
      </dgm:prSet>
      <dgm:spPr/>
    </dgm:pt>
    <dgm:pt modelId="{84897C10-617D-4CF4-93A9-6A053741577F}" type="pres">
      <dgm:prSet presAssocID="{CC6F1244-129C-4E25-8B98-6B9392505592}" presName="arrow" presStyleLbl="bgShp" presStyleIdx="0" presStyleCnt="1" custScaleX="115340" custLinFactNeighborX="0"/>
      <dgm:spPr>
        <a:solidFill>
          <a:schemeClr val="accent5">
            <a:lumMod val="60000"/>
            <a:lumOff val="40000"/>
          </a:schemeClr>
        </a:solidFill>
      </dgm:spPr>
    </dgm:pt>
    <dgm:pt modelId="{AF7234F7-8A33-49E4-9E72-4A1931744B09}" type="pres">
      <dgm:prSet presAssocID="{CC6F1244-129C-4E25-8B98-6B9392505592}" presName="linearProcess" presStyleCnt="0"/>
      <dgm:spPr/>
    </dgm:pt>
    <dgm:pt modelId="{7ED05730-0FDA-49F9-B48F-30F40971AB01}" type="pres">
      <dgm:prSet presAssocID="{72CFFC35-B6A5-43E2-9FA4-C2B605C41CE1}" presName="textNode" presStyleLbl="node1" presStyleIdx="0" presStyleCnt="4" custScaleX="117398" custScaleY="98880">
        <dgm:presLayoutVars>
          <dgm:bulletEnabled val="1"/>
        </dgm:presLayoutVars>
      </dgm:prSet>
      <dgm:spPr/>
    </dgm:pt>
    <dgm:pt modelId="{693912BC-C1D7-4EC4-825B-2871C7D7CF96}" type="pres">
      <dgm:prSet presAssocID="{C8298118-29E4-4559-AECC-9BF9C3E763EB}" presName="sibTrans" presStyleCnt="0"/>
      <dgm:spPr/>
    </dgm:pt>
    <dgm:pt modelId="{9AA21860-42F6-4300-8755-166D4015FDE1}" type="pres">
      <dgm:prSet presAssocID="{D13FA08F-0404-4849-8731-079BA4551B39}" presName="textNode" presStyleLbl="node1" presStyleIdx="1" presStyleCnt="4" custScaleX="125726" custScaleY="124042">
        <dgm:presLayoutVars>
          <dgm:bulletEnabled val="1"/>
        </dgm:presLayoutVars>
      </dgm:prSet>
      <dgm:spPr/>
    </dgm:pt>
    <dgm:pt modelId="{9A77FEA4-B095-47D3-AB45-99575392399A}" type="pres">
      <dgm:prSet presAssocID="{ECFC1124-B0D2-4F78-B7FE-89F2D0C54AA1}" presName="sibTrans" presStyleCnt="0"/>
      <dgm:spPr/>
    </dgm:pt>
    <dgm:pt modelId="{BD59AFB5-8CB3-4C7B-ABC3-BAFEEAF9A6D7}" type="pres">
      <dgm:prSet presAssocID="{C1AF1234-6085-4F5F-AB3E-DD9ECD41406D}" presName="textNode" presStyleLbl="node1" presStyleIdx="2" presStyleCnt="4">
        <dgm:presLayoutVars>
          <dgm:bulletEnabled val="1"/>
        </dgm:presLayoutVars>
      </dgm:prSet>
      <dgm:spPr/>
    </dgm:pt>
    <dgm:pt modelId="{81FA6942-DC38-43F0-9F18-8D51130AA40A}" type="pres">
      <dgm:prSet presAssocID="{DCF74A46-F329-4419-839A-584E269EB3EF}" presName="sibTrans" presStyleCnt="0"/>
      <dgm:spPr/>
    </dgm:pt>
    <dgm:pt modelId="{B2F54C9E-E796-4947-B515-D87B320527C8}" type="pres">
      <dgm:prSet presAssocID="{116C9327-A4F3-45F4-BE12-74EDA39C8A3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6421A23-5982-46C9-B6B5-0ABFA3B3E164}" type="presOf" srcId="{C1AF1234-6085-4F5F-AB3E-DD9ECD41406D}" destId="{BD59AFB5-8CB3-4C7B-ABC3-BAFEEAF9A6D7}" srcOrd="0" destOrd="0" presId="urn:microsoft.com/office/officeart/2005/8/layout/hProcess9"/>
    <dgm:cxn modelId="{42D89E27-4B0E-42A6-BEF6-AE486601900D}" srcId="{CC6F1244-129C-4E25-8B98-6B9392505592}" destId="{D13FA08F-0404-4849-8731-079BA4551B39}" srcOrd="1" destOrd="0" parTransId="{8430BAB0-BD6E-4EE5-9255-19DE4B2B4E07}" sibTransId="{ECFC1124-B0D2-4F78-B7FE-89F2D0C54AA1}"/>
    <dgm:cxn modelId="{649B6F4D-2B46-4CFF-988D-AEB849EAA78E}" type="presOf" srcId="{CC6F1244-129C-4E25-8B98-6B9392505592}" destId="{2821CA3C-D837-47A6-A663-38D363045288}" srcOrd="0" destOrd="0" presId="urn:microsoft.com/office/officeart/2005/8/layout/hProcess9"/>
    <dgm:cxn modelId="{A00B927D-2EBF-4F29-856D-C3D90641F3FA}" srcId="{CC6F1244-129C-4E25-8B98-6B9392505592}" destId="{C1AF1234-6085-4F5F-AB3E-DD9ECD41406D}" srcOrd="2" destOrd="0" parTransId="{8B7F533F-3C20-418D-966C-08FEB03213E2}" sibTransId="{DCF74A46-F329-4419-839A-584E269EB3EF}"/>
    <dgm:cxn modelId="{1BF26990-F8C2-443A-95F6-AE0FBD066C87}" type="presOf" srcId="{D13FA08F-0404-4849-8731-079BA4551B39}" destId="{9AA21860-42F6-4300-8755-166D4015FDE1}" srcOrd="0" destOrd="0" presId="urn:microsoft.com/office/officeart/2005/8/layout/hProcess9"/>
    <dgm:cxn modelId="{821C8896-3F84-43BE-9BF6-26000B5521C0}" type="presOf" srcId="{72CFFC35-B6A5-43E2-9FA4-C2B605C41CE1}" destId="{7ED05730-0FDA-49F9-B48F-30F40971AB01}" srcOrd="0" destOrd="0" presId="urn:microsoft.com/office/officeart/2005/8/layout/hProcess9"/>
    <dgm:cxn modelId="{01A6A799-AEB6-407A-B535-F1F9EF613B95}" srcId="{CC6F1244-129C-4E25-8B98-6B9392505592}" destId="{116C9327-A4F3-45F4-BE12-74EDA39C8A33}" srcOrd="3" destOrd="0" parTransId="{E30B3AAE-BD47-4E1F-BE3E-36091E9682AE}" sibTransId="{157122B1-18BD-45A9-A51E-4F07DAC16732}"/>
    <dgm:cxn modelId="{69DE6BBC-9594-4EA2-9210-F2ADE73A180D}" srcId="{CC6F1244-129C-4E25-8B98-6B9392505592}" destId="{72CFFC35-B6A5-43E2-9FA4-C2B605C41CE1}" srcOrd="0" destOrd="0" parTransId="{9CB90D1A-CF1C-4CB0-B49A-BB07CE5ACCA5}" sibTransId="{C8298118-29E4-4559-AECC-9BF9C3E763EB}"/>
    <dgm:cxn modelId="{1A40E4CC-F2B8-4C24-82A7-2D02F40DAC3A}" type="presOf" srcId="{116C9327-A4F3-45F4-BE12-74EDA39C8A33}" destId="{B2F54C9E-E796-4947-B515-D87B320527C8}" srcOrd="0" destOrd="0" presId="urn:microsoft.com/office/officeart/2005/8/layout/hProcess9"/>
    <dgm:cxn modelId="{5DB9C220-5C35-4D78-9E27-1D70B6A2879C}" type="presParOf" srcId="{2821CA3C-D837-47A6-A663-38D363045288}" destId="{84897C10-617D-4CF4-93A9-6A053741577F}" srcOrd="0" destOrd="0" presId="urn:microsoft.com/office/officeart/2005/8/layout/hProcess9"/>
    <dgm:cxn modelId="{39E6F8B6-6457-4A1E-8275-A6D15811C302}" type="presParOf" srcId="{2821CA3C-D837-47A6-A663-38D363045288}" destId="{AF7234F7-8A33-49E4-9E72-4A1931744B09}" srcOrd="1" destOrd="0" presId="urn:microsoft.com/office/officeart/2005/8/layout/hProcess9"/>
    <dgm:cxn modelId="{98A22A12-3060-4A4E-9335-5BB954DF4D66}" type="presParOf" srcId="{AF7234F7-8A33-49E4-9E72-4A1931744B09}" destId="{7ED05730-0FDA-49F9-B48F-30F40971AB01}" srcOrd="0" destOrd="0" presId="urn:microsoft.com/office/officeart/2005/8/layout/hProcess9"/>
    <dgm:cxn modelId="{28A7C4C6-1FD6-4BE8-A4B3-14177D7CDCDC}" type="presParOf" srcId="{AF7234F7-8A33-49E4-9E72-4A1931744B09}" destId="{693912BC-C1D7-4EC4-825B-2871C7D7CF96}" srcOrd="1" destOrd="0" presId="urn:microsoft.com/office/officeart/2005/8/layout/hProcess9"/>
    <dgm:cxn modelId="{6FBAECF8-0853-4FDE-8C32-D8E05081E4AC}" type="presParOf" srcId="{AF7234F7-8A33-49E4-9E72-4A1931744B09}" destId="{9AA21860-42F6-4300-8755-166D4015FDE1}" srcOrd="2" destOrd="0" presId="urn:microsoft.com/office/officeart/2005/8/layout/hProcess9"/>
    <dgm:cxn modelId="{61B7DA0B-395C-46D8-9736-91586162DE89}" type="presParOf" srcId="{AF7234F7-8A33-49E4-9E72-4A1931744B09}" destId="{9A77FEA4-B095-47D3-AB45-99575392399A}" srcOrd="3" destOrd="0" presId="urn:microsoft.com/office/officeart/2005/8/layout/hProcess9"/>
    <dgm:cxn modelId="{973B627D-4230-4E4D-98EA-6533B7D8A0FE}" type="presParOf" srcId="{AF7234F7-8A33-49E4-9E72-4A1931744B09}" destId="{BD59AFB5-8CB3-4C7B-ABC3-BAFEEAF9A6D7}" srcOrd="4" destOrd="0" presId="urn:microsoft.com/office/officeart/2005/8/layout/hProcess9"/>
    <dgm:cxn modelId="{954B8973-15BE-4C60-AC0C-4B3F81C14FC3}" type="presParOf" srcId="{AF7234F7-8A33-49E4-9E72-4A1931744B09}" destId="{81FA6942-DC38-43F0-9F18-8D51130AA40A}" srcOrd="5" destOrd="0" presId="urn:microsoft.com/office/officeart/2005/8/layout/hProcess9"/>
    <dgm:cxn modelId="{E0EB4926-BD49-4CDC-B595-FF32B4B18868}" type="presParOf" srcId="{AF7234F7-8A33-49E4-9E72-4A1931744B09}" destId="{B2F54C9E-E796-4947-B515-D87B320527C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7485FA-C8C6-41A5-B19D-9FCE156453F6}" type="doc">
      <dgm:prSet loTypeId="urn:microsoft.com/office/officeart/2005/8/layout/hierarchy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15C1370-0250-4F99-B314-AA24E1911EA1}">
      <dgm:prSet phldrT="[Text]"/>
      <dgm:spPr/>
      <dgm:t>
        <a:bodyPr/>
        <a:lstStyle/>
        <a:p>
          <a:r>
            <a:rPr lang="en-IN" dirty="0"/>
            <a:t>Advisory Board</a:t>
          </a:r>
        </a:p>
      </dgm:t>
    </dgm:pt>
    <dgm:pt modelId="{A6B05EDF-C912-45CE-9820-4753A5D70E98}" type="parTrans" cxnId="{B70E7895-C527-49CA-B6D5-71ED4925D7CF}">
      <dgm:prSet/>
      <dgm:spPr/>
      <dgm:t>
        <a:bodyPr/>
        <a:lstStyle/>
        <a:p>
          <a:endParaRPr lang="en-IN"/>
        </a:p>
      </dgm:t>
    </dgm:pt>
    <dgm:pt modelId="{25A4181A-17E0-4FD2-941E-FDE35B650447}" type="sibTrans" cxnId="{B70E7895-C527-49CA-B6D5-71ED4925D7CF}">
      <dgm:prSet/>
      <dgm:spPr/>
      <dgm:t>
        <a:bodyPr/>
        <a:lstStyle/>
        <a:p>
          <a:endParaRPr lang="en-IN"/>
        </a:p>
      </dgm:t>
    </dgm:pt>
    <dgm:pt modelId="{0DBFBDDF-E3F3-41D9-B889-2C0821696ED3}">
      <dgm:prSet phldrT="[Text]" custT="1"/>
      <dgm:spPr/>
      <dgm:t>
        <a:bodyPr/>
        <a:lstStyle/>
        <a:p>
          <a:r>
            <a:rPr lang="en-US" sz="1100" dirty="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rPr>
            <a:t>Representatives of Investors to oversee corporate governance and resolve potential or perceived conflict of interest</a:t>
          </a:r>
          <a:endParaRPr lang="en-IN" sz="1100" dirty="0">
            <a:solidFill>
              <a:srgbClr val="C00000"/>
            </a:solidFill>
          </a:endParaRPr>
        </a:p>
      </dgm:t>
    </dgm:pt>
    <dgm:pt modelId="{C5E5DDE0-CDB1-4379-8D1F-DF75092F88FC}" type="parTrans" cxnId="{A6435337-488B-494D-9E2B-670DF84EFEC4}">
      <dgm:prSet/>
      <dgm:spPr/>
      <dgm:t>
        <a:bodyPr/>
        <a:lstStyle/>
        <a:p>
          <a:endParaRPr lang="en-IN"/>
        </a:p>
      </dgm:t>
    </dgm:pt>
    <dgm:pt modelId="{AFB0CF0D-01D4-4A0A-B098-22E405316694}" type="sibTrans" cxnId="{A6435337-488B-494D-9E2B-670DF84EFEC4}">
      <dgm:prSet/>
      <dgm:spPr/>
      <dgm:t>
        <a:bodyPr/>
        <a:lstStyle/>
        <a:p>
          <a:endParaRPr lang="en-IN"/>
        </a:p>
      </dgm:t>
    </dgm:pt>
    <dgm:pt modelId="{8689550F-50BB-4C9A-BAA6-4A14546E2637}">
      <dgm:prSet phldrT="[Text]"/>
      <dgm:spPr/>
      <dgm:t>
        <a:bodyPr/>
        <a:lstStyle/>
        <a:p>
          <a:pPr>
            <a:buClr>
              <a:schemeClr val="dk1"/>
            </a:buClr>
            <a:buSzPts val="1100"/>
          </a:pPr>
          <a:r>
            <a:rPr lang="en-IN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rPr>
            <a:t>Investment</a:t>
          </a:r>
          <a:endParaRPr lang="en-IN" dirty="0"/>
        </a:p>
        <a:p>
          <a:pPr>
            <a:buClr>
              <a:schemeClr val="dk1"/>
            </a:buClr>
            <a:buSzPts val="1100"/>
          </a:pPr>
          <a:r>
            <a:rPr lang="en-IN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rPr>
            <a:t>Committee</a:t>
          </a:r>
          <a:endParaRPr lang="en-IN" dirty="0"/>
        </a:p>
      </dgm:t>
    </dgm:pt>
    <dgm:pt modelId="{E8BB0C3F-2DCB-402E-926B-AD90F55219F4}" type="parTrans" cxnId="{C2A4AB8B-96C3-47B5-8348-4E6400D6D244}">
      <dgm:prSet/>
      <dgm:spPr/>
      <dgm:t>
        <a:bodyPr/>
        <a:lstStyle/>
        <a:p>
          <a:endParaRPr lang="en-IN"/>
        </a:p>
      </dgm:t>
    </dgm:pt>
    <dgm:pt modelId="{FA2747E2-15B6-4E62-9955-C2F0B569C7DB}" type="sibTrans" cxnId="{C2A4AB8B-96C3-47B5-8348-4E6400D6D244}">
      <dgm:prSet/>
      <dgm:spPr/>
      <dgm:t>
        <a:bodyPr/>
        <a:lstStyle/>
        <a:p>
          <a:endParaRPr lang="en-IN"/>
        </a:p>
      </dgm:t>
    </dgm:pt>
    <dgm:pt modelId="{E00E3DB3-CE49-49A2-8820-B39E65562D02}">
      <dgm:prSet phldrT="[Text]"/>
      <dgm:spPr/>
      <dgm:t>
        <a:bodyPr/>
        <a:lstStyle/>
        <a:p>
          <a:pPr>
            <a:buClr>
              <a:schemeClr val="dk1"/>
            </a:buClr>
            <a:buSzPts val="1100"/>
          </a:pPr>
          <a:r>
            <a:rPr lang="en-US" dirty="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rPr>
            <a:t>Representatives of Investors responsible for approving the Investments and divestments of portfolio investment proposals </a:t>
          </a:r>
          <a:endParaRPr lang="en-IN" dirty="0">
            <a:solidFill>
              <a:srgbClr val="C00000"/>
            </a:solidFill>
          </a:endParaRPr>
        </a:p>
      </dgm:t>
    </dgm:pt>
    <dgm:pt modelId="{2249DD41-0CB7-41C7-B794-1379F4089106}" type="parTrans" cxnId="{940C3AF6-0EF7-42EC-AC2D-5A555D1C8C80}">
      <dgm:prSet/>
      <dgm:spPr/>
      <dgm:t>
        <a:bodyPr/>
        <a:lstStyle/>
        <a:p>
          <a:endParaRPr lang="en-IN"/>
        </a:p>
      </dgm:t>
    </dgm:pt>
    <dgm:pt modelId="{52117883-521B-4E92-9DD1-A894584D4ADF}" type="sibTrans" cxnId="{940C3AF6-0EF7-42EC-AC2D-5A555D1C8C80}">
      <dgm:prSet/>
      <dgm:spPr/>
      <dgm:t>
        <a:bodyPr/>
        <a:lstStyle/>
        <a:p>
          <a:endParaRPr lang="en-IN"/>
        </a:p>
      </dgm:t>
    </dgm:pt>
    <dgm:pt modelId="{14107402-5D6E-4DEB-AA33-E8EFFD637A90}" type="pres">
      <dgm:prSet presAssocID="{E27485FA-C8C6-41A5-B19D-9FCE156453F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9E7C8A-D3BA-4916-A400-05E33378EDAC}" type="pres">
      <dgm:prSet presAssocID="{315C1370-0250-4F99-B314-AA24E1911EA1}" presName="root" presStyleCnt="0"/>
      <dgm:spPr/>
    </dgm:pt>
    <dgm:pt modelId="{22F34D03-5041-4A7C-8AEE-0BAD3C5E3227}" type="pres">
      <dgm:prSet presAssocID="{315C1370-0250-4F99-B314-AA24E1911EA1}" presName="rootComposite" presStyleCnt="0"/>
      <dgm:spPr/>
    </dgm:pt>
    <dgm:pt modelId="{F6FDB6F7-664E-4B3E-B397-A3A25F4E2180}" type="pres">
      <dgm:prSet presAssocID="{315C1370-0250-4F99-B314-AA24E1911EA1}" presName="rootText" presStyleLbl="node1" presStyleIdx="0" presStyleCnt="2"/>
      <dgm:spPr/>
    </dgm:pt>
    <dgm:pt modelId="{4C39E9D0-662B-491E-8DAA-6625425A2359}" type="pres">
      <dgm:prSet presAssocID="{315C1370-0250-4F99-B314-AA24E1911EA1}" presName="rootConnector" presStyleLbl="node1" presStyleIdx="0" presStyleCnt="2"/>
      <dgm:spPr/>
    </dgm:pt>
    <dgm:pt modelId="{5B70F0D8-E0D1-447A-B132-793F4CFBEE40}" type="pres">
      <dgm:prSet presAssocID="{315C1370-0250-4F99-B314-AA24E1911EA1}" presName="childShape" presStyleCnt="0"/>
      <dgm:spPr/>
    </dgm:pt>
    <dgm:pt modelId="{0BF51A46-05C3-4F6A-AC64-A726CCC35C33}" type="pres">
      <dgm:prSet presAssocID="{C5E5DDE0-CDB1-4379-8D1F-DF75092F88FC}" presName="Name13" presStyleLbl="parChTrans1D2" presStyleIdx="0" presStyleCnt="2"/>
      <dgm:spPr/>
    </dgm:pt>
    <dgm:pt modelId="{A7625C42-ACB8-4A09-B5DB-6683715D5425}" type="pres">
      <dgm:prSet presAssocID="{0DBFBDDF-E3F3-41D9-B889-2C0821696ED3}" presName="childText" presStyleLbl="bgAcc1" presStyleIdx="0" presStyleCnt="2">
        <dgm:presLayoutVars>
          <dgm:bulletEnabled val="1"/>
        </dgm:presLayoutVars>
      </dgm:prSet>
      <dgm:spPr/>
    </dgm:pt>
    <dgm:pt modelId="{04029563-2A2F-4AE3-8C80-1CEAB31B417F}" type="pres">
      <dgm:prSet presAssocID="{8689550F-50BB-4C9A-BAA6-4A14546E2637}" presName="root" presStyleCnt="0"/>
      <dgm:spPr/>
    </dgm:pt>
    <dgm:pt modelId="{B8C416E2-4649-4A73-810E-C17F8E5AA238}" type="pres">
      <dgm:prSet presAssocID="{8689550F-50BB-4C9A-BAA6-4A14546E2637}" presName="rootComposite" presStyleCnt="0"/>
      <dgm:spPr/>
    </dgm:pt>
    <dgm:pt modelId="{CCC5FC88-0279-4647-A4E8-C5134F445538}" type="pres">
      <dgm:prSet presAssocID="{8689550F-50BB-4C9A-BAA6-4A14546E2637}" presName="rootText" presStyleLbl="node1" presStyleIdx="1" presStyleCnt="2"/>
      <dgm:spPr/>
    </dgm:pt>
    <dgm:pt modelId="{8F407B23-C4A2-4DE2-9278-E81B76FEE9FA}" type="pres">
      <dgm:prSet presAssocID="{8689550F-50BB-4C9A-BAA6-4A14546E2637}" presName="rootConnector" presStyleLbl="node1" presStyleIdx="1" presStyleCnt="2"/>
      <dgm:spPr/>
    </dgm:pt>
    <dgm:pt modelId="{FCB9F234-1127-4114-8BD1-4E01418228F9}" type="pres">
      <dgm:prSet presAssocID="{8689550F-50BB-4C9A-BAA6-4A14546E2637}" presName="childShape" presStyleCnt="0"/>
      <dgm:spPr/>
    </dgm:pt>
    <dgm:pt modelId="{9F58E015-4FC7-40CA-BED8-5B006145761D}" type="pres">
      <dgm:prSet presAssocID="{2249DD41-0CB7-41C7-B794-1379F4089106}" presName="Name13" presStyleLbl="parChTrans1D2" presStyleIdx="1" presStyleCnt="2"/>
      <dgm:spPr/>
    </dgm:pt>
    <dgm:pt modelId="{C743696D-F82C-4C13-BDAE-4D8DF059D5E4}" type="pres">
      <dgm:prSet presAssocID="{E00E3DB3-CE49-49A2-8820-B39E65562D02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A93C3308-7F69-4BA3-9D77-5E67A92663D3}" type="presOf" srcId="{C5E5DDE0-CDB1-4379-8D1F-DF75092F88FC}" destId="{0BF51A46-05C3-4F6A-AC64-A726CCC35C33}" srcOrd="0" destOrd="0" presId="urn:microsoft.com/office/officeart/2005/8/layout/hierarchy3"/>
    <dgm:cxn modelId="{5E36CC10-70F2-4E9E-B39E-0C09254620EC}" type="presOf" srcId="{315C1370-0250-4F99-B314-AA24E1911EA1}" destId="{F6FDB6F7-664E-4B3E-B397-A3A25F4E2180}" srcOrd="0" destOrd="0" presId="urn:microsoft.com/office/officeart/2005/8/layout/hierarchy3"/>
    <dgm:cxn modelId="{A6435337-488B-494D-9E2B-670DF84EFEC4}" srcId="{315C1370-0250-4F99-B314-AA24E1911EA1}" destId="{0DBFBDDF-E3F3-41D9-B889-2C0821696ED3}" srcOrd="0" destOrd="0" parTransId="{C5E5DDE0-CDB1-4379-8D1F-DF75092F88FC}" sibTransId="{AFB0CF0D-01D4-4A0A-B098-22E405316694}"/>
    <dgm:cxn modelId="{F21C6B62-8DDD-4485-8D8F-919D4B947C84}" type="presOf" srcId="{2249DD41-0CB7-41C7-B794-1379F4089106}" destId="{9F58E015-4FC7-40CA-BED8-5B006145761D}" srcOrd="0" destOrd="0" presId="urn:microsoft.com/office/officeart/2005/8/layout/hierarchy3"/>
    <dgm:cxn modelId="{D1C32263-BD30-487D-8FBC-76631E5B07EB}" type="presOf" srcId="{0DBFBDDF-E3F3-41D9-B889-2C0821696ED3}" destId="{A7625C42-ACB8-4A09-B5DB-6683715D5425}" srcOrd="0" destOrd="0" presId="urn:microsoft.com/office/officeart/2005/8/layout/hierarchy3"/>
    <dgm:cxn modelId="{94A23967-6131-4985-8820-F4236BFD8034}" type="presOf" srcId="{315C1370-0250-4F99-B314-AA24E1911EA1}" destId="{4C39E9D0-662B-491E-8DAA-6625425A2359}" srcOrd="1" destOrd="0" presId="urn:microsoft.com/office/officeart/2005/8/layout/hierarchy3"/>
    <dgm:cxn modelId="{18F73180-F1AE-4AB8-BC98-32FD8C0773D5}" type="presOf" srcId="{8689550F-50BB-4C9A-BAA6-4A14546E2637}" destId="{CCC5FC88-0279-4647-A4E8-C5134F445538}" srcOrd="0" destOrd="0" presId="urn:microsoft.com/office/officeart/2005/8/layout/hierarchy3"/>
    <dgm:cxn modelId="{C2A4AB8B-96C3-47B5-8348-4E6400D6D244}" srcId="{E27485FA-C8C6-41A5-B19D-9FCE156453F6}" destId="{8689550F-50BB-4C9A-BAA6-4A14546E2637}" srcOrd="1" destOrd="0" parTransId="{E8BB0C3F-2DCB-402E-926B-AD90F55219F4}" sibTransId="{FA2747E2-15B6-4E62-9955-C2F0B569C7DB}"/>
    <dgm:cxn modelId="{B70E7895-C527-49CA-B6D5-71ED4925D7CF}" srcId="{E27485FA-C8C6-41A5-B19D-9FCE156453F6}" destId="{315C1370-0250-4F99-B314-AA24E1911EA1}" srcOrd="0" destOrd="0" parTransId="{A6B05EDF-C912-45CE-9820-4753A5D70E98}" sibTransId="{25A4181A-17E0-4FD2-941E-FDE35B650447}"/>
    <dgm:cxn modelId="{B938D5DB-5FB3-42BB-982A-806FE1594695}" type="presOf" srcId="{E27485FA-C8C6-41A5-B19D-9FCE156453F6}" destId="{14107402-5D6E-4DEB-AA33-E8EFFD637A90}" srcOrd="0" destOrd="0" presId="urn:microsoft.com/office/officeart/2005/8/layout/hierarchy3"/>
    <dgm:cxn modelId="{F72EB9E7-7783-48DD-8C03-106BBEE3C1E6}" type="presOf" srcId="{8689550F-50BB-4C9A-BAA6-4A14546E2637}" destId="{8F407B23-C4A2-4DE2-9278-E81B76FEE9FA}" srcOrd="1" destOrd="0" presId="urn:microsoft.com/office/officeart/2005/8/layout/hierarchy3"/>
    <dgm:cxn modelId="{940C3AF6-0EF7-42EC-AC2D-5A555D1C8C80}" srcId="{8689550F-50BB-4C9A-BAA6-4A14546E2637}" destId="{E00E3DB3-CE49-49A2-8820-B39E65562D02}" srcOrd="0" destOrd="0" parTransId="{2249DD41-0CB7-41C7-B794-1379F4089106}" sibTransId="{52117883-521B-4E92-9DD1-A894584D4ADF}"/>
    <dgm:cxn modelId="{959CB3F7-2CBF-4C5C-9A99-65F4FCFB43CD}" type="presOf" srcId="{E00E3DB3-CE49-49A2-8820-B39E65562D02}" destId="{C743696D-F82C-4C13-BDAE-4D8DF059D5E4}" srcOrd="0" destOrd="0" presId="urn:microsoft.com/office/officeart/2005/8/layout/hierarchy3"/>
    <dgm:cxn modelId="{6E96D71D-2DFF-474E-8EB2-CD324ED346C6}" type="presParOf" srcId="{14107402-5D6E-4DEB-AA33-E8EFFD637A90}" destId="{C69E7C8A-D3BA-4916-A400-05E33378EDAC}" srcOrd="0" destOrd="0" presId="urn:microsoft.com/office/officeart/2005/8/layout/hierarchy3"/>
    <dgm:cxn modelId="{8F2CDCE4-94AA-4D49-85F3-E855858EE10A}" type="presParOf" srcId="{C69E7C8A-D3BA-4916-A400-05E33378EDAC}" destId="{22F34D03-5041-4A7C-8AEE-0BAD3C5E3227}" srcOrd="0" destOrd="0" presId="urn:microsoft.com/office/officeart/2005/8/layout/hierarchy3"/>
    <dgm:cxn modelId="{E4FA19CA-1598-456C-82BA-D2A106F3E425}" type="presParOf" srcId="{22F34D03-5041-4A7C-8AEE-0BAD3C5E3227}" destId="{F6FDB6F7-664E-4B3E-B397-A3A25F4E2180}" srcOrd="0" destOrd="0" presId="urn:microsoft.com/office/officeart/2005/8/layout/hierarchy3"/>
    <dgm:cxn modelId="{76E943C4-FC8A-4954-9EE7-7E57458CC201}" type="presParOf" srcId="{22F34D03-5041-4A7C-8AEE-0BAD3C5E3227}" destId="{4C39E9D0-662B-491E-8DAA-6625425A2359}" srcOrd="1" destOrd="0" presId="urn:microsoft.com/office/officeart/2005/8/layout/hierarchy3"/>
    <dgm:cxn modelId="{9C5E340A-7397-42A2-9638-7DA964CA0C1F}" type="presParOf" srcId="{C69E7C8A-D3BA-4916-A400-05E33378EDAC}" destId="{5B70F0D8-E0D1-447A-B132-793F4CFBEE40}" srcOrd="1" destOrd="0" presId="urn:microsoft.com/office/officeart/2005/8/layout/hierarchy3"/>
    <dgm:cxn modelId="{1A2F631F-972D-4B9B-A4E6-4ABF0762AC3A}" type="presParOf" srcId="{5B70F0D8-E0D1-447A-B132-793F4CFBEE40}" destId="{0BF51A46-05C3-4F6A-AC64-A726CCC35C33}" srcOrd="0" destOrd="0" presId="urn:microsoft.com/office/officeart/2005/8/layout/hierarchy3"/>
    <dgm:cxn modelId="{3E380FC3-1E3F-48C6-82B5-DFFD9CB26C08}" type="presParOf" srcId="{5B70F0D8-E0D1-447A-B132-793F4CFBEE40}" destId="{A7625C42-ACB8-4A09-B5DB-6683715D5425}" srcOrd="1" destOrd="0" presId="urn:microsoft.com/office/officeart/2005/8/layout/hierarchy3"/>
    <dgm:cxn modelId="{93019FEE-2784-4B98-AA7E-E314F6C82726}" type="presParOf" srcId="{14107402-5D6E-4DEB-AA33-E8EFFD637A90}" destId="{04029563-2A2F-4AE3-8C80-1CEAB31B417F}" srcOrd="1" destOrd="0" presId="urn:microsoft.com/office/officeart/2005/8/layout/hierarchy3"/>
    <dgm:cxn modelId="{EC846100-49C4-4B24-9CBA-7206FB0407B9}" type="presParOf" srcId="{04029563-2A2F-4AE3-8C80-1CEAB31B417F}" destId="{B8C416E2-4649-4A73-810E-C17F8E5AA238}" srcOrd="0" destOrd="0" presId="urn:microsoft.com/office/officeart/2005/8/layout/hierarchy3"/>
    <dgm:cxn modelId="{10529760-D86D-4FC4-B81F-C581FCE16D52}" type="presParOf" srcId="{B8C416E2-4649-4A73-810E-C17F8E5AA238}" destId="{CCC5FC88-0279-4647-A4E8-C5134F445538}" srcOrd="0" destOrd="0" presId="urn:microsoft.com/office/officeart/2005/8/layout/hierarchy3"/>
    <dgm:cxn modelId="{CF23D5BF-3231-4E03-8C39-2B7C275F8CE6}" type="presParOf" srcId="{B8C416E2-4649-4A73-810E-C17F8E5AA238}" destId="{8F407B23-C4A2-4DE2-9278-E81B76FEE9FA}" srcOrd="1" destOrd="0" presId="urn:microsoft.com/office/officeart/2005/8/layout/hierarchy3"/>
    <dgm:cxn modelId="{183F0E1C-705A-4662-99A6-F3C73D63766B}" type="presParOf" srcId="{04029563-2A2F-4AE3-8C80-1CEAB31B417F}" destId="{FCB9F234-1127-4114-8BD1-4E01418228F9}" srcOrd="1" destOrd="0" presId="urn:microsoft.com/office/officeart/2005/8/layout/hierarchy3"/>
    <dgm:cxn modelId="{B111EEF2-11B3-4B98-AFC5-2CD6EE8F9737}" type="presParOf" srcId="{FCB9F234-1127-4114-8BD1-4E01418228F9}" destId="{9F58E015-4FC7-40CA-BED8-5B006145761D}" srcOrd="0" destOrd="0" presId="urn:microsoft.com/office/officeart/2005/8/layout/hierarchy3"/>
    <dgm:cxn modelId="{D94D0144-CAB7-42DD-962E-D9578AE1A7CE}" type="presParOf" srcId="{FCB9F234-1127-4114-8BD1-4E01418228F9}" destId="{C743696D-F82C-4C13-BDAE-4D8DF059D5E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E9A421-78B3-4F70-9F7B-AF1969792FF5}" type="doc">
      <dgm:prSet loTypeId="urn:microsoft.com/office/officeart/2005/8/layout/hList6" loCatId="list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62CC38CA-BC1E-4F00-B934-EDC41A15C2A5}">
      <dgm:prSet phldrT="[Text]" custT="1"/>
      <dgm:spPr/>
      <dgm:t>
        <a:bodyPr/>
        <a:lstStyle/>
        <a:p>
          <a:pPr algn="just"/>
          <a:r>
            <a:rPr lang="en-IN" sz="1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Commitment</a:t>
          </a:r>
          <a:r>
            <a:rPr lang="en-IN" sz="1400" kern="1200" dirty="0"/>
            <a:t> </a:t>
          </a:r>
          <a:r>
            <a:rPr lang="en-IN" sz="1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letter</a:t>
          </a:r>
          <a:r>
            <a:rPr lang="en-IN" sz="1400" kern="1200" dirty="0"/>
            <a:t> from Govt. of Haryana.</a:t>
          </a:r>
        </a:p>
        <a:p>
          <a:pPr algn="just"/>
          <a:endParaRPr lang="en-IN" sz="1400" kern="1200" dirty="0"/>
        </a:p>
        <a:p>
          <a:pPr algn="just"/>
          <a:r>
            <a:rPr lang="en-IN" sz="1400" kern="1200" dirty="0"/>
            <a:t>Finalise and execute Contribution Agreements (CA) with Govt. of Haryana.</a:t>
          </a:r>
        </a:p>
        <a:p>
          <a:pPr algn="just"/>
          <a:endParaRPr lang="en-IN" sz="1400" kern="1200" dirty="0"/>
        </a:p>
      </dgm:t>
    </dgm:pt>
    <dgm:pt modelId="{F51E124C-1DDC-4D6F-BAA2-506130251466}" type="parTrans" cxnId="{D2878A48-F8A1-4E3E-89F7-46171D9E1A69}">
      <dgm:prSet/>
      <dgm:spPr/>
      <dgm:t>
        <a:bodyPr/>
        <a:lstStyle/>
        <a:p>
          <a:endParaRPr lang="en-IN"/>
        </a:p>
      </dgm:t>
    </dgm:pt>
    <dgm:pt modelId="{571518DB-03F8-4776-B297-713B9BF52850}" type="sibTrans" cxnId="{D2878A48-F8A1-4E3E-89F7-46171D9E1A69}">
      <dgm:prSet/>
      <dgm:spPr/>
      <dgm:t>
        <a:bodyPr/>
        <a:lstStyle/>
        <a:p>
          <a:endParaRPr lang="en-IN"/>
        </a:p>
      </dgm:t>
    </dgm:pt>
    <dgm:pt modelId="{2AEB8420-DFC8-4C4F-B324-730F0EFCE455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endParaRPr lang="en-IN" sz="1400" dirty="0"/>
        </a:p>
      </dgm:t>
    </dgm:pt>
    <dgm:pt modelId="{F11DF4B2-9574-4511-8FD8-6FF5F508502C}" type="parTrans" cxnId="{5E14CF69-55D5-4B03-A994-27D38B312642}">
      <dgm:prSet/>
      <dgm:spPr/>
      <dgm:t>
        <a:bodyPr/>
        <a:lstStyle/>
        <a:p>
          <a:endParaRPr lang="en-IN"/>
        </a:p>
      </dgm:t>
    </dgm:pt>
    <dgm:pt modelId="{98F3245A-4CF0-490F-98CD-01BAF64EA0B3}" type="sibTrans" cxnId="{5E14CF69-55D5-4B03-A994-27D38B312642}">
      <dgm:prSet/>
      <dgm:spPr/>
      <dgm:t>
        <a:bodyPr/>
        <a:lstStyle/>
        <a:p>
          <a:endParaRPr lang="en-IN"/>
        </a:p>
      </dgm:t>
    </dgm:pt>
    <dgm:pt modelId="{A131A2D3-797D-4D31-859F-FE2B797599A1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IN" sz="1400" dirty="0"/>
            <a:t>Draw-down of Funds and commencement of investment operations.</a:t>
          </a:r>
        </a:p>
      </dgm:t>
    </dgm:pt>
    <dgm:pt modelId="{44DFFA1C-68E0-43FF-9F1E-A9C4C7470BF3}" type="parTrans" cxnId="{10FECA6F-901D-45DC-9641-B28F2ACA8BBD}">
      <dgm:prSet/>
      <dgm:spPr/>
      <dgm:t>
        <a:bodyPr/>
        <a:lstStyle/>
        <a:p>
          <a:endParaRPr lang="en-IN"/>
        </a:p>
      </dgm:t>
    </dgm:pt>
    <dgm:pt modelId="{377E30DE-9240-46FB-A686-3E0144D45B29}" type="sibTrans" cxnId="{10FECA6F-901D-45DC-9641-B28F2ACA8BBD}">
      <dgm:prSet/>
      <dgm:spPr/>
      <dgm:t>
        <a:bodyPr/>
        <a:lstStyle/>
        <a:p>
          <a:endParaRPr lang="en-IN"/>
        </a:p>
      </dgm:t>
    </dgm:pt>
    <dgm:pt modelId="{185B16CF-DCD9-47E3-B663-72EDDA45F731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en-IN" sz="1400" dirty="0"/>
        </a:p>
      </dgm:t>
    </dgm:pt>
    <dgm:pt modelId="{31ABD24E-1116-4059-8E73-53FFDF89E742}" type="parTrans" cxnId="{DB4332C1-4BC8-4D20-82FC-DE8C086CAC16}">
      <dgm:prSet/>
      <dgm:spPr/>
      <dgm:t>
        <a:bodyPr/>
        <a:lstStyle/>
        <a:p>
          <a:endParaRPr lang="en-IN"/>
        </a:p>
      </dgm:t>
    </dgm:pt>
    <dgm:pt modelId="{344C4549-E382-47FA-9327-8E085E30DEB2}" type="sibTrans" cxnId="{DB4332C1-4BC8-4D20-82FC-DE8C086CAC16}">
      <dgm:prSet/>
      <dgm:spPr/>
      <dgm:t>
        <a:bodyPr/>
        <a:lstStyle/>
        <a:p>
          <a:endParaRPr lang="en-IN"/>
        </a:p>
      </dgm:t>
    </dgm:pt>
    <dgm:pt modelId="{253F6B44-E564-4041-A244-8DD627B29BF1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IN" sz="1400" dirty="0"/>
            <a:t>Estimated time-line to first close – immediately on execution of contribution agreement</a:t>
          </a:r>
        </a:p>
      </dgm:t>
    </dgm:pt>
    <dgm:pt modelId="{B77D3804-2FDB-4F9C-85A3-AFEF14C77CCF}" type="parTrans" cxnId="{A23B342D-1673-4C85-A854-9C5BC9E4945D}">
      <dgm:prSet/>
      <dgm:spPr/>
      <dgm:t>
        <a:bodyPr/>
        <a:lstStyle/>
        <a:p>
          <a:endParaRPr lang="en-IN"/>
        </a:p>
      </dgm:t>
    </dgm:pt>
    <dgm:pt modelId="{EE23DBFF-F2F0-45F8-B180-693085F9D7EF}" type="sibTrans" cxnId="{A23B342D-1673-4C85-A854-9C5BC9E4945D}">
      <dgm:prSet/>
      <dgm:spPr/>
      <dgm:t>
        <a:bodyPr/>
        <a:lstStyle/>
        <a:p>
          <a:endParaRPr lang="en-IN"/>
        </a:p>
      </dgm:t>
    </dgm:pt>
    <dgm:pt modelId="{B6F627DC-CAB0-4BBC-8FD4-6EA77B3952E3}">
      <dgm:prSet phldrT="[Text]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en-IN" sz="1700" dirty="0"/>
        </a:p>
      </dgm:t>
    </dgm:pt>
    <dgm:pt modelId="{149E4D9E-B5F8-42A9-ACEF-9D9982DB37FE}" type="sibTrans" cxnId="{C7B9AA6B-E22E-4CAC-BA7C-F7A2A845D378}">
      <dgm:prSet/>
      <dgm:spPr/>
      <dgm:t>
        <a:bodyPr/>
        <a:lstStyle/>
        <a:p>
          <a:endParaRPr lang="en-IN"/>
        </a:p>
      </dgm:t>
    </dgm:pt>
    <dgm:pt modelId="{29CAD4DC-8D5F-4AB8-8924-635A4507ABB2}" type="parTrans" cxnId="{C7B9AA6B-E22E-4CAC-BA7C-F7A2A845D378}">
      <dgm:prSet/>
      <dgm:spPr/>
      <dgm:t>
        <a:bodyPr/>
        <a:lstStyle/>
        <a:p>
          <a:endParaRPr lang="en-IN"/>
        </a:p>
      </dgm:t>
    </dgm:pt>
    <dgm:pt modelId="{7B88ACDC-5D08-4B75-BD55-AF223D14F108}">
      <dgm:prSet custT="1"/>
      <dgm:spPr/>
      <dgm:t>
        <a:bodyPr/>
        <a:lstStyle/>
        <a:p>
          <a:pPr algn="just"/>
          <a:r>
            <a:rPr lang="en-IN" sz="1400" dirty="0"/>
            <a:t>Announce first closure of the Fund. </a:t>
          </a:r>
        </a:p>
      </dgm:t>
    </dgm:pt>
    <dgm:pt modelId="{C34E45B6-EC3E-4D1C-B92E-6BCC84BFCB1A}" type="sibTrans" cxnId="{5B8C68FB-A95E-4902-9544-BFB7746358CE}">
      <dgm:prSet/>
      <dgm:spPr/>
      <dgm:t>
        <a:bodyPr/>
        <a:lstStyle/>
        <a:p>
          <a:endParaRPr lang="en-IN"/>
        </a:p>
      </dgm:t>
    </dgm:pt>
    <dgm:pt modelId="{085B1E06-7A03-423E-955F-043C351A29E1}" type="parTrans" cxnId="{5B8C68FB-A95E-4902-9544-BFB7746358CE}">
      <dgm:prSet/>
      <dgm:spPr/>
      <dgm:t>
        <a:bodyPr/>
        <a:lstStyle/>
        <a:p>
          <a:endParaRPr lang="en-IN"/>
        </a:p>
      </dgm:t>
    </dgm:pt>
    <dgm:pt modelId="{B456D927-3669-4505-B727-01CF281329FD}">
      <dgm:prSet custT="1"/>
      <dgm:spPr/>
      <dgm:t>
        <a:bodyPr/>
        <a:lstStyle/>
        <a:p>
          <a:pPr algn="just"/>
          <a:endParaRPr lang="en-IN" sz="1400" dirty="0"/>
        </a:p>
      </dgm:t>
    </dgm:pt>
    <dgm:pt modelId="{14C0C876-E528-4DF3-A8EF-9F0E29FFBF50}" type="sibTrans" cxnId="{3E4D4EDA-1B80-4202-AA19-D525C4304063}">
      <dgm:prSet/>
      <dgm:spPr/>
      <dgm:t>
        <a:bodyPr/>
        <a:lstStyle/>
        <a:p>
          <a:endParaRPr lang="en-IN"/>
        </a:p>
      </dgm:t>
    </dgm:pt>
    <dgm:pt modelId="{DD14244A-6940-4E89-A191-0CFB894E9053}" type="parTrans" cxnId="{3E4D4EDA-1B80-4202-AA19-D525C4304063}">
      <dgm:prSet/>
      <dgm:spPr/>
      <dgm:t>
        <a:bodyPr/>
        <a:lstStyle/>
        <a:p>
          <a:endParaRPr lang="en-IN"/>
        </a:p>
      </dgm:t>
    </dgm:pt>
    <dgm:pt modelId="{C3DCFEB0-331D-4DDC-B2DB-9307D2604DBB}">
      <dgm:prSet custT="1"/>
      <dgm:spPr/>
      <dgm:t>
        <a:bodyPr/>
        <a:lstStyle/>
        <a:p>
          <a:pPr algn="just"/>
          <a:r>
            <a:rPr lang="en-IN" sz="1400" dirty="0"/>
            <a:t>Investment Committee and Board of Advisors to be formalised.</a:t>
          </a:r>
        </a:p>
      </dgm:t>
    </dgm:pt>
    <dgm:pt modelId="{10A2C4ED-0896-42D6-A53A-D5B592025088}" type="sibTrans" cxnId="{8A9DCE35-2C7C-428A-9FAD-650E52AD2480}">
      <dgm:prSet/>
      <dgm:spPr/>
      <dgm:t>
        <a:bodyPr/>
        <a:lstStyle/>
        <a:p>
          <a:endParaRPr lang="en-IN"/>
        </a:p>
      </dgm:t>
    </dgm:pt>
    <dgm:pt modelId="{A0575FF5-A956-41C1-B194-BC140B4F9787}" type="parTrans" cxnId="{8A9DCE35-2C7C-428A-9FAD-650E52AD2480}">
      <dgm:prSet/>
      <dgm:spPr/>
      <dgm:t>
        <a:bodyPr/>
        <a:lstStyle/>
        <a:p>
          <a:endParaRPr lang="en-IN"/>
        </a:p>
      </dgm:t>
    </dgm:pt>
    <dgm:pt modelId="{463AB12B-8744-45AB-A662-A2888BB3ECCC}">
      <dgm:prSet custT="1"/>
      <dgm:spPr/>
      <dgm:t>
        <a:bodyPr/>
        <a:lstStyle/>
        <a:p>
          <a:pPr algn="just"/>
          <a:r>
            <a:rPr lang="en-US" sz="1400" dirty="0"/>
            <a:t>Generating deals, processing, due diligence and sanction of investment </a:t>
          </a:r>
          <a:endParaRPr lang="en-IN" sz="1400" dirty="0"/>
        </a:p>
      </dgm:t>
    </dgm:pt>
    <dgm:pt modelId="{A8A5ED88-0281-475E-9D28-BCC73731AFA5}" type="parTrans" cxnId="{9B5E779C-7D4E-4BE0-98BB-5D4880233237}">
      <dgm:prSet/>
      <dgm:spPr/>
    </dgm:pt>
    <dgm:pt modelId="{6AE01069-B640-4D0A-96ED-057012CE722B}" type="sibTrans" cxnId="{9B5E779C-7D4E-4BE0-98BB-5D4880233237}">
      <dgm:prSet/>
      <dgm:spPr/>
    </dgm:pt>
    <dgm:pt modelId="{C8AAAF49-2838-4BC0-B91F-E4CA4A1F7FE4}">
      <dgm:prSet custT="1"/>
      <dgm:spPr/>
      <dgm:t>
        <a:bodyPr/>
        <a:lstStyle/>
        <a:p>
          <a:pPr algn="just"/>
          <a:endParaRPr lang="en-IN" sz="1400" dirty="0"/>
        </a:p>
      </dgm:t>
    </dgm:pt>
    <dgm:pt modelId="{53A64226-E4E6-4BA9-865B-DCC9B840E140}" type="parTrans" cxnId="{EEFF6D88-1611-47F2-AA81-03FAE802E570}">
      <dgm:prSet/>
      <dgm:spPr/>
    </dgm:pt>
    <dgm:pt modelId="{C9BF9AE0-72AF-4366-8432-386A643175F3}" type="sibTrans" cxnId="{EEFF6D88-1611-47F2-AA81-03FAE802E570}">
      <dgm:prSet/>
      <dgm:spPr/>
    </dgm:pt>
    <dgm:pt modelId="{5152E1E8-7282-4B35-A91B-6D8159D701CF}" type="pres">
      <dgm:prSet presAssocID="{AEE9A421-78B3-4F70-9F7B-AF1969792FF5}" presName="Name0" presStyleCnt="0">
        <dgm:presLayoutVars>
          <dgm:dir/>
          <dgm:resizeHandles val="exact"/>
        </dgm:presLayoutVars>
      </dgm:prSet>
      <dgm:spPr/>
    </dgm:pt>
    <dgm:pt modelId="{04892F0F-15C4-483C-BDD1-FF87984009FB}" type="pres">
      <dgm:prSet presAssocID="{62CC38CA-BC1E-4F00-B934-EDC41A15C2A5}" presName="node" presStyleLbl="node1" presStyleIdx="0" presStyleCnt="3" custLinFactNeighborX="-514" custLinFactNeighborY="0">
        <dgm:presLayoutVars>
          <dgm:bulletEnabled val="1"/>
        </dgm:presLayoutVars>
      </dgm:prSet>
      <dgm:spPr/>
    </dgm:pt>
    <dgm:pt modelId="{E37D87CE-7F64-4390-A070-10063F3A4E68}" type="pres">
      <dgm:prSet presAssocID="{571518DB-03F8-4776-B297-713B9BF52850}" presName="sibTrans" presStyleCnt="0"/>
      <dgm:spPr/>
    </dgm:pt>
    <dgm:pt modelId="{909BBCED-DC01-4891-8CCE-F492CEE748EA}" type="pres">
      <dgm:prSet presAssocID="{B6F627DC-CAB0-4BBC-8FD4-6EA77B3952E3}" presName="node" presStyleLbl="node1" presStyleIdx="1" presStyleCnt="3">
        <dgm:presLayoutVars>
          <dgm:bulletEnabled val="1"/>
        </dgm:presLayoutVars>
      </dgm:prSet>
      <dgm:spPr/>
    </dgm:pt>
    <dgm:pt modelId="{1E3CBD8E-26C2-4705-8D3E-9E735264097B}" type="pres">
      <dgm:prSet presAssocID="{149E4D9E-B5F8-42A9-ACEF-9D9982DB37FE}" presName="sibTrans" presStyleCnt="0"/>
      <dgm:spPr/>
    </dgm:pt>
    <dgm:pt modelId="{07BCC95E-90AD-4661-B582-BF09D6B669FE}" type="pres">
      <dgm:prSet presAssocID="{2AEB8420-DFC8-4C4F-B324-730F0EFCE455}" presName="node" presStyleLbl="node1" presStyleIdx="2" presStyleCnt="3">
        <dgm:presLayoutVars>
          <dgm:bulletEnabled val="1"/>
        </dgm:presLayoutVars>
      </dgm:prSet>
      <dgm:spPr/>
    </dgm:pt>
  </dgm:ptLst>
  <dgm:cxnLst>
    <dgm:cxn modelId="{C997F509-E95F-49E2-9E22-67399890F9B9}" type="presOf" srcId="{C8AAAF49-2838-4BC0-B91F-E4CA4A1F7FE4}" destId="{909BBCED-DC01-4891-8CCE-F492CEE748EA}" srcOrd="0" destOrd="4" presId="urn:microsoft.com/office/officeart/2005/8/layout/hList6"/>
    <dgm:cxn modelId="{A23B342D-1673-4C85-A854-9C5BC9E4945D}" srcId="{2AEB8420-DFC8-4C4F-B324-730F0EFCE455}" destId="{253F6B44-E564-4041-A244-8DD627B29BF1}" srcOrd="2" destOrd="0" parTransId="{B77D3804-2FDB-4F9C-85A3-AFEF14C77CCF}" sibTransId="{EE23DBFF-F2F0-45F8-B180-693085F9D7EF}"/>
    <dgm:cxn modelId="{8A9DCE35-2C7C-428A-9FAD-650E52AD2480}" srcId="{B6F627DC-CAB0-4BBC-8FD4-6EA77B3952E3}" destId="{C3DCFEB0-331D-4DDC-B2DB-9307D2604DBB}" srcOrd="2" destOrd="0" parTransId="{A0575FF5-A956-41C1-B194-BC140B4F9787}" sibTransId="{10A2C4ED-0896-42D6-A53A-D5B592025088}"/>
    <dgm:cxn modelId="{5E2D6066-1CA8-4B9B-A31F-4E419C761265}" type="presOf" srcId="{2AEB8420-DFC8-4C4F-B324-730F0EFCE455}" destId="{07BCC95E-90AD-4661-B582-BF09D6B669FE}" srcOrd="0" destOrd="0" presId="urn:microsoft.com/office/officeart/2005/8/layout/hList6"/>
    <dgm:cxn modelId="{D2878A48-F8A1-4E3E-89F7-46171D9E1A69}" srcId="{AEE9A421-78B3-4F70-9F7B-AF1969792FF5}" destId="{62CC38CA-BC1E-4F00-B934-EDC41A15C2A5}" srcOrd="0" destOrd="0" parTransId="{F51E124C-1DDC-4D6F-BAA2-506130251466}" sibTransId="{571518DB-03F8-4776-B297-713B9BF52850}"/>
    <dgm:cxn modelId="{5E14CF69-55D5-4B03-A994-27D38B312642}" srcId="{AEE9A421-78B3-4F70-9F7B-AF1969792FF5}" destId="{2AEB8420-DFC8-4C4F-B324-730F0EFCE455}" srcOrd="2" destOrd="0" parTransId="{F11DF4B2-9574-4511-8FD8-6FF5F508502C}" sibTransId="{98F3245A-4CF0-490F-98CD-01BAF64EA0B3}"/>
    <dgm:cxn modelId="{268F594A-4114-45EE-9188-780A6EF87E98}" type="presOf" srcId="{62CC38CA-BC1E-4F00-B934-EDC41A15C2A5}" destId="{04892F0F-15C4-483C-BDD1-FF87984009FB}" srcOrd="0" destOrd="0" presId="urn:microsoft.com/office/officeart/2005/8/layout/hList6"/>
    <dgm:cxn modelId="{B7214C6B-BFB8-4AB3-AA05-4A52D3A39AB2}" type="presOf" srcId="{463AB12B-8744-45AB-A662-A2888BB3ECCC}" destId="{909BBCED-DC01-4891-8CCE-F492CEE748EA}" srcOrd="0" destOrd="5" presId="urn:microsoft.com/office/officeart/2005/8/layout/hList6"/>
    <dgm:cxn modelId="{C7B9AA6B-E22E-4CAC-BA7C-F7A2A845D378}" srcId="{AEE9A421-78B3-4F70-9F7B-AF1969792FF5}" destId="{B6F627DC-CAB0-4BBC-8FD4-6EA77B3952E3}" srcOrd="1" destOrd="0" parTransId="{29CAD4DC-8D5F-4AB8-8924-635A4507ABB2}" sibTransId="{149E4D9E-B5F8-42A9-ACEF-9D9982DB37FE}"/>
    <dgm:cxn modelId="{10FECA6F-901D-45DC-9641-B28F2ACA8BBD}" srcId="{2AEB8420-DFC8-4C4F-B324-730F0EFCE455}" destId="{A131A2D3-797D-4D31-859F-FE2B797599A1}" srcOrd="0" destOrd="0" parTransId="{44DFFA1C-68E0-43FF-9F1E-A9C4C7470BF3}" sibTransId="{377E30DE-9240-46FB-A686-3E0144D45B29}"/>
    <dgm:cxn modelId="{EEFF6D88-1611-47F2-AA81-03FAE802E570}" srcId="{B6F627DC-CAB0-4BBC-8FD4-6EA77B3952E3}" destId="{C8AAAF49-2838-4BC0-B91F-E4CA4A1F7FE4}" srcOrd="3" destOrd="0" parTransId="{53A64226-E4E6-4BA9-865B-DCC9B840E140}" sibTransId="{C9BF9AE0-72AF-4366-8432-386A643175F3}"/>
    <dgm:cxn modelId="{DD840D9B-A718-4908-A6EC-3B687D8A097C}" type="presOf" srcId="{7B88ACDC-5D08-4B75-BD55-AF223D14F108}" destId="{909BBCED-DC01-4891-8CCE-F492CEE748EA}" srcOrd="0" destOrd="1" presId="urn:microsoft.com/office/officeart/2005/8/layout/hList6"/>
    <dgm:cxn modelId="{9B5E779C-7D4E-4BE0-98BB-5D4880233237}" srcId="{B6F627DC-CAB0-4BBC-8FD4-6EA77B3952E3}" destId="{463AB12B-8744-45AB-A662-A2888BB3ECCC}" srcOrd="4" destOrd="0" parTransId="{A8A5ED88-0281-475E-9D28-BCC73731AFA5}" sibTransId="{6AE01069-B640-4D0A-96ED-057012CE722B}"/>
    <dgm:cxn modelId="{DB4332C1-4BC8-4D20-82FC-DE8C086CAC16}" srcId="{2AEB8420-DFC8-4C4F-B324-730F0EFCE455}" destId="{185B16CF-DCD9-47E3-B663-72EDDA45F731}" srcOrd="1" destOrd="0" parTransId="{31ABD24E-1116-4059-8E73-53FFDF89E742}" sibTransId="{344C4549-E382-47FA-9327-8E085E30DEB2}"/>
    <dgm:cxn modelId="{E119D5C4-B6AF-4924-9E3B-51D55A53CC93}" type="presOf" srcId="{B456D927-3669-4505-B727-01CF281329FD}" destId="{909BBCED-DC01-4891-8CCE-F492CEE748EA}" srcOrd="0" destOrd="2" presId="urn:microsoft.com/office/officeart/2005/8/layout/hList6"/>
    <dgm:cxn modelId="{0C0610C8-2B7E-47BB-AA92-BB1595F176F8}" type="presOf" srcId="{185B16CF-DCD9-47E3-B663-72EDDA45F731}" destId="{07BCC95E-90AD-4661-B582-BF09D6B669FE}" srcOrd="0" destOrd="2" presId="urn:microsoft.com/office/officeart/2005/8/layout/hList6"/>
    <dgm:cxn modelId="{65BB52D4-4BAE-44D6-AD24-D8D6E13247AE}" type="presOf" srcId="{B6F627DC-CAB0-4BBC-8FD4-6EA77B3952E3}" destId="{909BBCED-DC01-4891-8CCE-F492CEE748EA}" srcOrd="0" destOrd="0" presId="urn:microsoft.com/office/officeart/2005/8/layout/hList6"/>
    <dgm:cxn modelId="{76769FD6-6093-4C63-AE42-E81958522F79}" type="presOf" srcId="{A131A2D3-797D-4D31-859F-FE2B797599A1}" destId="{07BCC95E-90AD-4661-B582-BF09D6B669FE}" srcOrd="0" destOrd="1" presId="urn:microsoft.com/office/officeart/2005/8/layout/hList6"/>
    <dgm:cxn modelId="{3E4D4EDA-1B80-4202-AA19-D525C4304063}" srcId="{B6F627DC-CAB0-4BBC-8FD4-6EA77B3952E3}" destId="{B456D927-3669-4505-B727-01CF281329FD}" srcOrd="1" destOrd="0" parTransId="{DD14244A-6940-4E89-A191-0CFB894E9053}" sibTransId="{14C0C876-E528-4DF3-A8EF-9F0E29FFBF50}"/>
    <dgm:cxn modelId="{DAA60BE0-E379-4E38-9F10-ADC737550AA2}" type="presOf" srcId="{253F6B44-E564-4041-A244-8DD627B29BF1}" destId="{07BCC95E-90AD-4661-B582-BF09D6B669FE}" srcOrd="0" destOrd="3" presId="urn:microsoft.com/office/officeart/2005/8/layout/hList6"/>
    <dgm:cxn modelId="{2A54EDEE-6804-4F1F-8EE4-DD140021D358}" type="presOf" srcId="{AEE9A421-78B3-4F70-9F7B-AF1969792FF5}" destId="{5152E1E8-7282-4B35-A91B-6D8159D701CF}" srcOrd="0" destOrd="0" presId="urn:microsoft.com/office/officeart/2005/8/layout/hList6"/>
    <dgm:cxn modelId="{F39515F3-E18D-47A6-AC70-ACDD7E669DB6}" type="presOf" srcId="{C3DCFEB0-331D-4DDC-B2DB-9307D2604DBB}" destId="{909BBCED-DC01-4891-8CCE-F492CEE748EA}" srcOrd="0" destOrd="3" presId="urn:microsoft.com/office/officeart/2005/8/layout/hList6"/>
    <dgm:cxn modelId="{5B8C68FB-A95E-4902-9544-BFB7746358CE}" srcId="{B6F627DC-CAB0-4BBC-8FD4-6EA77B3952E3}" destId="{7B88ACDC-5D08-4B75-BD55-AF223D14F108}" srcOrd="0" destOrd="0" parTransId="{085B1E06-7A03-423E-955F-043C351A29E1}" sibTransId="{C34E45B6-EC3E-4D1C-B92E-6BCC84BFCB1A}"/>
    <dgm:cxn modelId="{26BF7105-121E-458B-8C61-76EC26244C53}" type="presParOf" srcId="{5152E1E8-7282-4B35-A91B-6D8159D701CF}" destId="{04892F0F-15C4-483C-BDD1-FF87984009FB}" srcOrd="0" destOrd="0" presId="urn:microsoft.com/office/officeart/2005/8/layout/hList6"/>
    <dgm:cxn modelId="{409D5F43-3395-4312-9EAF-90465A0B8BF2}" type="presParOf" srcId="{5152E1E8-7282-4B35-A91B-6D8159D701CF}" destId="{E37D87CE-7F64-4390-A070-10063F3A4E68}" srcOrd="1" destOrd="0" presId="urn:microsoft.com/office/officeart/2005/8/layout/hList6"/>
    <dgm:cxn modelId="{1D7A8A7C-7617-4DAD-A328-5E217DA3477F}" type="presParOf" srcId="{5152E1E8-7282-4B35-A91B-6D8159D701CF}" destId="{909BBCED-DC01-4891-8CCE-F492CEE748EA}" srcOrd="2" destOrd="0" presId="urn:microsoft.com/office/officeart/2005/8/layout/hList6"/>
    <dgm:cxn modelId="{D65CEA06-4083-422A-A92D-1FDDB15BD740}" type="presParOf" srcId="{5152E1E8-7282-4B35-A91B-6D8159D701CF}" destId="{1E3CBD8E-26C2-4705-8D3E-9E735264097B}" srcOrd="3" destOrd="0" presId="urn:microsoft.com/office/officeart/2005/8/layout/hList6"/>
    <dgm:cxn modelId="{09555AB7-2923-474D-AF99-9D4D07928E5C}" type="presParOf" srcId="{5152E1E8-7282-4B35-A91B-6D8159D701CF}" destId="{07BCC95E-90AD-4661-B582-BF09D6B669F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3230F-3967-4067-B305-5A819DB824B9}">
      <dsp:nvSpPr>
        <dsp:cNvPr id="0" name=""/>
        <dsp:cNvSpPr/>
      </dsp:nvSpPr>
      <dsp:spPr>
        <a:xfrm>
          <a:off x="309245" y="0"/>
          <a:ext cx="4958080" cy="30988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A95A0-5130-4B1D-8EEC-E948E50FEAAE}">
      <dsp:nvSpPr>
        <dsp:cNvPr id="0" name=""/>
        <dsp:cNvSpPr/>
      </dsp:nvSpPr>
      <dsp:spPr>
        <a:xfrm>
          <a:off x="1071240" y="2029446"/>
          <a:ext cx="128910" cy="1289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1E3ED-6E77-449D-8C5A-1E79E0C539CC}">
      <dsp:nvSpPr>
        <dsp:cNvPr id="0" name=""/>
        <dsp:cNvSpPr/>
      </dsp:nvSpPr>
      <dsp:spPr>
        <a:xfrm>
          <a:off x="1206967" y="1955465"/>
          <a:ext cx="1155232" cy="895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07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Investments</a:t>
          </a:r>
        </a:p>
      </dsp:txBody>
      <dsp:txXfrm>
        <a:off x="1206967" y="1955465"/>
        <a:ext cx="1155232" cy="895553"/>
      </dsp:txXfrm>
    </dsp:sp>
    <dsp:sp modelId="{369DED5E-9559-43E3-A7B7-00B760028C86}">
      <dsp:nvSpPr>
        <dsp:cNvPr id="0" name=""/>
        <dsp:cNvSpPr/>
      </dsp:nvSpPr>
      <dsp:spPr>
        <a:xfrm>
          <a:off x="2146015" y="1267446"/>
          <a:ext cx="233029" cy="2330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C0EBB-610F-48E2-A9D3-BC60123987A3}">
      <dsp:nvSpPr>
        <dsp:cNvPr id="0" name=""/>
        <dsp:cNvSpPr/>
      </dsp:nvSpPr>
      <dsp:spPr>
        <a:xfrm>
          <a:off x="2285996" y="981248"/>
          <a:ext cx="1189939" cy="1685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78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Monitoring/ Value Add</a:t>
          </a:r>
        </a:p>
      </dsp:txBody>
      <dsp:txXfrm>
        <a:off x="2285996" y="981248"/>
        <a:ext cx="1189939" cy="1685747"/>
      </dsp:txXfrm>
    </dsp:sp>
    <dsp:sp modelId="{D3FCB4DF-938A-4019-8CE6-34315841B3BE}">
      <dsp:nvSpPr>
        <dsp:cNvPr id="0" name=""/>
        <dsp:cNvSpPr/>
      </dsp:nvSpPr>
      <dsp:spPr>
        <a:xfrm>
          <a:off x="3792240" y="716569"/>
          <a:ext cx="322275" cy="3222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BA90F-DE11-48CA-B11F-F958CC3F38D2}">
      <dsp:nvSpPr>
        <dsp:cNvPr id="0" name=""/>
        <dsp:cNvSpPr/>
      </dsp:nvSpPr>
      <dsp:spPr>
        <a:xfrm>
          <a:off x="4030762" y="733267"/>
          <a:ext cx="740701" cy="32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767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Exits</a:t>
          </a:r>
        </a:p>
      </dsp:txBody>
      <dsp:txXfrm>
        <a:off x="4030762" y="733267"/>
        <a:ext cx="740701" cy="324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97C10-617D-4CF4-93A9-6A053741577F}">
      <dsp:nvSpPr>
        <dsp:cNvPr id="0" name=""/>
        <dsp:cNvSpPr/>
      </dsp:nvSpPr>
      <dsp:spPr>
        <a:xfrm>
          <a:off x="76208" y="0"/>
          <a:ext cx="7619983" cy="1814887"/>
        </a:xfrm>
        <a:prstGeom prst="rightArrow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05730-0FDA-49F9-B48F-30F40971AB01}">
      <dsp:nvSpPr>
        <dsp:cNvPr id="0" name=""/>
        <dsp:cNvSpPr/>
      </dsp:nvSpPr>
      <dsp:spPr>
        <a:xfrm>
          <a:off x="4551" y="548531"/>
          <a:ext cx="975730" cy="7178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National Venture Fund for Software &amp; IT (NFSIT)</a:t>
          </a:r>
        </a:p>
      </dsp:txBody>
      <dsp:txXfrm>
        <a:off x="39592" y="583572"/>
        <a:ext cx="905648" cy="647742"/>
      </dsp:txXfrm>
    </dsp:sp>
    <dsp:sp modelId="{9AA21860-42F6-4300-8755-166D4015FDE1}">
      <dsp:nvSpPr>
        <dsp:cNvPr id="0" name=""/>
        <dsp:cNvSpPr/>
      </dsp:nvSpPr>
      <dsp:spPr>
        <a:xfrm>
          <a:off x="1118803" y="544466"/>
          <a:ext cx="831130" cy="7259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SME Growth Fund (SGF)</a:t>
          </a:r>
        </a:p>
      </dsp:txBody>
      <dsp:txXfrm>
        <a:off x="1154241" y="579904"/>
        <a:ext cx="760254" cy="655078"/>
      </dsp:txXfrm>
    </dsp:sp>
    <dsp:sp modelId="{BD59AFB5-8CB3-4C7B-ABC3-BAFEEAF9A6D7}">
      <dsp:nvSpPr>
        <dsp:cNvPr id="0" name=""/>
        <dsp:cNvSpPr/>
      </dsp:nvSpPr>
      <dsp:spPr>
        <a:xfrm>
          <a:off x="2088456" y="544466"/>
          <a:ext cx="831130" cy="7259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India Opportunities Fund (IOF)</a:t>
          </a:r>
        </a:p>
      </dsp:txBody>
      <dsp:txXfrm>
        <a:off x="2123894" y="579904"/>
        <a:ext cx="760254" cy="655078"/>
      </dsp:txXfrm>
    </dsp:sp>
    <dsp:sp modelId="{B2F54C9E-E796-4947-B515-D87B320527C8}">
      <dsp:nvSpPr>
        <dsp:cNvPr id="0" name=""/>
        <dsp:cNvSpPr/>
      </dsp:nvSpPr>
      <dsp:spPr>
        <a:xfrm>
          <a:off x="3058108" y="544466"/>
          <a:ext cx="831130" cy="7259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Samridhi Fund (SF)</a:t>
          </a:r>
        </a:p>
      </dsp:txBody>
      <dsp:txXfrm>
        <a:off x="3093546" y="579904"/>
        <a:ext cx="760254" cy="655078"/>
      </dsp:txXfrm>
    </dsp:sp>
    <dsp:sp modelId="{AC8401CF-7245-4EFF-8CE1-D37283005D70}">
      <dsp:nvSpPr>
        <dsp:cNvPr id="0" name=""/>
        <dsp:cNvSpPr/>
      </dsp:nvSpPr>
      <dsp:spPr>
        <a:xfrm>
          <a:off x="4027760" y="544466"/>
          <a:ext cx="831130" cy="7259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Tex Fund (TF)</a:t>
          </a:r>
        </a:p>
      </dsp:txBody>
      <dsp:txXfrm>
        <a:off x="4063198" y="579904"/>
        <a:ext cx="760254" cy="655078"/>
      </dsp:txXfrm>
    </dsp:sp>
    <dsp:sp modelId="{8D96D7C1-4AA3-48BF-B1E8-463651353D1B}">
      <dsp:nvSpPr>
        <dsp:cNvPr id="0" name=""/>
        <dsp:cNvSpPr/>
      </dsp:nvSpPr>
      <dsp:spPr>
        <a:xfrm>
          <a:off x="4997413" y="544466"/>
          <a:ext cx="831130" cy="7259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West Bengal MSME VC Fund (WBF)</a:t>
          </a:r>
        </a:p>
      </dsp:txBody>
      <dsp:txXfrm>
        <a:off x="5032851" y="579904"/>
        <a:ext cx="760254" cy="655078"/>
      </dsp:txXfrm>
    </dsp:sp>
    <dsp:sp modelId="{D754ABE8-7B2E-4963-91E1-0957ACFB8AD2}">
      <dsp:nvSpPr>
        <dsp:cNvPr id="0" name=""/>
        <dsp:cNvSpPr/>
      </dsp:nvSpPr>
      <dsp:spPr>
        <a:xfrm>
          <a:off x="5967065" y="544466"/>
          <a:ext cx="831130" cy="7259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Maharashtra State Social Venture Fund (MSSVF)</a:t>
          </a:r>
        </a:p>
      </dsp:txBody>
      <dsp:txXfrm>
        <a:off x="6002503" y="579904"/>
        <a:ext cx="760254" cy="655078"/>
      </dsp:txXfrm>
    </dsp:sp>
    <dsp:sp modelId="{711A3F38-8DBA-4B0B-A560-9C25AC0C3E6F}">
      <dsp:nvSpPr>
        <dsp:cNvPr id="0" name=""/>
        <dsp:cNvSpPr/>
      </dsp:nvSpPr>
      <dsp:spPr>
        <a:xfrm>
          <a:off x="6918948" y="550128"/>
          <a:ext cx="831130" cy="7259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Ubharte Sitaare Fund (USF)</a:t>
          </a:r>
        </a:p>
      </dsp:txBody>
      <dsp:txXfrm>
        <a:off x="6954386" y="585566"/>
        <a:ext cx="760254" cy="655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97C10-617D-4CF4-93A9-6A053741577F}">
      <dsp:nvSpPr>
        <dsp:cNvPr id="0" name=""/>
        <dsp:cNvSpPr/>
      </dsp:nvSpPr>
      <dsp:spPr>
        <a:xfrm>
          <a:off x="77710" y="0"/>
          <a:ext cx="7770173" cy="1808261"/>
        </a:xfrm>
        <a:prstGeom prst="rightArrow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05730-0FDA-49F9-B48F-30F40971AB01}">
      <dsp:nvSpPr>
        <dsp:cNvPr id="0" name=""/>
        <dsp:cNvSpPr/>
      </dsp:nvSpPr>
      <dsp:spPr>
        <a:xfrm>
          <a:off x="1062" y="546528"/>
          <a:ext cx="1886339" cy="7152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West Bengal MSME VC Fund</a:t>
          </a:r>
        </a:p>
      </dsp:txBody>
      <dsp:txXfrm>
        <a:off x="35975" y="581441"/>
        <a:ext cx="1816513" cy="645377"/>
      </dsp:txXfrm>
    </dsp:sp>
    <dsp:sp modelId="{9AA21860-42F6-4300-8755-166D4015FDE1}">
      <dsp:nvSpPr>
        <dsp:cNvPr id="0" name=""/>
        <dsp:cNvSpPr/>
      </dsp:nvSpPr>
      <dsp:spPr>
        <a:xfrm>
          <a:off x="2155200" y="455529"/>
          <a:ext cx="2020153" cy="89720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Maharashtra State Social Venture Fund</a:t>
          </a:r>
        </a:p>
      </dsp:txBody>
      <dsp:txXfrm>
        <a:off x="2198998" y="499327"/>
        <a:ext cx="1932557" cy="809605"/>
      </dsp:txXfrm>
    </dsp:sp>
    <dsp:sp modelId="{BD59AFB5-8CB3-4C7B-ABC3-BAFEEAF9A6D7}">
      <dsp:nvSpPr>
        <dsp:cNvPr id="0" name=""/>
        <dsp:cNvSpPr/>
      </dsp:nvSpPr>
      <dsp:spPr>
        <a:xfrm>
          <a:off x="4443152" y="542478"/>
          <a:ext cx="1606790" cy="7233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Assam Start-up Venture Capital Fund</a:t>
          </a:r>
        </a:p>
      </dsp:txBody>
      <dsp:txXfrm>
        <a:off x="4478461" y="577787"/>
        <a:ext cx="1536172" cy="652686"/>
      </dsp:txXfrm>
    </dsp:sp>
    <dsp:sp modelId="{B2F54C9E-E796-4947-B515-D87B320527C8}">
      <dsp:nvSpPr>
        <dsp:cNvPr id="0" name=""/>
        <dsp:cNvSpPr/>
      </dsp:nvSpPr>
      <dsp:spPr>
        <a:xfrm>
          <a:off x="6317741" y="542478"/>
          <a:ext cx="1606790" cy="7233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Tripura Start-up Venture Capital Fund</a:t>
          </a:r>
        </a:p>
      </dsp:txBody>
      <dsp:txXfrm>
        <a:off x="6353050" y="577787"/>
        <a:ext cx="1536172" cy="6526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DB6F7-664E-4B3E-B397-A3A25F4E2180}">
      <dsp:nvSpPr>
        <dsp:cNvPr id="0" name=""/>
        <dsp:cNvSpPr/>
      </dsp:nvSpPr>
      <dsp:spPr>
        <a:xfrm>
          <a:off x="390518" y="526"/>
          <a:ext cx="2136427" cy="10682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Advisory Board</a:t>
          </a:r>
        </a:p>
      </dsp:txBody>
      <dsp:txXfrm>
        <a:off x="421805" y="31813"/>
        <a:ext cx="2073853" cy="1005639"/>
      </dsp:txXfrm>
    </dsp:sp>
    <dsp:sp modelId="{0BF51A46-05C3-4F6A-AC64-A726CCC35C33}">
      <dsp:nvSpPr>
        <dsp:cNvPr id="0" name=""/>
        <dsp:cNvSpPr/>
      </dsp:nvSpPr>
      <dsp:spPr>
        <a:xfrm>
          <a:off x="604161" y="1068740"/>
          <a:ext cx="213642" cy="801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160"/>
              </a:lnTo>
              <a:lnTo>
                <a:pt x="213642" y="8011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25C42-ACB8-4A09-B5DB-6683715D5425}">
      <dsp:nvSpPr>
        <dsp:cNvPr id="0" name=""/>
        <dsp:cNvSpPr/>
      </dsp:nvSpPr>
      <dsp:spPr>
        <a:xfrm>
          <a:off x="817804" y="1335793"/>
          <a:ext cx="1709142" cy="1068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rPr>
            <a:t>Representatives of Investors to oversee corporate governance and resolve potential or perceived conflict of interest</a:t>
          </a:r>
          <a:endParaRPr lang="en-IN" sz="1100" kern="1200" dirty="0">
            <a:solidFill>
              <a:srgbClr val="C00000"/>
            </a:solidFill>
          </a:endParaRPr>
        </a:p>
      </dsp:txBody>
      <dsp:txXfrm>
        <a:off x="849091" y="1367080"/>
        <a:ext cx="1646568" cy="1005639"/>
      </dsp:txXfrm>
    </dsp:sp>
    <dsp:sp modelId="{CCC5FC88-0279-4647-A4E8-C5134F445538}">
      <dsp:nvSpPr>
        <dsp:cNvPr id="0" name=""/>
        <dsp:cNvSpPr/>
      </dsp:nvSpPr>
      <dsp:spPr>
        <a:xfrm>
          <a:off x="3061053" y="526"/>
          <a:ext cx="2136427" cy="10682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None/>
          </a:pPr>
          <a:r>
            <a:rPr lang="en-IN" sz="2800" kern="12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rPr>
            <a:t>Investment</a:t>
          </a:r>
          <a:endParaRPr lang="en-I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None/>
          </a:pPr>
          <a:r>
            <a:rPr lang="en-IN" sz="2800" kern="12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rPr>
            <a:t>Committee</a:t>
          </a:r>
          <a:endParaRPr lang="en-IN" sz="2800" kern="1200" dirty="0"/>
        </a:p>
      </dsp:txBody>
      <dsp:txXfrm>
        <a:off x="3092340" y="31813"/>
        <a:ext cx="2073853" cy="1005639"/>
      </dsp:txXfrm>
    </dsp:sp>
    <dsp:sp modelId="{9F58E015-4FC7-40CA-BED8-5B006145761D}">
      <dsp:nvSpPr>
        <dsp:cNvPr id="0" name=""/>
        <dsp:cNvSpPr/>
      </dsp:nvSpPr>
      <dsp:spPr>
        <a:xfrm>
          <a:off x="3274696" y="1068740"/>
          <a:ext cx="213642" cy="801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160"/>
              </a:lnTo>
              <a:lnTo>
                <a:pt x="213642" y="8011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3696D-F82C-4C13-BDAE-4D8DF059D5E4}">
      <dsp:nvSpPr>
        <dsp:cNvPr id="0" name=""/>
        <dsp:cNvSpPr/>
      </dsp:nvSpPr>
      <dsp:spPr>
        <a:xfrm>
          <a:off x="3488339" y="1335793"/>
          <a:ext cx="1709142" cy="1068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None/>
          </a:pPr>
          <a:r>
            <a:rPr lang="en-US" sz="1100" kern="1200" dirty="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rPr>
            <a:t>Representatives of Investors responsible for approving the Investments and divestments of portfolio investment proposals </a:t>
          </a:r>
          <a:endParaRPr lang="en-IN" sz="1100" kern="1200" dirty="0">
            <a:solidFill>
              <a:srgbClr val="C00000"/>
            </a:solidFill>
          </a:endParaRPr>
        </a:p>
      </dsp:txBody>
      <dsp:txXfrm>
        <a:off x="3519626" y="1367080"/>
        <a:ext cx="1646568" cy="1005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92F0F-15C4-483C-BDD1-FF87984009FB}">
      <dsp:nvSpPr>
        <dsp:cNvPr id="0" name=""/>
        <dsp:cNvSpPr/>
      </dsp:nvSpPr>
      <dsp:spPr>
        <a:xfrm rot="16200000">
          <a:off x="-1013376" y="1013376"/>
          <a:ext cx="4690533" cy="2663779"/>
        </a:xfrm>
        <a:prstGeom prst="flowChartManualOperati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Commitment</a:t>
          </a:r>
          <a:r>
            <a:rPr lang="en-IN" sz="1400" kern="1200" dirty="0"/>
            <a:t> </a:t>
          </a:r>
          <a:r>
            <a:rPr lang="en-IN" sz="1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letter</a:t>
          </a:r>
          <a:r>
            <a:rPr lang="en-IN" sz="1400" kern="1200" dirty="0"/>
            <a:t> from Govt. of Haryana.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Finalise and execute Contribution Agreements (CA) with Govt. of Haryana.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 rot="5400000">
        <a:off x="1" y="938106"/>
        <a:ext cx="2663779" cy="2814319"/>
      </dsp:txXfrm>
    </dsp:sp>
    <dsp:sp modelId="{909BBCED-DC01-4891-8CCE-F492CEE748EA}">
      <dsp:nvSpPr>
        <dsp:cNvPr id="0" name=""/>
        <dsp:cNvSpPr/>
      </dsp:nvSpPr>
      <dsp:spPr>
        <a:xfrm rot="16200000">
          <a:off x="1851211" y="1013376"/>
          <a:ext cx="4690533" cy="2663779"/>
        </a:xfrm>
        <a:prstGeom prst="flowChartManualOperati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17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Announce first closure of the Fund. 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Investment Committee and Board of Advisors to be formalised.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Generating deals, processing, due diligence and sanction of investment </a:t>
          </a:r>
          <a:endParaRPr lang="en-IN" sz="1400" kern="1200" dirty="0"/>
        </a:p>
      </dsp:txBody>
      <dsp:txXfrm rot="5400000">
        <a:off x="2864588" y="938106"/>
        <a:ext cx="2663779" cy="2814319"/>
      </dsp:txXfrm>
    </dsp:sp>
    <dsp:sp modelId="{07BCC95E-90AD-4661-B582-BF09D6B669FE}">
      <dsp:nvSpPr>
        <dsp:cNvPr id="0" name=""/>
        <dsp:cNvSpPr/>
      </dsp:nvSpPr>
      <dsp:spPr>
        <a:xfrm rot="16200000">
          <a:off x="4714774" y="1013376"/>
          <a:ext cx="4690533" cy="2663779"/>
        </a:xfrm>
        <a:prstGeom prst="flowChartManualOperati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kern="1200" dirty="0"/>
            <a:t>Draw-down of Funds and commencement of investment operations.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kern="1200" dirty="0"/>
            <a:t>Estimated time-line to first close – immediately on execution of contribution agreement</a:t>
          </a:r>
        </a:p>
      </dsp:txBody>
      <dsp:txXfrm rot="5400000">
        <a:off x="5728151" y="938106"/>
        <a:ext cx="2663779" cy="2814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583" cy="480388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4" y="1"/>
            <a:ext cx="3170583" cy="480388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0C6CD80F-0497-4A05-93D3-135DA024690B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174"/>
            <a:ext cx="3170583" cy="480388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4" y="9119174"/>
            <a:ext cx="3170583" cy="480388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C3381DD9-C1E5-4E62-9B4B-2230BD4A08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07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583" cy="480388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4" y="1"/>
            <a:ext cx="3170583" cy="480388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EA9B90CE-9E0D-4F68-93E6-0C12D3F0A98C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19" rIns="91438" bIns="457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4" y="4561226"/>
            <a:ext cx="5850835" cy="4320213"/>
          </a:xfrm>
          <a:prstGeom prst="rect">
            <a:avLst/>
          </a:prstGeom>
        </p:spPr>
        <p:txBody>
          <a:bodyPr vert="horz" lIns="91438" tIns="45719" rIns="91438" bIns="457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174"/>
            <a:ext cx="3170583" cy="480388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4" y="9119174"/>
            <a:ext cx="3170583" cy="480388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06C580D7-3600-4110-9DAB-EB67C3FFE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360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252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be67f60e52_1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be67f60e52_1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443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328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465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772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21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29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628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417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361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3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f9d8b434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663575"/>
            <a:ext cx="5894388" cy="3316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f9d8b4343_0_2:notes"/>
          <p:cNvSpPr txBox="1">
            <a:spLocks noGrp="1"/>
          </p:cNvSpPr>
          <p:nvPr>
            <p:ph type="body" idx="1"/>
          </p:nvPr>
        </p:nvSpPr>
        <p:spPr>
          <a:xfrm>
            <a:off x="738012" y="4201005"/>
            <a:ext cx="5904094" cy="3979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791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dc65bbf5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dc65bbf5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65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4B86-0A94-4C00-A555-73AFCB795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5CA4E-57A7-4B9D-8A1A-8A0995FD2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E9445-7E21-4252-B6CC-3B6D6320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BB282-EEA7-47AF-AC0F-66235E6F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DA505-4141-4E9A-AB08-650F4A0C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18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C97F-7D62-4577-9B1C-537745EC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78066-8594-4DCB-9AD2-59BE07A55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98D8-26CE-4CBE-80B3-BD808168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4472F-16EA-409E-9873-FBFB58EE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3AB07-9BD0-42FB-9B4D-CE7FCFE3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69D82-1D76-4ECB-94AF-6D13C443E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1D118-2528-4A9E-A3F5-96895DBE7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066C6-6D78-4885-8259-D6C4DBE1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DDDDB-73DC-4C8A-8348-5309E352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83904-74F9-47C4-B7E1-385677E6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9755-5401-4E43-8512-F2AD9C9E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B2F31-E75C-43E3-9BD6-D9D5B9E1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0323662-35DE-4C18-AE5A-5AD2A7A166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" t="7144" r="6664" b="12798"/>
          <a:stretch/>
        </p:blipFill>
        <p:spPr bwMode="auto">
          <a:xfrm>
            <a:off x="304800" y="6487901"/>
            <a:ext cx="1320800" cy="3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92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10B7-B188-47EF-9480-F525F775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4DFA2-1710-48E7-8C8B-1099C122F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47FEB-0FB3-4B74-B66D-A34D8215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5585F-3C66-4C5C-800B-0342633C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7823-C8DD-4E6B-A202-C9B28D87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7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154-2129-44AD-99C7-6C0E4267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FAB7-FD89-4D97-A9A4-6346F887C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BA960-584C-4962-8949-BD63123C5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64503-FD10-4F2F-8BC3-711500ED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92F03-2456-4874-9FB7-66C4D7DD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8C38F-4DEE-453A-AF63-5E2A1F48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2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69C6-BDB5-4273-AD3C-06917388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EB10C-A96F-408A-BC44-932EECF24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84E91-5983-47DD-9945-5A4048037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55DE8-6C2C-47E2-9869-9493CB53D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1F1F9-6B2F-47EF-BCCF-D3B1C0B18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DBEB7-484A-47E8-BEAC-82307F24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02B74-E99E-4857-B354-12F33D39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EA431-6A82-4731-A04B-5980C553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A11C-D060-42AC-8686-0E31E97B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88F38C2-87E1-4B1D-AE63-82BA62180F6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" t="7144" r="6664" b="12798"/>
          <a:stretch/>
        </p:blipFill>
        <p:spPr bwMode="auto">
          <a:xfrm>
            <a:off x="304800" y="6487901"/>
            <a:ext cx="1320800" cy="3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07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F4A5D19-5DAD-4C7A-920C-8F6225234B6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" t="7144" r="6664" b="12798"/>
          <a:stretch/>
        </p:blipFill>
        <p:spPr bwMode="auto">
          <a:xfrm>
            <a:off x="228600" y="6487901"/>
            <a:ext cx="1320800" cy="3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938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CD10-9C1E-4C6E-9E53-3625A758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78F6-1D1E-4D98-BA44-6DE22761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4A5AF-2601-401A-88F3-57237A96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7A50E-BFBD-4868-803B-8257A981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BB251-C6B2-4B73-949E-AE0E16A9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BE656-3481-4FA1-8AFF-5CB0D078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93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61BF-0109-4E0B-BB69-FA0D56ED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509A2-7BB1-43E2-BFD5-770E6723D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657AA-F06D-42B1-925B-0184DE2BE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46B24-4847-492E-BE6B-B5C3910E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0A4FB-4AEC-403A-A357-AB36FE81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FC465-5F4C-4114-94CA-CEA21E4D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9AA0546-5179-472B-937B-FB7EC3CF6E0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" t="7144" r="6664" b="12798"/>
          <a:stretch/>
        </p:blipFill>
        <p:spPr bwMode="auto">
          <a:xfrm>
            <a:off x="304800" y="6487904"/>
            <a:ext cx="1320800" cy="3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53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8FBDE-2C3A-459B-825C-B29F98CC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862B4-BF0C-4B6D-A510-B3B394908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BA838-486A-405C-ADC4-126115F03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45089-A7ED-44A8-BA50-6EA11885E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52A1-80B0-4FF8-A3BB-1E943CA87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4E3D70-14CC-4AC0-B53E-B57E9FAD05E5}"/>
              </a:ext>
            </a:extLst>
          </p:cNvPr>
          <p:cNvSpPr/>
          <p:nvPr userDrawn="1"/>
        </p:nvSpPr>
        <p:spPr>
          <a:xfrm>
            <a:off x="0" y="0"/>
            <a:ext cx="203200" cy="6858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5588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09800" y="577925"/>
            <a:ext cx="7772400" cy="150810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SIDBI Venture Capital Limited (SVCL) –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Facilitating access to Venture Capital in the state of Haryana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228600"/>
            <a:ext cx="10287000" cy="640080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9D93F16-0ABC-42D2-A808-A8D882F1E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137" y="4419600"/>
            <a:ext cx="3341726" cy="14085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103868-EA6C-4F94-97CB-19BE0FF7674E}"/>
              </a:ext>
            </a:extLst>
          </p:cNvPr>
          <p:cNvSpPr txBox="1"/>
          <p:nvPr/>
        </p:nvSpPr>
        <p:spPr>
          <a:xfrm>
            <a:off x="4495800" y="2461480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200" b="1" dirty="0">
              <a:solidFill>
                <a:srgbClr val="13343D"/>
              </a:solidFill>
            </a:endParaRPr>
          </a:p>
          <a:p>
            <a:pPr algn="ctr"/>
            <a:r>
              <a:rPr lang="en-IN" sz="2800" b="1" dirty="0">
                <a:solidFill>
                  <a:srgbClr val="13343D"/>
                </a:solidFill>
              </a:rPr>
              <a:t>September 13, 2022</a:t>
            </a:r>
          </a:p>
          <a:p>
            <a:pPr algn="ctr"/>
            <a:r>
              <a:rPr lang="en-IN" sz="2800" b="1" dirty="0">
                <a:solidFill>
                  <a:srgbClr val="13343D"/>
                </a:solidFill>
              </a:rPr>
              <a:t>Chandigarh</a:t>
            </a:r>
          </a:p>
          <a:p>
            <a:pPr algn="ctr"/>
            <a:endParaRPr lang="en-IN" sz="3200" b="1" dirty="0">
              <a:solidFill>
                <a:srgbClr val="13343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3D2B5-EAD9-F285-8E07-61BD2B6AC765}"/>
              </a:ext>
            </a:extLst>
          </p:cNvPr>
          <p:cNvSpPr txBox="1"/>
          <p:nvPr/>
        </p:nvSpPr>
        <p:spPr>
          <a:xfrm>
            <a:off x="11049000" y="6096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571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DEFD1E-E57B-405E-A281-FE750609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043" y="76200"/>
            <a:ext cx="8392957" cy="990600"/>
          </a:xfr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Strengthening the Startup Ecosystem in Haryana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2BA79-D2DD-407D-BE09-5646B60A1FAD}"/>
              </a:ext>
            </a:extLst>
          </p:cNvPr>
          <p:cNvSpPr txBox="1"/>
          <p:nvPr/>
        </p:nvSpPr>
        <p:spPr>
          <a:xfrm>
            <a:off x="1894043" y="1447800"/>
            <a:ext cx="8392957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Facilitating flow of seed and venture capital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Strengthening incubation and accelerator infrastructure in the State.</a:t>
            </a: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Establishing entrepreneurship and startup cell in leading educational institutions.</a:t>
            </a:r>
          </a:p>
          <a:p>
            <a:pPr algn="just"/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Organizing motivational and awareness campaign. </a:t>
            </a: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Fiscal incentives to attract new start ups.</a:t>
            </a: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Promoting R&amp;D infrastructure.</a:t>
            </a:r>
          </a:p>
          <a:p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2E30AB-F528-3A62-E553-5735AFDCCE98}"/>
              </a:ext>
            </a:extLst>
          </p:cNvPr>
          <p:cNvSpPr txBox="1"/>
          <p:nvPr/>
        </p:nvSpPr>
        <p:spPr>
          <a:xfrm>
            <a:off x="11194225" y="6248400"/>
            <a:ext cx="4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6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C2EC5A1-EBAB-47EA-A3E3-1DCB6E99D49A}"/>
              </a:ext>
            </a:extLst>
          </p:cNvPr>
          <p:cNvSpPr/>
          <p:nvPr/>
        </p:nvSpPr>
        <p:spPr>
          <a:xfrm>
            <a:off x="1014338" y="5596748"/>
            <a:ext cx="3103165" cy="5633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Management &amp; Trusteeship Fee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7AA4C4-B3CC-496D-A7C2-41C027F404EB}"/>
              </a:ext>
            </a:extLst>
          </p:cNvPr>
          <p:cNvSpPr/>
          <p:nvPr/>
        </p:nvSpPr>
        <p:spPr>
          <a:xfrm>
            <a:off x="1014338" y="4990381"/>
            <a:ext cx="3103165" cy="479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Commitments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2C9434-5E4D-4E1C-B387-956199315422}"/>
              </a:ext>
            </a:extLst>
          </p:cNvPr>
          <p:cNvGrpSpPr/>
          <p:nvPr/>
        </p:nvGrpSpPr>
        <p:grpSpPr>
          <a:xfrm>
            <a:off x="517675" y="863660"/>
            <a:ext cx="11254932" cy="5289173"/>
            <a:chOff x="3075049" y="972180"/>
            <a:chExt cx="5710963" cy="3441241"/>
          </a:xfrm>
        </p:grpSpPr>
        <p:sp>
          <p:nvSpPr>
            <p:cNvPr id="3" name="Rectangle 2"/>
            <p:cNvSpPr/>
            <p:nvPr/>
          </p:nvSpPr>
          <p:spPr>
            <a:xfrm>
              <a:off x="3331975" y="1123950"/>
              <a:ext cx="1585669" cy="3072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SEBI Registration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84129" y="1123950"/>
              <a:ext cx="3801883" cy="3072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IN/AIF1/22-23/1117 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Category I Venture Capital Fund under SEBI (AIF) Regulations, 2012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31975" y="1508784"/>
              <a:ext cx="1585669" cy="3072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Investment Manager	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84129" y="1508784"/>
              <a:ext cx="3801883" cy="3072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SIDBI Venture Capital Limited (SVCL)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31975" y="1893618"/>
              <a:ext cx="1574604" cy="3072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Sponsor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984129" y="1893618"/>
              <a:ext cx="3801883" cy="3072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Small Industries Development of India (SIDBI) 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31975" y="2278452"/>
              <a:ext cx="1574604" cy="3072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Target Fund Size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984129" y="2278452"/>
              <a:ext cx="3801883" cy="3072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₹350 crore including green shoe option of ₹100 crore   </a:t>
              </a:r>
              <a:r>
                <a:rPr lang="en-US" sz="1400" dirty="0">
                  <a:solidFill>
                    <a:srgbClr val="AD290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31975" y="2663286"/>
              <a:ext cx="1574604" cy="3072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Fund Life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84129" y="2663286"/>
              <a:ext cx="3801883" cy="3072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years from date of final closing (plus 1+1 year extension)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075049" y="972180"/>
              <a:ext cx="256926" cy="3441241"/>
            </a:xfrm>
            <a:custGeom>
              <a:avLst/>
              <a:gdLst>
                <a:gd name="connsiteX0" fmla="*/ 7620 w 297180"/>
                <a:gd name="connsiteY0" fmla="*/ 0 h 3406140"/>
                <a:gd name="connsiteX1" fmla="*/ 297180 w 297180"/>
                <a:gd name="connsiteY1" fmla="*/ 152400 h 3406140"/>
                <a:gd name="connsiteX2" fmla="*/ 289560 w 297180"/>
                <a:gd name="connsiteY2" fmla="*/ 3406140 h 3406140"/>
                <a:gd name="connsiteX3" fmla="*/ 0 w 297180"/>
                <a:gd name="connsiteY3" fmla="*/ 3208020 h 3406140"/>
                <a:gd name="connsiteX4" fmla="*/ 7620 w 297180"/>
                <a:gd name="connsiteY4" fmla="*/ 0 h 34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" h="3406140">
                  <a:moveTo>
                    <a:pt x="7620" y="0"/>
                  </a:moveTo>
                  <a:lnTo>
                    <a:pt x="297180" y="152400"/>
                  </a:lnTo>
                  <a:lnTo>
                    <a:pt x="289560" y="3406140"/>
                  </a:lnTo>
                  <a:lnTo>
                    <a:pt x="0" y="320802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F48F215-BB47-4B67-AC9A-3542089C51E1}"/>
              </a:ext>
            </a:extLst>
          </p:cNvPr>
          <p:cNvSpPr/>
          <p:nvPr/>
        </p:nvSpPr>
        <p:spPr>
          <a:xfrm>
            <a:off x="4280011" y="4987417"/>
            <a:ext cx="7492596" cy="479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Govt. of Haryana - ₹100 crore; SIDBI - ₹50 crore, Fund of Funds for </a:t>
            </a:r>
            <a:r>
              <a:rPr lang="en-IN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Startups</a:t>
            </a: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₹50 crore; Central/State PSUs and Overseas Contributors- ₹100 crore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4CAD65-6EA8-473E-BE71-D64BC658ADB8}"/>
              </a:ext>
            </a:extLst>
          </p:cNvPr>
          <p:cNvSpPr/>
          <p:nvPr/>
        </p:nvSpPr>
        <p:spPr>
          <a:xfrm>
            <a:off x="4292140" y="5596749"/>
            <a:ext cx="7492597" cy="5560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Fee: 2% p.a. of aggregate capital commitments during commitment period (first 5 years) and 2% p.a. of outstanding investments thereafter; Trusteeship Fee: ₹1.50 lakh p.a.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3E4DF5-920F-4B83-A36C-E97AD194A170}"/>
              </a:ext>
            </a:extLst>
          </p:cNvPr>
          <p:cNvSpPr/>
          <p:nvPr/>
        </p:nvSpPr>
        <p:spPr>
          <a:xfrm>
            <a:off x="1014338" y="4061733"/>
            <a:ext cx="3103165" cy="8020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Theme, Sector &amp; Focus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34A5F-2F09-45FA-A009-BB6116876670}"/>
              </a:ext>
            </a:extLst>
          </p:cNvPr>
          <p:cNvSpPr txBox="1">
            <a:spLocks/>
          </p:cNvSpPr>
          <p:nvPr/>
        </p:nvSpPr>
        <p:spPr>
          <a:xfrm>
            <a:off x="1143001" y="330260"/>
            <a:ext cx="10287000" cy="533400"/>
          </a:xfrm>
          <a:prstGeom prst="rect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 Partnering Haryana - 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</a:rPr>
              <a:t>Atmanirbhar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 Start-up Venture Fund</a:t>
            </a:r>
            <a:endParaRPr lang="en-IN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B111BE-FB13-44B1-9E1E-0A4EC069D616}"/>
              </a:ext>
            </a:extLst>
          </p:cNvPr>
          <p:cNvSpPr/>
          <p:nvPr/>
        </p:nvSpPr>
        <p:spPr>
          <a:xfrm>
            <a:off x="4270334" y="4064151"/>
            <a:ext cx="7492596" cy="827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: Innovation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Sector : Sector Agnostic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: Fintech, Green Tech, Agri &amp; Food Processing, Healthcare, EdTech, auto components and light engineering etc.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CB94F-0D70-7CAF-7325-8FBE39E67748}"/>
              </a:ext>
            </a:extLst>
          </p:cNvPr>
          <p:cNvSpPr txBox="1"/>
          <p:nvPr/>
        </p:nvSpPr>
        <p:spPr>
          <a:xfrm>
            <a:off x="11194225" y="6248400"/>
            <a:ext cx="4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76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93C1CDD-B407-4DEB-C878-937ED37C84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404" y="2530019"/>
            <a:ext cx="3443996" cy="2651581"/>
          </a:xfrm>
          <a:prstGeom prst="rect">
            <a:avLst/>
          </a:prstGeom>
        </p:spPr>
      </p:pic>
      <p:sp>
        <p:nvSpPr>
          <p:cNvPr id="134" name="Google Shape;134;p17"/>
          <p:cNvSpPr txBox="1"/>
          <p:nvPr/>
        </p:nvSpPr>
        <p:spPr>
          <a:xfrm>
            <a:off x="1206800" y="4981897"/>
            <a:ext cx="2603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400" b="1" dirty="0">
                <a:solidFill>
                  <a:srgbClr val="9AF92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Preferred destination</a:t>
            </a:r>
          </a:p>
          <a:p>
            <a:endParaRPr lang="en-IN" sz="1400" b="1" dirty="0">
              <a:solidFill>
                <a:srgbClr val="9AF927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215166" y="5459000"/>
            <a:ext cx="2083892" cy="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/>
            <a:r>
              <a:rPr lang="en-US" sz="1050" dirty="0">
                <a:latin typeface="Fira Sans"/>
                <a:ea typeface="Fira Sans"/>
                <a:cs typeface="Fira Sans"/>
                <a:sym typeface="Fira Sans"/>
              </a:rPr>
              <a:t>Increase in Industrial activity / development.</a:t>
            </a:r>
          </a:p>
          <a:p>
            <a:pPr algn="just"/>
            <a:r>
              <a:rPr lang="en-US" sz="1050" dirty="0">
                <a:latin typeface="Fira Sans"/>
                <a:ea typeface="Fira Sans"/>
                <a:cs typeface="Fira Sans"/>
                <a:sym typeface="Fira Sans"/>
              </a:rPr>
              <a:t>Haryana would become preferred destination for start-ups.</a:t>
            </a:r>
          </a:p>
          <a:p>
            <a:pPr algn="just"/>
            <a:endParaRPr lang="en-US" sz="1050" dirty="0">
              <a:latin typeface="Fira Sans"/>
              <a:ea typeface="Fira Sans"/>
              <a:cs typeface="Fira Sans"/>
              <a:sym typeface="Fira Sans"/>
            </a:endParaRPr>
          </a:p>
          <a:p>
            <a:pPr algn="just"/>
            <a:endParaRPr lang="en-US" sz="105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1172267" y="1840433"/>
            <a:ext cx="2603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 sz="1600" b="1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Innovation</a:t>
            </a:r>
            <a:endParaRPr sz="1600" b="1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172267" y="2201303"/>
            <a:ext cx="2222739" cy="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050" dirty="0">
                <a:latin typeface="Fira Sans"/>
                <a:ea typeface="Fira Sans"/>
                <a:cs typeface="Fira Sans"/>
                <a:sym typeface="Fira Sans"/>
              </a:rPr>
              <a:t>VC - Plays major role in boosting innovation in individual portfolio companies.</a:t>
            </a:r>
          </a:p>
        </p:txBody>
      </p:sp>
      <p:sp>
        <p:nvSpPr>
          <p:cNvPr id="138" name="Google Shape;138;p17"/>
          <p:cNvSpPr txBox="1"/>
          <p:nvPr/>
        </p:nvSpPr>
        <p:spPr>
          <a:xfrm>
            <a:off x="1143000" y="3389600"/>
            <a:ext cx="1941276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400" b="1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Attract VC / PE investments</a:t>
            </a:r>
            <a:endParaRPr sz="1400" b="1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1143000" y="3858800"/>
            <a:ext cx="1685130" cy="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/>
            <a:r>
              <a:rPr lang="en-US" sz="1050" dirty="0">
                <a:latin typeface="Fira Sans"/>
                <a:ea typeface="Fira Sans"/>
                <a:cs typeface="Fira Sans"/>
                <a:sym typeface="Fira Sans"/>
              </a:rPr>
              <a:t>Increase in VC and PE deal flow resulting into the State attracting larger investment.</a:t>
            </a:r>
          </a:p>
        </p:txBody>
      </p:sp>
      <p:sp>
        <p:nvSpPr>
          <p:cNvPr id="140" name="Google Shape;140;p17"/>
          <p:cNvSpPr txBox="1"/>
          <p:nvPr/>
        </p:nvSpPr>
        <p:spPr>
          <a:xfrm>
            <a:off x="8897928" y="2258600"/>
            <a:ext cx="2103471" cy="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/>
            <a:r>
              <a:rPr lang="en-US" sz="1050" dirty="0">
                <a:latin typeface="Fira Sans"/>
                <a:ea typeface="Fira Sans"/>
                <a:cs typeface="Fira Sans"/>
                <a:sym typeface="Fira Sans"/>
              </a:rPr>
              <a:t>Innovation created by VC-backed companies have large positive spill-overs to the wider economy.</a:t>
            </a:r>
          </a:p>
        </p:txBody>
      </p:sp>
      <p:sp>
        <p:nvSpPr>
          <p:cNvPr id="141" name="Google Shape;141;p17"/>
          <p:cNvSpPr txBox="1"/>
          <p:nvPr/>
        </p:nvSpPr>
        <p:spPr>
          <a:xfrm>
            <a:off x="8398200" y="1840433"/>
            <a:ext cx="2603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s" sz="1600" b="1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Spill over effects</a:t>
            </a:r>
            <a:endParaRPr sz="1600" b="1" dirty="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8398200" y="3411156"/>
            <a:ext cx="2603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s" sz="1600" b="1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Efficiency / </a:t>
            </a:r>
          </a:p>
          <a:p>
            <a:pPr algn="r"/>
            <a:r>
              <a:rPr lang="es" sz="1600" b="1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Job creation / </a:t>
            </a:r>
            <a:endParaRPr sz="1600" b="1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9141412" y="4233995"/>
            <a:ext cx="1859987" cy="64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/>
            <a:r>
              <a:rPr lang="en-US" sz="1050" dirty="0">
                <a:latin typeface="Fira Sans"/>
                <a:ea typeface="Fira Sans"/>
                <a:cs typeface="Fira Sans"/>
                <a:sym typeface="Fira Sans"/>
              </a:rPr>
              <a:t>Development of skills &amp; know-how resulting in improved efficiency.</a:t>
            </a:r>
          </a:p>
          <a:p>
            <a:pPr algn="just"/>
            <a:r>
              <a:rPr lang="en-US" sz="1050" dirty="0">
                <a:latin typeface="Fira Sans"/>
                <a:ea typeface="Fira Sans"/>
                <a:cs typeface="Fira Sans"/>
                <a:sym typeface="Fira Sans"/>
              </a:rPr>
              <a:t>Increase in skilled </a:t>
            </a:r>
            <a:r>
              <a:rPr lang="en-US" sz="1050" dirty="0" err="1">
                <a:latin typeface="Fira Sans"/>
                <a:ea typeface="Fira Sans"/>
                <a:cs typeface="Fira Sans"/>
                <a:sym typeface="Fira Sans"/>
              </a:rPr>
              <a:t>labour</a:t>
            </a:r>
            <a:r>
              <a:rPr lang="en-US" sz="1050" dirty="0">
                <a:latin typeface="Fira Sans"/>
                <a:ea typeface="Fira Sans"/>
                <a:cs typeface="Fira Sans"/>
                <a:sym typeface="Fira Sans"/>
              </a:rPr>
              <a:t> force.</a:t>
            </a:r>
          </a:p>
          <a:p>
            <a:pPr algn="just"/>
            <a:r>
              <a:rPr lang="en-US" sz="1050" dirty="0">
                <a:latin typeface="Fira Sans"/>
                <a:ea typeface="Fira Sans"/>
                <a:cs typeface="Fira Sans"/>
                <a:sym typeface="Fira Sans"/>
              </a:rPr>
              <a:t>Creation of highly productive jobs.</a:t>
            </a:r>
          </a:p>
          <a:p>
            <a:pPr algn="just"/>
            <a:endParaRPr lang="en-US" sz="105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8398200" y="4981897"/>
            <a:ext cx="2603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s" sz="1600" b="1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Standard of living</a:t>
            </a:r>
            <a:endParaRPr sz="1600" b="1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9026284" y="5486400"/>
            <a:ext cx="1975115" cy="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/>
            <a:r>
              <a:rPr lang="en-US" sz="1050" dirty="0">
                <a:latin typeface="Fira Sans"/>
                <a:ea typeface="Fira Sans"/>
                <a:cs typeface="Fira Sans"/>
                <a:sym typeface="Fira Sans"/>
              </a:rPr>
              <a:t>Increase in per capita income.</a:t>
            </a:r>
          </a:p>
          <a:p>
            <a:pPr algn="just"/>
            <a:r>
              <a:rPr lang="en-US" sz="1050" dirty="0">
                <a:latin typeface="Fira Sans"/>
                <a:ea typeface="Fira Sans"/>
                <a:cs typeface="Fira Sans"/>
                <a:sym typeface="Fira Sans"/>
              </a:rPr>
              <a:t>Increase in GSDP.</a:t>
            </a:r>
          </a:p>
          <a:p>
            <a:pPr algn="just"/>
            <a:r>
              <a:rPr lang="en-US" sz="1050" dirty="0">
                <a:latin typeface="Fira Sans"/>
                <a:ea typeface="Fira Sans"/>
                <a:cs typeface="Fira Sans"/>
                <a:sym typeface="Fira Sans"/>
              </a:rPr>
              <a:t>Improvement in the standard of living of the people of the State.</a:t>
            </a:r>
          </a:p>
        </p:txBody>
      </p:sp>
      <p:sp>
        <p:nvSpPr>
          <p:cNvPr id="146" name="Google Shape;146;p17"/>
          <p:cNvSpPr/>
          <p:nvPr/>
        </p:nvSpPr>
        <p:spPr>
          <a:xfrm>
            <a:off x="555033" y="2101851"/>
            <a:ext cx="544400" cy="5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s" sz="2267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555033" y="3673459"/>
            <a:ext cx="544400" cy="54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s" sz="2267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555033" y="5245067"/>
            <a:ext cx="544400" cy="544400"/>
          </a:xfrm>
          <a:prstGeom prst="ellipse">
            <a:avLst/>
          </a:prstGeom>
          <a:solidFill>
            <a:srgbClr val="9AF927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s" sz="2267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11092567" y="2101851"/>
            <a:ext cx="544400" cy="54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s" sz="2267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11092567" y="3673459"/>
            <a:ext cx="544400" cy="54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s" sz="2267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11092567" y="5245067"/>
            <a:ext cx="544400" cy="544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s" sz="2267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400">
              <a:solidFill>
                <a:srgbClr val="FFFFFF"/>
              </a:solidFill>
            </a:endParaRPr>
          </a:p>
        </p:txBody>
      </p:sp>
      <p:grpSp>
        <p:nvGrpSpPr>
          <p:cNvPr id="153" name="Google Shape;153;p17"/>
          <p:cNvGrpSpPr/>
          <p:nvPr/>
        </p:nvGrpSpPr>
        <p:grpSpPr>
          <a:xfrm>
            <a:off x="2667000" y="1070694"/>
            <a:ext cx="6781800" cy="5711106"/>
            <a:chOff x="2559562" y="1044350"/>
            <a:chExt cx="4024877" cy="3639029"/>
          </a:xfrm>
        </p:grpSpPr>
        <p:sp>
          <p:nvSpPr>
            <p:cNvPr id="154" name="Google Shape;154;p17"/>
            <p:cNvSpPr/>
            <p:nvPr/>
          </p:nvSpPr>
          <p:spPr>
            <a:xfrm>
              <a:off x="2559562" y="1798137"/>
              <a:ext cx="1456434" cy="2374663"/>
            </a:xfrm>
            <a:custGeom>
              <a:avLst/>
              <a:gdLst/>
              <a:ahLst/>
              <a:cxnLst/>
              <a:rect l="l" t="t" r="r" b="b"/>
              <a:pathLst>
                <a:path w="6749" h="11004" extrusionOk="0">
                  <a:moveTo>
                    <a:pt x="6748" y="1"/>
                  </a:moveTo>
                  <a:cubicBezTo>
                    <a:pt x="6748" y="1"/>
                    <a:pt x="0" y="2525"/>
                    <a:pt x="526" y="5854"/>
                  </a:cubicBezTo>
                  <a:cubicBezTo>
                    <a:pt x="879" y="8047"/>
                    <a:pt x="3440" y="11003"/>
                    <a:pt x="3440" y="11003"/>
                  </a:cubicBezTo>
                  <a:cubicBezTo>
                    <a:pt x="3440" y="11003"/>
                    <a:pt x="2083" y="8153"/>
                    <a:pt x="3661" y="3924"/>
                  </a:cubicBezTo>
                  <a:cubicBezTo>
                    <a:pt x="4429" y="1841"/>
                    <a:pt x="6748" y="1"/>
                    <a:pt x="6748" y="1"/>
                  </a:cubicBezTo>
                  <a:close/>
                </a:path>
              </a:pathLst>
            </a:custGeom>
            <a:solidFill>
              <a:srgbClr val="256F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805789" y="1199509"/>
              <a:ext cx="2407465" cy="1218623"/>
            </a:xfrm>
            <a:custGeom>
              <a:avLst/>
              <a:gdLst/>
              <a:ahLst/>
              <a:cxnLst/>
              <a:rect l="l" t="t" r="r" b="b"/>
              <a:pathLst>
                <a:path w="11156" h="5647" extrusionOk="0">
                  <a:moveTo>
                    <a:pt x="4721" y="1"/>
                  </a:moveTo>
                  <a:cubicBezTo>
                    <a:pt x="4074" y="1"/>
                    <a:pt x="3474" y="164"/>
                    <a:pt x="2978" y="566"/>
                  </a:cubicBezTo>
                  <a:cubicBezTo>
                    <a:pt x="1268" y="1965"/>
                    <a:pt x="1" y="5646"/>
                    <a:pt x="1" y="5646"/>
                  </a:cubicBezTo>
                  <a:cubicBezTo>
                    <a:pt x="1" y="5646"/>
                    <a:pt x="1773" y="3064"/>
                    <a:pt x="6223" y="2296"/>
                  </a:cubicBezTo>
                  <a:cubicBezTo>
                    <a:pt x="6532" y="2246"/>
                    <a:pt x="6852" y="2225"/>
                    <a:pt x="7174" y="2225"/>
                  </a:cubicBezTo>
                  <a:cubicBezTo>
                    <a:pt x="9134" y="2225"/>
                    <a:pt x="11156" y="3016"/>
                    <a:pt x="11156" y="3016"/>
                  </a:cubicBezTo>
                  <a:cubicBezTo>
                    <a:pt x="11156" y="3016"/>
                    <a:pt x="7503" y="1"/>
                    <a:pt x="47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4078142" y="1044350"/>
              <a:ext cx="1952343" cy="1875302"/>
            </a:xfrm>
            <a:custGeom>
              <a:avLst/>
              <a:gdLst/>
              <a:ahLst/>
              <a:cxnLst/>
              <a:rect l="l" t="t" r="r" b="b"/>
              <a:pathLst>
                <a:path w="9047" h="8690" extrusionOk="0">
                  <a:moveTo>
                    <a:pt x="3249" y="0"/>
                  </a:moveTo>
                  <a:cubicBezTo>
                    <a:pt x="1572" y="0"/>
                    <a:pt x="1" y="296"/>
                    <a:pt x="1" y="296"/>
                  </a:cubicBezTo>
                  <a:cubicBezTo>
                    <a:pt x="1" y="296"/>
                    <a:pt x="3130" y="538"/>
                    <a:pt x="5981" y="4046"/>
                  </a:cubicBezTo>
                  <a:cubicBezTo>
                    <a:pt x="7385" y="5776"/>
                    <a:pt x="7800" y="8690"/>
                    <a:pt x="7800" y="8690"/>
                  </a:cubicBezTo>
                  <a:cubicBezTo>
                    <a:pt x="7800" y="8690"/>
                    <a:pt x="9047" y="1590"/>
                    <a:pt x="5917" y="385"/>
                  </a:cubicBezTo>
                  <a:cubicBezTo>
                    <a:pt x="5168" y="94"/>
                    <a:pt x="4192" y="0"/>
                    <a:pt x="3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5122395" y="1557520"/>
              <a:ext cx="1462045" cy="2368837"/>
            </a:xfrm>
            <a:custGeom>
              <a:avLst/>
              <a:gdLst/>
              <a:ahLst/>
              <a:cxnLst/>
              <a:rect l="l" t="t" r="r" b="b"/>
              <a:pathLst>
                <a:path w="6775" h="10977" extrusionOk="0">
                  <a:moveTo>
                    <a:pt x="3314" y="1"/>
                  </a:moveTo>
                  <a:lnTo>
                    <a:pt x="3314" y="1"/>
                  </a:lnTo>
                  <a:cubicBezTo>
                    <a:pt x="3314" y="1"/>
                    <a:pt x="4692" y="2825"/>
                    <a:pt x="3093" y="7080"/>
                  </a:cubicBezTo>
                  <a:cubicBezTo>
                    <a:pt x="2325" y="9136"/>
                    <a:pt x="0" y="10977"/>
                    <a:pt x="0" y="10977"/>
                  </a:cubicBezTo>
                  <a:cubicBezTo>
                    <a:pt x="0" y="10977"/>
                    <a:pt x="6774" y="8458"/>
                    <a:pt x="6227" y="5149"/>
                  </a:cubicBezTo>
                  <a:cubicBezTo>
                    <a:pt x="5875" y="2935"/>
                    <a:pt x="3314" y="1"/>
                    <a:pt x="3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926003" y="3307652"/>
              <a:ext cx="2407681" cy="1222723"/>
            </a:xfrm>
            <a:custGeom>
              <a:avLst/>
              <a:gdLst/>
              <a:ahLst/>
              <a:cxnLst/>
              <a:rect l="l" t="t" r="r" b="b"/>
              <a:pathLst>
                <a:path w="11157" h="5666" extrusionOk="0">
                  <a:moveTo>
                    <a:pt x="11156" y="1"/>
                  </a:moveTo>
                  <a:cubicBezTo>
                    <a:pt x="11156" y="1"/>
                    <a:pt x="9404" y="2604"/>
                    <a:pt x="4934" y="3351"/>
                  </a:cubicBezTo>
                  <a:cubicBezTo>
                    <a:pt x="4614" y="3405"/>
                    <a:pt x="4283" y="3428"/>
                    <a:pt x="3950" y="3428"/>
                  </a:cubicBezTo>
                  <a:cubicBezTo>
                    <a:pt x="2000" y="3428"/>
                    <a:pt x="1" y="2630"/>
                    <a:pt x="1" y="2630"/>
                  </a:cubicBezTo>
                  <a:lnTo>
                    <a:pt x="1" y="2630"/>
                  </a:lnTo>
                  <a:cubicBezTo>
                    <a:pt x="1" y="2631"/>
                    <a:pt x="3674" y="5665"/>
                    <a:pt x="6448" y="5665"/>
                  </a:cubicBezTo>
                  <a:cubicBezTo>
                    <a:pt x="7091" y="5665"/>
                    <a:pt x="7685" y="5503"/>
                    <a:pt x="8174" y="5102"/>
                  </a:cubicBezTo>
                  <a:cubicBezTo>
                    <a:pt x="9909" y="3703"/>
                    <a:pt x="11156" y="1"/>
                    <a:pt x="11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113519" y="2810451"/>
              <a:ext cx="1957953" cy="1872928"/>
            </a:xfrm>
            <a:custGeom>
              <a:avLst/>
              <a:gdLst/>
              <a:ahLst/>
              <a:cxnLst/>
              <a:rect l="l" t="t" r="r" b="b"/>
              <a:pathLst>
                <a:path w="9073" h="8679" extrusionOk="0">
                  <a:moveTo>
                    <a:pt x="1204" y="1"/>
                  </a:moveTo>
                  <a:cubicBezTo>
                    <a:pt x="1204" y="2"/>
                    <a:pt x="0" y="7122"/>
                    <a:pt x="3156" y="8306"/>
                  </a:cubicBezTo>
                  <a:cubicBezTo>
                    <a:pt x="3876" y="8586"/>
                    <a:pt x="4809" y="8678"/>
                    <a:pt x="5720" y="8678"/>
                  </a:cubicBezTo>
                  <a:cubicBezTo>
                    <a:pt x="7435" y="8678"/>
                    <a:pt x="9073" y="8353"/>
                    <a:pt x="9073" y="8353"/>
                  </a:cubicBezTo>
                  <a:cubicBezTo>
                    <a:pt x="9073" y="8353"/>
                    <a:pt x="5917" y="8132"/>
                    <a:pt x="3045" y="4645"/>
                  </a:cubicBezTo>
                  <a:cubicBezTo>
                    <a:pt x="1641" y="2936"/>
                    <a:pt x="1205" y="1"/>
                    <a:pt x="1204" y="1"/>
                  </a:cubicBezTo>
                  <a:close/>
                </a:path>
              </a:pathLst>
            </a:custGeom>
            <a:solidFill>
              <a:srgbClr val="53BB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CC73A14-4971-1F7F-C497-B6644497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043" y="76200"/>
            <a:ext cx="8392957" cy="863561"/>
          </a:xfr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Benefits accruing to the state of Haryana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9B874D-A39C-2A1D-387C-3BA88CE028E5}"/>
              </a:ext>
            </a:extLst>
          </p:cNvPr>
          <p:cNvSpPr txBox="1"/>
          <p:nvPr/>
        </p:nvSpPr>
        <p:spPr>
          <a:xfrm>
            <a:off x="11194225" y="6248400"/>
            <a:ext cx="4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02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10800000" flipH="1">
            <a:off x="4732200" y="603464"/>
            <a:ext cx="1440000" cy="1080000"/>
          </a:xfrm>
          <a:custGeom>
            <a:avLst/>
            <a:gdLst/>
            <a:ahLst/>
            <a:cxnLst/>
            <a:rect l="l" t="t" r="r" b="b"/>
            <a:pathLst>
              <a:path w="67940" h="58853" extrusionOk="0">
                <a:moveTo>
                  <a:pt x="16985" y="0"/>
                </a:moveTo>
                <a:lnTo>
                  <a:pt x="0" y="29426"/>
                </a:lnTo>
                <a:lnTo>
                  <a:pt x="16985" y="58852"/>
                </a:lnTo>
                <a:lnTo>
                  <a:pt x="50955" y="58852"/>
                </a:lnTo>
                <a:lnTo>
                  <a:pt x="67940" y="29426"/>
                </a:lnTo>
                <a:lnTo>
                  <a:pt x="509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lt1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962400" y="1598341"/>
            <a:ext cx="1083172" cy="558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067" rIns="0" bIns="0" anchor="t" anchorCtr="0">
            <a:noAutofit/>
          </a:bodyPr>
          <a:lstStyle/>
          <a:p>
            <a:pPr algn="ctr"/>
            <a:r>
              <a:rPr lang="en-IN" sz="2667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Year 2</a:t>
            </a:r>
          </a:p>
        </p:txBody>
      </p:sp>
      <p:sp>
        <p:nvSpPr>
          <p:cNvPr id="100" name="Google Shape;100;p17"/>
          <p:cNvSpPr txBox="1"/>
          <p:nvPr/>
        </p:nvSpPr>
        <p:spPr>
          <a:xfrm>
            <a:off x="4960580" y="1117223"/>
            <a:ext cx="1015184" cy="68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367" rIns="0" bIns="0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667"/>
              </a:spcBef>
            </a:pPr>
            <a:r>
              <a:rPr lang="en-IN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₹25 crore</a:t>
            </a:r>
          </a:p>
        </p:txBody>
      </p:sp>
      <p:sp>
        <p:nvSpPr>
          <p:cNvPr id="101" name="Google Shape;101;p17"/>
          <p:cNvSpPr txBox="1"/>
          <p:nvPr/>
        </p:nvSpPr>
        <p:spPr>
          <a:xfrm>
            <a:off x="4806023" y="510423"/>
            <a:ext cx="1366177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067" rIns="0" bIns="0" anchor="t" anchorCtr="0">
            <a:noAutofit/>
          </a:bodyPr>
          <a:lstStyle/>
          <a:p>
            <a:pPr algn="ctr"/>
            <a:r>
              <a:rPr lang="en-IN" sz="2667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Year 3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DDA4349-9DD5-215C-9A85-5CF0B67183E9}"/>
              </a:ext>
            </a:extLst>
          </p:cNvPr>
          <p:cNvSpPr txBox="1">
            <a:spLocks/>
          </p:cNvSpPr>
          <p:nvPr/>
        </p:nvSpPr>
        <p:spPr>
          <a:xfrm>
            <a:off x="710442" y="4113488"/>
            <a:ext cx="108966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/>
          </a:p>
        </p:txBody>
      </p:sp>
      <p:sp>
        <p:nvSpPr>
          <p:cNvPr id="19" name="Google Shape;733;p37">
            <a:extLst>
              <a:ext uri="{FF2B5EF4-FFF2-40B4-BE49-F238E27FC236}">
                <a16:creationId xmlns:a16="http://schemas.microsoft.com/office/drawing/2014/main" id="{C3B903DD-41F2-2EC1-67D0-5629769AF91B}"/>
              </a:ext>
            </a:extLst>
          </p:cNvPr>
          <p:cNvSpPr/>
          <p:nvPr/>
        </p:nvSpPr>
        <p:spPr>
          <a:xfrm>
            <a:off x="693617" y="2777947"/>
            <a:ext cx="11398049" cy="1066000"/>
          </a:xfrm>
          <a:prstGeom prst="rightArrow">
            <a:avLst>
              <a:gd name="adj1" fmla="val 38055"/>
              <a:gd name="adj2" fmla="val 489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735;p37">
            <a:extLst>
              <a:ext uri="{FF2B5EF4-FFF2-40B4-BE49-F238E27FC236}">
                <a16:creationId xmlns:a16="http://schemas.microsoft.com/office/drawing/2014/main" id="{F76377C2-3E4B-CD47-3FDB-3A651CC0BE01}"/>
              </a:ext>
            </a:extLst>
          </p:cNvPr>
          <p:cNvSpPr/>
          <p:nvPr/>
        </p:nvSpPr>
        <p:spPr>
          <a:xfrm>
            <a:off x="703800" y="3124200"/>
            <a:ext cx="2268000" cy="2088000"/>
          </a:xfrm>
          <a:custGeom>
            <a:avLst/>
            <a:gdLst/>
            <a:ahLst/>
            <a:cxnLst/>
            <a:rect l="l" t="t" r="r" b="b"/>
            <a:pathLst>
              <a:path w="70641" h="69188" extrusionOk="0">
                <a:moveTo>
                  <a:pt x="35315" y="1"/>
                </a:moveTo>
                <a:cubicBezTo>
                  <a:pt x="33410" y="1"/>
                  <a:pt x="31505" y="727"/>
                  <a:pt x="30052" y="2180"/>
                </a:cubicBezTo>
                <a:lnTo>
                  <a:pt x="2906" y="29338"/>
                </a:lnTo>
                <a:cubicBezTo>
                  <a:pt x="1" y="32243"/>
                  <a:pt x="1" y="36958"/>
                  <a:pt x="2906" y="39863"/>
                </a:cubicBezTo>
                <a:lnTo>
                  <a:pt x="30052" y="67009"/>
                </a:lnTo>
                <a:cubicBezTo>
                  <a:pt x="31505" y="68462"/>
                  <a:pt x="33410" y="69188"/>
                  <a:pt x="35315" y="69188"/>
                </a:cubicBezTo>
                <a:cubicBezTo>
                  <a:pt x="37220" y="69188"/>
                  <a:pt x="39125" y="68462"/>
                  <a:pt x="40577" y="67009"/>
                </a:cubicBezTo>
                <a:lnTo>
                  <a:pt x="67736" y="39863"/>
                </a:lnTo>
                <a:cubicBezTo>
                  <a:pt x="70641" y="36958"/>
                  <a:pt x="70641" y="32243"/>
                  <a:pt x="67736" y="29338"/>
                </a:cubicBezTo>
                <a:lnTo>
                  <a:pt x="40577" y="2180"/>
                </a:lnTo>
                <a:cubicBezTo>
                  <a:pt x="39125" y="727"/>
                  <a:pt x="37220" y="1"/>
                  <a:pt x="353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736;p37">
            <a:extLst>
              <a:ext uri="{FF2B5EF4-FFF2-40B4-BE49-F238E27FC236}">
                <a16:creationId xmlns:a16="http://schemas.microsoft.com/office/drawing/2014/main" id="{7DB3C81B-2E32-9A47-ACB1-B380BC3A57F8}"/>
              </a:ext>
            </a:extLst>
          </p:cNvPr>
          <p:cNvSpPr/>
          <p:nvPr/>
        </p:nvSpPr>
        <p:spPr>
          <a:xfrm>
            <a:off x="1240837" y="3581400"/>
            <a:ext cx="1121363" cy="1121148"/>
          </a:xfrm>
          <a:custGeom>
            <a:avLst/>
            <a:gdLst/>
            <a:ahLst/>
            <a:cxnLst/>
            <a:rect l="l" t="t" r="r" b="b"/>
            <a:pathLst>
              <a:path w="35351" h="35339" extrusionOk="0">
                <a:moveTo>
                  <a:pt x="3204" y="1"/>
                </a:moveTo>
                <a:cubicBezTo>
                  <a:pt x="1442" y="1"/>
                  <a:pt x="1" y="1429"/>
                  <a:pt x="1" y="3203"/>
                </a:cubicBezTo>
                <a:lnTo>
                  <a:pt x="1" y="32135"/>
                </a:lnTo>
                <a:cubicBezTo>
                  <a:pt x="1" y="33909"/>
                  <a:pt x="1442" y="35338"/>
                  <a:pt x="3204" y="35338"/>
                </a:cubicBezTo>
                <a:lnTo>
                  <a:pt x="32136" y="35338"/>
                </a:lnTo>
                <a:cubicBezTo>
                  <a:pt x="33910" y="35338"/>
                  <a:pt x="35351" y="33909"/>
                  <a:pt x="35351" y="32135"/>
                </a:cubicBezTo>
                <a:lnTo>
                  <a:pt x="35351" y="3203"/>
                </a:lnTo>
                <a:cubicBezTo>
                  <a:pt x="35351" y="1429"/>
                  <a:pt x="33910" y="1"/>
                  <a:pt x="32136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₹40 crore</a:t>
            </a:r>
          </a:p>
        </p:txBody>
      </p:sp>
      <p:sp>
        <p:nvSpPr>
          <p:cNvPr id="22" name="Google Shape;737;p37">
            <a:extLst>
              <a:ext uri="{FF2B5EF4-FFF2-40B4-BE49-F238E27FC236}">
                <a16:creationId xmlns:a16="http://schemas.microsoft.com/office/drawing/2014/main" id="{0CFB9977-F5D2-44D5-4A91-C2724704A3C9}"/>
              </a:ext>
            </a:extLst>
          </p:cNvPr>
          <p:cNvSpPr/>
          <p:nvPr/>
        </p:nvSpPr>
        <p:spPr>
          <a:xfrm>
            <a:off x="2989800" y="3124200"/>
            <a:ext cx="2268000" cy="2088000"/>
          </a:xfrm>
          <a:custGeom>
            <a:avLst/>
            <a:gdLst/>
            <a:ahLst/>
            <a:cxnLst/>
            <a:rect l="l" t="t" r="r" b="b"/>
            <a:pathLst>
              <a:path w="70640" h="69188" extrusionOk="0">
                <a:moveTo>
                  <a:pt x="35320" y="1"/>
                </a:moveTo>
                <a:cubicBezTo>
                  <a:pt x="33418" y="1"/>
                  <a:pt x="31516" y="727"/>
                  <a:pt x="30063" y="2180"/>
                </a:cubicBezTo>
                <a:lnTo>
                  <a:pt x="2905" y="29338"/>
                </a:lnTo>
                <a:cubicBezTo>
                  <a:pt x="0" y="32243"/>
                  <a:pt x="0" y="36958"/>
                  <a:pt x="2905" y="39863"/>
                </a:cubicBezTo>
                <a:lnTo>
                  <a:pt x="30063" y="67009"/>
                </a:lnTo>
                <a:cubicBezTo>
                  <a:pt x="31516" y="68462"/>
                  <a:pt x="33418" y="69188"/>
                  <a:pt x="35320" y="69188"/>
                </a:cubicBezTo>
                <a:cubicBezTo>
                  <a:pt x="37222" y="69188"/>
                  <a:pt x="39124" y="68462"/>
                  <a:pt x="40577" y="67009"/>
                </a:cubicBezTo>
                <a:lnTo>
                  <a:pt x="67735" y="39863"/>
                </a:lnTo>
                <a:cubicBezTo>
                  <a:pt x="70640" y="36958"/>
                  <a:pt x="70640" y="32243"/>
                  <a:pt x="67735" y="29338"/>
                </a:cubicBezTo>
                <a:lnTo>
                  <a:pt x="40577" y="2180"/>
                </a:lnTo>
                <a:cubicBezTo>
                  <a:pt x="39124" y="727"/>
                  <a:pt x="37222" y="1"/>
                  <a:pt x="353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3" name="Google Shape;739;p37">
            <a:extLst>
              <a:ext uri="{FF2B5EF4-FFF2-40B4-BE49-F238E27FC236}">
                <a16:creationId xmlns:a16="http://schemas.microsoft.com/office/drawing/2014/main" id="{65CE9507-7090-4D9A-24EE-06EDFE8A8D8D}"/>
              </a:ext>
            </a:extLst>
          </p:cNvPr>
          <p:cNvSpPr/>
          <p:nvPr/>
        </p:nvSpPr>
        <p:spPr>
          <a:xfrm>
            <a:off x="5275800" y="3124200"/>
            <a:ext cx="2268000" cy="2088000"/>
          </a:xfrm>
          <a:custGeom>
            <a:avLst/>
            <a:gdLst/>
            <a:ahLst/>
            <a:cxnLst/>
            <a:rect l="l" t="t" r="r" b="b"/>
            <a:pathLst>
              <a:path w="70640" h="69188" extrusionOk="0">
                <a:moveTo>
                  <a:pt x="35314" y="1"/>
                </a:moveTo>
                <a:cubicBezTo>
                  <a:pt x="33409" y="1"/>
                  <a:pt x="31504" y="727"/>
                  <a:pt x="30052" y="2180"/>
                </a:cubicBezTo>
                <a:lnTo>
                  <a:pt x="2905" y="29338"/>
                </a:lnTo>
                <a:cubicBezTo>
                  <a:pt x="0" y="32243"/>
                  <a:pt x="0" y="36958"/>
                  <a:pt x="2905" y="39863"/>
                </a:cubicBezTo>
                <a:lnTo>
                  <a:pt x="30052" y="67009"/>
                </a:lnTo>
                <a:cubicBezTo>
                  <a:pt x="31504" y="68462"/>
                  <a:pt x="33409" y="69188"/>
                  <a:pt x="35314" y="69188"/>
                </a:cubicBezTo>
                <a:cubicBezTo>
                  <a:pt x="37219" y="69188"/>
                  <a:pt x="39124" y="68462"/>
                  <a:pt x="40577" y="67009"/>
                </a:cubicBezTo>
                <a:lnTo>
                  <a:pt x="67735" y="39863"/>
                </a:lnTo>
                <a:cubicBezTo>
                  <a:pt x="70640" y="36958"/>
                  <a:pt x="70640" y="32243"/>
                  <a:pt x="67735" y="29338"/>
                </a:cubicBezTo>
                <a:lnTo>
                  <a:pt x="40577" y="2180"/>
                </a:lnTo>
                <a:cubicBezTo>
                  <a:pt x="39124" y="727"/>
                  <a:pt x="37219" y="1"/>
                  <a:pt x="35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740;p37">
            <a:extLst>
              <a:ext uri="{FF2B5EF4-FFF2-40B4-BE49-F238E27FC236}">
                <a16:creationId xmlns:a16="http://schemas.microsoft.com/office/drawing/2014/main" id="{5CED23D6-BF40-3CA2-FFE5-B314A841D1F9}"/>
              </a:ext>
            </a:extLst>
          </p:cNvPr>
          <p:cNvSpPr/>
          <p:nvPr/>
        </p:nvSpPr>
        <p:spPr>
          <a:xfrm>
            <a:off x="5812837" y="3581400"/>
            <a:ext cx="1121363" cy="1121148"/>
          </a:xfrm>
          <a:custGeom>
            <a:avLst/>
            <a:gdLst/>
            <a:ahLst/>
            <a:cxnLst/>
            <a:rect l="l" t="t" r="r" b="b"/>
            <a:pathLst>
              <a:path w="35351" h="35339" extrusionOk="0">
                <a:moveTo>
                  <a:pt x="3204" y="1"/>
                </a:moveTo>
                <a:cubicBezTo>
                  <a:pt x="1442" y="1"/>
                  <a:pt x="1" y="1429"/>
                  <a:pt x="1" y="3203"/>
                </a:cubicBezTo>
                <a:lnTo>
                  <a:pt x="1" y="32135"/>
                </a:lnTo>
                <a:cubicBezTo>
                  <a:pt x="1" y="33909"/>
                  <a:pt x="1442" y="35338"/>
                  <a:pt x="3204" y="35338"/>
                </a:cubicBezTo>
                <a:lnTo>
                  <a:pt x="32136" y="35338"/>
                </a:lnTo>
                <a:cubicBezTo>
                  <a:pt x="33910" y="35338"/>
                  <a:pt x="35351" y="33909"/>
                  <a:pt x="35351" y="32135"/>
                </a:cubicBezTo>
                <a:lnTo>
                  <a:pt x="35351" y="3203"/>
                </a:lnTo>
                <a:cubicBezTo>
                  <a:pt x="35351" y="1429"/>
                  <a:pt x="33910" y="1"/>
                  <a:pt x="32136" y="1"/>
                </a:cubicBezTo>
                <a:close/>
              </a:path>
            </a:pathLst>
          </a:custGeom>
          <a:solidFill>
            <a:srgbClr val="FC93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₹40 crore</a:t>
            </a:r>
          </a:p>
        </p:txBody>
      </p:sp>
      <p:sp>
        <p:nvSpPr>
          <p:cNvPr id="26" name="Google Shape;743;p37">
            <a:extLst>
              <a:ext uri="{FF2B5EF4-FFF2-40B4-BE49-F238E27FC236}">
                <a16:creationId xmlns:a16="http://schemas.microsoft.com/office/drawing/2014/main" id="{8BC61DB8-AEC5-BF38-8890-AF1666E10B0E}"/>
              </a:ext>
            </a:extLst>
          </p:cNvPr>
          <p:cNvSpPr txBox="1"/>
          <p:nvPr/>
        </p:nvSpPr>
        <p:spPr>
          <a:xfrm>
            <a:off x="5168600" y="5334000"/>
            <a:ext cx="2527600" cy="2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Year 8</a:t>
            </a:r>
            <a:endParaRPr sz="2667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" name="Google Shape;745;p37">
            <a:extLst>
              <a:ext uri="{FF2B5EF4-FFF2-40B4-BE49-F238E27FC236}">
                <a16:creationId xmlns:a16="http://schemas.microsoft.com/office/drawing/2014/main" id="{32FF296C-0CE5-5BA6-3FFE-87BAA6705995}"/>
              </a:ext>
            </a:extLst>
          </p:cNvPr>
          <p:cNvSpPr txBox="1"/>
          <p:nvPr/>
        </p:nvSpPr>
        <p:spPr>
          <a:xfrm>
            <a:off x="2882600" y="5334000"/>
            <a:ext cx="2162972" cy="240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2667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Year 7</a:t>
            </a:r>
          </a:p>
        </p:txBody>
      </p:sp>
      <p:sp>
        <p:nvSpPr>
          <p:cNvPr id="28" name="Google Shape;747;p37">
            <a:extLst>
              <a:ext uri="{FF2B5EF4-FFF2-40B4-BE49-F238E27FC236}">
                <a16:creationId xmlns:a16="http://schemas.microsoft.com/office/drawing/2014/main" id="{172DA829-5C85-4644-0042-57404332DABB}"/>
              </a:ext>
            </a:extLst>
          </p:cNvPr>
          <p:cNvSpPr txBox="1"/>
          <p:nvPr/>
        </p:nvSpPr>
        <p:spPr>
          <a:xfrm>
            <a:off x="574103" y="5334011"/>
            <a:ext cx="2527600" cy="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Year 6</a:t>
            </a:r>
            <a:endParaRPr sz="2667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" name="Google Shape;749;p37">
            <a:extLst>
              <a:ext uri="{FF2B5EF4-FFF2-40B4-BE49-F238E27FC236}">
                <a16:creationId xmlns:a16="http://schemas.microsoft.com/office/drawing/2014/main" id="{95B80796-CCA0-9751-E733-EA9BC06441DF}"/>
              </a:ext>
            </a:extLst>
          </p:cNvPr>
          <p:cNvSpPr txBox="1"/>
          <p:nvPr/>
        </p:nvSpPr>
        <p:spPr>
          <a:xfrm>
            <a:off x="7467600" y="5334000"/>
            <a:ext cx="2527600" cy="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667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Year 9</a:t>
            </a:r>
            <a:endParaRPr sz="2667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324FF6C2-D91D-9B9D-F39A-437BDBC7C774}"/>
              </a:ext>
            </a:extLst>
          </p:cNvPr>
          <p:cNvSpPr txBox="1">
            <a:spLocks/>
          </p:cNvSpPr>
          <p:nvPr/>
        </p:nvSpPr>
        <p:spPr>
          <a:xfrm>
            <a:off x="562654" y="2618688"/>
            <a:ext cx="4161746" cy="491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>
                <a:solidFill>
                  <a:schemeClr val="accent5">
                    <a:lumMod val="50000"/>
                  </a:schemeClr>
                </a:solidFill>
              </a:rPr>
              <a:t>Distribution</a:t>
            </a:r>
            <a:endParaRPr lang="en-IN" sz="2500" dirty="0"/>
          </a:p>
        </p:txBody>
      </p:sp>
      <p:sp>
        <p:nvSpPr>
          <p:cNvPr id="31" name="Google Shape;736;p37">
            <a:extLst>
              <a:ext uri="{FF2B5EF4-FFF2-40B4-BE49-F238E27FC236}">
                <a16:creationId xmlns:a16="http://schemas.microsoft.com/office/drawing/2014/main" id="{6BE8B56D-0F0B-C0B5-F560-5D564394C8FB}"/>
              </a:ext>
            </a:extLst>
          </p:cNvPr>
          <p:cNvSpPr/>
          <p:nvPr/>
        </p:nvSpPr>
        <p:spPr>
          <a:xfrm>
            <a:off x="3526837" y="3618304"/>
            <a:ext cx="1121363" cy="1121148"/>
          </a:xfrm>
          <a:custGeom>
            <a:avLst/>
            <a:gdLst/>
            <a:ahLst/>
            <a:cxnLst/>
            <a:rect l="l" t="t" r="r" b="b"/>
            <a:pathLst>
              <a:path w="35351" h="35339" extrusionOk="0">
                <a:moveTo>
                  <a:pt x="3204" y="1"/>
                </a:moveTo>
                <a:cubicBezTo>
                  <a:pt x="1442" y="1"/>
                  <a:pt x="1" y="1429"/>
                  <a:pt x="1" y="3203"/>
                </a:cubicBezTo>
                <a:lnTo>
                  <a:pt x="1" y="32135"/>
                </a:lnTo>
                <a:cubicBezTo>
                  <a:pt x="1" y="33909"/>
                  <a:pt x="1442" y="35338"/>
                  <a:pt x="3204" y="35338"/>
                </a:cubicBezTo>
                <a:lnTo>
                  <a:pt x="32136" y="35338"/>
                </a:lnTo>
                <a:cubicBezTo>
                  <a:pt x="33910" y="35338"/>
                  <a:pt x="35351" y="33909"/>
                  <a:pt x="35351" y="32135"/>
                </a:cubicBezTo>
                <a:lnTo>
                  <a:pt x="35351" y="3203"/>
                </a:lnTo>
                <a:cubicBezTo>
                  <a:pt x="35351" y="1429"/>
                  <a:pt x="33910" y="1"/>
                  <a:pt x="32136" y="1"/>
                </a:cubicBezTo>
                <a:close/>
              </a:path>
            </a:pathLst>
          </a:custGeom>
          <a:solidFill>
            <a:srgbClr val="FCD5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₹40 crore</a:t>
            </a:r>
          </a:p>
        </p:txBody>
      </p:sp>
      <p:sp>
        <p:nvSpPr>
          <p:cNvPr id="66" name="Google Shape;741;p37">
            <a:extLst>
              <a:ext uri="{FF2B5EF4-FFF2-40B4-BE49-F238E27FC236}">
                <a16:creationId xmlns:a16="http://schemas.microsoft.com/office/drawing/2014/main" id="{B55CE8BD-2AF0-3AD5-08D9-276FB5B24E1C}"/>
              </a:ext>
            </a:extLst>
          </p:cNvPr>
          <p:cNvSpPr/>
          <p:nvPr/>
        </p:nvSpPr>
        <p:spPr>
          <a:xfrm>
            <a:off x="7561800" y="3124200"/>
            <a:ext cx="2268000" cy="2088000"/>
          </a:xfrm>
          <a:custGeom>
            <a:avLst/>
            <a:gdLst/>
            <a:ahLst/>
            <a:cxnLst/>
            <a:rect l="l" t="t" r="r" b="b"/>
            <a:pathLst>
              <a:path w="70640" h="69188" extrusionOk="0">
                <a:moveTo>
                  <a:pt x="35320" y="1"/>
                </a:moveTo>
                <a:cubicBezTo>
                  <a:pt x="33418" y="1"/>
                  <a:pt x="31516" y="727"/>
                  <a:pt x="30064" y="2180"/>
                </a:cubicBezTo>
                <a:lnTo>
                  <a:pt x="2905" y="29338"/>
                </a:lnTo>
                <a:cubicBezTo>
                  <a:pt x="0" y="32243"/>
                  <a:pt x="0" y="36958"/>
                  <a:pt x="2905" y="39863"/>
                </a:cubicBezTo>
                <a:lnTo>
                  <a:pt x="30064" y="67009"/>
                </a:lnTo>
                <a:cubicBezTo>
                  <a:pt x="31516" y="68462"/>
                  <a:pt x="33418" y="69188"/>
                  <a:pt x="35320" y="69188"/>
                </a:cubicBezTo>
                <a:cubicBezTo>
                  <a:pt x="37222" y="69188"/>
                  <a:pt x="39124" y="68462"/>
                  <a:pt x="40577" y="67009"/>
                </a:cubicBezTo>
                <a:lnTo>
                  <a:pt x="67735" y="39863"/>
                </a:lnTo>
                <a:cubicBezTo>
                  <a:pt x="70640" y="36958"/>
                  <a:pt x="70640" y="32243"/>
                  <a:pt x="67735" y="29338"/>
                </a:cubicBezTo>
                <a:lnTo>
                  <a:pt x="40577" y="2180"/>
                </a:lnTo>
                <a:cubicBezTo>
                  <a:pt x="39124" y="727"/>
                  <a:pt x="37222" y="1"/>
                  <a:pt x="353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" name="Google Shape;742;p37">
            <a:extLst>
              <a:ext uri="{FF2B5EF4-FFF2-40B4-BE49-F238E27FC236}">
                <a16:creationId xmlns:a16="http://schemas.microsoft.com/office/drawing/2014/main" id="{F3322825-4266-2EE4-305F-9A94CF5FF3F0}"/>
              </a:ext>
            </a:extLst>
          </p:cNvPr>
          <p:cNvSpPr/>
          <p:nvPr/>
        </p:nvSpPr>
        <p:spPr>
          <a:xfrm>
            <a:off x="8153400" y="3603252"/>
            <a:ext cx="1121363" cy="1121148"/>
          </a:xfrm>
          <a:custGeom>
            <a:avLst/>
            <a:gdLst/>
            <a:ahLst/>
            <a:cxnLst/>
            <a:rect l="l" t="t" r="r" b="b"/>
            <a:pathLst>
              <a:path w="35351" h="35339" extrusionOk="0">
                <a:moveTo>
                  <a:pt x="3204" y="1"/>
                </a:moveTo>
                <a:cubicBezTo>
                  <a:pt x="1442" y="1"/>
                  <a:pt x="1" y="1429"/>
                  <a:pt x="1" y="3203"/>
                </a:cubicBezTo>
                <a:lnTo>
                  <a:pt x="1" y="32135"/>
                </a:lnTo>
                <a:cubicBezTo>
                  <a:pt x="1" y="33909"/>
                  <a:pt x="1442" y="35338"/>
                  <a:pt x="3204" y="35338"/>
                </a:cubicBezTo>
                <a:lnTo>
                  <a:pt x="32136" y="35338"/>
                </a:lnTo>
                <a:cubicBezTo>
                  <a:pt x="33910" y="35338"/>
                  <a:pt x="35351" y="33909"/>
                  <a:pt x="35351" y="32135"/>
                </a:cubicBezTo>
                <a:lnTo>
                  <a:pt x="35351" y="3203"/>
                </a:lnTo>
                <a:cubicBezTo>
                  <a:pt x="35351" y="1429"/>
                  <a:pt x="33910" y="1"/>
                  <a:pt x="32136" y="1"/>
                </a:cubicBezTo>
                <a:close/>
              </a:path>
            </a:pathLst>
          </a:custGeom>
          <a:solidFill>
            <a:srgbClr val="FF94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₹24 crore</a:t>
            </a:r>
          </a:p>
        </p:txBody>
      </p:sp>
      <p:sp>
        <p:nvSpPr>
          <p:cNvPr id="68" name="Google Shape;741;p37">
            <a:extLst>
              <a:ext uri="{FF2B5EF4-FFF2-40B4-BE49-F238E27FC236}">
                <a16:creationId xmlns:a16="http://schemas.microsoft.com/office/drawing/2014/main" id="{9796CE83-CE46-5438-D248-7F1C8F453AA4}"/>
              </a:ext>
            </a:extLst>
          </p:cNvPr>
          <p:cNvSpPr/>
          <p:nvPr/>
        </p:nvSpPr>
        <p:spPr>
          <a:xfrm>
            <a:off x="9911335" y="3110399"/>
            <a:ext cx="2128265" cy="2101800"/>
          </a:xfrm>
          <a:custGeom>
            <a:avLst/>
            <a:gdLst/>
            <a:ahLst/>
            <a:cxnLst/>
            <a:rect l="l" t="t" r="r" b="b"/>
            <a:pathLst>
              <a:path w="70640" h="69188" extrusionOk="0">
                <a:moveTo>
                  <a:pt x="35320" y="1"/>
                </a:moveTo>
                <a:cubicBezTo>
                  <a:pt x="33418" y="1"/>
                  <a:pt x="31516" y="727"/>
                  <a:pt x="30064" y="2180"/>
                </a:cubicBezTo>
                <a:lnTo>
                  <a:pt x="2905" y="29338"/>
                </a:lnTo>
                <a:cubicBezTo>
                  <a:pt x="0" y="32243"/>
                  <a:pt x="0" y="36958"/>
                  <a:pt x="2905" y="39863"/>
                </a:cubicBezTo>
                <a:lnTo>
                  <a:pt x="30064" y="67009"/>
                </a:lnTo>
                <a:cubicBezTo>
                  <a:pt x="31516" y="68462"/>
                  <a:pt x="33418" y="69188"/>
                  <a:pt x="35320" y="69188"/>
                </a:cubicBezTo>
                <a:cubicBezTo>
                  <a:pt x="37222" y="69188"/>
                  <a:pt x="39124" y="68462"/>
                  <a:pt x="40577" y="67009"/>
                </a:cubicBezTo>
                <a:lnTo>
                  <a:pt x="67735" y="39863"/>
                </a:lnTo>
                <a:cubicBezTo>
                  <a:pt x="70640" y="36958"/>
                  <a:pt x="70640" y="32243"/>
                  <a:pt x="67735" y="29338"/>
                </a:cubicBezTo>
                <a:lnTo>
                  <a:pt x="40577" y="2180"/>
                </a:lnTo>
                <a:cubicBezTo>
                  <a:pt x="39124" y="727"/>
                  <a:pt x="37222" y="1"/>
                  <a:pt x="35320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742;p37">
            <a:extLst>
              <a:ext uri="{FF2B5EF4-FFF2-40B4-BE49-F238E27FC236}">
                <a16:creationId xmlns:a16="http://schemas.microsoft.com/office/drawing/2014/main" id="{1DD3738C-A992-19AE-0C8C-F311CB487ED5}"/>
              </a:ext>
            </a:extLst>
          </p:cNvPr>
          <p:cNvSpPr/>
          <p:nvPr/>
        </p:nvSpPr>
        <p:spPr>
          <a:xfrm>
            <a:off x="10439400" y="3581400"/>
            <a:ext cx="1121363" cy="1121148"/>
          </a:xfrm>
          <a:custGeom>
            <a:avLst/>
            <a:gdLst/>
            <a:ahLst/>
            <a:cxnLst/>
            <a:rect l="l" t="t" r="r" b="b"/>
            <a:pathLst>
              <a:path w="35351" h="35339" extrusionOk="0">
                <a:moveTo>
                  <a:pt x="3204" y="1"/>
                </a:moveTo>
                <a:cubicBezTo>
                  <a:pt x="1442" y="1"/>
                  <a:pt x="1" y="1429"/>
                  <a:pt x="1" y="3203"/>
                </a:cubicBezTo>
                <a:lnTo>
                  <a:pt x="1" y="32135"/>
                </a:lnTo>
                <a:cubicBezTo>
                  <a:pt x="1" y="33909"/>
                  <a:pt x="1442" y="35338"/>
                  <a:pt x="3204" y="35338"/>
                </a:cubicBezTo>
                <a:lnTo>
                  <a:pt x="32136" y="35338"/>
                </a:lnTo>
                <a:cubicBezTo>
                  <a:pt x="33910" y="35338"/>
                  <a:pt x="35351" y="33909"/>
                  <a:pt x="35351" y="32135"/>
                </a:cubicBezTo>
                <a:lnTo>
                  <a:pt x="35351" y="3203"/>
                </a:lnTo>
                <a:cubicBezTo>
                  <a:pt x="35351" y="1429"/>
                  <a:pt x="33910" y="1"/>
                  <a:pt x="32136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₹16 crore</a:t>
            </a:r>
          </a:p>
        </p:txBody>
      </p:sp>
      <p:sp>
        <p:nvSpPr>
          <p:cNvPr id="70" name="Google Shape;749;p37">
            <a:extLst>
              <a:ext uri="{FF2B5EF4-FFF2-40B4-BE49-F238E27FC236}">
                <a16:creationId xmlns:a16="http://schemas.microsoft.com/office/drawing/2014/main" id="{8C510829-A53F-91A0-E1AE-68B037B65910}"/>
              </a:ext>
            </a:extLst>
          </p:cNvPr>
          <p:cNvSpPr txBox="1"/>
          <p:nvPr/>
        </p:nvSpPr>
        <p:spPr>
          <a:xfrm>
            <a:off x="9677400" y="5334000"/>
            <a:ext cx="2527600" cy="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667" dirty="0">
                <a:solidFill>
                  <a:srgbClr val="00B0F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Year 10</a:t>
            </a:r>
            <a:endParaRPr sz="2667" dirty="0">
              <a:solidFill>
                <a:srgbClr val="00B0F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2" name="Google Shape;98;p17">
            <a:extLst>
              <a:ext uri="{FF2B5EF4-FFF2-40B4-BE49-F238E27FC236}">
                <a16:creationId xmlns:a16="http://schemas.microsoft.com/office/drawing/2014/main" id="{671EAA07-C91F-5759-BDB6-89C102A1E2FB}"/>
              </a:ext>
            </a:extLst>
          </p:cNvPr>
          <p:cNvSpPr txBox="1"/>
          <p:nvPr/>
        </p:nvSpPr>
        <p:spPr>
          <a:xfrm>
            <a:off x="4758747" y="1606649"/>
            <a:ext cx="92541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367" rIns="0" bIns="0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667"/>
              </a:spcBef>
            </a:pPr>
            <a:r>
              <a:rPr lang="en-IN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₹25 crore</a:t>
            </a:r>
          </a:p>
        </p:txBody>
      </p:sp>
      <p:sp>
        <p:nvSpPr>
          <p:cNvPr id="76" name="Google Shape;103;p17">
            <a:extLst>
              <a:ext uri="{FF2B5EF4-FFF2-40B4-BE49-F238E27FC236}">
                <a16:creationId xmlns:a16="http://schemas.microsoft.com/office/drawing/2014/main" id="{6E445A29-2E70-FA67-FC02-16111296F370}"/>
              </a:ext>
            </a:extLst>
          </p:cNvPr>
          <p:cNvSpPr txBox="1"/>
          <p:nvPr/>
        </p:nvSpPr>
        <p:spPr>
          <a:xfrm>
            <a:off x="7528058" y="1197295"/>
            <a:ext cx="1080409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567" rIns="0" bIns="0" anchor="t" anchorCtr="0">
            <a:noAutofit/>
          </a:bodyPr>
          <a:lstStyle/>
          <a:p>
            <a:pPr algn="ctr"/>
            <a:r>
              <a:rPr lang="en-IN" sz="2667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Year 4</a:t>
            </a:r>
          </a:p>
        </p:txBody>
      </p:sp>
      <p:sp>
        <p:nvSpPr>
          <p:cNvPr id="81" name="Google Shape;96;p17">
            <a:extLst>
              <a:ext uri="{FF2B5EF4-FFF2-40B4-BE49-F238E27FC236}">
                <a16:creationId xmlns:a16="http://schemas.microsoft.com/office/drawing/2014/main" id="{5289AEFC-0082-F337-F3D0-B3DCC7D8E0B7}"/>
              </a:ext>
            </a:extLst>
          </p:cNvPr>
          <p:cNvSpPr txBox="1"/>
          <p:nvPr/>
        </p:nvSpPr>
        <p:spPr>
          <a:xfrm>
            <a:off x="3318747" y="1049410"/>
            <a:ext cx="822619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367" rIns="0" bIns="0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667"/>
              </a:spcBef>
            </a:pPr>
            <a:r>
              <a:rPr lang="en-IN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₹25 crore</a:t>
            </a:r>
            <a:endParaRPr sz="1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97;p17">
            <a:extLst>
              <a:ext uri="{FF2B5EF4-FFF2-40B4-BE49-F238E27FC236}">
                <a16:creationId xmlns:a16="http://schemas.microsoft.com/office/drawing/2014/main" id="{F2019E31-B9E3-F4CD-D5C2-E1DB75024F0E}"/>
              </a:ext>
            </a:extLst>
          </p:cNvPr>
          <p:cNvSpPr txBox="1"/>
          <p:nvPr/>
        </p:nvSpPr>
        <p:spPr>
          <a:xfrm>
            <a:off x="3242609" y="575628"/>
            <a:ext cx="1083173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067" rIns="0" bIns="0" anchor="t" anchorCtr="0">
            <a:noAutofit/>
          </a:bodyPr>
          <a:lstStyle/>
          <a:p>
            <a:pPr algn="ctr"/>
            <a:r>
              <a:rPr lang="en" sz="2667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Year 1</a:t>
            </a:r>
            <a:endParaRPr sz="2667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" name="Google Shape;92;p17">
            <a:extLst>
              <a:ext uri="{FF2B5EF4-FFF2-40B4-BE49-F238E27FC236}">
                <a16:creationId xmlns:a16="http://schemas.microsoft.com/office/drawing/2014/main" id="{E3D6EED6-ED52-617A-9340-E2B6B9C97F21}"/>
              </a:ext>
            </a:extLst>
          </p:cNvPr>
          <p:cNvSpPr/>
          <p:nvPr/>
        </p:nvSpPr>
        <p:spPr>
          <a:xfrm rot="10800000" flipH="1">
            <a:off x="3570292" y="1236504"/>
            <a:ext cx="1440000" cy="1080000"/>
          </a:xfrm>
          <a:custGeom>
            <a:avLst/>
            <a:gdLst/>
            <a:ahLst/>
            <a:cxnLst/>
            <a:rect l="l" t="t" r="r" b="b"/>
            <a:pathLst>
              <a:path w="67941" h="58817" extrusionOk="0">
                <a:moveTo>
                  <a:pt x="16950" y="0"/>
                </a:moveTo>
                <a:lnTo>
                  <a:pt x="1" y="29426"/>
                </a:lnTo>
                <a:lnTo>
                  <a:pt x="16950" y="58816"/>
                </a:lnTo>
                <a:lnTo>
                  <a:pt x="50956" y="58816"/>
                </a:lnTo>
                <a:lnTo>
                  <a:pt x="67940" y="29426"/>
                </a:lnTo>
                <a:lnTo>
                  <a:pt x="509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84" name="Google Shape;98;p17">
            <a:extLst>
              <a:ext uri="{FF2B5EF4-FFF2-40B4-BE49-F238E27FC236}">
                <a16:creationId xmlns:a16="http://schemas.microsoft.com/office/drawing/2014/main" id="{F748BFA2-9DC9-FA9C-B31A-D900AD670E4B}"/>
              </a:ext>
            </a:extLst>
          </p:cNvPr>
          <p:cNvSpPr txBox="1"/>
          <p:nvPr/>
        </p:nvSpPr>
        <p:spPr>
          <a:xfrm>
            <a:off x="3852862" y="1723743"/>
            <a:ext cx="92541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367" rIns="0" bIns="0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667"/>
              </a:spcBef>
            </a:pPr>
            <a:r>
              <a:rPr lang="en-IN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₹25 crore</a:t>
            </a:r>
          </a:p>
        </p:txBody>
      </p:sp>
      <p:sp>
        <p:nvSpPr>
          <p:cNvPr id="85" name="Google Shape;99;p17">
            <a:extLst>
              <a:ext uri="{FF2B5EF4-FFF2-40B4-BE49-F238E27FC236}">
                <a16:creationId xmlns:a16="http://schemas.microsoft.com/office/drawing/2014/main" id="{CF236628-DC37-7CD1-92E0-6A759A2E8916}"/>
              </a:ext>
            </a:extLst>
          </p:cNvPr>
          <p:cNvSpPr txBox="1"/>
          <p:nvPr/>
        </p:nvSpPr>
        <p:spPr>
          <a:xfrm>
            <a:off x="3749257" y="1217757"/>
            <a:ext cx="1035735" cy="558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067" rIns="0" bIns="0" anchor="t" anchorCtr="0">
            <a:noAutofit/>
          </a:bodyPr>
          <a:lstStyle/>
          <a:p>
            <a:pPr algn="ctr"/>
            <a:r>
              <a:rPr lang="en-IN" sz="2667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Year 2</a:t>
            </a:r>
          </a:p>
        </p:txBody>
      </p:sp>
      <p:sp>
        <p:nvSpPr>
          <p:cNvPr id="90" name="Google Shape;103;p17">
            <a:extLst>
              <a:ext uri="{FF2B5EF4-FFF2-40B4-BE49-F238E27FC236}">
                <a16:creationId xmlns:a16="http://schemas.microsoft.com/office/drawing/2014/main" id="{2300E4DB-A4BB-0C7F-0509-919377ED4AE7}"/>
              </a:ext>
            </a:extLst>
          </p:cNvPr>
          <p:cNvSpPr txBox="1"/>
          <p:nvPr/>
        </p:nvSpPr>
        <p:spPr>
          <a:xfrm>
            <a:off x="7517541" y="1128722"/>
            <a:ext cx="1080409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567" rIns="0" bIns="0" anchor="t" anchorCtr="0">
            <a:noAutofit/>
          </a:bodyPr>
          <a:lstStyle/>
          <a:p>
            <a:pPr algn="ctr"/>
            <a:r>
              <a:rPr lang="en-IN" sz="2667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Year 4</a:t>
            </a:r>
          </a:p>
        </p:txBody>
      </p:sp>
      <p:sp>
        <p:nvSpPr>
          <p:cNvPr id="106" name="Google Shape;94;p17">
            <a:extLst>
              <a:ext uri="{FF2B5EF4-FFF2-40B4-BE49-F238E27FC236}">
                <a16:creationId xmlns:a16="http://schemas.microsoft.com/office/drawing/2014/main" id="{BC7E3709-08A9-76AC-1121-356B27DCBC5D}"/>
              </a:ext>
            </a:extLst>
          </p:cNvPr>
          <p:cNvSpPr/>
          <p:nvPr/>
        </p:nvSpPr>
        <p:spPr>
          <a:xfrm rot="10800000" flipH="1">
            <a:off x="5862333" y="1172649"/>
            <a:ext cx="1440000" cy="1080000"/>
          </a:xfrm>
          <a:custGeom>
            <a:avLst/>
            <a:gdLst/>
            <a:ahLst/>
            <a:cxnLst/>
            <a:rect l="l" t="t" r="r" b="b"/>
            <a:pathLst>
              <a:path w="67940" h="58817" extrusionOk="0">
                <a:moveTo>
                  <a:pt x="16985" y="1"/>
                </a:moveTo>
                <a:lnTo>
                  <a:pt x="0" y="29391"/>
                </a:lnTo>
                <a:lnTo>
                  <a:pt x="16985" y="58817"/>
                </a:lnTo>
                <a:lnTo>
                  <a:pt x="50955" y="58817"/>
                </a:lnTo>
                <a:lnTo>
                  <a:pt x="67940" y="29391"/>
                </a:lnTo>
                <a:lnTo>
                  <a:pt x="509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lt1"/>
              </a:solidFill>
            </a:endParaRPr>
          </a:p>
        </p:txBody>
      </p:sp>
      <p:sp>
        <p:nvSpPr>
          <p:cNvPr id="107" name="Google Shape;102;p17">
            <a:extLst>
              <a:ext uri="{FF2B5EF4-FFF2-40B4-BE49-F238E27FC236}">
                <a16:creationId xmlns:a16="http://schemas.microsoft.com/office/drawing/2014/main" id="{0F04B56D-9832-6E15-B6B8-69E59E05A255}"/>
              </a:ext>
            </a:extLst>
          </p:cNvPr>
          <p:cNvSpPr txBox="1"/>
          <p:nvPr/>
        </p:nvSpPr>
        <p:spPr>
          <a:xfrm>
            <a:off x="6149994" y="1712105"/>
            <a:ext cx="901816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367" rIns="0" bIns="0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667"/>
              </a:spcBef>
            </a:pPr>
            <a:r>
              <a:rPr lang="en-IN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₹15 crore</a:t>
            </a:r>
          </a:p>
        </p:txBody>
      </p:sp>
      <p:sp>
        <p:nvSpPr>
          <p:cNvPr id="108" name="Google Shape;103;p17">
            <a:extLst>
              <a:ext uri="{FF2B5EF4-FFF2-40B4-BE49-F238E27FC236}">
                <a16:creationId xmlns:a16="http://schemas.microsoft.com/office/drawing/2014/main" id="{6B1DD6BE-4531-499D-1EF1-B1F7FC4DB41C}"/>
              </a:ext>
            </a:extLst>
          </p:cNvPr>
          <p:cNvSpPr txBox="1"/>
          <p:nvPr/>
        </p:nvSpPr>
        <p:spPr>
          <a:xfrm>
            <a:off x="6041741" y="1141018"/>
            <a:ext cx="1065182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567" rIns="0" bIns="0" anchor="t" anchorCtr="0">
            <a:noAutofit/>
          </a:bodyPr>
          <a:lstStyle/>
          <a:p>
            <a:pPr algn="ctr"/>
            <a:r>
              <a:rPr lang="en-IN" sz="2667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Year 4</a:t>
            </a:r>
          </a:p>
        </p:txBody>
      </p:sp>
      <p:sp>
        <p:nvSpPr>
          <p:cNvPr id="109" name="Google Shape;95;p17">
            <a:extLst>
              <a:ext uri="{FF2B5EF4-FFF2-40B4-BE49-F238E27FC236}">
                <a16:creationId xmlns:a16="http://schemas.microsoft.com/office/drawing/2014/main" id="{4FA6707A-6E3D-AA5A-45AB-0226B5916566}"/>
              </a:ext>
            </a:extLst>
          </p:cNvPr>
          <p:cNvSpPr/>
          <p:nvPr/>
        </p:nvSpPr>
        <p:spPr>
          <a:xfrm rot="10800000" flipH="1">
            <a:off x="7094400" y="653579"/>
            <a:ext cx="1440000" cy="1080000"/>
          </a:xfrm>
          <a:custGeom>
            <a:avLst/>
            <a:gdLst/>
            <a:ahLst/>
            <a:cxnLst/>
            <a:rect l="l" t="t" r="r" b="b"/>
            <a:pathLst>
              <a:path w="67941" h="58853" extrusionOk="0">
                <a:moveTo>
                  <a:pt x="16985" y="0"/>
                </a:moveTo>
                <a:lnTo>
                  <a:pt x="1" y="29426"/>
                </a:lnTo>
                <a:lnTo>
                  <a:pt x="16985" y="58852"/>
                </a:lnTo>
                <a:lnTo>
                  <a:pt x="50955" y="58852"/>
                </a:lnTo>
                <a:lnTo>
                  <a:pt x="67940" y="29426"/>
                </a:lnTo>
                <a:lnTo>
                  <a:pt x="509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lt1"/>
              </a:solidFill>
            </a:endParaRPr>
          </a:p>
        </p:txBody>
      </p:sp>
      <p:sp>
        <p:nvSpPr>
          <p:cNvPr id="110" name="Google Shape;104;p17">
            <a:extLst>
              <a:ext uri="{FF2B5EF4-FFF2-40B4-BE49-F238E27FC236}">
                <a16:creationId xmlns:a16="http://schemas.microsoft.com/office/drawing/2014/main" id="{F3F401F4-5C83-0C8D-3FDC-6F249935895E}"/>
              </a:ext>
            </a:extLst>
          </p:cNvPr>
          <p:cNvSpPr txBox="1"/>
          <p:nvPr/>
        </p:nvSpPr>
        <p:spPr>
          <a:xfrm>
            <a:off x="7366805" y="1161681"/>
            <a:ext cx="895192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33" rIns="0" bIns="0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667"/>
              </a:spcBef>
            </a:pPr>
            <a:r>
              <a:rPr lang="en-IN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₹10 crore</a:t>
            </a:r>
          </a:p>
        </p:txBody>
      </p:sp>
      <p:sp>
        <p:nvSpPr>
          <p:cNvPr id="111" name="Google Shape;105;p17">
            <a:extLst>
              <a:ext uri="{FF2B5EF4-FFF2-40B4-BE49-F238E27FC236}">
                <a16:creationId xmlns:a16="http://schemas.microsoft.com/office/drawing/2014/main" id="{FF5D8D85-FA50-CEEA-479E-F4518F62C7E7}"/>
              </a:ext>
            </a:extLst>
          </p:cNvPr>
          <p:cNvSpPr txBox="1"/>
          <p:nvPr/>
        </p:nvSpPr>
        <p:spPr>
          <a:xfrm>
            <a:off x="7275489" y="618663"/>
            <a:ext cx="1052485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067" rIns="0" bIns="0" anchor="t" anchorCtr="0">
            <a:noAutofit/>
          </a:bodyPr>
          <a:lstStyle/>
          <a:p>
            <a:pPr algn="ctr"/>
            <a:r>
              <a:rPr lang="en-IN" sz="2667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Year 5</a:t>
            </a:r>
          </a:p>
        </p:txBody>
      </p:sp>
      <p:sp>
        <p:nvSpPr>
          <p:cNvPr id="112" name="Google Shape;91;p17">
            <a:extLst>
              <a:ext uri="{FF2B5EF4-FFF2-40B4-BE49-F238E27FC236}">
                <a16:creationId xmlns:a16="http://schemas.microsoft.com/office/drawing/2014/main" id="{CE6EB089-B52C-7D47-FB68-04DA8ED87CF6}"/>
              </a:ext>
            </a:extLst>
          </p:cNvPr>
          <p:cNvSpPr/>
          <p:nvPr/>
        </p:nvSpPr>
        <p:spPr>
          <a:xfrm rot="10800000" flipH="1">
            <a:off x="2354341" y="670634"/>
            <a:ext cx="1440000" cy="1080000"/>
          </a:xfrm>
          <a:custGeom>
            <a:avLst/>
            <a:gdLst/>
            <a:ahLst/>
            <a:cxnLst/>
            <a:rect l="l" t="t" r="r" b="b"/>
            <a:pathLst>
              <a:path w="67940" h="58817" extrusionOk="0">
                <a:moveTo>
                  <a:pt x="16985" y="0"/>
                </a:moveTo>
                <a:lnTo>
                  <a:pt x="0" y="29426"/>
                </a:lnTo>
                <a:lnTo>
                  <a:pt x="16985" y="58816"/>
                </a:lnTo>
                <a:lnTo>
                  <a:pt x="50955" y="58816"/>
                </a:lnTo>
                <a:lnTo>
                  <a:pt x="67940" y="29426"/>
                </a:lnTo>
                <a:lnTo>
                  <a:pt x="509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lt1"/>
              </a:solidFill>
            </a:endParaRPr>
          </a:p>
        </p:txBody>
      </p:sp>
      <p:sp>
        <p:nvSpPr>
          <p:cNvPr id="113" name="Google Shape;96;p17">
            <a:extLst>
              <a:ext uri="{FF2B5EF4-FFF2-40B4-BE49-F238E27FC236}">
                <a16:creationId xmlns:a16="http://schemas.microsoft.com/office/drawing/2014/main" id="{DB889AF5-4469-3BE2-95F8-EC950B5433DC}"/>
              </a:ext>
            </a:extLst>
          </p:cNvPr>
          <p:cNvSpPr txBox="1"/>
          <p:nvPr/>
        </p:nvSpPr>
        <p:spPr>
          <a:xfrm>
            <a:off x="2634887" y="1208669"/>
            <a:ext cx="822619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367" rIns="0" bIns="0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667"/>
              </a:spcBef>
            </a:pPr>
            <a:r>
              <a:rPr lang="en-IN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₹25 crore</a:t>
            </a:r>
            <a:endParaRPr sz="1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97;p17">
            <a:extLst>
              <a:ext uri="{FF2B5EF4-FFF2-40B4-BE49-F238E27FC236}">
                <a16:creationId xmlns:a16="http://schemas.microsoft.com/office/drawing/2014/main" id="{5FB8EC71-30A1-CEC5-E347-850894E8742F}"/>
              </a:ext>
            </a:extLst>
          </p:cNvPr>
          <p:cNvSpPr txBox="1"/>
          <p:nvPr/>
        </p:nvSpPr>
        <p:spPr>
          <a:xfrm>
            <a:off x="2574427" y="586568"/>
            <a:ext cx="1083173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067" rIns="0" bIns="0" anchor="t" anchorCtr="0">
            <a:noAutofit/>
          </a:bodyPr>
          <a:lstStyle/>
          <a:p>
            <a:pPr algn="ctr"/>
            <a:r>
              <a:rPr lang="en" sz="2667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Year 1</a:t>
            </a:r>
            <a:endParaRPr sz="2667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" name="Title 1">
            <a:extLst>
              <a:ext uri="{FF2B5EF4-FFF2-40B4-BE49-F238E27FC236}">
                <a16:creationId xmlns:a16="http://schemas.microsoft.com/office/drawing/2014/main" id="{74D252B0-A770-0E7B-671B-9E9B2B512008}"/>
              </a:ext>
            </a:extLst>
          </p:cNvPr>
          <p:cNvSpPr txBox="1">
            <a:spLocks/>
          </p:cNvSpPr>
          <p:nvPr/>
        </p:nvSpPr>
        <p:spPr>
          <a:xfrm>
            <a:off x="533400" y="533400"/>
            <a:ext cx="2732417" cy="491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>
                <a:solidFill>
                  <a:schemeClr val="accent5">
                    <a:lumMod val="50000"/>
                  </a:schemeClr>
                </a:solidFill>
              </a:rPr>
              <a:t>Drawdown</a:t>
            </a:r>
            <a:endParaRPr lang="en-IN" sz="2500" dirty="0"/>
          </a:p>
        </p:txBody>
      </p:sp>
      <p:sp>
        <p:nvSpPr>
          <p:cNvPr id="115" name="Title 1">
            <a:extLst>
              <a:ext uri="{FF2B5EF4-FFF2-40B4-BE49-F238E27FC236}">
                <a16:creationId xmlns:a16="http://schemas.microsoft.com/office/drawing/2014/main" id="{9889676F-BB84-A528-644D-94C4392F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043" y="112312"/>
            <a:ext cx="8392957" cy="361456"/>
          </a:xfr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Tentative drawdown and distribution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10591-D712-5F67-E4AA-096EEB9FF5C9}"/>
              </a:ext>
            </a:extLst>
          </p:cNvPr>
          <p:cNvSpPr txBox="1"/>
          <p:nvPr/>
        </p:nvSpPr>
        <p:spPr>
          <a:xfrm>
            <a:off x="11194225" y="6248400"/>
            <a:ext cx="4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1A80C-D06C-BED7-1ADC-490F1E38182A}"/>
              </a:ext>
            </a:extLst>
          </p:cNvPr>
          <p:cNvSpPr txBox="1"/>
          <p:nvPr/>
        </p:nvSpPr>
        <p:spPr>
          <a:xfrm>
            <a:off x="838200" y="5715000"/>
            <a:ext cx="880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drawdown is distributed in proportion to the committed amount by LPs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distribution has been estimated at a hurdle rate of 10% p.a. as per Fund documents.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68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"/>
          <p:cNvSpPr/>
          <p:nvPr/>
        </p:nvSpPr>
        <p:spPr>
          <a:xfrm rot="5400000">
            <a:off x="579935" y="1708609"/>
            <a:ext cx="594266" cy="992136"/>
          </a:xfrm>
          <a:prstGeom prst="trapezoid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2" name="Google Shape;432;p29"/>
          <p:cNvSpPr txBox="1"/>
          <p:nvPr/>
        </p:nvSpPr>
        <p:spPr>
          <a:xfrm>
            <a:off x="370361" y="1931540"/>
            <a:ext cx="1001239" cy="5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Preliminary screening </a:t>
            </a:r>
          </a:p>
          <a:p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29"/>
          <p:cNvSpPr/>
          <p:nvPr/>
        </p:nvSpPr>
        <p:spPr>
          <a:xfrm flipH="1">
            <a:off x="2895600" y="2709140"/>
            <a:ext cx="1000800" cy="594000"/>
          </a:xfrm>
          <a:prstGeom prst="trapezoid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Investment</a:t>
            </a:r>
          </a:p>
          <a:p>
            <a:pPr algn="ctr"/>
            <a:endParaRPr sz="1200" dirty="0"/>
          </a:p>
        </p:txBody>
      </p:sp>
      <p:sp>
        <p:nvSpPr>
          <p:cNvPr id="437" name="Google Shape;437;p29"/>
          <p:cNvSpPr/>
          <p:nvPr/>
        </p:nvSpPr>
        <p:spPr>
          <a:xfrm>
            <a:off x="2895600" y="1870940"/>
            <a:ext cx="1000800" cy="594000"/>
          </a:xfrm>
          <a:prstGeom prst="trapezoid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1000" dirty="0">
                <a:solidFill>
                  <a:schemeClr val="bg1"/>
                </a:solidFill>
              </a:rPr>
              <a:t>Deal Negotiation / Due diligence</a:t>
            </a:r>
          </a:p>
        </p:txBody>
      </p:sp>
      <p:sp>
        <p:nvSpPr>
          <p:cNvPr id="441" name="Google Shape;441;p29"/>
          <p:cNvSpPr/>
          <p:nvPr/>
        </p:nvSpPr>
        <p:spPr>
          <a:xfrm>
            <a:off x="1666200" y="1875888"/>
            <a:ext cx="1000800" cy="594000"/>
          </a:xfrm>
          <a:prstGeom prst="trapezoid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5" name="Google Shape;445;p29"/>
          <p:cNvSpPr/>
          <p:nvPr/>
        </p:nvSpPr>
        <p:spPr>
          <a:xfrm flipH="1">
            <a:off x="1666200" y="2709140"/>
            <a:ext cx="1000800" cy="594000"/>
          </a:xfrm>
          <a:prstGeom prst="trapezoid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Nurturing</a:t>
            </a:r>
          </a:p>
          <a:p>
            <a:pPr algn="ctr"/>
            <a:endParaRPr sz="1100" dirty="0"/>
          </a:p>
        </p:txBody>
      </p:sp>
      <p:sp>
        <p:nvSpPr>
          <p:cNvPr id="449" name="Google Shape;449;p29"/>
          <p:cNvSpPr/>
          <p:nvPr/>
        </p:nvSpPr>
        <p:spPr>
          <a:xfrm flipH="1">
            <a:off x="370800" y="2709140"/>
            <a:ext cx="1000800" cy="594000"/>
          </a:xfrm>
          <a:prstGeom prst="trapezoid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1100" dirty="0">
                <a:solidFill>
                  <a:schemeClr val="bg1">
                    <a:lumMod val="95000"/>
                  </a:schemeClr>
                </a:solidFill>
              </a:rPr>
              <a:t>Exit</a:t>
            </a:r>
            <a:endParaRPr sz="1100" dirty="0"/>
          </a:p>
        </p:txBody>
      </p:sp>
      <p:sp>
        <p:nvSpPr>
          <p:cNvPr id="453" name="Google Shape;453;p29"/>
          <p:cNvSpPr/>
          <p:nvPr/>
        </p:nvSpPr>
        <p:spPr>
          <a:xfrm>
            <a:off x="1371600" y="2083940"/>
            <a:ext cx="259603" cy="123793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4" name="Google Shape;454;p29"/>
          <p:cNvSpPr/>
          <p:nvPr/>
        </p:nvSpPr>
        <p:spPr>
          <a:xfrm>
            <a:off x="2636400" y="2083940"/>
            <a:ext cx="259200" cy="1224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5" name="Google Shape;455;p29"/>
          <p:cNvSpPr/>
          <p:nvPr/>
        </p:nvSpPr>
        <p:spPr>
          <a:xfrm flipH="1">
            <a:off x="2667000" y="2891540"/>
            <a:ext cx="259200" cy="1224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6" name="Google Shape;456;p29"/>
          <p:cNvSpPr/>
          <p:nvPr/>
        </p:nvSpPr>
        <p:spPr>
          <a:xfrm flipH="1">
            <a:off x="1371600" y="2891540"/>
            <a:ext cx="259200" cy="122400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449;p29">
            <a:extLst>
              <a:ext uri="{FF2B5EF4-FFF2-40B4-BE49-F238E27FC236}">
                <a16:creationId xmlns:a16="http://schemas.microsoft.com/office/drawing/2014/main" id="{3887F00A-B158-677D-41B8-81122AF42F5B}"/>
              </a:ext>
            </a:extLst>
          </p:cNvPr>
          <p:cNvSpPr/>
          <p:nvPr/>
        </p:nvSpPr>
        <p:spPr>
          <a:xfrm flipH="1">
            <a:off x="4114800" y="1855340"/>
            <a:ext cx="1000800" cy="594000"/>
          </a:xfrm>
          <a:prstGeom prst="trapezoid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Approval for Investment </a:t>
            </a:r>
          </a:p>
        </p:txBody>
      </p:sp>
      <p:sp>
        <p:nvSpPr>
          <p:cNvPr id="10" name="Google Shape;451;p29">
            <a:extLst>
              <a:ext uri="{FF2B5EF4-FFF2-40B4-BE49-F238E27FC236}">
                <a16:creationId xmlns:a16="http://schemas.microsoft.com/office/drawing/2014/main" id="{F339D459-3E1C-3A65-16B8-8BA0F2C96B0F}"/>
              </a:ext>
            </a:extLst>
          </p:cNvPr>
          <p:cNvSpPr txBox="1"/>
          <p:nvPr/>
        </p:nvSpPr>
        <p:spPr>
          <a:xfrm flipH="1">
            <a:off x="12610200" y="1496367"/>
            <a:ext cx="2527600" cy="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buClr>
                <a:srgbClr val="000000"/>
              </a:buClr>
              <a:buSzPts val="1100"/>
            </a:pPr>
            <a:endParaRPr sz="2667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" name="Google Shape;454;p29">
            <a:extLst>
              <a:ext uri="{FF2B5EF4-FFF2-40B4-BE49-F238E27FC236}">
                <a16:creationId xmlns:a16="http://schemas.microsoft.com/office/drawing/2014/main" id="{3CDA77DD-1F61-7DCF-49F0-A2A211B40CAD}"/>
              </a:ext>
            </a:extLst>
          </p:cNvPr>
          <p:cNvSpPr/>
          <p:nvPr/>
        </p:nvSpPr>
        <p:spPr>
          <a:xfrm>
            <a:off x="3886200" y="2083940"/>
            <a:ext cx="259200" cy="122400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441;p29">
            <a:extLst>
              <a:ext uri="{FF2B5EF4-FFF2-40B4-BE49-F238E27FC236}">
                <a16:creationId xmlns:a16="http://schemas.microsoft.com/office/drawing/2014/main" id="{31D6F5F1-7148-3B76-5718-A71AB4F2E381}"/>
              </a:ext>
            </a:extLst>
          </p:cNvPr>
          <p:cNvSpPr/>
          <p:nvPr/>
        </p:nvSpPr>
        <p:spPr>
          <a:xfrm>
            <a:off x="4104600" y="2693540"/>
            <a:ext cx="1000800" cy="594000"/>
          </a:xfrm>
          <a:prstGeom prst="trapezoid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900" dirty="0">
                <a:solidFill>
                  <a:schemeClr val="bg1">
                    <a:lumMod val="95000"/>
                  </a:schemeClr>
                </a:solidFill>
              </a:rPr>
              <a:t>Additional Due Diligence &amp; Documentation</a:t>
            </a:r>
          </a:p>
          <a:p>
            <a:pPr algn="ctr"/>
            <a:endParaRPr sz="900" dirty="0"/>
          </a:p>
        </p:txBody>
      </p:sp>
      <p:sp>
        <p:nvSpPr>
          <p:cNvPr id="16" name="Google Shape;443;p29">
            <a:extLst>
              <a:ext uri="{FF2B5EF4-FFF2-40B4-BE49-F238E27FC236}">
                <a16:creationId xmlns:a16="http://schemas.microsoft.com/office/drawing/2014/main" id="{E99208E0-C082-2D99-4F35-68C7E6BFB573}"/>
              </a:ext>
            </a:extLst>
          </p:cNvPr>
          <p:cNvSpPr txBox="1"/>
          <p:nvPr/>
        </p:nvSpPr>
        <p:spPr>
          <a:xfrm>
            <a:off x="12686400" y="5015515"/>
            <a:ext cx="25276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667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" name="Google Shape;455;p29">
            <a:extLst>
              <a:ext uri="{FF2B5EF4-FFF2-40B4-BE49-F238E27FC236}">
                <a16:creationId xmlns:a16="http://schemas.microsoft.com/office/drawing/2014/main" id="{24C2C84D-CDA3-7B84-34F2-2F7159322167}"/>
              </a:ext>
            </a:extLst>
          </p:cNvPr>
          <p:cNvSpPr/>
          <p:nvPr/>
        </p:nvSpPr>
        <p:spPr>
          <a:xfrm flipH="1">
            <a:off x="3886200" y="2875940"/>
            <a:ext cx="259200" cy="1224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1" name="Google Shape;454;p29">
            <a:extLst>
              <a:ext uri="{FF2B5EF4-FFF2-40B4-BE49-F238E27FC236}">
                <a16:creationId xmlns:a16="http://schemas.microsoft.com/office/drawing/2014/main" id="{149A6A32-35B6-E517-6FCB-E560A6C742C5}"/>
              </a:ext>
            </a:extLst>
          </p:cNvPr>
          <p:cNvSpPr/>
          <p:nvPr/>
        </p:nvSpPr>
        <p:spPr>
          <a:xfrm rot="5400000">
            <a:off x="4457400" y="2506800"/>
            <a:ext cx="259200" cy="122400"/>
          </a:xfrm>
          <a:prstGeom prst="chevron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444;p29">
            <a:extLst>
              <a:ext uri="{FF2B5EF4-FFF2-40B4-BE49-F238E27FC236}">
                <a16:creationId xmlns:a16="http://schemas.microsoft.com/office/drawing/2014/main" id="{D8B0635F-E89C-5441-FC53-97E3279AD99B}"/>
              </a:ext>
            </a:extLst>
          </p:cNvPr>
          <p:cNvSpPr txBox="1"/>
          <p:nvPr/>
        </p:nvSpPr>
        <p:spPr>
          <a:xfrm>
            <a:off x="1666200" y="1855340"/>
            <a:ext cx="10008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Detailed </a:t>
            </a:r>
          </a:p>
          <a:p>
            <a:pPr algn="ctr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Evaluation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5088F1D-7303-542C-863E-9BF30A49D3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8459679"/>
              </p:ext>
            </p:extLst>
          </p:nvPr>
        </p:nvGraphicFramePr>
        <p:xfrm>
          <a:off x="5689600" y="1710266"/>
          <a:ext cx="5588000" cy="2404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B60F26E4-F5F3-0AAC-84C2-A2E9C032AE34}"/>
              </a:ext>
            </a:extLst>
          </p:cNvPr>
          <p:cNvSpPr txBox="1">
            <a:spLocks/>
          </p:cNvSpPr>
          <p:nvPr/>
        </p:nvSpPr>
        <p:spPr>
          <a:xfrm>
            <a:off x="1341600" y="1219200"/>
            <a:ext cx="2527600" cy="601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Investment process</a:t>
            </a:r>
            <a:endParaRPr lang="en-IN" sz="2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3FC7C9A-2068-9510-2C4A-55426AD264B1}"/>
              </a:ext>
            </a:extLst>
          </p:cNvPr>
          <p:cNvSpPr txBox="1">
            <a:spLocks/>
          </p:cNvSpPr>
          <p:nvPr/>
        </p:nvSpPr>
        <p:spPr>
          <a:xfrm>
            <a:off x="6248400" y="1066800"/>
            <a:ext cx="4495800" cy="601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Representation of Govt. of Haryana</a:t>
            </a:r>
            <a:endParaRPr lang="en-IN" sz="2400" dirty="0"/>
          </a:p>
        </p:txBody>
      </p:sp>
      <p:sp>
        <p:nvSpPr>
          <p:cNvPr id="24" name="Google Shape;864;p40">
            <a:extLst>
              <a:ext uri="{FF2B5EF4-FFF2-40B4-BE49-F238E27FC236}">
                <a16:creationId xmlns:a16="http://schemas.microsoft.com/office/drawing/2014/main" id="{CDD56EE8-F69D-3E87-25F4-D539FB1E7364}"/>
              </a:ext>
            </a:extLst>
          </p:cNvPr>
          <p:cNvSpPr/>
          <p:nvPr/>
        </p:nvSpPr>
        <p:spPr>
          <a:xfrm>
            <a:off x="5471434" y="4648199"/>
            <a:ext cx="1260000" cy="1980000"/>
          </a:xfrm>
          <a:custGeom>
            <a:avLst/>
            <a:gdLst/>
            <a:ahLst/>
            <a:cxnLst/>
            <a:rect l="l" t="t" r="r" b="b"/>
            <a:pathLst>
              <a:path w="52627" h="102585" extrusionOk="0">
                <a:moveTo>
                  <a:pt x="1" y="1"/>
                </a:moveTo>
                <a:lnTo>
                  <a:pt x="1" y="102585"/>
                </a:lnTo>
                <a:lnTo>
                  <a:pt x="52626" y="102585"/>
                </a:lnTo>
                <a:lnTo>
                  <a:pt x="5262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865;p40">
            <a:extLst>
              <a:ext uri="{FF2B5EF4-FFF2-40B4-BE49-F238E27FC236}">
                <a16:creationId xmlns:a16="http://schemas.microsoft.com/office/drawing/2014/main" id="{BA223166-56C0-33BA-42E2-6B7674A933AC}"/>
              </a:ext>
            </a:extLst>
          </p:cNvPr>
          <p:cNvSpPr/>
          <p:nvPr/>
        </p:nvSpPr>
        <p:spPr>
          <a:xfrm rot="16200000" flipH="1">
            <a:off x="5605914" y="4809399"/>
            <a:ext cx="1008000" cy="1008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C93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" name="Google Shape;866;p40">
            <a:extLst>
              <a:ext uri="{FF2B5EF4-FFF2-40B4-BE49-F238E27FC236}">
                <a16:creationId xmlns:a16="http://schemas.microsoft.com/office/drawing/2014/main" id="{1AE1A4C4-F68B-6B0E-C1A9-5BF482BAA651}"/>
              </a:ext>
            </a:extLst>
          </p:cNvPr>
          <p:cNvSpPr txBox="1"/>
          <p:nvPr/>
        </p:nvSpPr>
        <p:spPr>
          <a:xfrm>
            <a:off x="5446412" y="5743087"/>
            <a:ext cx="1260000" cy="74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Audited accounts of t</a:t>
            </a:r>
            <a:r>
              <a:rPr lang="en-IN" sz="1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he</a:t>
            </a:r>
            <a:r>
              <a:rPr lang="en" sz="1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Scheme</a:t>
            </a:r>
            <a:endParaRPr sz="12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" name="Google Shape;868;p40">
            <a:extLst>
              <a:ext uri="{FF2B5EF4-FFF2-40B4-BE49-F238E27FC236}">
                <a16:creationId xmlns:a16="http://schemas.microsoft.com/office/drawing/2014/main" id="{54EB63B6-479D-74BD-FC26-4EAA5A46117C}"/>
              </a:ext>
            </a:extLst>
          </p:cNvPr>
          <p:cNvSpPr/>
          <p:nvPr/>
        </p:nvSpPr>
        <p:spPr>
          <a:xfrm>
            <a:off x="4074000" y="4648200"/>
            <a:ext cx="1260000" cy="1980000"/>
          </a:xfrm>
          <a:custGeom>
            <a:avLst/>
            <a:gdLst/>
            <a:ahLst/>
            <a:cxnLst/>
            <a:rect l="l" t="t" r="r" b="b"/>
            <a:pathLst>
              <a:path w="52626" h="102585" extrusionOk="0">
                <a:moveTo>
                  <a:pt x="0" y="1"/>
                </a:moveTo>
                <a:lnTo>
                  <a:pt x="0" y="102585"/>
                </a:lnTo>
                <a:lnTo>
                  <a:pt x="52626" y="102585"/>
                </a:lnTo>
                <a:lnTo>
                  <a:pt x="526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869;p40">
            <a:extLst>
              <a:ext uri="{FF2B5EF4-FFF2-40B4-BE49-F238E27FC236}">
                <a16:creationId xmlns:a16="http://schemas.microsoft.com/office/drawing/2014/main" id="{EBAC4B13-3737-A733-9275-F698C1CE4CDA}"/>
              </a:ext>
            </a:extLst>
          </p:cNvPr>
          <p:cNvSpPr/>
          <p:nvPr/>
        </p:nvSpPr>
        <p:spPr>
          <a:xfrm rot="16200000" flipH="1">
            <a:off x="4220972" y="4795672"/>
            <a:ext cx="1008000" cy="1008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B5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870;p40">
            <a:extLst>
              <a:ext uri="{FF2B5EF4-FFF2-40B4-BE49-F238E27FC236}">
                <a16:creationId xmlns:a16="http://schemas.microsoft.com/office/drawing/2014/main" id="{97864778-7504-2629-9F29-5F5BF6DE29CF}"/>
              </a:ext>
            </a:extLst>
          </p:cNvPr>
          <p:cNvSpPr txBox="1"/>
          <p:nvPr/>
        </p:nvSpPr>
        <p:spPr>
          <a:xfrm>
            <a:off x="4010674" y="5937353"/>
            <a:ext cx="1489168" cy="4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Annual reports</a:t>
            </a:r>
            <a:endParaRPr sz="12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" name="Google Shape;872;p40">
            <a:extLst>
              <a:ext uri="{FF2B5EF4-FFF2-40B4-BE49-F238E27FC236}">
                <a16:creationId xmlns:a16="http://schemas.microsoft.com/office/drawing/2014/main" id="{17C7829B-C73D-6F41-9AFB-5F96F38234E2}"/>
              </a:ext>
            </a:extLst>
          </p:cNvPr>
          <p:cNvSpPr/>
          <p:nvPr/>
        </p:nvSpPr>
        <p:spPr>
          <a:xfrm>
            <a:off x="2701292" y="4648199"/>
            <a:ext cx="1260000" cy="1980000"/>
          </a:xfrm>
          <a:custGeom>
            <a:avLst/>
            <a:gdLst/>
            <a:ahLst/>
            <a:cxnLst/>
            <a:rect l="l" t="t" r="r" b="b"/>
            <a:pathLst>
              <a:path w="52627" h="102585" extrusionOk="0">
                <a:moveTo>
                  <a:pt x="1" y="1"/>
                </a:moveTo>
                <a:lnTo>
                  <a:pt x="1" y="102585"/>
                </a:lnTo>
                <a:lnTo>
                  <a:pt x="52626" y="102585"/>
                </a:lnTo>
                <a:lnTo>
                  <a:pt x="526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7" name="Google Shape;873;p40">
            <a:extLst>
              <a:ext uri="{FF2B5EF4-FFF2-40B4-BE49-F238E27FC236}">
                <a16:creationId xmlns:a16="http://schemas.microsoft.com/office/drawing/2014/main" id="{F28D85E6-AB2E-5735-CAEC-30B44EB4600A}"/>
              </a:ext>
            </a:extLst>
          </p:cNvPr>
          <p:cNvSpPr/>
          <p:nvPr/>
        </p:nvSpPr>
        <p:spPr>
          <a:xfrm rot="16200000" flipH="1">
            <a:off x="2867050" y="4754699"/>
            <a:ext cx="1008000" cy="1008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CD5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8" name="Google Shape;874;p40">
            <a:extLst>
              <a:ext uri="{FF2B5EF4-FFF2-40B4-BE49-F238E27FC236}">
                <a16:creationId xmlns:a16="http://schemas.microsoft.com/office/drawing/2014/main" id="{48193DB9-F4D5-E306-B4C5-5AC50BDA69BF}"/>
              </a:ext>
            </a:extLst>
          </p:cNvPr>
          <p:cNvSpPr txBox="1"/>
          <p:nvPr/>
        </p:nvSpPr>
        <p:spPr>
          <a:xfrm>
            <a:off x="2616036" y="5396919"/>
            <a:ext cx="1489168" cy="105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" sz="12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algn="ctr"/>
            <a:endParaRPr lang="en" sz="12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algn="ctr"/>
            <a:r>
              <a:rPr lang="en" sz="1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Status report </a:t>
            </a:r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on investment of all the portfolio entities</a:t>
            </a:r>
            <a:endParaRPr sz="1200" dirty="0">
              <a:solidFill>
                <a:schemeClr val="bg1">
                  <a:lumMod val="9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9" name="Google Shape;876;p40">
            <a:extLst>
              <a:ext uri="{FF2B5EF4-FFF2-40B4-BE49-F238E27FC236}">
                <a16:creationId xmlns:a16="http://schemas.microsoft.com/office/drawing/2014/main" id="{0E961331-478E-9BDA-A2DB-B452F77C0CB0}"/>
              </a:ext>
            </a:extLst>
          </p:cNvPr>
          <p:cNvSpPr/>
          <p:nvPr/>
        </p:nvSpPr>
        <p:spPr>
          <a:xfrm>
            <a:off x="6790718" y="4645844"/>
            <a:ext cx="1260000" cy="1980000"/>
          </a:xfrm>
          <a:custGeom>
            <a:avLst/>
            <a:gdLst/>
            <a:ahLst/>
            <a:cxnLst/>
            <a:rect l="l" t="t" r="r" b="b"/>
            <a:pathLst>
              <a:path w="52626" h="102585" extrusionOk="0">
                <a:moveTo>
                  <a:pt x="0" y="1"/>
                </a:moveTo>
                <a:lnTo>
                  <a:pt x="0" y="102585"/>
                </a:lnTo>
                <a:lnTo>
                  <a:pt x="52626" y="102585"/>
                </a:lnTo>
                <a:lnTo>
                  <a:pt x="5262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0" name="Google Shape;877;p40">
            <a:extLst>
              <a:ext uri="{FF2B5EF4-FFF2-40B4-BE49-F238E27FC236}">
                <a16:creationId xmlns:a16="http://schemas.microsoft.com/office/drawing/2014/main" id="{473558A2-2944-6F82-6C1E-BE64D6AD75DB}"/>
              </a:ext>
            </a:extLst>
          </p:cNvPr>
          <p:cNvSpPr/>
          <p:nvPr/>
        </p:nvSpPr>
        <p:spPr>
          <a:xfrm rot="16200000" flipH="1">
            <a:off x="6961626" y="4791791"/>
            <a:ext cx="1008000" cy="1008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94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1" name="Google Shape;878;p40">
            <a:extLst>
              <a:ext uri="{FF2B5EF4-FFF2-40B4-BE49-F238E27FC236}">
                <a16:creationId xmlns:a16="http://schemas.microsoft.com/office/drawing/2014/main" id="{A8B744F7-DD25-D0CF-D381-BFAAC93A98D4}"/>
              </a:ext>
            </a:extLst>
          </p:cNvPr>
          <p:cNvSpPr txBox="1"/>
          <p:nvPr/>
        </p:nvSpPr>
        <p:spPr>
          <a:xfrm>
            <a:off x="6629400" y="5940820"/>
            <a:ext cx="1505512" cy="34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1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Statement of account</a:t>
            </a:r>
            <a:endParaRPr sz="12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62" name="Google Shape;900;p40">
            <a:extLst>
              <a:ext uri="{FF2B5EF4-FFF2-40B4-BE49-F238E27FC236}">
                <a16:creationId xmlns:a16="http://schemas.microsoft.com/office/drawing/2014/main" id="{DD3DCB3B-B64B-33C5-500C-065D66729D18}"/>
              </a:ext>
            </a:extLst>
          </p:cNvPr>
          <p:cNvGrpSpPr/>
          <p:nvPr/>
        </p:nvGrpSpPr>
        <p:grpSpPr>
          <a:xfrm>
            <a:off x="3038076" y="4837646"/>
            <a:ext cx="681115" cy="514800"/>
            <a:chOff x="854261" y="2908813"/>
            <a:chExt cx="377474" cy="335748"/>
          </a:xfrm>
        </p:grpSpPr>
        <p:sp>
          <p:nvSpPr>
            <p:cNvPr id="463" name="Google Shape;901;p40">
              <a:extLst>
                <a:ext uri="{FF2B5EF4-FFF2-40B4-BE49-F238E27FC236}">
                  <a16:creationId xmlns:a16="http://schemas.microsoft.com/office/drawing/2014/main" id="{752212FC-F6D2-6F75-9A9F-22A1D5649773}"/>
                </a:ext>
              </a:extLst>
            </p:cNvPr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902;p40">
              <a:extLst>
                <a:ext uri="{FF2B5EF4-FFF2-40B4-BE49-F238E27FC236}">
                  <a16:creationId xmlns:a16="http://schemas.microsoft.com/office/drawing/2014/main" id="{1F22242C-D26F-07CC-4328-889B61986781}"/>
                </a:ext>
              </a:extLst>
            </p:cNvPr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903;p40">
              <a:extLst>
                <a:ext uri="{FF2B5EF4-FFF2-40B4-BE49-F238E27FC236}">
                  <a16:creationId xmlns:a16="http://schemas.microsoft.com/office/drawing/2014/main" id="{ED1A1B0F-9001-D318-0464-580581A822E5}"/>
                </a:ext>
              </a:extLst>
            </p:cNvPr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904;p40">
              <a:extLst>
                <a:ext uri="{FF2B5EF4-FFF2-40B4-BE49-F238E27FC236}">
                  <a16:creationId xmlns:a16="http://schemas.microsoft.com/office/drawing/2014/main" id="{8EAF9024-2F77-C2B0-57EC-61DBA9A8CB3A}"/>
                </a:ext>
              </a:extLst>
            </p:cNvPr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905;p40">
              <a:extLst>
                <a:ext uri="{FF2B5EF4-FFF2-40B4-BE49-F238E27FC236}">
                  <a16:creationId xmlns:a16="http://schemas.microsoft.com/office/drawing/2014/main" id="{6CCB8A93-F5AC-AFD9-C541-E617D2A5A5A0}"/>
                </a:ext>
              </a:extLst>
            </p:cNvPr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68" name="Title 1">
            <a:extLst>
              <a:ext uri="{FF2B5EF4-FFF2-40B4-BE49-F238E27FC236}">
                <a16:creationId xmlns:a16="http://schemas.microsoft.com/office/drawing/2014/main" id="{4C98D64D-D3C9-FDC9-16DB-929A4E45569D}"/>
              </a:ext>
            </a:extLst>
          </p:cNvPr>
          <p:cNvSpPr txBox="1">
            <a:spLocks/>
          </p:cNvSpPr>
          <p:nvPr/>
        </p:nvSpPr>
        <p:spPr>
          <a:xfrm>
            <a:off x="4046548" y="4164735"/>
            <a:ext cx="3923078" cy="483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Investor communication</a:t>
            </a:r>
            <a:endParaRPr lang="en-IN" sz="2400" dirty="0"/>
          </a:p>
        </p:txBody>
      </p:sp>
      <p:pic>
        <p:nvPicPr>
          <p:cNvPr id="469" name="Graphic 468" descr="Closed book outline">
            <a:extLst>
              <a:ext uri="{FF2B5EF4-FFF2-40B4-BE49-F238E27FC236}">
                <a16:creationId xmlns:a16="http://schemas.microsoft.com/office/drawing/2014/main" id="{8034FBF2-F2B0-F228-E40D-4586E3FC5F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51995" y="4837646"/>
            <a:ext cx="680400" cy="514324"/>
          </a:xfrm>
          <a:prstGeom prst="rect">
            <a:avLst/>
          </a:prstGeom>
        </p:spPr>
      </p:pic>
      <p:pic>
        <p:nvPicPr>
          <p:cNvPr id="470" name="Graphic 469" descr="Closed book outline">
            <a:extLst>
              <a:ext uri="{FF2B5EF4-FFF2-40B4-BE49-F238E27FC236}">
                <a16:creationId xmlns:a16="http://schemas.microsoft.com/office/drawing/2014/main" id="{98AE429E-B5AC-DC4C-6D26-B0363F7111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4783" y="4872566"/>
            <a:ext cx="514800" cy="514800"/>
          </a:xfrm>
          <a:prstGeom prst="rect">
            <a:avLst/>
          </a:prstGeom>
        </p:spPr>
      </p:pic>
      <p:pic>
        <p:nvPicPr>
          <p:cNvPr id="471" name="Graphic 470" descr="Document outline">
            <a:extLst>
              <a:ext uri="{FF2B5EF4-FFF2-40B4-BE49-F238E27FC236}">
                <a16:creationId xmlns:a16="http://schemas.microsoft.com/office/drawing/2014/main" id="{8FC2DD55-12FF-058E-0AF9-C8F703B9BB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24397" y="4801438"/>
            <a:ext cx="680400" cy="680400"/>
          </a:xfrm>
          <a:prstGeom prst="rect">
            <a:avLst/>
          </a:prstGeom>
        </p:spPr>
      </p:pic>
      <p:sp>
        <p:nvSpPr>
          <p:cNvPr id="472" name="Google Shape;876;p40">
            <a:extLst>
              <a:ext uri="{FF2B5EF4-FFF2-40B4-BE49-F238E27FC236}">
                <a16:creationId xmlns:a16="http://schemas.microsoft.com/office/drawing/2014/main" id="{E35DF6C4-2073-E229-1E02-C1B712829D37}"/>
              </a:ext>
            </a:extLst>
          </p:cNvPr>
          <p:cNvSpPr/>
          <p:nvPr/>
        </p:nvSpPr>
        <p:spPr>
          <a:xfrm>
            <a:off x="8077200" y="4638810"/>
            <a:ext cx="1260000" cy="1980000"/>
          </a:xfrm>
          <a:custGeom>
            <a:avLst/>
            <a:gdLst/>
            <a:ahLst/>
            <a:cxnLst/>
            <a:rect l="l" t="t" r="r" b="b"/>
            <a:pathLst>
              <a:path w="52626" h="102585" extrusionOk="0">
                <a:moveTo>
                  <a:pt x="0" y="1"/>
                </a:moveTo>
                <a:lnTo>
                  <a:pt x="0" y="102585"/>
                </a:lnTo>
                <a:lnTo>
                  <a:pt x="52626" y="102585"/>
                </a:lnTo>
                <a:lnTo>
                  <a:pt x="52626" y="1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3" name="Google Shape;877;p40">
            <a:extLst>
              <a:ext uri="{FF2B5EF4-FFF2-40B4-BE49-F238E27FC236}">
                <a16:creationId xmlns:a16="http://schemas.microsoft.com/office/drawing/2014/main" id="{2E9F8B34-1284-7217-2E90-5A50529DE037}"/>
              </a:ext>
            </a:extLst>
          </p:cNvPr>
          <p:cNvSpPr/>
          <p:nvPr/>
        </p:nvSpPr>
        <p:spPr>
          <a:xfrm rot="16200000" flipH="1">
            <a:off x="8224527" y="4837646"/>
            <a:ext cx="1008000" cy="1008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4" name="Google Shape;878;p40">
            <a:extLst>
              <a:ext uri="{FF2B5EF4-FFF2-40B4-BE49-F238E27FC236}">
                <a16:creationId xmlns:a16="http://schemas.microsoft.com/office/drawing/2014/main" id="{CFB72004-1CF1-7D8C-5699-FBCF9CFD4DF5}"/>
              </a:ext>
            </a:extLst>
          </p:cNvPr>
          <p:cNvSpPr txBox="1"/>
          <p:nvPr/>
        </p:nvSpPr>
        <p:spPr>
          <a:xfrm>
            <a:off x="8120109" y="6151128"/>
            <a:ext cx="1231512" cy="8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1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Extract of annual valuation</a:t>
            </a:r>
            <a:endParaRPr sz="12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475" name="Graphic 474" descr="Coins outline">
            <a:extLst>
              <a:ext uri="{FF2B5EF4-FFF2-40B4-BE49-F238E27FC236}">
                <a16:creationId xmlns:a16="http://schemas.microsoft.com/office/drawing/2014/main" id="{EBAE8E97-E0E6-B20C-AA65-5D6C653508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49800" y="4939532"/>
            <a:ext cx="514800" cy="5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250458-98A6-073D-A83A-D8D584012F0A}"/>
              </a:ext>
            </a:extLst>
          </p:cNvPr>
          <p:cNvSpPr txBox="1"/>
          <p:nvPr/>
        </p:nvSpPr>
        <p:spPr>
          <a:xfrm>
            <a:off x="11194225" y="6248400"/>
            <a:ext cx="4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2FB72-72F1-5104-3337-AFFC02E2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043" y="76200"/>
            <a:ext cx="8392957" cy="863561"/>
          </a:xfr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Working mechanism</a:t>
            </a:r>
          </a:p>
        </p:txBody>
      </p:sp>
    </p:spTree>
    <p:extLst>
      <p:ext uri="{BB962C8B-B14F-4D97-AF65-F5344CB8AC3E}">
        <p14:creationId xmlns:p14="http://schemas.microsoft.com/office/powerpoint/2010/main" val="140655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DEFD1E-E57B-405E-A281-FE750609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6200"/>
            <a:ext cx="9535957" cy="990600"/>
          </a:xfr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Quick commencement of Fund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2BA79-D2DD-407D-BE09-5646B60A1FAD}"/>
              </a:ext>
            </a:extLst>
          </p:cNvPr>
          <p:cNvSpPr txBox="1"/>
          <p:nvPr/>
        </p:nvSpPr>
        <p:spPr>
          <a:xfrm>
            <a:off x="1219200" y="1143000"/>
            <a:ext cx="9535957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Atmanirbhar</a:t>
            </a:r>
            <a:r>
              <a:rPr lang="en-US" dirty="0"/>
              <a:t> </a:t>
            </a:r>
            <a:r>
              <a:rPr lang="en-US" dirty="0" err="1"/>
              <a:t>Laghu</a:t>
            </a:r>
            <a:r>
              <a:rPr lang="en-US" dirty="0"/>
              <a:t> Vikas Trust (ALVT) already setup and registered under Registration Act, 1908.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Atmanirbhar Start-up Venture Fund (ASVF) [1</a:t>
            </a:r>
            <a:r>
              <a:rPr lang="en-US" baseline="30000" dirty="0"/>
              <a:t>st</a:t>
            </a:r>
            <a:r>
              <a:rPr lang="en-US" dirty="0"/>
              <a:t> Scheme of ALVT] recently registered with SEBI</a:t>
            </a:r>
            <a:r>
              <a:rPr lang="en-US" dirty="0"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SIDBI has already committed ₹50 crore (including Sponsor commitment) to ASVF.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Proposed contribution from Govt. of Haryana to form part of the Fund.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One and half times of the contribution </a:t>
            </a:r>
            <a:r>
              <a:rPr lang="en-US" dirty="0">
                <a:cs typeface="Arial" panose="020B0604020202020204" pitchFamily="34" charset="0"/>
              </a:rPr>
              <a:t>from Govt. of Haryana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would be invested by way of debt </a:t>
            </a:r>
            <a:r>
              <a:rPr lang="en-US" dirty="0">
                <a:cs typeface="Arial" panose="020B0604020202020204" pitchFamily="34" charset="0"/>
              </a:rPr>
              <a:t>and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equity in the enterprises coming up in the State of Haryana.</a:t>
            </a:r>
          </a:p>
          <a:p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Facilitating quick operationalization of the Fund. 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Bringing operational efficiency and synergy.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Reducing risk and improving performance.</a:t>
            </a:r>
            <a:b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Highly cost effective.</a:t>
            </a: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6F5C6A-2F71-6B02-81E7-1526B132770B}"/>
              </a:ext>
            </a:extLst>
          </p:cNvPr>
          <p:cNvSpPr txBox="1"/>
          <p:nvPr/>
        </p:nvSpPr>
        <p:spPr>
          <a:xfrm>
            <a:off x="11194225" y="6248400"/>
            <a:ext cx="4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207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DEFD1E-E57B-405E-A281-FE750609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043" y="152400"/>
            <a:ext cx="8392957" cy="990600"/>
          </a:xfr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</a:rPr>
              <a:t>Atmanirbhar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 Start-up Venture Fund</a:t>
            </a:r>
            <a:b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Way Forward…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7CCC64B-EEDF-4B56-AFDE-316837E104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654984"/>
              </p:ext>
            </p:extLst>
          </p:nvPr>
        </p:nvGraphicFramePr>
        <p:xfrm>
          <a:off x="1894044" y="1447800"/>
          <a:ext cx="8392956" cy="4690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3A5BEE-478C-F1C9-F516-83ACE03BBB5B}"/>
              </a:ext>
            </a:extLst>
          </p:cNvPr>
          <p:cNvSpPr txBox="1"/>
          <p:nvPr/>
        </p:nvSpPr>
        <p:spPr>
          <a:xfrm>
            <a:off x="11194225" y="6248400"/>
            <a:ext cx="4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812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800" y="1981199"/>
            <a:ext cx="7772400" cy="838201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13343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17000" dir="5400000" sy="-100000" algn="bl" rotWithShape="0"/>
                </a:effectLst>
              </a:rPr>
              <a:t>THANK YOU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B05749A-4734-410E-BC50-F3A61002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474" y="5220810"/>
            <a:ext cx="3341726" cy="140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A68984-B241-A150-4378-4EBE40B8223F}"/>
              </a:ext>
            </a:extLst>
          </p:cNvPr>
          <p:cNvSpPr txBox="1"/>
          <p:nvPr/>
        </p:nvSpPr>
        <p:spPr>
          <a:xfrm>
            <a:off x="11194225" y="6248400"/>
            <a:ext cx="4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3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043" y="152400"/>
            <a:ext cx="8403921" cy="533400"/>
          </a:xfr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SVCL Governance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942403"/>
              </p:ext>
            </p:extLst>
          </p:nvPr>
        </p:nvGraphicFramePr>
        <p:xfrm>
          <a:off x="1905000" y="2680622"/>
          <a:ext cx="4343400" cy="392296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68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Board of Directors</a:t>
                      </a:r>
                      <a:endParaRPr lang="en-US" sz="1600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97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13343D"/>
                          </a:solidFill>
                        </a:rPr>
                        <a:t>Director Name (S/Shri/Smt.)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13343D"/>
                          </a:solidFill>
                        </a:rPr>
                        <a:t>Designation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31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3343D"/>
                          </a:solidFill>
                        </a:rPr>
                        <a:t>S. Ramann</a:t>
                      </a:r>
                    </a:p>
                    <a:p>
                      <a:r>
                        <a:rPr lang="en-US" sz="1400" dirty="0">
                          <a:solidFill>
                            <a:srgbClr val="13343D"/>
                          </a:solidFill>
                        </a:rPr>
                        <a:t>CMD, SIDBI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3343D"/>
                          </a:solidFill>
                        </a:rPr>
                        <a:t>Chairman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45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3343D"/>
                          </a:solidFill>
                        </a:rPr>
                        <a:t>V. Satya Venkata Rao </a:t>
                      </a:r>
                    </a:p>
                    <a:p>
                      <a:r>
                        <a:rPr lang="en-US" sz="1400" dirty="0">
                          <a:solidFill>
                            <a:srgbClr val="13343D"/>
                          </a:solidFill>
                        </a:rPr>
                        <a:t>DMD, SIDBI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3343D"/>
                          </a:solidFill>
                        </a:rPr>
                        <a:t>Director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58098"/>
                  </a:ext>
                </a:extLst>
              </a:tr>
              <a:tr h="41645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3343D"/>
                          </a:solidFill>
                        </a:rPr>
                        <a:t>Dr. Archana Hingorani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3343D"/>
                          </a:solidFill>
                        </a:rPr>
                        <a:t>Independent Director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645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3343D"/>
                          </a:solidFill>
                        </a:rPr>
                        <a:t>Bala C. Deshpande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rgbClr val="13343D"/>
                          </a:solidFill>
                        </a:rPr>
                        <a:t>Independent Director</a:t>
                      </a:r>
                      <a:endParaRPr lang="en-US" sz="1400" dirty="0">
                        <a:solidFill>
                          <a:srgbClr val="13343D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6456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3343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Arvind Kumar Jain</a:t>
                      </a:r>
                      <a:endParaRPr lang="en-US" sz="1400" dirty="0">
                        <a:solidFill>
                          <a:srgbClr val="13343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3343D"/>
                          </a:solidFill>
                        </a:rPr>
                        <a:t>Director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24066"/>
                  </a:ext>
                </a:extLst>
              </a:tr>
              <a:tr h="416456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3343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Satya Prakash Singh</a:t>
                      </a:r>
                      <a:endParaRPr lang="en-US" sz="1400" dirty="0">
                        <a:solidFill>
                          <a:srgbClr val="13343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3343D"/>
                          </a:solidFill>
                        </a:rPr>
                        <a:t>CEO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85159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05000" y="914400"/>
            <a:ext cx="8382000" cy="156966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3343D"/>
                </a:solidFill>
              </a:rPr>
              <a:t>100% owned subsidiary of SIDBI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3343D"/>
                </a:solidFill>
              </a:rPr>
              <a:t>Incorporation/ commencement of business in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3343D"/>
                </a:solidFill>
              </a:rPr>
              <a:t>Key Business  :  Investment Manager for SEBI registered VCFs/ AIFs  (typically unlisted equity / quasi-equity investments in SMEs)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3343D"/>
                </a:solidFill>
              </a:rPr>
              <a:t>Works under SEBI Regulations: VC Regulations 1996  and  Alternative Investment Fund (AIF)  Regulations 2012.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49525"/>
              </p:ext>
            </p:extLst>
          </p:nvPr>
        </p:nvGraphicFramePr>
        <p:xfrm>
          <a:off x="6477000" y="2680624"/>
          <a:ext cx="3820964" cy="39229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20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5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Committees of the Board</a:t>
                      </a:r>
                      <a:endParaRPr lang="en-US" sz="1600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24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13343D"/>
                          </a:solidFill>
                        </a:rPr>
                        <a:t>Audit Committee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13343D"/>
                          </a:solidFill>
                        </a:rPr>
                        <a:t>Nomination &amp; Remuneration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13343D"/>
                          </a:solidFill>
                        </a:rPr>
                        <a:t>HR Committee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13343D"/>
                          </a:solidFill>
                        </a:rPr>
                        <a:t>CSR Committee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13343D"/>
                          </a:solidFill>
                        </a:rPr>
                        <a:t>Share Transfer Committee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13343D"/>
                          </a:solidFill>
                        </a:rPr>
                        <a:t>CoD -</a:t>
                      </a:r>
                      <a:r>
                        <a:rPr lang="en-US" sz="1200" baseline="0" dirty="0">
                          <a:solidFill>
                            <a:srgbClr val="13343D"/>
                          </a:solidFill>
                        </a:rPr>
                        <a:t> Sale of IIBI investments</a:t>
                      </a:r>
                      <a:endParaRPr lang="en-US" sz="1200" dirty="0">
                        <a:solidFill>
                          <a:srgbClr val="13343D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4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13343D"/>
                          </a:solidFill>
                        </a:rPr>
                        <a:t>Auditors</a:t>
                      </a:r>
                      <a:endParaRPr lang="en-US" sz="1600" b="1" dirty="0">
                        <a:solidFill>
                          <a:srgbClr val="13343D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05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13343D"/>
                          </a:solidFill>
                        </a:rPr>
                        <a:t>Statutory Auditor : CAG appointed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13343D"/>
                          </a:solidFill>
                        </a:rPr>
                        <a:t>Internal Auditors / Tax Auditors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13343D"/>
                          </a:solidFill>
                        </a:rPr>
                        <a:t>Manpower</a:t>
                      </a:r>
                      <a:endParaRPr lang="en-US" sz="1600" b="1" dirty="0">
                        <a:solidFill>
                          <a:srgbClr val="13343D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654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13343D"/>
                          </a:solidFill>
                        </a:rPr>
                        <a:t>CEO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13343D"/>
                          </a:solidFill>
                        </a:rPr>
                        <a:t>3 SVPs, 1 VP, 2 AVPs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13343D"/>
                          </a:solidFill>
                        </a:rPr>
                        <a:t>Total staff :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92B7F0-F081-DAD6-16E7-7FE00F0B6FE4}"/>
              </a:ext>
            </a:extLst>
          </p:cNvPr>
          <p:cNvSpPr txBox="1"/>
          <p:nvPr/>
        </p:nvSpPr>
        <p:spPr>
          <a:xfrm>
            <a:off x="11049000" y="64124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79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64930"/>
            <a:ext cx="8229600" cy="8683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SVCL : Business Profile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4495803"/>
            <a:ext cx="1562100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Sourcing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Deal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Term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Due Diligence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Investment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2138362"/>
            <a:ext cx="1859650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Board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Founder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Strategy/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Business leads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Fund raising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58200" y="3505203"/>
            <a:ext cx="1713932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Exit Options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Exit lead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Exit timing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Exit 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Scouting investors``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85263222"/>
              </p:ext>
            </p:extLst>
          </p:nvPr>
        </p:nvGraphicFramePr>
        <p:xfrm>
          <a:off x="5200650" y="2237754"/>
          <a:ext cx="57150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52600" y="1600200"/>
            <a:ext cx="3448050" cy="40269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VC Funds  : Key terms </a:t>
            </a:r>
          </a:p>
          <a:p>
            <a:pPr algn="ctr"/>
            <a:r>
              <a:rPr lang="en-US" sz="1600" b="1" dirty="0"/>
              <a:t>(Spelt in PPM)</a:t>
            </a:r>
          </a:p>
          <a:p>
            <a:r>
              <a:rPr lang="en-US" sz="1400" b="1" dirty="0"/>
              <a:t>Fund life  </a:t>
            </a:r>
            <a:r>
              <a:rPr lang="en-US" sz="1400" dirty="0"/>
              <a:t>=  Total 7 -10 years.</a:t>
            </a:r>
          </a:p>
          <a:p>
            <a:pPr algn="just"/>
            <a:r>
              <a:rPr lang="en-US" sz="1200" b="1" dirty="0"/>
              <a:t>Commitment period  </a:t>
            </a:r>
            <a:r>
              <a:rPr lang="en-US" sz="1200" dirty="0"/>
              <a:t>(3-5 years) </a:t>
            </a:r>
            <a:r>
              <a:rPr lang="en-US" sz="1200" b="1" dirty="0"/>
              <a:t>+ Divestment period  </a:t>
            </a:r>
            <a:r>
              <a:rPr lang="en-US" sz="1200" dirty="0"/>
              <a:t>( 4-5 years)</a:t>
            </a:r>
            <a:endParaRPr lang="en-US" sz="1600" dirty="0"/>
          </a:p>
          <a:p>
            <a:endParaRPr lang="en-US" sz="1400" b="1" dirty="0"/>
          </a:p>
          <a:p>
            <a:pPr algn="just"/>
            <a:r>
              <a:rPr lang="en-US" sz="1400" b="1" dirty="0"/>
              <a:t>Management Fee </a:t>
            </a:r>
            <a:r>
              <a:rPr lang="en-US" sz="1400" dirty="0"/>
              <a:t>: 1.5% - 2% depending upon size &amp; focus. 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Hurdle rate </a:t>
            </a:r>
            <a:r>
              <a:rPr lang="en-US" sz="1200" dirty="0"/>
              <a:t>: min rate of return to investors for profit sharing with IM (8 - 12%)</a:t>
            </a:r>
          </a:p>
          <a:p>
            <a:endParaRPr lang="en-US" sz="1600" b="1" dirty="0"/>
          </a:p>
          <a:p>
            <a:pPr algn="just"/>
            <a:r>
              <a:rPr lang="en-US" sz="1400" b="1" dirty="0"/>
              <a:t>Carried interest : </a:t>
            </a:r>
            <a:r>
              <a:rPr lang="en-US" sz="1200" dirty="0"/>
              <a:t>share of profit with IM beyond hurdle rate</a:t>
            </a:r>
          </a:p>
          <a:p>
            <a:endParaRPr lang="en-US" sz="1600" b="1" dirty="0"/>
          </a:p>
          <a:p>
            <a:r>
              <a:rPr lang="en-US" sz="1600" b="1" dirty="0"/>
              <a:t>IC constitution : </a:t>
            </a:r>
            <a:r>
              <a:rPr lang="en-US" sz="1200" dirty="0"/>
              <a:t>Contributor Nominees &amp; Independent members.</a:t>
            </a:r>
          </a:p>
          <a:p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19803" y="1611868"/>
            <a:ext cx="3923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Investment  stages in a fund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7068" y="1611868"/>
            <a:ext cx="5029200" cy="402693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24B6C-FFB0-39B6-4884-56331374FD2F}"/>
              </a:ext>
            </a:extLst>
          </p:cNvPr>
          <p:cNvSpPr txBox="1"/>
          <p:nvPr/>
        </p:nvSpPr>
        <p:spPr>
          <a:xfrm>
            <a:off x="10927081" y="6096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6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7077" y="2294847"/>
            <a:ext cx="1600200" cy="1143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13343D"/>
                </a:solidFill>
              </a:rPr>
              <a:t>Limited Partners(LPs</a:t>
            </a:r>
            <a:r>
              <a:rPr lang="en-US" sz="1100" dirty="0">
                <a:solidFill>
                  <a:srgbClr val="13343D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3343D"/>
                </a:solidFill>
              </a:rPr>
              <a:t>Banks/ FIs/PSUs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3343D"/>
                </a:solidFill>
              </a:rPr>
              <a:t>HNIs/ Family offices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3343D"/>
                </a:solidFill>
              </a:rPr>
              <a:t>Pension funds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3343D"/>
                </a:solidFill>
              </a:rPr>
              <a:t>Corporates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05400" y="2294850"/>
            <a:ext cx="1524000" cy="9436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Legal Structures 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Trust, Company, LLP &amp; body corporate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67300" y="5181600"/>
            <a:ext cx="17907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3343D"/>
                </a:solidFill>
              </a:rPr>
              <a:t>Investment  expertise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3343D"/>
                </a:solidFill>
              </a:rPr>
              <a:t>Transaction management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29000" y="2429553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429000" y="26670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01050" y="1947446"/>
            <a:ext cx="158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3343D"/>
                </a:solidFill>
              </a:rPr>
              <a:t>Contributors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8511" y="1940088"/>
            <a:ext cx="158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3343D"/>
                </a:solidFill>
              </a:rPr>
              <a:t>AIF/ VC fund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4200" y="6400803"/>
            <a:ext cx="63246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13343D"/>
                </a:solidFill>
              </a:rPr>
              <a:t>* 100% owned subsidiary of SIDBI. All SVCL funds structured as trusts.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05400" y="3666447"/>
            <a:ext cx="16002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Investment Committee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Nominees of contributors  &amp; experts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867400" y="3238503"/>
            <a:ext cx="0" cy="427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86300" y="4379273"/>
            <a:ext cx="1181100" cy="30480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Recommends investments/ exits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629400" y="2438403"/>
            <a:ext cx="1934308" cy="8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563708" y="2286000"/>
            <a:ext cx="1418492" cy="10579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13343D"/>
                </a:solidFill>
              </a:rPr>
              <a:t>Fund invests &amp; seeks exit through IPO, secondary, strategic sale, buyback, etc.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972300" y="2209800"/>
            <a:ext cx="11811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13343D"/>
                </a:solidFill>
              </a:rPr>
              <a:t>Investments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593774" y="2667000"/>
            <a:ext cx="19699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58000" y="2590800"/>
            <a:ext cx="14859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13343D"/>
                </a:solidFill>
              </a:rPr>
              <a:t>Investment returns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57600" y="2667000"/>
            <a:ext cx="11811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13343D"/>
                </a:solidFill>
              </a:rPr>
              <a:t>Exit Proceeds</a:t>
            </a:r>
          </a:p>
          <a:p>
            <a:pPr algn="ctr"/>
            <a:r>
              <a:rPr lang="en-US" sz="1100" dirty="0">
                <a:solidFill>
                  <a:srgbClr val="13343D"/>
                </a:solidFill>
              </a:rPr>
              <a:t>(pass through)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57600" y="2133600"/>
            <a:ext cx="11811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13343D"/>
                </a:solidFill>
              </a:rPr>
              <a:t>Contributors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527074" y="1933613"/>
            <a:ext cx="14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3343D"/>
                </a:solidFill>
              </a:rPr>
              <a:t>Investee Cos</a:t>
            </a:r>
          </a:p>
        </p:txBody>
      </p:sp>
      <p:cxnSp>
        <p:nvCxnSpPr>
          <p:cNvPr id="51" name="Elbow Connector 50"/>
          <p:cNvCxnSpPr>
            <a:cxnSpLocks/>
            <a:endCxn id="6" idx="1"/>
          </p:cNvCxnSpPr>
          <p:nvPr/>
        </p:nvCxnSpPr>
        <p:spPr>
          <a:xfrm rot="16200000" flipH="1">
            <a:off x="3138291" y="3671691"/>
            <a:ext cx="2491180" cy="13668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600450" y="5276849"/>
            <a:ext cx="14859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13343D"/>
                </a:solidFill>
              </a:rPr>
              <a:t>Management Fee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6593774" y="3124200"/>
            <a:ext cx="873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6" idx="3"/>
          </p:cNvCxnSpPr>
          <p:nvPr/>
        </p:nvCxnSpPr>
        <p:spPr>
          <a:xfrm rot="5400000">
            <a:off x="5924550" y="4057650"/>
            <a:ext cx="247650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345974" y="3995825"/>
            <a:ext cx="1181100" cy="542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13343D"/>
                </a:solidFill>
              </a:rPr>
              <a:t>Carry interest</a:t>
            </a:r>
          </a:p>
          <a:p>
            <a:pPr algn="ctr"/>
            <a:r>
              <a:rPr lang="en-US" sz="1100" dirty="0">
                <a:solidFill>
                  <a:srgbClr val="13343D"/>
                </a:solidFill>
              </a:rPr>
              <a:t>(Reward for performance)</a:t>
            </a:r>
          </a:p>
        </p:txBody>
      </p:sp>
      <p:cxnSp>
        <p:nvCxnSpPr>
          <p:cNvPr id="63" name="Curved Connector 62"/>
          <p:cNvCxnSpPr>
            <a:cxnSpLocks/>
          </p:cNvCxnSpPr>
          <p:nvPr/>
        </p:nvCxnSpPr>
        <p:spPr>
          <a:xfrm>
            <a:off x="6896100" y="5372103"/>
            <a:ext cx="1485900" cy="33380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cxnSpLocks/>
            <a:endCxn id="67" idx="1"/>
          </p:cNvCxnSpPr>
          <p:nvPr/>
        </p:nvCxnSpPr>
        <p:spPr>
          <a:xfrm flipV="1">
            <a:off x="6553200" y="1524000"/>
            <a:ext cx="1066800" cy="79277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8382000" y="5477301"/>
            <a:ext cx="2133600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SIDBI Venture Capital Ltd (SVCL)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7620000" y="1295400"/>
            <a:ext cx="2133600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SIDBI Trustee Company Ltd (STCL) *</a:t>
            </a: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 flipV="1">
            <a:off x="5835161" y="4191000"/>
            <a:ext cx="0" cy="652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17" idx="1"/>
          </p:cNvCxnSpPr>
          <p:nvPr/>
        </p:nvCxnSpPr>
        <p:spPr>
          <a:xfrm>
            <a:off x="2895600" y="3437849"/>
            <a:ext cx="2209800" cy="4953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11840" y="480944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3343D"/>
                </a:solidFill>
              </a:rPr>
              <a:t>AMC/ Inv Manager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9A2D46AF-204E-43B7-9FAD-FF6B23C9E9FC}"/>
              </a:ext>
            </a:extLst>
          </p:cNvPr>
          <p:cNvSpPr txBox="1">
            <a:spLocks/>
          </p:cNvSpPr>
          <p:nvPr/>
        </p:nvSpPr>
        <p:spPr>
          <a:xfrm>
            <a:off x="1894043" y="152403"/>
            <a:ext cx="8403921" cy="923247"/>
          </a:xfrm>
          <a:prstGeom prst="rect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Alternate Investment Funds (AIFs)</a:t>
            </a:r>
            <a:b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Operating &amp; Regulatory Framework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725002-2250-4EB7-A0EC-C3B50B05C906}"/>
              </a:ext>
            </a:extLst>
          </p:cNvPr>
          <p:cNvCxnSpPr>
            <a:cxnSpLocks/>
          </p:cNvCxnSpPr>
          <p:nvPr/>
        </p:nvCxnSpPr>
        <p:spPr>
          <a:xfrm>
            <a:off x="3695700" y="3109520"/>
            <a:ext cx="1390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25D610-D300-62DE-5568-727D9F988D7B}"/>
              </a:ext>
            </a:extLst>
          </p:cNvPr>
          <p:cNvSpPr txBox="1"/>
          <p:nvPr/>
        </p:nvSpPr>
        <p:spPr>
          <a:xfrm>
            <a:off x="11049000" y="63362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23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DEFD1E-E57B-405E-A281-FE750609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043" y="152400"/>
            <a:ext cx="8403921" cy="533400"/>
          </a:xfr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SVCL – Funds under Management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F5AA720-2C49-455C-9293-5CDD06B3B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132856"/>
              </p:ext>
            </p:extLst>
          </p:nvPr>
        </p:nvGraphicFramePr>
        <p:xfrm>
          <a:off x="2971006" y="1295400"/>
          <a:ext cx="7772400" cy="1814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984002E3-203A-4181-9A32-ED46445DC3C7}"/>
              </a:ext>
            </a:extLst>
          </p:cNvPr>
          <p:cNvSpPr/>
          <p:nvPr/>
        </p:nvSpPr>
        <p:spPr>
          <a:xfrm>
            <a:off x="1808318" y="1849533"/>
            <a:ext cx="1032700" cy="7427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3343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Funds Under -&gt; Mgmt.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000450-F26A-4894-AFBA-C5E85EB72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44460"/>
              </p:ext>
            </p:extLst>
          </p:nvPr>
        </p:nvGraphicFramePr>
        <p:xfrm>
          <a:off x="1808318" y="3276600"/>
          <a:ext cx="9088279" cy="262728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7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8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8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9809">
                  <a:extLst>
                    <a:ext uri="{9D8B030D-6E8A-4147-A177-3AD203B41FA5}">
                      <a16:colId xmlns:a16="http://schemas.microsoft.com/office/drawing/2014/main" val="1888014246"/>
                    </a:ext>
                  </a:extLst>
                </a:gridCol>
              </a:tblGrid>
              <a:tr h="23909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3343D"/>
                          </a:solidFill>
                        </a:rPr>
                        <a:t>Vintage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3343D"/>
                          </a:solidFill>
                        </a:rPr>
                        <a:t>1999</a:t>
                      </a:r>
                      <a:endParaRPr lang="en-US" sz="1200" b="0" dirty="0">
                        <a:solidFill>
                          <a:srgbClr val="13343D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3343D"/>
                          </a:solidFill>
                        </a:rPr>
                        <a:t>2004</a:t>
                      </a:r>
                      <a:endParaRPr lang="en-US" sz="1200" b="0" dirty="0">
                        <a:solidFill>
                          <a:srgbClr val="13343D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3343D"/>
                          </a:solidFill>
                        </a:rPr>
                        <a:t>2011</a:t>
                      </a:r>
                      <a:endParaRPr lang="en-US" sz="1200" b="0" dirty="0">
                        <a:solidFill>
                          <a:srgbClr val="13343D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3343D"/>
                          </a:solidFill>
                        </a:rPr>
                        <a:t>2013</a:t>
                      </a:r>
                      <a:endParaRPr lang="en-US" sz="1200" b="0" dirty="0">
                        <a:solidFill>
                          <a:srgbClr val="13343D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3343D"/>
                          </a:solidFill>
                        </a:rPr>
                        <a:t>2014</a:t>
                      </a:r>
                      <a:endParaRPr lang="en-US" sz="1200" b="0" dirty="0">
                        <a:solidFill>
                          <a:srgbClr val="13343D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3343D"/>
                          </a:solidFill>
                        </a:rPr>
                        <a:t>2015</a:t>
                      </a:r>
                      <a:endParaRPr lang="en-US" sz="1200" b="0" dirty="0">
                        <a:solidFill>
                          <a:srgbClr val="13343D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3343D"/>
                          </a:solidFill>
                        </a:rPr>
                        <a:t>2016</a:t>
                      </a:r>
                      <a:endParaRPr lang="en-US" sz="1200" b="0" dirty="0">
                        <a:solidFill>
                          <a:srgbClr val="13343D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13343D"/>
                          </a:solidFill>
                        </a:rPr>
                        <a:t>2021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86">
                <a:tc>
                  <a:txBody>
                    <a:bodyPr/>
                    <a:lstStyle/>
                    <a:p>
                      <a:r>
                        <a:rPr lang="en-US" sz="1200" b="1" dirty="0"/>
                        <a:t>Committed / Target Corpus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₹100 Cr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₹500 Cr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₹388 Cr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₹432 Cr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₹41 Cr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₹144 Cr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₹117 Cr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₹500 Cr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9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Stage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FF0000"/>
                          </a:solidFill>
                        </a:rPr>
                        <a:t>Divested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accent2"/>
                          </a:solidFill>
                        </a:rPr>
                        <a:t>Divestment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accent2"/>
                          </a:solidFill>
                        </a:rPr>
                        <a:t>Divestment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accent2"/>
                          </a:solidFill>
                        </a:rPr>
                        <a:t>Divestment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Divestment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Divestment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Divestment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00B050"/>
                          </a:solidFill>
                        </a:rPr>
                        <a:t>Fund Raise / Investment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880">
                <a:tc>
                  <a:txBody>
                    <a:bodyPr/>
                    <a:lstStyle/>
                    <a:p>
                      <a:r>
                        <a:rPr lang="en-US" sz="1200" b="1" dirty="0"/>
                        <a:t>Theme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Early stage Information Technology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SME </a:t>
                      </a:r>
                    </a:p>
                    <a:p>
                      <a:r>
                        <a:rPr lang="en-US" sz="1200" dirty="0"/>
                        <a:t>(Mfg. focus)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SME </a:t>
                      </a:r>
                    </a:p>
                    <a:p>
                      <a:r>
                        <a:rPr lang="en-US" sz="1200" dirty="0"/>
                        <a:t>(Mfg. focus)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Impact in Low Income States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Textile Small Enterprises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MSMEs</a:t>
                      </a:r>
                    </a:p>
                    <a:p>
                      <a:r>
                        <a:rPr lang="en-US" sz="1200" dirty="0"/>
                        <a:t>Startups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MSMEs startups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Export Oriented Units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86">
                <a:tc>
                  <a:txBody>
                    <a:bodyPr/>
                    <a:lstStyle/>
                    <a:p>
                      <a:r>
                        <a:rPr lang="en-US" sz="1200" b="1" dirty="0"/>
                        <a:t>Partnership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Ministry of IT, GoI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PSU Banks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PSU Banks &amp; Ins. Cos.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Govt. of UK, PSIG prog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Ministry of Textiles, GoI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Govt. of West Bengal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Govt. of Maharashtra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Exim Bank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287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rgbClr val="13343D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dirty="0">
                        <a:solidFill>
                          <a:srgbClr val="13343D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76D509A-28D1-BA80-2980-758D5E6CD1DA}"/>
              </a:ext>
            </a:extLst>
          </p:cNvPr>
          <p:cNvSpPr txBox="1"/>
          <p:nvPr/>
        </p:nvSpPr>
        <p:spPr>
          <a:xfrm>
            <a:off x="11049000" y="6096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3980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C9156EC-6726-4AB8-B603-DCBBC084AF6A}"/>
              </a:ext>
            </a:extLst>
          </p:cNvPr>
          <p:cNvSpPr txBox="1">
            <a:spLocks/>
          </p:cNvSpPr>
          <p:nvPr/>
        </p:nvSpPr>
        <p:spPr>
          <a:xfrm>
            <a:off x="1894043" y="152400"/>
            <a:ext cx="8403921" cy="533400"/>
          </a:xfrm>
          <a:prstGeom prst="rect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Performance Snapshot of Funds</a:t>
            </a:r>
            <a:endParaRPr lang="en-IN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62CA34D-16E9-4C67-8019-615863652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02459"/>
              </p:ext>
            </p:extLst>
          </p:nvPr>
        </p:nvGraphicFramePr>
        <p:xfrm>
          <a:off x="1066799" y="762000"/>
          <a:ext cx="10210802" cy="569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4936">
                  <a:extLst>
                    <a:ext uri="{9D8B030D-6E8A-4147-A177-3AD203B41FA5}">
                      <a16:colId xmlns:a16="http://schemas.microsoft.com/office/drawing/2014/main" val="1853396486"/>
                    </a:ext>
                  </a:extLst>
                </a:gridCol>
                <a:gridCol w="779047">
                  <a:extLst>
                    <a:ext uri="{9D8B030D-6E8A-4147-A177-3AD203B41FA5}">
                      <a16:colId xmlns:a16="http://schemas.microsoft.com/office/drawing/2014/main" val="370398906"/>
                    </a:ext>
                  </a:extLst>
                </a:gridCol>
                <a:gridCol w="467050">
                  <a:extLst>
                    <a:ext uri="{9D8B030D-6E8A-4147-A177-3AD203B41FA5}">
                      <a16:colId xmlns:a16="http://schemas.microsoft.com/office/drawing/2014/main" val="1707410929"/>
                    </a:ext>
                  </a:extLst>
                </a:gridCol>
                <a:gridCol w="1076863">
                  <a:extLst>
                    <a:ext uri="{9D8B030D-6E8A-4147-A177-3AD203B41FA5}">
                      <a16:colId xmlns:a16="http://schemas.microsoft.com/office/drawing/2014/main" val="1932281242"/>
                    </a:ext>
                  </a:extLst>
                </a:gridCol>
                <a:gridCol w="1073081">
                  <a:extLst>
                    <a:ext uri="{9D8B030D-6E8A-4147-A177-3AD203B41FA5}">
                      <a16:colId xmlns:a16="http://schemas.microsoft.com/office/drawing/2014/main" val="3891604625"/>
                    </a:ext>
                  </a:extLst>
                </a:gridCol>
                <a:gridCol w="1049443">
                  <a:extLst>
                    <a:ext uri="{9D8B030D-6E8A-4147-A177-3AD203B41FA5}">
                      <a16:colId xmlns:a16="http://schemas.microsoft.com/office/drawing/2014/main" val="3949209319"/>
                    </a:ext>
                  </a:extLst>
                </a:gridCol>
                <a:gridCol w="766754">
                  <a:extLst>
                    <a:ext uri="{9D8B030D-6E8A-4147-A177-3AD203B41FA5}">
                      <a16:colId xmlns:a16="http://schemas.microsoft.com/office/drawing/2014/main" val="1885640907"/>
                    </a:ext>
                  </a:extLst>
                </a:gridCol>
                <a:gridCol w="807334">
                  <a:extLst>
                    <a:ext uri="{9D8B030D-6E8A-4147-A177-3AD203B41FA5}">
                      <a16:colId xmlns:a16="http://schemas.microsoft.com/office/drawing/2014/main" val="1359132486"/>
                    </a:ext>
                  </a:extLst>
                </a:gridCol>
                <a:gridCol w="1974164">
                  <a:extLst>
                    <a:ext uri="{9D8B030D-6E8A-4147-A177-3AD203B41FA5}">
                      <a16:colId xmlns:a16="http://schemas.microsoft.com/office/drawing/2014/main" val="2925881061"/>
                    </a:ext>
                  </a:extLst>
                </a:gridCol>
                <a:gridCol w="796065">
                  <a:extLst>
                    <a:ext uri="{9D8B030D-6E8A-4147-A177-3AD203B41FA5}">
                      <a16:colId xmlns:a16="http://schemas.microsoft.com/office/drawing/2014/main" val="3251464800"/>
                    </a:ext>
                  </a:extLst>
                </a:gridCol>
                <a:gridCol w="796065">
                  <a:extLst>
                    <a:ext uri="{9D8B030D-6E8A-4147-A177-3AD203B41FA5}">
                      <a16:colId xmlns:a16="http://schemas.microsoft.com/office/drawing/2014/main" val="373876668"/>
                    </a:ext>
                  </a:extLst>
                </a:gridCol>
              </a:tblGrid>
              <a:tr h="549122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Fund Name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Amount drawn (₹ crore)    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No. of Inv.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Investment Amount     (₹ crore)</a:t>
                      </a:r>
                    </a:p>
                  </a:txBody>
                  <a:tcPr marL="68580" marR="68580" marT="0" marB="0" anchor="ctr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No. of divestments (Full / Partial / </a:t>
                      </a:r>
                      <a:r>
                        <a:rPr lang="en-IN" sz="1400">
                          <a:effectLst/>
                        </a:rPr>
                        <a:t>wrire-off</a:t>
                      </a:r>
                      <a:r>
                        <a:rPr lang="en-IN" sz="1400" dirty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Distribution (including taxes paid) (₹crore)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O/s Investments at cost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Value of Investments/cash as on  </a:t>
                      </a:r>
                      <a:r>
                        <a:rPr lang="en-IN" sz="1400">
                          <a:effectLst/>
                        </a:rPr>
                        <a:t>August 31, </a:t>
                      </a:r>
                      <a:r>
                        <a:rPr lang="en-IN" sz="1400" dirty="0">
                          <a:effectLst/>
                        </a:rPr>
                        <a:t>2022                                  (₹ crore)                            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IRR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</a:txBody>
                  <a:tcPr marL="68580" marR="68580" marT="0" marB="0" anchor="ctr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MOIC 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48091"/>
                  </a:ext>
                </a:extLst>
              </a:tr>
              <a:tr h="16845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</a:rPr>
                        <a:t>No.</a:t>
                      </a:r>
                      <a:endParaRPr lang="en-IN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</a:rPr>
                        <a:t>Amt. (₹crore)</a:t>
                      </a:r>
                      <a:endParaRPr lang="en-IN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91852"/>
                  </a:ext>
                </a:extLst>
              </a:tr>
              <a:tr h="3644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NFSIT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100.00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31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84.40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31 (29/0/2)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223.47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Nil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Nil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Nil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16.90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2.50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0405173"/>
                  </a:ext>
                </a:extLst>
              </a:tr>
              <a:tr h="3644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SGF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500.00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25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456.09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24 (20/1/3)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500.66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70.00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134.24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1.34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8264848"/>
                  </a:ext>
                </a:extLst>
              </a:tr>
              <a:tr h="3644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IOF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388.23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31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337.15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19 (12/6/1)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368.07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19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200.87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182.40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1.63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367680"/>
                  </a:ext>
                </a:extLst>
              </a:tr>
              <a:tr h="3644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SF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414.36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23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385.29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14 (11/3/0)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203.31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245.66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297.17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1.30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3126078"/>
                  </a:ext>
                </a:extLst>
              </a:tr>
              <a:tr h="3644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TF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20.91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6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14.34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(2/1/0)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4.49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4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9.02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18.25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1.45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7983204"/>
                  </a:ext>
                </a:extLst>
              </a:tr>
              <a:tr h="3644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WB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25.34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3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16.94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(1/0/0)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15.63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33.61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15.46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5579422"/>
                  </a:ext>
                </a:extLst>
              </a:tr>
              <a:tr h="3644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MSSF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116.66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13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89.78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5 (5/0/0)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48.56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79.62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7.87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6048636"/>
                  </a:ext>
                </a:extLst>
              </a:tr>
              <a:tr h="3644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USF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26.63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20.00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-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069525"/>
                  </a:ext>
                </a:extLst>
              </a:tr>
              <a:tr h="5491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Total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</a:rPr>
                        <a:t>1,592.13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</a:rPr>
                        <a:t>133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</a:rPr>
                        <a:t>1,403.99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</a:rPr>
                        <a:t>97(80/11/6)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1,342.84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609.74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770.30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02729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1AFCFD8-FA04-1CF7-CBFC-022A9E2ECA68}"/>
              </a:ext>
            </a:extLst>
          </p:cNvPr>
          <p:cNvSpPr txBox="1"/>
          <p:nvPr/>
        </p:nvSpPr>
        <p:spPr>
          <a:xfrm>
            <a:off x="11460481" y="63246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1261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DEFD1E-E57B-405E-A281-FE750609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043" y="152400"/>
            <a:ext cx="8403921" cy="742788"/>
          </a:xfr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State Venture Funds under SVCL Management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F5AA720-2C49-455C-9293-5CDD06B3B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912889"/>
              </p:ext>
            </p:extLst>
          </p:nvPr>
        </p:nvGraphicFramePr>
        <p:xfrm>
          <a:off x="2971800" y="934939"/>
          <a:ext cx="7925594" cy="1808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984002E3-203A-4181-9A32-ED46445DC3C7}"/>
              </a:ext>
            </a:extLst>
          </p:cNvPr>
          <p:cNvSpPr/>
          <p:nvPr/>
        </p:nvSpPr>
        <p:spPr>
          <a:xfrm>
            <a:off x="1838135" y="1467675"/>
            <a:ext cx="1032700" cy="7427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3343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Funds Under -&gt; Mgmt.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000450-F26A-4894-AFBA-C5E85EB72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412009"/>
              </p:ext>
            </p:extLst>
          </p:nvPr>
        </p:nvGraphicFramePr>
        <p:xfrm>
          <a:off x="1831509" y="2514600"/>
          <a:ext cx="8935087" cy="38655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71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8600">
                  <a:extLst>
                    <a:ext uri="{9D8B030D-6E8A-4147-A177-3AD203B41FA5}">
                      <a16:colId xmlns:a16="http://schemas.microsoft.com/office/drawing/2014/main" val="1888014246"/>
                    </a:ext>
                  </a:extLst>
                </a:gridCol>
              </a:tblGrid>
              <a:tr h="3222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3343D"/>
                          </a:solidFill>
                        </a:rPr>
                        <a:t>Vintage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13343D"/>
                          </a:solidFill>
                        </a:rPr>
                        <a:t>2015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13343D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3343D"/>
                          </a:solidFill>
                        </a:rPr>
                        <a:t>2016</a:t>
                      </a:r>
                      <a:endParaRPr lang="en-US" sz="1200" b="0" dirty="0">
                        <a:solidFill>
                          <a:srgbClr val="13343D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13343D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3343D"/>
                          </a:solidFill>
                        </a:rPr>
                        <a:t>2022</a:t>
                      </a:r>
                      <a:endParaRPr lang="en-US" sz="1200" b="0" dirty="0">
                        <a:solidFill>
                          <a:srgbClr val="13343D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13343D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13343D"/>
                          </a:solidFill>
                        </a:rPr>
                        <a:t>2022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92">
                <a:tc>
                  <a:txBody>
                    <a:bodyPr/>
                    <a:lstStyle/>
                    <a:p>
                      <a:r>
                        <a:rPr lang="en-US" sz="1200" b="1" dirty="0"/>
                        <a:t>Committed / Target Corpus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₹144 Cr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₹117 Cr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₹200 Cr + green shoe of ₹200 Cr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₹25 Cr + </a:t>
                      </a:r>
                    </a:p>
                    <a:p>
                      <a:pPr algn="ctr"/>
                      <a:r>
                        <a:rPr lang="en-US" sz="1200" dirty="0"/>
                        <a:t>green shoe of ₹25 Cr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8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Stage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Divestment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Divestment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Fund raise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00B050"/>
                          </a:solidFill>
                        </a:rPr>
                        <a:t>Fund raise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365">
                <a:tc>
                  <a:txBody>
                    <a:bodyPr/>
                    <a:lstStyle/>
                    <a:p>
                      <a:r>
                        <a:rPr lang="en-US" sz="1200" b="1" dirty="0"/>
                        <a:t>Theme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MSME Start up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MSME Start up 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MSME</a:t>
                      </a:r>
                    </a:p>
                    <a:p>
                      <a:pPr algn="ctr"/>
                      <a:r>
                        <a:rPr lang="en-US" sz="1200" dirty="0"/>
                        <a:t>Start up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MSME 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Start up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034">
                <a:tc>
                  <a:txBody>
                    <a:bodyPr/>
                    <a:lstStyle/>
                    <a:p>
                      <a:r>
                        <a:rPr lang="en-US" sz="1200" b="1" dirty="0"/>
                        <a:t>Partnership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Govt of West Bengal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Govt. of Maharashtra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Govt. of Assam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Govt. of Tripura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154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Fund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Life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6 + 2 years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 + 2 years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 + 2 years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 + 2 years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092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Management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2%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2%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397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F14FA2-1CAF-5E25-5068-8D8BEB0B2398}"/>
              </a:ext>
            </a:extLst>
          </p:cNvPr>
          <p:cNvSpPr txBox="1"/>
          <p:nvPr/>
        </p:nvSpPr>
        <p:spPr>
          <a:xfrm>
            <a:off x="11194225" y="6248400"/>
            <a:ext cx="4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2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DEFD1E-E57B-405E-A281-FE750609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043" y="76200"/>
            <a:ext cx="8392957" cy="990600"/>
          </a:xfr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Start-up Eco-system and State of Haryana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2BA79-D2DD-407D-BE09-5646B60A1FAD}"/>
              </a:ext>
            </a:extLst>
          </p:cNvPr>
          <p:cNvSpPr txBox="1"/>
          <p:nvPr/>
        </p:nvSpPr>
        <p:spPr>
          <a:xfrm>
            <a:off x="1894043" y="1149489"/>
            <a:ext cx="8392957" cy="51090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India 3</a:t>
            </a:r>
            <a:r>
              <a:rPr lang="en-US" baseline="30000" dirty="0"/>
              <a:t>rd</a:t>
            </a:r>
            <a:r>
              <a:rPr lang="en-US" dirty="0"/>
              <a:t> largest startup ecosystem in the world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106 unicorns with a total valuation of $343 Bn. as </a:t>
            </a:r>
            <a:r>
              <a:rPr lang="en-US" b="1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of July 31, </a:t>
            </a:r>
            <a:r>
              <a:rPr lang="en-US" b="1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2022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44 unicorns born in year 2021 and 20 in 2022.</a:t>
            </a:r>
          </a:p>
          <a:p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Currently 69,000 plus DPIIT recognized start ups in India.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Hardly 9% of them are funded by institutional mechanism.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Gurugram in Haryana one of the preferred destinations for start-ups.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Strong institutional infrastructure such as NIT, IIM, central research institutes, etc.</a:t>
            </a:r>
            <a:br>
              <a:rPr lang="en-US" dirty="0">
                <a:cs typeface="Arial" panose="020B0604020202020204" pitchFamily="34" charset="0"/>
              </a:rPr>
            </a:br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Good physical infrastructure and entrepreneurial zeal.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Haryana ranks 6</a:t>
            </a:r>
            <a:r>
              <a:rPr lang="en-US" baseline="30000" dirty="0">
                <a:cs typeface="Arial" panose="020B0604020202020204" pitchFamily="34" charset="0"/>
              </a:rPr>
              <a:t>th</a:t>
            </a:r>
            <a:r>
              <a:rPr lang="en-US" dirty="0">
                <a:cs typeface="Arial" panose="020B0604020202020204" pitchFamily="34" charset="0"/>
              </a:rPr>
              <a:t> in Innovation Score among states (Innovation Index 2020).</a:t>
            </a:r>
          </a:p>
          <a:p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4F580-E069-5B38-9614-8187C7EFC0E2}"/>
              </a:ext>
            </a:extLst>
          </p:cNvPr>
          <p:cNvSpPr txBox="1"/>
          <p:nvPr/>
        </p:nvSpPr>
        <p:spPr>
          <a:xfrm>
            <a:off x="11194225" y="6248400"/>
            <a:ext cx="4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7779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DEFD1E-E57B-405E-A281-FE750609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043" y="76200"/>
            <a:ext cx="8392957" cy="990600"/>
          </a:xfr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Haryana Start up Eco-system Challenges</a:t>
            </a:r>
            <a:b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400" b="1" i="1" dirty="0">
                <a:solidFill>
                  <a:schemeClr val="accent5">
                    <a:lumMod val="50000"/>
                  </a:schemeClr>
                </a:solidFill>
              </a:rPr>
              <a:t>(percentile)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3689B-82D2-63DB-4000-5B394533F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43" y="1978024"/>
            <a:ext cx="8392957" cy="38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1268B9-A353-D51B-169C-8267AF805623}"/>
              </a:ext>
            </a:extLst>
          </p:cNvPr>
          <p:cNvSpPr txBox="1"/>
          <p:nvPr/>
        </p:nvSpPr>
        <p:spPr>
          <a:xfrm>
            <a:off x="11194225" y="6248400"/>
            <a:ext cx="4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77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1EA68B7A329A41A5683325806BE374" ma:contentTypeVersion="13" ma:contentTypeDescription="Create a new document." ma:contentTypeScope="" ma:versionID="e93eb438f19a8335a14aab88f37886cb">
  <xsd:schema xmlns:xsd="http://www.w3.org/2001/XMLSchema" xmlns:xs="http://www.w3.org/2001/XMLSchema" xmlns:p="http://schemas.microsoft.com/office/2006/metadata/properties" xmlns:ns3="237c4607-5664-4b57-bd93-d356d26ff7e2" xmlns:ns4="08af85c9-01a2-4c69-858b-9e7631ccb425" targetNamespace="http://schemas.microsoft.com/office/2006/metadata/properties" ma:root="true" ma:fieldsID="d6d85d1823f699c847296f7b6ba25a27" ns3:_="" ns4:_="">
    <xsd:import namespace="237c4607-5664-4b57-bd93-d356d26ff7e2"/>
    <xsd:import namespace="08af85c9-01a2-4c69-858b-9e7631ccb4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c4607-5664-4b57-bd93-d356d26ff7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af85c9-01a2-4c69-858b-9e7631ccb42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14BAAE-0C51-406E-91C8-1B65A11ECE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7c4607-5664-4b57-bd93-d356d26ff7e2"/>
    <ds:schemaRef ds:uri="08af85c9-01a2-4c69-858b-9e7631ccb4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4C81D0-7A2B-46B6-931C-F0BB575BEEBA}">
  <ds:schemaRefs>
    <ds:schemaRef ds:uri="http://purl.org/dc/terms/"/>
    <ds:schemaRef ds:uri="http://schemas.openxmlformats.org/package/2006/metadata/core-properties"/>
    <ds:schemaRef ds:uri="http://purl.org/dc/dcmitype/"/>
    <ds:schemaRef ds:uri="08af85c9-01a2-4c69-858b-9e7631ccb425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237c4607-5664-4b57-bd93-d356d26ff7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CE08F44-139F-41C8-8CD8-694DD61A8E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27201</TotalTime>
  <Words>1860</Words>
  <Application>Microsoft Office PowerPoint</Application>
  <PresentationFormat>Widescreen</PresentationFormat>
  <Paragraphs>490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Fira Sans</vt:lpstr>
      <vt:lpstr>Fira Sans Extra Condensed Medium</vt:lpstr>
      <vt:lpstr>Roboto</vt:lpstr>
      <vt:lpstr>Office Theme</vt:lpstr>
      <vt:lpstr>SIDBI Venture Capital Limited (SVCL) – Facilitating access to Venture Capital in the state of Haryana </vt:lpstr>
      <vt:lpstr>SVCL Governance</vt:lpstr>
      <vt:lpstr>SVCL : Business Profile</vt:lpstr>
      <vt:lpstr>PowerPoint Presentation</vt:lpstr>
      <vt:lpstr>SVCL – Funds under Management</vt:lpstr>
      <vt:lpstr>PowerPoint Presentation</vt:lpstr>
      <vt:lpstr>State Venture Funds under SVCL Management</vt:lpstr>
      <vt:lpstr>Start-up Eco-system and State of Haryana</vt:lpstr>
      <vt:lpstr>Haryana Start up Eco-system Challenges (percentile)</vt:lpstr>
      <vt:lpstr>Strengthening the Startup Ecosystem in Haryana </vt:lpstr>
      <vt:lpstr>PowerPoint Presentation</vt:lpstr>
      <vt:lpstr>Benefits accruing to the state of Haryana</vt:lpstr>
      <vt:lpstr>Tentative drawdown and distribution plan</vt:lpstr>
      <vt:lpstr>Working mechanism</vt:lpstr>
      <vt:lpstr>Quick commencement of Fund</vt:lpstr>
      <vt:lpstr>Atmanirbhar Start-up Venture Fund Way Forward…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institution</dc:title>
  <dc:creator>Kiran Poojary</dc:creator>
  <cp:lastModifiedBy>Satya Prakash Singh</cp:lastModifiedBy>
  <cp:revision>1194</cp:revision>
  <cp:lastPrinted>2022-09-01T07:29:58Z</cp:lastPrinted>
  <dcterms:created xsi:type="dcterms:W3CDTF">2006-08-16T00:00:00Z</dcterms:created>
  <dcterms:modified xsi:type="dcterms:W3CDTF">2022-09-07T05:05:56Z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0x010100511EA68B7A329A41A5683325806BE374</vt:lpwstr>
  </property>
</Properties>
</file>