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93" r:id="rId3"/>
    <p:sldId id="477" r:id="rId4"/>
    <p:sldId id="479" r:id="rId5"/>
    <p:sldId id="480" r:id="rId6"/>
    <p:sldId id="481" r:id="rId7"/>
    <p:sldId id="496" r:id="rId8"/>
    <p:sldId id="484" r:id="rId9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00CC"/>
    <a:srgbClr val="FF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B1C00-B619-48ED-BCE2-F48EF0DBE838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7E0794-11CA-4807-B262-23712A54707F}">
      <dgm:prSet/>
      <dgm:spPr/>
      <dgm:t>
        <a:bodyPr/>
        <a:lstStyle/>
        <a:p>
          <a:r>
            <a:rPr lang="en-IN"/>
            <a:t>Automobile Industry</a:t>
          </a:r>
          <a:endParaRPr lang="en-US"/>
        </a:p>
      </dgm:t>
    </dgm:pt>
    <dgm:pt modelId="{204CCF13-51E6-4ED7-A1DD-1EE33C507636}" type="parTrans" cxnId="{915E172B-6BD2-407E-A224-9B61E4E936E0}">
      <dgm:prSet/>
      <dgm:spPr/>
      <dgm:t>
        <a:bodyPr/>
        <a:lstStyle/>
        <a:p>
          <a:endParaRPr lang="en-US"/>
        </a:p>
      </dgm:t>
    </dgm:pt>
    <dgm:pt modelId="{1DF29925-303D-4F8C-8E72-53342302C4B3}" type="sibTrans" cxnId="{915E172B-6BD2-407E-A224-9B61E4E936E0}">
      <dgm:prSet/>
      <dgm:spPr/>
      <dgm:t>
        <a:bodyPr/>
        <a:lstStyle/>
        <a:p>
          <a:endParaRPr lang="en-US"/>
        </a:p>
      </dgm:t>
    </dgm:pt>
    <dgm:pt modelId="{55134FA5-C16A-4C17-AEE8-A76CF2F71598}">
      <dgm:prSet/>
      <dgm:spPr/>
      <dgm:t>
        <a:bodyPr/>
        <a:lstStyle/>
        <a:p>
          <a:r>
            <a:rPr lang="en-IN" dirty="0"/>
            <a:t>Textile Industry</a:t>
          </a:r>
          <a:endParaRPr lang="en-US" dirty="0"/>
        </a:p>
      </dgm:t>
    </dgm:pt>
    <dgm:pt modelId="{1C1726D7-871F-42F4-B8C5-D45941A78887}" type="parTrans" cxnId="{F48C0795-200C-4A8B-9938-5BB3B769CFA2}">
      <dgm:prSet/>
      <dgm:spPr/>
      <dgm:t>
        <a:bodyPr/>
        <a:lstStyle/>
        <a:p>
          <a:endParaRPr lang="en-US"/>
        </a:p>
      </dgm:t>
    </dgm:pt>
    <dgm:pt modelId="{10C1AE7C-DE9C-4906-96B9-F4D2FDCD08DB}" type="sibTrans" cxnId="{F48C0795-200C-4A8B-9938-5BB3B769CFA2}">
      <dgm:prSet/>
      <dgm:spPr/>
      <dgm:t>
        <a:bodyPr/>
        <a:lstStyle/>
        <a:p>
          <a:endParaRPr lang="en-US"/>
        </a:p>
      </dgm:t>
    </dgm:pt>
    <dgm:pt modelId="{7737C6CE-2C14-4B3F-9D14-209771FBEFC6}">
      <dgm:prSet/>
      <dgm:spPr/>
      <dgm:t>
        <a:bodyPr/>
        <a:lstStyle/>
        <a:p>
          <a:r>
            <a:rPr lang="en-IN"/>
            <a:t>Leather Industry</a:t>
          </a:r>
          <a:endParaRPr lang="en-US"/>
        </a:p>
      </dgm:t>
    </dgm:pt>
    <dgm:pt modelId="{496AC405-495F-4550-B910-2E6B920456A8}" type="parTrans" cxnId="{76DD45F3-7344-4F5C-B4A6-EAA12552F56F}">
      <dgm:prSet/>
      <dgm:spPr/>
      <dgm:t>
        <a:bodyPr/>
        <a:lstStyle/>
        <a:p>
          <a:endParaRPr lang="en-US"/>
        </a:p>
      </dgm:t>
    </dgm:pt>
    <dgm:pt modelId="{08A3D87E-7DF5-4691-A795-AB57773B1597}" type="sibTrans" cxnId="{76DD45F3-7344-4F5C-B4A6-EAA12552F56F}">
      <dgm:prSet/>
      <dgm:spPr/>
      <dgm:t>
        <a:bodyPr/>
        <a:lstStyle/>
        <a:p>
          <a:endParaRPr lang="en-US"/>
        </a:p>
      </dgm:t>
    </dgm:pt>
    <dgm:pt modelId="{6AB0D45D-A530-4A47-8581-C3CFA8977B16}">
      <dgm:prSet/>
      <dgm:spPr/>
      <dgm:t>
        <a:bodyPr/>
        <a:lstStyle/>
        <a:p>
          <a:r>
            <a:rPr lang="en-IN"/>
            <a:t>General Engineering</a:t>
          </a:r>
          <a:endParaRPr lang="en-US"/>
        </a:p>
      </dgm:t>
    </dgm:pt>
    <dgm:pt modelId="{1551FB27-5249-4477-8011-4801C6FE300B}" type="parTrans" cxnId="{5A5D3025-CC35-4648-A89F-4D4223501E97}">
      <dgm:prSet/>
      <dgm:spPr/>
      <dgm:t>
        <a:bodyPr/>
        <a:lstStyle/>
        <a:p>
          <a:endParaRPr lang="en-US"/>
        </a:p>
      </dgm:t>
    </dgm:pt>
    <dgm:pt modelId="{FC3EDDB6-E458-4D1B-A608-A9F74556A867}" type="sibTrans" cxnId="{5A5D3025-CC35-4648-A89F-4D4223501E97}">
      <dgm:prSet/>
      <dgm:spPr/>
      <dgm:t>
        <a:bodyPr/>
        <a:lstStyle/>
        <a:p>
          <a:endParaRPr lang="en-US"/>
        </a:p>
      </dgm:t>
    </dgm:pt>
    <dgm:pt modelId="{C8C6DD2D-A031-48F4-B168-9C0A7EB4C484}">
      <dgm:prSet/>
      <dgm:spPr/>
      <dgm:t>
        <a:bodyPr/>
        <a:lstStyle/>
        <a:p>
          <a:r>
            <a:rPr lang="en-IN"/>
            <a:t>Electrical Components</a:t>
          </a:r>
          <a:endParaRPr lang="en-US"/>
        </a:p>
      </dgm:t>
    </dgm:pt>
    <dgm:pt modelId="{3E1A7D3F-260C-42A3-AB39-903527802317}" type="parTrans" cxnId="{8F6A906B-F97E-43CF-885E-F154DF4D44CD}">
      <dgm:prSet/>
      <dgm:spPr/>
      <dgm:t>
        <a:bodyPr/>
        <a:lstStyle/>
        <a:p>
          <a:endParaRPr lang="en-US"/>
        </a:p>
      </dgm:t>
    </dgm:pt>
    <dgm:pt modelId="{414F4341-A48C-4CE5-B317-BB41F89EFFF1}" type="sibTrans" cxnId="{8F6A906B-F97E-43CF-885E-F154DF4D44CD}">
      <dgm:prSet/>
      <dgm:spPr/>
      <dgm:t>
        <a:bodyPr/>
        <a:lstStyle/>
        <a:p>
          <a:endParaRPr lang="en-US"/>
        </a:p>
      </dgm:t>
    </dgm:pt>
    <dgm:pt modelId="{A779C043-B2BD-4F90-9E11-A5EC1787B306}">
      <dgm:prSet/>
      <dgm:spPr/>
      <dgm:t>
        <a:bodyPr/>
        <a:lstStyle/>
        <a:p>
          <a:r>
            <a:rPr lang="en-IN"/>
            <a:t>Solar Panels </a:t>
          </a:r>
          <a:endParaRPr lang="en-US"/>
        </a:p>
      </dgm:t>
    </dgm:pt>
    <dgm:pt modelId="{107AFD32-0DF8-439B-94D9-A21F4F871587}" type="parTrans" cxnId="{DB7D9903-4887-4717-ADF4-1AA9E4B521B6}">
      <dgm:prSet/>
      <dgm:spPr/>
      <dgm:t>
        <a:bodyPr/>
        <a:lstStyle/>
        <a:p>
          <a:endParaRPr lang="en-US"/>
        </a:p>
      </dgm:t>
    </dgm:pt>
    <dgm:pt modelId="{267D6360-4608-43F9-8106-C50108700E4B}" type="sibTrans" cxnId="{DB7D9903-4887-4717-ADF4-1AA9E4B521B6}">
      <dgm:prSet/>
      <dgm:spPr/>
      <dgm:t>
        <a:bodyPr/>
        <a:lstStyle/>
        <a:p>
          <a:endParaRPr lang="en-US"/>
        </a:p>
      </dgm:t>
    </dgm:pt>
    <dgm:pt modelId="{A452237A-D2D8-4BCE-A7E3-F6D04001B047}" type="pres">
      <dgm:prSet presAssocID="{403B1C00-B619-48ED-BCE2-F48EF0DBE838}" presName="diagram" presStyleCnt="0">
        <dgm:presLayoutVars>
          <dgm:dir/>
          <dgm:resizeHandles val="exact"/>
        </dgm:presLayoutVars>
      </dgm:prSet>
      <dgm:spPr/>
    </dgm:pt>
    <dgm:pt modelId="{A1E5AA8D-D9B1-4D11-983D-A6AC39401038}" type="pres">
      <dgm:prSet presAssocID="{447E0794-11CA-4807-B262-23712A54707F}" presName="arrow" presStyleLbl="node1" presStyleIdx="0" presStyleCnt="6" custRadScaleRad="98016" custRadScaleInc="-972">
        <dgm:presLayoutVars>
          <dgm:bulletEnabled val="1"/>
        </dgm:presLayoutVars>
      </dgm:prSet>
      <dgm:spPr/>
    </dgm:pt>
    <dgm:pt modelId="{3311C2B7-BF05-448B-B837-A5E2E6F41337}" type="pres">
      <dgm:prSet presAssocID="{55134FA5-C16A-4C17-AEE8-A76CF2F71598}" presName="arrow" presStyleLbl="node1" presStyleIdx="1" presStyleCnt="6">
        <dgm:presLayoutVars>
          <dgm:bulletEnabled val="1"/>
        </dgm:presLayoutVars>
      </dgm:prSet>
      <dgm:spPr/>
    </dgm:pt>
    <dgm:pt modelId="{50E0A6D8-36E0-42DC-8CA5-EDF6C8117353}" type="pres">
      <dgm:prSet presAssocID="{7737C6CE-2C14-4B3F-9D14-209771FBEFC6}" presName="arrow" presStyleLbl="node1" presStyleIdx="2" presStyleCnt="6">
        <dgm:presLayoutVars>
          <dgm:bulletEnabled val="1"/>
        </dgm:presLayoutVars>
      </dgm:prSet>
      <dgm:spPr/>
    </dgm:pt>
    <dgm:pt modelId="{E63E7F6E-3895-4962-8DB8-BA52B26A8DF9}" type="pres">
      <dgm:prSet presAssocID="{6AB0D45D-A530-4A47-8581-C3CFA8977B16}" presName="arrow" presStyleLbl="node1" presStyleIdx="3" presStyleCnt="6">
        <dgm:presLayoutVars>
          <dgm:bulletEnabled val="1"/>
        </dgm:presLayoutVars>
      </dgm:prSet>
      <dgm:spPr/>
    </dgm:pt>
    <dgm:pt modelId="{44299B77-6136-4CA8-8C5B-390638A2D06A}" type="pres">
      <dgm:prSet presAssocID="{C8C6DD2D-A031-48F4-B168-9C0A7EB4C484}" presName="arrow" presStyleLbl="node1" presStyleIdx="4" presStyleCnt="6">
        <dgm:presLayoutVars>
          <dgm:bulletEnabled val="1"/>
        </dgm:presLayoutVars>
      </dgm:prSet>
      <dgm:spPr/>
    </dgm:pt>
    <dgm:pt modelId="{F9695D73-01B2-49F2-A93C-B5B93DF70C34}" type="pres">
      <dgm:prSet presAssocID="{A779C043-B2BD-4F90-9E11-A5EC1787B306}" presName="arrow" presStyleLbl="node1" presStyleIdx="5" presStyleCnt="6">
        <dgm:presLayoutVars>
          <dgm:bulletEnabled val="1"/>
        </dgm:presLayoutVars>
      </dgm:prSet>
      <dgm:spPr/>
    </dgm:pt>
  </dgm:ptLst>
  <dgm:cxnLst>
    <dgm:cxn modelId="{DB7D9903-4887-4717-ADF4-1AA9E4B521B6}" srcId="{403B1C00-B619-48ED-BCE2-F48EF0DBE838}" destId="{A779C043-B2BD-4F90-9E11-A5EC1787B306}" srcOrd="5" destOrd="0" parTransId="{107AFD32-0DF8-439B-94D9-A21F4F871587}" sibTransId="{267D6360-4608-43F9-8106-C50108700E4B}"/>
    <dgm:cxn modelId="{5A5D3025-CC35-4648-A89F-4D4223501E97}" srcId="{403B1C00-B619-48ED-BCE2-F48EF0DBE838}" destId="{6AB0D45D-A530-4A47-8581-C3CFA8977B16}" srcOrd="3" destOrd="0" parTransId="{1551FB27-5249-4477-8011-4801C6FE300B}" sibTransId="{FC3EDDB6-E458-4D1B-A608-A9F74556A867}"/>
    <dgm:cxn modelId="{915E172B-6BD2-407E-A224-9B61E4E936E0}" srcId="{403B1C00-B619-48ED-BCE2-F48EF0DBE838}" destId="{447E0794-11CA-4807-B262-23712A54707F}" srcOrd="0" destOrd="0" parTransId="{204CCF13-51E6-4ED7-A1DD-1EE33C507636}" sibTransId="{1DF29925-303D-4F8C-8E72-53342302C4B3}"/>
    <dgm:cxn modelId="{AB7D085B-A581-48F8-8BB5-925B0E4B611D}" type="presOf" srcId="{403B1C00-B619-48ED-BCE2-F48EF0DBE838}" destId="{A452237A-D2D8-4BCE-A7E3-F6D04001B047}" srcOrd="0" destOrd="0" presId="urn:microsoft.com/office/officeart/2005/8/layout/arrow5"/>
    <dgm:cxn modelId="{8F6A906B-F97E-43CF-885E-F154DF4D44CD}" srcId="{403B1C00-B619-48ED-BCE2-F48EF0DBE838}" destId="{C8C6DD2D-A031-48F4-B168-9C0A7EB4C484}" srcOrd="4" destOrd="0" parTransId="{3E1A7D3F-260C-42A3-AB39-903527802317}" sibTransId="{414F4341-A48C-4CE5-B317-BB41F89EFFF1}"/>
    <dgm:cxn modelId="{A66B6977-250F-4FC6-8B9A-4000509F4A62}" type="presOf" srcId="{C8C6DD2D-A031-48F4-B168-9C0A7EB4C484}" destId="{44299B77-6136-4CA8-8C5B-390638A2D06A}" srcOrd="0" destOrd="0" presId="urn:microsoft.com/office/officeart/2005/8/layout/arrow5"/>
    <dgm:cxn modelId="{1E036D80-8F32-4C7A-8940-BC043D1238C8}" type="presOf" srcId="{6AB0D45D-A530-4A47-8581-C3CFA8977B16}" destId="{E63E7F6E-3895-4962-8DB8-BA52B26A8DF9}" srcOrd="0" destOrd="0" presId="urn:microsoft.com/office/officeart/2005/8/layout/arrow5"/>
    <dgm:cxn modelId="{F48C0795-200C-4A8B-9938-5BB3B769CFA2}" srcId="{403B1C00-B619-48ED-BCE2-F48EF0DBE838}" destId="{55134FA5-C16A-4C17-AEE8-A76CF2F71598}" srcOrd="1" destOrd="0" parTransId="{1C1726D7-871F-42F4-B8C5-D45941A78887}" sibTransId="{10C1AE7C-DE9C-4906-96B9-F4D2FDCD08DB}"/>
    <dgm:cxn modelId="{965A38AD-11AC-45A6-8361-20578F6381E4}" type="presOf" srcId="{A779C043-B2BD-4F90-9E11-A5EC1787B306}" destId="{F9695D73-01B2-49F2-A93C-B5B93DF70C34}" srcOrd="0" destOrd="0" presId="urn:microsoft.com/office/officeart/2005/8/layout/arrow5"/>
    <dgm:cxn modelId="{A94919B1-B60B-4CF8-BE0F-99B151DD299F}" type="presOf" srcId="{55134FA5-C16A-4C17-AEE8-A76CF2F71598}" destId="{3311C2B7-BF05-448B-B837-A5E2E6F41337}" srcOrd="0" destOrd="0" presId="urn:microsoft.com/office/officeart/2005/8/layout/arrow5"/>
    <dgm:cxn modelId="{AFCDFADD-DB66-4262-B994-539F1B842A81}" type="presOf" srcId="{447E0794-11CA-4807-B262-23712A54707F}" destId="{A1E5AA8D-D9B1-4D11-983D-A6AC39401038}" srcOrd="0" destOrd="0" presId="urn:microsoft.com/office/officeart/2005/8/layout/arrow5"/>
    <dgm:cxn modelId="{09ABAEE1-FD2B-4FB7-B709-66C7734DAFBC}" type="presOf" srcId="{7737C6CE-2C14-4B3F-9D14-209771FBEFC6}" destId="{50E0A6D8-36E0-42DC-8CA5-EDF6C8117353}" srcOrd="0" destOrd="0" presId="urn:microsoft.com/office/officeart/2005/8/layout/arrow5"/>
    <dgm:cxn modelId="{76DD45F3-7344-4F5C-B4A6-EAA12552F56F}" srcId="{403B1C00-B619-48ED-BCE2-F48EF0DBE838}" destId="{7737C6CE-2C14-4B3F-9D14-209771FBEFC6}" srcOrd="2" destOrd="0" parTransId="{496AC405-495F-4550-B910-2E6B920456A8}" sibTransId="{08A3D87E-7DF5-4691-A795-AB57773B1597}"/>
    <dgm:cxn modelId="{44765AE9-D5E6-4B19-BF69-8CF23F8C0156}" type="presParOf" srcId="{A452237A-D2D8-4BCE-A7E3-F6D04001B047}" destId="{A1E5AA8D-D9B1-4D11-983D-A6AC39401038}" srcOrd="0" destOrd="0" presId="urn:microsoft.com/office/officeart/2005/8/layout/arrow5"/>
    <dgm:cxn modelId="{145F6E0F-4B9C-4B3B-B81D-81EF1D8BA9B1}" type="presParOf" srcId="{A452237A-D2D8-4BCE-A7E3-F6D04001B047}" destId="{3311C2B7-BF05-448B-B837-A5E2E6F41337}" srcOrd="1" destOrd="0" presId="urn:microsoft.com/office/officeart/2005/8/layout/arrow5"/>
    <dgm:cxn modelId="{F0628A10-6F4F-4AAA-A28F-688CC52EEF86}" type="presParOf" srcId="{A452237A-D2D8-4BCE-A7E3-F6D04001B047}" destId="{50E0A6D8-36E0-42DC-8CA5-EDF6C8117353}" srcOrd="2" destOrd="0" presId="urn:microsoft.com/office/officeart/2005/8/layout/arrow5"/>
    <dgm:cxn modelId="{54E193AB-F74E-424A-8ED2-FDF655067F50}" type="presParOf" srcId="{A452237A-D2D8-4BCE-A7E3-F6D04001B047}" destId="{E63E7F6E-3895-4962-8DB8-BA52B26A8DF9}" srcOrd="3" destOrd="0" presId="urn:microsoft.com/office/officeart/2005/8/layout/arrow5"/>
    <dgm:cxn modelId="{D7B8AFC3-6728-4C9B-B060-3F90001AE9BC}" type="presParOf" srcId="{A452237A-D2D8-4BCE-A7E3-F6D04001B047}" destId="{44299B77-6136-4CA8-8C5B-390638A2D06A}" srcOrd="4" destOrd="0" presId="urn:microsoft.com/office/officeart/2005/8/layout/arrow5"/>
    <dgm:cxn modelId="{0B64E3A7-1C92-4065-B636-8B08F298CD7F}" type="presParOf" srcId="{A452237A-D2D8-4BCE-A7E3-F6D04001B047}" destId="{F9695D73-01B2-49F2-A93C-B5B93DF70C34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5AA8D-D9B1-4D11-983D-A6AC39401038}">
      <dsp:nvSpPr>
        <dsp:cNvPr id="0" name=""/>
        <dsp:cNvSpPr/>
      </dsp:nvSpPr>
      <dsp:spPr>
        <a:xfrm>
          <a:off x="2478804" y="34572"/>
          <a:ext cx="1584459" cy="158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Automobile Industry</a:t>
          </a:r>
          <a:endParaRPr lang="en-US" sz="1000" kern="1200"/>
        </a:p>
      </dsp:txBody>
      <dsp:txXfrm>
        <a:off x="2874919" y="34572"/>
        <a:ext cx="792229" cy="1307179"/>
      </dsp:txXfrm>
    </dsp:sp>
    <dsp:sp modelId="{3311C2B7-BF05-448B-B837-A5E2E6F41337}">
      <dsp:nvSpPr>
        <dsp:cNvPr id="0" name=""/>
        <dsp:cNvSpPr/>
      </dsp:nvSpPr>
      <dsp:spPr>
        <a:xfrm rot="3600000">
          <a:off x="3943304" y="837218"/>
          <a:ext cx="1584459" cy="158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Textile Industry</a:t>
          </a:r>
          <a:endParaRPr lang="en-US" sz="1000" kern="1200" dirty="0"/>
        </a:p>
      </dsp:txBody>
      <dsp:txXfrm rot="-5400000">
        <a:off x="4202010" y="1164013"/>
        <a:ext cx="1307179" cy="792229"/>
      </dsp:txXfrm>
    </dsp:sp>
    <dsp:sp modelId="{50E0A6D8-36E0-42DC-8CA5-EDF6C8117353}">
      <dsp:nvSpPr>
        <dsp:cNvPr id="0" name=""/>
        <dsp:cNvSpPr/>
      </dsp:nvSpPr>
      <dsp:spPr>
        <a:xfrm rot="7200000">
          <a:off x="3943304" y="2509018"/>
          <a:ext cx="1584459" cy="158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Leather Industry</a:t>
          </a:r>
          <a:endParaRPr lang="en-US" sz="1000" kern="1200"/>
        </a:p>
      </dsp:txBody>
      <dsp:txXfrm rot="-5400000">
        <a:off x="4202010" y="2974453"/>
        <a:ext cx="1307179" cy="792229"/>
      </dsp:txXfrm>
    </dsp:sp>
    <dsp:sp modelId="{E63E7F6E-3895-4962-8DB8-BA52B26A8DF9}">
      <dsp:nvSpPr>
        <dsp:cNvPr id="0" name=""/>
        <dsp:cNvSpPr/>
      </dsp:nvSpPr>
      <dsp:spPr>
        <a:xfrm rot="10800000">
          <a:off x="2495483" y="3344918"/>
          <a:ext cx="1584459" cy="158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General Engineering</a:t>
          </a:r>
          <a:endParaRPr lang="en-US" sz="1000" kern="1200"/>
        </a:p>
      </dsp:txBody>
      <dsp:txXfrm rot="10800000">
        <a:off x="2891598" y="3622198"/>
        <a:ext cx="792229" cy="1307179"/>
      </dsp:txXfrm>
    </dsp:sp>
    <dsp:sp modelId="{44299B77-6136-4CA8-8C5B-390638A2D06A}">
      <dsp:nvSpPr>
        <dsp:cNvPr id="0" name=""/>
        <dsp:cNvSpPr/>
      </dsp:nvSpPr>
      <dsp:spPr>
        <a:xfrm rot="14400000">
          <a:off x="1047662" y="2509018"/>
          <a:ext cx="1584459" cy="158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Electrical Components</a:t>
          </a:r>
          <a:endParaRPr lang="en-US" sz="1000" kern="1200"/>
        </a:p>
      </dsp:txBody>
      <dsp:txXfrm rot="5400000">
        <a:off x="1066236" y="2974453"/>
        <a:ext cx="1307179" cy="792229"/>
      </dsp:txXfrm>
    </dsp:sp>
    <dsp:sp modelId="{F9695D73-01B2-49F2-A93C-B5B93DF70C34}">
      <dsp:nvSpPr>
        <dsp:cNvPr id="0" name=""/>
        <dsp:cNvSpPr/>
      </dsp:nvSpPr>
      <dsp:spPr>
        <a:xfrm rot="18000000">
          <a:off x="1047662" y="837218"/>
          <a:ext cx="1584459" cy="158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Solar Panels </a:t>
          </a:r>
          <a:endParaRPr lang="en-US" sz="1000" kern="1200"/>
        </a:p>
      </dsp:txBody>
      <dsp:txXfrm rot="5400000">
        <a:off x="1066236" y="1164013"/>
        <a:ext cx="1307179" cy="792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DB19-1FDA-4CC7-AF60-0354BB8FB8C1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B29E-8DBE-4788-A569-D2CE68F2D2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79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DB19-1FDA-4CC7-AF60-0354BB8FB8C1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B29E-8DBE-4788-A569-D2CE68F2D2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DB19-1FDA-4CC7-AF60-0354BB8FB8C1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B29E-8DBE-4788-A569-D2CE68F2D2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1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DB19-1FDA-4CC7-AF60-0354BB8FB8C1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B29E-8DBE-4788-A569-D2CE68F2D2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17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DB19-1FDA-4CC7-AF60-0354BB8FB8C1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B29E-8DBE-4788-A569-D2CE68F2D2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0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DB19-1FDA-4CC7-AF60-0354BB8FB8C1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B29E-8DBE-4788-A569-D2CE68F2D2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64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DB19-1FDA-4CC7-AF60-0354BB8FB8C1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B29E-8DBE-4788-A569-D2CE68F2D2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14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DB19-1FDA-4CC7-AF60-0354BB8FB8C1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B29E-8DBE-4788-A569-D2CE68F2D2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1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DB19-1FDA-4CC7-AF60-0354BB8FB8C1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B29E-8DBE-4788-A569-D2CE68F2D2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8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DB19-1FDA-4CC7-AF60-0354BB8FB8C1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B29E-8DBE-4788-A569-D2CE68F2D2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4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DB19-1FDA-4CC7-AF60-0354BB8FB8C1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B29E-8DBE-4788-A569-D2CE68F2D2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88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BE4393A-6476-4691-9945-A938AD13EA1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4762"/>
            <a:ext cx="121729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3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D8834-723E-7BCF-F8B5-3970B29C1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" r="30101" b="90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655BB-1993-BAE7-F42A-DE18B0E7F4E3}"/>
              </a:ext>
            </a:extLst>
          </p:cNvPr>
          <p:cNvSpPr txBox="1"/>
          <p:nvPr/>
        </p:nvSpPr>
        <p:spPr>
          <a:xfrm>
            <a:off x="477980" y="1122363"/>
            <a:ext cx="47925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dirty="0">
                <a:latin typeface="+mj-lt"/>
                <a:ea typeface="+mj-ea"/>
                <a:cs typeface="+mj-cs"/>
              </a:rPr>
              <a:t>SIDBI- Small Industries Development Bank Of India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181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71BCDA-06DD-C7FE-3BB7-0C4B6EC26C6B}"/>
              </a:ext>
            </a:extLst>
          </p:cNvPr>
          <p:cNvSpPr txBox="1"/>
          <p:nvPr/>
        </p:nvSpPr>
        <p:spPr>
          <a:xfrm>
            <a:off x="3127374" y="833040"/>
            <a:ext cx="8445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Industry Concentration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48086-0873-B77D-8DA7-AB8913DA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397" y="2142688"/>
            <a:ext cx="1117693" cy="863600"/>
          </a:xfrm>
          <a:prstGeom prst="rect">
            <a:avLst/>
          </a:prstGeom>
        </p:spPr>
      </p:pic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B5645FE7-6BA1-58D6-B810-216F8FAFC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993001"/>
              </p:ext>
            </p:extLst>
          </p:nvPr>
        </p:nvGraphicFramePr>
        <p:xfrm>
          <a:off x="2187574" y="1571704"/>
          <a:ext cx="6575426" cy="4930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A7EC320-2C5F-3DCE-743D-6E3F54466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5855" y="2156678"/>
            <a:ext cx="1095978" cy="916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CCD15D-B7DF-A5A7-1EA7-0B6BCA72FB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1397" y="5105916"/>
            <a:ext cx="1099152" cy="10192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831443C-6F12-D9ED-E3C2-713E25A234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1397" y="3605252"/>
            <a:ext cx="1028700" cy="762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70C911-535B-29F8-3E92-45ACBBAB1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92681" y="5105916"/>
            <a:ext cx="1099152" cy="87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0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50E1F4-CCC4-3E69-6687-56F41E68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98" y="1524327"/>
            <a:ext cx="7895004" cy="4548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502CC6-F7F8-62C8-A9AE-0518112A2FAF}"/>
              </a:ext>
            </a:extLst>
          </p:cNvPr>
          <p:cNvSpPr txBox="1"/>
          <p:nvPr/>
        </p:nvSpPr>
        <p:spPr>
          <a:xfrm>
            <a:off x="2840221" y="1103764"/>
            <a:ext cx="60936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Key Initiatives</a:t>
            </a:r>
            <a:r>
              <a:rPr lang="en-US" sz="2200" dirty="0"/>
              <a:t> </a:t>
            </a:r>
            <a:endParaRPr lang="en-IN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8F0D1-B71E-0DB8-C349-285C9E64C65A}"/>
              </a:ext>
            </a:extLst>
          </p:cNvPr>
          <p:cNvSpPr txBox="1"/>
          <p:nvPr/>
        </p:nvSpPr>
        <p:spPr>
          <a:xfrm>
            <a:off x="2671153" y="2136338"/>
            <a:ext cx="6093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Digital Transformation – Online Loan Application &amp; Documentation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Focus on 4C- Customer, Commitment, Competitive &amp; Clarity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Launching of New Scheme like 4E, ARISE, STHAPAN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Encouraging Entrepreneurship culture among youth such as Udyam Gyanshala, Swavlamban Mela, Swavlamban Clubs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B4851-124A-4A6C-741E-9753A5CB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938" y="917371"/>
            <a:ext cx="1704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742E9-BDFB-F15E-335D-6A4AE0E47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9970" y="1186532"/>
            <a:ext cx="11603665" cy="670342"/>
          </a:xfrm>
        </p:spPr>
        <p:txBody>
          <a:bodyPr>
            <a:normAutofit fontScale="90000"/>
          </a:bodyPr>
          <a:lstStyle/>
          <a:p>
            <a:r>
              <a:rPr lang="en-IN" sz="2400" b="1" dirty="0"/>
              <a:t>ARISE </a:t>
            </a:r>
            <a:br>
              <a:rPr lang="en-IN" sz="2400" b="1" dirty="0"/>
            </a:br>
            <a:r>
              <a:rPr lang="en-IN" sz="2400" b="1" dirty="0"/>
              <a:t>Assistance to Re-Energize Capital Investment by SMEs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838E7D-5AC7-3B72-E29A-D793B8494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4591" y="2382540"/>
            <a:ext cx="9269104" cy="268275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1800" dirty="0"/>
              <a:t>Brownfield Units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1800" dirty="0"/>
              <a:t>Two Models</a:t>
            </a:r>
          </a:p>
          <a:p>
            <a:pPr algn="l"/>
            <a:r>
              <a:rPr lang="en-IN" sz="1800" dirty="0"/>
              <a:t>       100% financing with cash collateral based model. </a:t>
            </a:r>
          </a:p>
          <a:p>
            <a:pPr algn="l"/>
            <a:r>
              <a:rPr lang="en-IN" sz="1800" dirty="0"/>
              <a:t>        75-80% financing with 20-25% promoter contribution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dirty="0"/>
              <a:t>Attractive ROI Repo linked.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dirty="0"/>
              <a:t> Quicker Sanction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dirty="0"/>
              <a:t>TL up to Rs 500 lakh under 100% financing model/1000 lakh with maximum repayment period of 7 years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dirty="0"/>
              <a:t>Minimum two year full operations and cash profit in last FY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8328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3CB0-8C28-3412-65A3-7920EF23B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117" y="795130"/>
            <a:ext cx="9144000" cy="1115391"/>
          </a:xfrm>
        </p:spPr>
        <p:txBody>
          <a:bodyPr>
            <a:normAutofit/>
          </a:bodyPr>
          <a:lstStyle/>
          <a:p>
            <a:r>
              <a:rPr lang="en-IN" sz="2200" b="1" dirty="0"/>
              <a:t>STHAPAN</a:t>
            </a:r>
            <a:br>
              <a:rPr lang="en-IN" sz="2200" b="1" dirty="0"/>
            </a:br>
            <a:r>
              <a:rPr lang="en-IN" sz="2200" b="1" dirty="0"/>
              <a:t>SIDBI Thematic Assistance for purchase of capital assets in new enterprises</a:t>
            </a:r>
            <a:r>
              <a:rPr lang="en-IN" sz="22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0A33-24B5-7590-150E-A5ECF1DE6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117" y="2411683"/>
            <a:ext cx="9203765" cy="253579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Greenfield Projects with promoters having 5 years experience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Land, Building, Machine &amp; MFA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Attractive ROI Repo linked.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Target Sectors under PLI Scheme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 Maximum TL of 20 Crore with 25% minimum PC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Repayment period- 7years with moratorium up to 2 years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64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F702-15F8-4A92-F28E-9A42BCC89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4984"/>
          </a:xfrm>
        </p:spPr>
        <p:txBody>
          <a:bodyPr>
            <a:normAutofit/>
          </a:bodyPr>
          <a:lstStyle/>
          <a:p>
            <a:r>
              <a:rPr lang="en-IN" sz="2400" b="1" dirty="0"/>
              <a:t>4E Scheme</a:t>
            </a:r>
            <a:br>
              <a:rPr lang="en-IN" sz="2400" b="1" dirty="0"/>
            </a:br>
            <a:r>
              <a:rPr lang="en-IN" sz="2400" b="1" dirty="0"/>
              <a:t>End to End Energy Efficiency Investment in SMEs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43FF7-5E55-B545-C89F-E80AF6E66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0964"/>
            <a:ext cx="9144000" cy="400191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Promote energy efficiency, reduce CHG,  climate change mitigation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Target Sector-Manufacturing, EE technology &amp; Renewable Energy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 Models:</a:t>
            </a:r>
          </a:p>
          <a:p>
            <a:pPr algn="l"/>
            <a:r>
              <a:rPr lang="en-IN" dirty="0"/>
              <a:t>      100% machine financing with cash collateral </a:t>
            </a:r>
          </a:p>
          <a:p>
            <a:pPr algn="l"/>
            <a:r>
              <a:rPr lang="en-IN" dirty="0"/>
              <a:t>    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Attractive ROI linked to Repo Rate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Repayment period – 5 years with moratorium up to 6 months</a:t>
            </a:r>
          </a:p>
          <a:p>
            <a:pPr algn="l"/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263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C0BD-A79D-6AFC-547D-7ED39BA8A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4842" y="-787400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/>
              <a:t>SAPHAL-SIDBI ASSISTANCE TO PURCHASE HSIIDC ALLOTTED INDUSTRIAL PLOTS FOR MSMEs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93494-4E3B-B38F-A024-C0364B642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379" y="1933659"/>
            <a:ext cx="9144000" cy="465964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Two Stage financing for purchase of plots in METL/HSIIDC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 Financing for HSIIDC plots at IMT Faridabad, </a:t>
            </a:r>
            <a:r>
              <a:rPr lang="en-US" dirty="0" err="1"/>
              <a:t>Kundli</a:t>
            </a:r>
            <a:r>
              <a:rPr lang="en-US" dirty="0"/>
              <a:t>, Rai, Sohna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Existing Units in operation for 5 years with last 3 years net profit.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Maximum TL of Rs 600 lakh with 25% minimum PC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Maximum Exposure for both stages of financing together is Rs 15 Crore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Repayment period of 4 years with moratorium of up to 6 months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Second Phase to be initiated within 18-24 months from first disbursement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Attractive ROI MCLR linked.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92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4B9A-752F-D80B-53D0-5B3B973AC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037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</TotalTime>
  <Words>357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ARISE  Assistance to Re-Energize Capital Investment by SMEs</vt:lpstr>
      <vt:lpstr>STHAPAN SIDBI Thematic Assistance for purchase of capital assets in new enterprises </vt:lpstr>
      <vt:lpstr>4E Scheme End to End Energy Efficiency Investment in SMEs</vt:lpstr>
      <vt:lpstr>SAPHAL-SIDBI ASSISTANCE TO PURCHASE HSIIDC ALLOTTED INDUSTRIAL PLOTS FOR MSMEs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Rudraprasanna Mishra</dc:creator>
  <cp:lastModifiedBy>Shakti Malik</cp:lastModifiedBy>
  <cp:revision>111</cp:revision>
  <cp:lastPrinted>2023-02-04T08:22:05Z</cp:lastPrinted>
  <dcterms:created xsi:type="dcterms:W3CDTF">2021-01-15T08:17:58Z</dcterms:created>
  <dcterms:modified xsi:type="dcterms:W3CDTF">2023-02-16T02:17:17Z</dcterms:modified>
</cp:coreProperties>
</file>