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9" r:id="rId3"/>
    <p:sldId id="266" r:id="rId4"/>
    <p:sldId id="270" r:id="rId5"/>
    <p:sldId id="272" r:id="rId6"/>
    <p:sldId id="278" r:id="rId7"/>
    <p:sldId id="291" r:id="rId8"/>
    <p:sldId id="279" r:id="rId9"/>
    <p:sldId id="280" r:id="rId10"/>
    <p:sldId id="269" r:id="rId11"/>
    <p:sldId id="283" r:id="rId12"/>
    <p:sldId id="281" r:id="rId13"/>
    <p:sldId id="282" r:id="rId14"/>
    <p:sldId id="292" r:id="rId15"/>
    <p:sldId id="284" r:id="rId16"/>
    <p:sldId id="285" r:id="rId17"/>
    <p:sldId id="271" r:id="rId18"/>
    <p:sldId id="286" r:id="rId19"/>
    <p:sldId id="287" r:id="rId20"/>
    <p:sldId id="293" r:id="rId21"/>
    <p:sldId id="273" r:id="rId22"/>
    <p:sldId id="260" r:id="rId23"/>
    <p:sldId id="275" r:id="rId24"/>
    <p:sldId id="262" r:id="rId25"/>
    <p:sldId id="294" r:id="rId26"/>
    <p:sldId id="295" r:id="rId27"/>
    <p:sldId id="296" r:id="rId28"/>
    <p:sldId id="276" r:id="rId29"/>
    <p:sldId id="264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4F2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DD11-72E4-4EE1-A149-8CE0CAFC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D9859-807F-4ACC-8940-7A2FF3A0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6C9A-A0AF-41FF-8F6A-F264922A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C7C8E-342E-45DD-95BF-A517E66D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2F01-89EE-4EC5-B6B3-2C39FE43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5A52-4190-4B32-B3C0-C4B18A2D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3A6AA-C49D-4093-8C8A-EF450785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CC30-7833-46CB-8C48-1D832758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EEF7-BEEB-427E-A08C-41685DBF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0CDD-616E-49F7-89D0-D5DD2021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7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59356-DD8F-4365-9BEA-5A9BEB7F2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AD3DB-62D2-4785-BFAD-C3B96F43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C6C5-CFA3-48FE-9712-F57F5E4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7A6C-A835-419D-A167-399CF0DF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BF0C-A7FF-4748-8928-273F675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8F0B-65BD-443E-9A80-0B823CAB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AF84-FDAF-4870-B289-837601D5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D3C65-600D-4069-94F2-9450080C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0E2D-685B-4EDF-939E-14FE342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7782-43BC-4193-8B6B-E8BBFAA1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7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8F85-C6E5-48EE-AF65-2464A78C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FEE1-81C6-4887-9860-9A927176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DC40-2042-4483-BA20-7A484BAE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25D0-7817-47ED-B597-167757FC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DBAB-5963-4AC0-AE1A-8E15BF2F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3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7544-8BC1-4D30-B473-57A410A5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77C6-C3C8-494D-B650-D067F1CCC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AED5C-C548-4454-B046-2C4BA9DF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5501C-CF9F-4F36-8BF7-CF8D77C1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6E7F3-642D-4641-B190-C5CE0841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9688B-1A41-4274-9F06-94A2EA37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603B-8F68-4287-A041-73E9156B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7BEF-8335-483C-9B69-B80BBE87B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36598-9B4B-428E-8AC2-9A99A3C0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67B45-EABC-4D28-BF90-B489EEB6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47E7F-C1A8-49C3-B71F-4631EAD09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B20A2-8268-4A18-9D58-149F7D07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0307-D848-40E5-87B0-D4F96A1B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CECB2-516A-453B-A5DD-7514CEF9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8FB3-C99D-4739-A6E7-698043A5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FD430-68F7-4C16-892A-2B4BA043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4A5A5-5E4E-4DDA-84B4-A5801D2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19505-F807-4759-925F-2334D6C3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8A35B-AB30-48A4-8B35-CFD94ACF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4AB94-E43C-4973-93A1-3462FB48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8652-2C59-48B5-9C51-5759671E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3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45F3-9C6D-4C5F-A3AC-D727A430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207-50A4-4FF0-9EAE-3155419D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9D1BB-50BE-490D-8598-0368B7378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9521B-2918-4CBE-8AF5-C00C28A6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FA265-CE45-4E97-BB1A-12BC8EB8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E6CC2-7CD1-4F20-96D5-D6145FAA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064F-E8EE-4937-90DE-3CFDDD81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E62AB-0F09-4C27-A2E5-F8180E9D1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64279-1589-459E-B15D-0A87ACE7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4311-C8C2-453E-B7BD-715F6A69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2CF2-5600-4143-B9F0-874375AB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81D2C-EEF6-46C3-BC5A-091AD9CA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9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B24B5-0216-4473-A857-F0855EE4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EED1-049B-4D27-BF07-9089A4D8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ADB1-48AA-4C92-AF2B-AA8FA598D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9673-D233-465F-9137-FD157BAEBC0C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4328-0074-4424-B1AE-3C8EDC41B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AB02-D034-4F85-9866-15C49C0A9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E518F-74C5-4263-9C2B-40DF5076E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Udyog%20Ratna%202023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</a:t>
            </a:fld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976" y="2974432"/>
            <a:ext cx="767004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tabLst>
                <a:tab pos="5436870" algn="r"/>
              </a:tabLst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UDYOG RATAN AWARD YEAR 2021-22</a:t>
            </a:r>
            <a:endParaRPr lang="en-IN" sz="1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4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6D05-5AE6-4409-82D0-5510DB7F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8D71FD-7CE1-4D31-AB2B-7651EFA3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90668"/>
              </p:ext>
            </p:extLst>
          </p:nvPr>
        </p:nvGraphicFramePr>
        <p:xfrm>
          <a:off x="291549" y="858218"/>
          <a:ext cx="11304000" cy="5795998"/>
        </p:xfrm>
        <a:graphic>
          <a:graphicData uri="http://schemas.openxmlformats.org/drawingml/2006/table">
            <a:tbl>
              <a:tblPr/>
              <a:tblGrid>
                <a:gridCol w="3098832">
                  <a:extLst>
                    <a:ext uri="{9D8B030D-6E8A-4147-A177-3AD203B41FA5}">
                      <a16:colId xmlns:a16="http://schemas.microsoft.com/office/drawing/2014/main" val="496726927"/>
                    </a:ext>
                  </a:extLst>
                </a:gridCol>
                <a:gridCol w="2420983">
                  <a:extLst>
                    <a:ext uri="{9D8B030D-6E8A-4147-A177-3AD203B41FA5}">
                      <a16:colId xmlns:a16="http://schemas.microsoft.com/office/drawing/2014/main" val="4096479517"/>
                    </a:ext>
                  </a:extLst>
                </a:gridCol>
                <a:gridCol w="4490764">
                  <a:extLst>
                    <a:ext uri="{9D8B030D-6E8A-4147-A177-3AD203B41FA5}">
                      <a16:colId xmlns:a16="http://schemas.microsoft.com/office/drawing/2014/main" val="2325483511"/>
                    </a:ext>
                  </a:extLst>
                </a:gridCol>
                <a:gridCol w="1293421">
                  <a:extLst>
                    <a:ext uri="{9D8B030D-6E8A-4147-A177-3AD203B41FA5}">
                      <a16:colId xmlns:a16="http://schemas.microsoft.com/office/drawing/2014/main" val="1894976204"/>
                    </a:ext>
                  </a:extLst>
                </a:gridCol>
              </a:tblGrid>
              <a:tr h="2229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Particular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Maximum Marks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Particular of Marks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Marks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29795"/>
                  </a:ext>
                </a:extLst>
              </a:tr>
              <a:tr h="2229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733509"/>
                  </a:ext>
                </a:extLst>
              </a:tr>
              <a:tr h="222923">
                <a:tc rowSpan="7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Turnover in Award Year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50 lacs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24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50 lacs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75 lacs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909570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75 lacs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1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09596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 Cr.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1.5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671997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1.5 Cr. upto Rs. 1.75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82829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1.75 Cr.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2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621287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246222"/>
                  </a:ext>
                </a:extLst>
              </a:tr>
              <a:tr h="222923">
                <a:tc rowSpan="5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Increase in Turnover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227136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25 %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646863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50 %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75 %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848728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75 %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381947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100 %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675781"/>
                  </a:ext>
                </a:extLst>
              </a:tr>
              <a:tr h="222923">
                <a:tc rowSpan="7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Production in Award Year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 Rs. 50 lacs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22189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50 lacs upto Rs. 75 lacs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29573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75 lacs upto Rs. 1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901505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 Cr. upto Rs. 1.5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33485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1.5 Cr. upto Rs. 1.75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9087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1.75 Cr.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2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479271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 Cr.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02547"/>
                  </a:ext>
                </a:extLst>
              </a:tr>
              <a:tr h="222923">
                <a:tc rowSpan="5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Increase in Production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65377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25 %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50 %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13027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50 %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75 %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66699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75 %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345942"/>
                  </a:ext>
                </a:extLst>
              </a:tr>
              <a:tr h="2229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100 % increase</a:t>
                      </a:r>
                    </a:p>
                  </a:txBody>
                  <a:tcPr marL="7877" marR="7877" marT="7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877" marR="7877" marT="78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01789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ADDB866-B8F3-471D-B5CF-D95943C1C4D9}"/>
              </a:ext>
            </a:extLst>
          </p:cNvPr>
          <p:cNvSpPr txBox="1">
            <a:spLocks/>
          </p:cNvSpPr>
          <p:nvPr/>
        </p:nvSpPr>
        <p:spPr>
          <a:xfrm>
            <a:off x="248478" y="198784"/>
            <a:ext cx="11304000" cy="61063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Marking criteria for Small Industries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(For Best in Growth of Business in Terms of Turn over &amp; Best Women Entrepreneur)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249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932882"/>
            <a:ext cx="115824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Best in Growth of Business in Terms of Turn over (Small)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5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E5F55-5D43-4670-AC4A-1B619B8A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B1C848-110B-4CE3-8E9F-49BBC5E6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30559"/>
              </p:ext>
            </p:extLst>
          </p:nvPr>
        </p:nvGraphicFramePr>
        <p:xfrm>
          <a:off x="180108" y="96979"/>
          <a:ext cx="11804075" cy="6731198"/>
        </p:xfrm>
        <a:graphic>
          <a:graphicData uri="http://schemas.openxmlformats.org/drawingml/2006/table">
            <a:tbl>
              <a:tblPr/>
              <a:tblGrid>
                <a:gridCol w="1666296">
                  <a:extLst>
                    <a:ext uri="{9D8B030D-6E8A-4147-A177-3AD203B41FA5}">
                      <a16:colId xmlns:a16="http://schemas.microsoft.com/office/drawing/2014/main" val="2596897632"/>
                    </a:ext>
                  </a:extLst>
                </a:gridCol>
                <a:gridCol w="1628736">
                  <a:extLst>
                    <a:ext uri="{9D8B030D-6E8A-4147-A177-3AD203B41FA5}">
                      <a16:colId xmlns:a16="http://schemas.microsoft.com/office/drawing/2014/main" val="1310995421"/>
                    </a:ext>
                  </a:extLst>
                </a:gridCol>
                <a:gridCol w="1652639">
                  <a:extLst>
                    <a:ext uri="{9D8B030D-6E8A-4147-A177-3AD203B41FA5}">
                      <a16:colId xmlns:a16="http://schemas.microsoft.com/office/drawing/2014/main" val="410836820"/>
                    </a:ext>
                  </a:extLst>
                </a:gridCol>
                <a:gridCol w="1816539">
                  <a:extLst>
                    <a:ext uri="{9D8B030D-6E8A-4147-A177-3AD203B41FA5}">
                      <a16:colId xmlns:a16="http://schemas.microsoft.com/office/drawing/2014/main" val="1733368790"/>
                    </a:ext>
                  </a:extLst>
                </a:gridCol>
                <a:gridCol w="1365816">
                  <a:extLst>
                    <a:ext uri="{9D8B030D-6E8A-4147-A177-3AD203B41FA5}">
                      <a16:colId xmlns:a16="http://schemas.microsoft.com/office/drawing/2014/main" val="362821621"/>
                    </a:ext>
                  </a:extLst>
                </a:gridCol>
                <a:gridCol w="928755">
                  <a:extLst>
                    <a:ext uri="{9D8B030D-6E8A-4147-A177-3AD203B41FA5}">
                      <a16:colId xmlns:a16="http://schemas.microsoft.com/office/drawing/2014/main" val="85162796"/>
                    </a:ext>
                  </a:extLst>
                </a:gridCol>
                <a:gridCol w="1816539">
                  <a:extLst>
                    <a:ext uri="{9D8B030D-6E8A-4147-A177-3AD203B41FA5}">
                      <a16:colId xmlns:a16="http://schemas.microsoft.com/office/drawing/2014/main" val="1480307033"/>
                    </a:ext>
                  </a:extLst>
                </a:gridCol>
                <a:gridCol w="928755">
                  <a:extLst>
                    <a:ext uri="{9D8B030D-6E8A-4147-A177-3AD203B41FA5}">
                      <a16:colId xmlns:a16="http://schemas.microsoft.com/office/drawing/2014/main" val="2385171524"/>
                    </a:ext>
                  </a:extLst>
                </a:gridCol>
              </a:tblGrid>
              <a:tr h="315106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409"/>
                  </a:ext>
                </a:extLst>
              </a:tr>
              <a:tr h="81927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8838"/>
                  </a:ext>
                </a:extLst>
              </a:tr>
              <a:tr h="654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Lunawat Gems H-172-173 SEZ-2 Sitapura ind. Area tonk road jaipur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Jewelleries and related articles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Application Not submitted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836831"/>
                  </a:ext>
                </a:extLst>
              </a:tr>
              <a:tr h="654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Sankalp International, 11-12, Rahim Nagar, Nai Ki Thadi, Jaipur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Handicraft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903248"/>
                  </a:ext>
                </a:extLst>
              </a:tr>
              <a:tr h="6544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Shyam dhani industries F 438A road no. 12 VKIA area jaipur 302013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Spices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Udyog Aadhar- Small, Manufacturing and Production fig. is not given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767621"/>
                  </a:ext>
                </a:extLst>
              </a:tr>
              <a:tr h="9162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Desire Energy Solution Private Limited, Jaipur 401 man upasna tower c scheme, jaipur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Solar Pumping System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7.50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57.50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</a:t>
                      </a:r>
                      <a:r>
                        <a:rPr lang="en-US" sz="1300" b="1" i="0" u="sng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Already Awarded in Year 2017-18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Udyam Registration-Small,  Manufacturing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96794"/>
                  </a:ext>
                </a:extLst>
              </a:tr>
              <a:tr h="104712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Oriental ent. India B 309A road no. 17 VKIA area jaipur 302013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of machinery for use stone cutting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Udyog Aadhar- Micro, Manufacturing but applied in Small and Production figures are not submitted.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284713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 Ind. G1/67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Badharna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VKIA Ext. 302013 Jaipur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of different metals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Registration-Small,  Manufacturing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194064"/>
                  </a:ext>
                </a:extLst>
              </a:tr>
              <a:tr h="8735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Mehar Tableware Pvt Ltd plot no-C-827 Phase-2 Ricco Ind. Area Bhiwadi 301019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Chemical (moulded Kitchenwares 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66" marR="3266" marT="32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66" marR="3266" marT="32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43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2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E328-00E7-4929-AD44-656AA6A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0AEAEE-6693-4E68-B3CB-EDA95F1D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83163"/>
              </p:ext>
            </p:extLst>
          </p:nvPr>
        </p:nvGraphicFramePr>
        <p:xfrm>
          <a:off x="360219" y="1330048"/>
          <a:ext cx="11485417" cy="5477007"/>
        </p:xfrm>
        <a:graphic>
          <a:graphicData uri="http://schemas.openxmlformats.org/drawingml/2006/table">
            <a:tbl>
              <a:tblPr/>
              <a:tblGrid>
                <a:gridCol w="623845">
                  <a:extLst>
                    <a:ext uri="{9D8B030D-6E8A-4147-A177-3AD203B41FA5}">
                      <a16:colId xmlns:a16="http://schemas.microsoft.com/office/drawing/2014/main" val="1208910890"/>
                    </a:ext>
                  </a:extLst>
                </a:gridCol>
                <a:gridCol w="1771270">
                  <a:extLst>
                    <a:ext uri="{9D8B030D-6E8A-4147-A177-3AD203B41FA5}">
                      <a16:colId xmlns:a16="http://schemas.microsoft.com/office/drawing/2014/main" val="2850647081"/>
                    </a:ext>
                  </a:extLst>
                </a:gridCol>
                <a:gridCol w="1797264">
                  <a:extLst>
                    <a:ext uri="{9D8B030D-6E8A-4147-A177-3AD203B41FA5}">
                      <a16:colId xmlns:a16="http://schemas.microsoft.com/office/drawing/2014/main" val="2125395106"/>
                    </a:ext>
                  </a:extLst>
                </a:gridCol>
                <a:gridCol w="1812120">
                  <a:extLst>
                    <a:ext uri="{9D8B030D-6E8A-4147-A177-3AD203B41FA5}">
                      <a16:colId xmlns:a16="http://schemas.microsoft.com/office/drawing/2014/main" val="2407038782"/>
                    </a:ext>
                  </a:extLst>
                </a:gridCol>
                <a:gridCol w="1485344">
                  <a:extLst>
                    <a:ext uri="{9D8B030D-6E8A-4147-A177-3AD203B41FA5}">
                      <a16:colId xmlns:a16="http://schemas.microsoft.com/office/drawing/2014/main" val="2032172525"/>
                    </a:ext>
                  </a:extLst>
                </a:gridCol>
                <a:gridCol w="1010034">
                  <a:extLst>
                    <a:ext uri="{9D8B030D-6E8A-4147-A177-3AD203B41FA5}">
                      <a16:colId xmlns:a16="http://schemas.microsoft.com/office/drawing/2014/main" val="1262618704"/>
                    </a:ext>
                  </a:extLst>
                </a:gridCol>
                <a:gridCol w="1975506">
                  <a:extLst>
                    <a:ext uri="{9D8B030D-6E8A-4147-A177-3AD203B41FA5}">
                      <a16:colId xmlns:a16="http://schemas.microsoft.com/office/drawing/2014/main" val="2507186442"/>
                    </a:ext>
                  </a:extLst>
                </a:gridCol>
                <a:gridCol w="1010034">
                  <a:extLst>
                    <a:ext uri="{9D8B030D-6E8A-4147-A177-3AD203B41FA5}">
                      <a16:colId xmlns:a16="http://schemas.microsoft.com/office/drawing/2014/main" val="3805674554"/>
                    </a:ext>
                  </a:extLst>
                </a:gridCol>
              </a:tblGrid>
              <a:tr h="92325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KRN Heat Exchanger And Refrigeration  pvt. Limited plot no.-F-46,47,48, and 49 EPIP Neemrana Alwar 301705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Engineering Products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581" marR="3581" marT="35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652610"/>
                  </a:ext>
                </a:extLst>
              </a:tr>
              <a:tr h="8078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Shivam Additives Pvt. Ltd., 107, Bhagat Singh Chowk, Hanumannagar 335512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Blowing Agent, PVS Stablizers and Additives 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 Registration-Small,  Manufacturing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Already got awared in 2018.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1" marR="3581" marT="35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754210"/>
                  </a:ext>
                </a:extLst>
              </a:tr>
              <a:tr h="11540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Mahesh Kumar Pareek Steewo Engg.and Consultants Pvt. Ltd., E-145, RIICO Industrial Area, Phase-2 Bagru Jaipur 303007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Steel Plants and Gear Boxes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1" marR="3581" marT="35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26648"/>
                  </a:ext>
                </a:extLst>
              </a:tr>
              <a:tr h="92325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Mr. Prateek Sharma, Shree Krishna Wood Industries, SP-38(A), RIICO Industrial Area, Kaladera, Jaipur 303801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Plywood 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Verious CA certificate is not submitted 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1" marR="3581" marT="35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735216"/>
                  </a:ext>
                </a:extLst>
              </a:tr>
              <a:tr h="6924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Daniel Furniture (P) Ltd., E-848, 4th Phase, RIICO Industrial Area, Boranada,  Jodhpur 342012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of Furniture Made of Wood, Primarily of Metal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46.00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1" marR="3581" marT="35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74220"/>
                  </a:ext>
                </a:extLst>
              </a:tr>
              <a:tr h="6924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Rishabh Handicraft F-964, Phase 4,Boranada, Jodhpur 342012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kind of Furniture Items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Registration-Small,  Manufacturing</a:t>
                      </a:r>
                      <a:b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Production fig. good sold </a:t>
                      </a:r>
                    </a:p>
                  </a:txBody>
                  <a:tcPr marL="3581" marR="3581" marT="35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1" marR="3581" marT="35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6098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E6E0EA-3994-44BB-AEA1-0C11605A5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54251"/>
              </p:ext>
            </p:extLst>
          </p:nvPr>
        </p:nvGraphicFramePr>
        <p:xfrm>
          <a:off x="360219" y="81105"/>
          <a:ext cx="11485417" cy="1231783"/>
        </p:xfrm>
        <a:graphic>
          <a:graphicData uri="http://schemas.openxmlformats.org/drawingml/2006/table">
            <a:tbl>
              <a:tblPr/>
              <a:tblGrid>
                <a:gridCol w="623454">
                  <a:extLst>
                    <a:ext uri="{9D8B030D-6E8A-4147-A177-3AD203B41FA5}">
                      <a16:colId xmlns:a16="http://schemas.microsoft.com/office/drawing/2014/main" val="2350737507"/>
                    </a:ext>
                  </a:extLst>
                </a:gridCol>
                <a:gridCol w="1759527">
                  <a:extLst>
                    <a:ext uri="{9D8B030D-6E8A-4147-A177-3AD203B41FA5}">
                      <a16:colId xmlns:a16="http://schemas.microsoft.com/office/drawing/2014/main" val="3150548803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1644072052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493793083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182903627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876144916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2650171243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709839288"/>
                    </a:ext>
                  </a:extLst>
                </a:gridCol>
              </a:tblGrid>
              <a:tr h="367505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21095"/>
                  </a:ext>
                </a:extLst>
              </a:tr>
              <a:tr h="82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6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5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3E328-00E7-4929-AD44-656AA6A1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E6E0EA-3994-44BB-AEA1-0C11605A5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36864"/>
              </p:ext>
            </p:extLst>
          </p:nvPr>
        </p:nvGraphicFramePr>
        <p:xfrm>
          <a:off x="360219" y="81105"/>
          <a:ext cx="11485417" cy="1231783"/>
        </p:xfrm>
        <a:graphic>
          <a:graphicData uri="http://schemas.openxmlformats.org/drawingml/2006/table">
            <a:tbl>
              <a:tblPr/>
              <a:tblGrid>
                <a:gridCol w="623454">
                  <a:extLst>
                    <a:ext uri="{9D8B030D-6E8A-4147-A177-3AD203B41FA5}">
                      <a16:colId xmlns:a16="http://schemas.microsoft.com/office/drawing/2014/main" val="2350737507"/>
                    </a:ext>
                  </a:extLst>
                </a:gridCol>
                <a:gridCol w="1759527">
                  <a:extLst>
                    <a:ext uri="{9D8B030D-6E8A-4147-A177-3AD203B41FA5}">
                      <a16:colId xmlns:a16="http://schemas.microsoft.com/office/drawing/2014/main" val="3150548803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1644072052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493793083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182903627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876144916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2650171243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709839288"/>
                    </a:ext>
                  </a:extLst>
                </a:gridCol>
              </a:tblGrid>
              <a:tr h="367505"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21095"/>
                  </a:ext>
                </a:extLst>
              </a:tr>
              <a:tr h="8260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640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5B09B8-CF0F-475D-A47D-DD279D1E5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7499"/>
              </p:ext>
            </p:extLst>
          </p:nvPr>
        </p:nvGraphicFramePr>
        <p:xfrm>
          <a:off x="360218" y="1322233"/>
          <a:ext cx="11485417" cy="4594652"/>
        </p:xfrm>
        <a:graphic>
          <a:graphicData uri="http://schemas.openxmlformats.org/drawingml/2006/table">
            <a:tbl>
              <a:tblPr/>
              <a:tblGrid>
                <a:gridCol w="623846">
                  <a:extLst>
                    <a:ext uri="{9D8B030D-6E8A-4147-A177-3AD203B41FA5}">
                      <a16:colId xmlns:a16="http://schemas.microsoft.com/office/drawing/2014/main" val="2917764587"/>
                    </a:ext>
                  </a:extLst>
                </a:gridCol>
                <a:gridCol w="1771272">
                  <a:extLst>
                    <a:ext uri="{9D8B030D-6E8A-4147-A177-3AD203B41FA5}">
                      <a16:colId xmlns:a16="http://schemas.microsoft.com/office/drawing/2014/main" val="2239442478"/>
                    </a:ext>
                  </a:extLst>
                </a:gridCol>
                <a:gridCol w="1797264">
                  <a:extLst>
                    <a:ext uri="{9D8B030D-6E8A-4147-A177-3AD203B41FA5}">
                      <a16:colId xmlns:a16="http://schemas.microsoft.com/office/drawing/2014/main" val="1660797826"/>
                    </a:ext>
                  </a:extLst>
                </a:gridCol>
                <a:gridCol w="1812118">
                  <a:extLst>
                    <a:ext uri="{9D8B030D-6E8A-4147-A177-3AD203B41FA5}">
                      <a16:colId xmlns:a16="http://schemas.microsoft.com/office/drawing/2014/main" val="3695008179"/>
                    </a:ext>
                  </a:extLst>
                </a:gridCol>
                <a:gridCol w="1485342">
                  <a:extLst>
                    <a:ext uri="{9D8B030D-6E8A-4147-A177-3AD203B41FA5}">
                      <a16:colId xmlns:a16="http://schemas.microsoft.com/office/drawing/2014/main" val="1403013178"/>
                    </a:ext>
                  </a:extLst>
                </a:gridCol>
                <a:gridCol w="1010034">
                  <a:extLst>
                    <a:ext uri="{9D8B030D-6E8A-4147-A177-3AD203B41FA5}">
                      <a16:colId xmlns:a16="http://schemas.microsoft.com/office/drawing/2014/main" val="2035309213"/>
                    </a:ext>
                  </a:extLst>
                </a:gridCol>
                <a:gridCol w="1975507">
                  <a:extLst>
                    <a:ext uri="{9D8B030D-6E8A-4147-A177-3AD203B41FA5}">
                      <a16:colId xmlns:a16="http://schemas.microsoft.com/office/drawing/2014/main" val="3103880749"/>
                    </a:ext>
                  </a:extLst>
                </a:gridCol>
                <a:gridCol w="1010034">
                  <a:extLst>
                    <a:ext uri="{9D8B030D-6E8A-4147-A177-3AD203B41FA5}">
                      <a16:colId xmlns:a16="http://schemas.microsoft.com/office/drawing/2014/main" val="2012487200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m/s CIBA masala udyog pvt. Ltd ,old ind. Area, itarana Road alwar 301001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Food Industry Raw Spices Basic Spices Blended Spices, pasta hing Poha &amp; Sprinklers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77" marR="4477" marT="4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807602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Marathon Heater India pvt. Ltd 188A,B-188 &amp; B-189(A) Road no -5 Mewar Ind. Area, Madri, Udaipur 313003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Electronics Cables, Calibration Equipments Furnace ,Thermocouple, RTD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7" marR="4477" marT="4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2703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Fusion Business Solutions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pvt.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Ltd. F-37, I.T. Park, MIA Extension Udaipur 313002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E-commerce,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Healtcare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Real Estate, Insurance, Data Management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per Udyog Aadhar-Small, Service sector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7" marR="4477" marT="4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95179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Ganpati Fertilizers Ltd Goura ji ka Nimbhera Th-kapasan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Chemical Fertilizers (Single Super Phosphate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Fig. is given in MTS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7" marR="4477" marT="4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826565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Jyot Overseas Pvt. Ltd. G-26, Arbuda Ind. Area Abu road Sirohi 307026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Agriculture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Fig. is given in Quintal and Annx-9 is not submitted 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7" marR="4477" marT="4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03133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Prime Sculptor LLP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Suwaniya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Road Chittorgarh 312001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Garynite and marble Monuments all type of stone mounuments &amp; sculpture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94.00</a:t>
                      </a: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77" marR="4477" marT="447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7" marR="4477" marT="44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20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4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607408"/>
            <a:ext cx="11582400" cy="9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Best Women Entrepreneur (Small) 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2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2137E-886C-49E7-A361-14EF895D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B055CE-CC4D-431E-8010-B03F52B2E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38125"/>
              </p:ext>
            </p:extLst>
          </p:nvPr>
        </p:nvGraphicFramePr>
        <p:xfrm>
          <a:off x="526476" y="942109"/>
          <a:ext cx="11062854" cy="5216127"/>
        </p:xfrm>
        <a:graphic>
          <a:graphicData uri="http://schemas.openxmlformats.org/drawingml/2006/table">
            <a:tbl>
              <a:tblPr/>
              <a:tblGrid>
                <a:gridCol w="1561663">
                  <a:extLst>
                    <a:ext uri="{9D8B030D-6E8A-4147-A177-3AD203B41FA5}">
                      <a16:colId xmlns:a16="http://schemas.microsoft.com/office/drawing/2014/main" val="2400069748"/>
                    </a:ext>
                  </a:extLst>
                </a:gridCol>
                <a:gridCol w="1526461">
                  <a:extLst>
                    <a:ext uri="{9D8B030D-6E8A-4147-A177-3AD203B41FA5}">
                      <a16:colId xmlns:a16="http://schemas.microsoft.com/office/drawing/2014/main" val="1709345381"/>
                    </a:ext>
                  </a:extLst>
                </a:gridCol>
                <a:gridCol w="1548863">
                  <a:extLst>
                    <a:ext uri="{9D8B030D-6E8A-4147-A177-3AD203B41FA5}">
                      <a16:colId xmlns:a16="http://schemas.microsoft.com/office/drawing/2014/main" val="2833155894"/>
                    </a:ext>
                  </a:extLst>
                </a:gridCol>
                <a:gridCol w="1702470">
                  <a:extLst>
                    <a:ext uri="{9D8B030D-6E8A-4147-A177-3AD203B41FA5}">
                      <a16:colId xmlns:a16="http://schemas.microsoft.com/office/drawing/2014/main" val="2580138259"/>
                    </a:ext>
                  </a:extLst>
                </a:gridCol>
                <a:gridCol w="1280053">
                  <a:extLst>
                    <a:ext uri="{9D8B030D-6E8A-4147-A177-3AD203B41FA5}">
                      <a16:colId xmlns:a16="http://schemas.microsoft.com/office/drawing/2014/main" val="3157034553"/>
                    </a:ext>
                  </a:extLst>
                </a:gridCol>
                <a:gridCol w="870437">
                  <a:extLst>
                    <a:ext uri="{9D8B030D-6E8A-4147-A177-3AD203B41FA5}">
                      <a16:colId xmlns:a16="http://schemas.microsoft.com/office/drawing/2014/main" val="951584393"/>
                    </a:ext>
                  </a:extLst>
                </a:gridCol>
                <a:gridCol w="1702470">
                  <a:extLst>
                    <a:ext uri="{9D8B030D-6E8A-4147-A177-3AD203B41FA5}">
                      <a16:colId xmlns:a16="http://schemas.microsoft.com/office/drawing/2014/main" val="2339220924"/>
                    </a:ext>
                  </a:extLst>
                </a:gridCol>
                <a:gridCol w="870437">
                  <a:extLst>
                    <a:ext uri="{9D8B030D-6E8A-4147-A177-3AD203B41FA5}">
                      <a16:colId xmlns:a16="http://schemas.microsoft.com/office/drawing/2014/main" val="931398326"/>
                    </a:ext>
                  </a:extLst>
                </a:gridCol>
              </a:tblGrid>
              <a:tr h="497576"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28370"/>
                  </a:ext>
                </a:extLst>
              </a:tr>
              <a:tr h="129369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489312"/>
                  </a:ext>
                </a:extLst>
              </a:tr>
              <a:tr h="177137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Dynamic Team Security Services pvt. Ltd 80-Janakpuri, Airport Road, Bedwas Udaipur 313024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Service Industry, Man Power Supply(Security Guards Photographs)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Service Sector (not applicable)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83580"/>
                  </a:ext>
                </a:extLst>
              </a:tr>
              <a:tr h="16534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M/s Pooja  Wood Industries E-199 Riico Ind. Area Bagru Ext. jaipur 303007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Wooden Handicarft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Registration-Micro,  Manufacturing</a:t>
                      </a:r>
                      <a:b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</a:t>
                      </a:r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 CA Certification not Attached for production 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86" marR="6386" marT="63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6" marR="6386" marT="638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37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0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DB034-3684-446C-B49F-1A1C794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69DA16-C26C-4F27-838E-35C2FBF74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57870"/>
              </p:ext>
            </p:extLst>
          </p:nvPr>
        </p:nvGraphicFramePr>
        <p:xfrm>
          <a:off x="265042" y="672684"/>
          <a:ext cx="11595653" cy="6077031"/>
        </p:xfrm>
        <a:graphic>
          <a:graphicData uri="http://schemas.openxmlformats.org/drawingml/2006/table">
            <a:tbl>
              <a:tblPr/>
              <a:tblGrid>
                <a:gridCol w="2406852">
                  <a:extLst>
                    <a:ext uri="{9D8B030D-6E8A-4147-A177-3AD203B41FA5}">
                      <a16:colId xmlns:a16="http://schemas.microsoft.com/office/drawing/2014/main" val="3971320025"/>
                    </a:ext>
                  </a:extLst>
                </a:gridCol>
                <a:gridCol w="2511679">
                  <a:extLst>
                    <a:ext uri="{9D8B030D-6E8A-4147-A177-3AD203B41FA5}">
                      <a16:colId xmlns:a16="http://schemas.microsoft.com/office/drawing/2014/main" val="3548595660"/>
                    </a:ext>
                  </a:extLst>
                </a:gridCol>
                <a:gridCol w="5430558">
                  <a:extLst>
                    <a:ext uri="{9D8B030D-6E8A-4147-A177-3AD203B41FA5}">
                      <a16:colId xmlns:a16="http://schemas.microsoft.com/office/drawing/2014/main" val="28770780"/>
                    </a:ext>
                  </a:extLst>
                </a:gridCol>
                <a:gridCol w="1246564">
                  <a:extLst>
                    <a:ext uri="{9D8B030D-6E8A-4147-A177-3AD203B41FA5}">
                      <a16:colId xmlns:a16="http://schemas.microsoft.com/office/drawing/2014/main" val="3371903225"/>
                    </a:ext>
                  </a:extLst>
                </a:gridCol>
              </a:tblGrid>
              <a:tr h="2782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Particular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Maximum Marks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Particular of Marks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Marks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00721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2514"/>
                  </a:ext>
                </a:extLst>
              </a:tr>
              <a:tr h="212621"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Turnover in Award Year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 Cr. upto Rs. 2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657378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2 Cr. upto Rs. 3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757807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3 Cr.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Rs. 4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84650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4 Cr. upto Rs. 5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46786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5 Cr. upto Rs. 6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22175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6 Cr. upto Rs. 7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12590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327693"/>
                  </a:ext>
                </a:extLst>
              </a:tr>
              <a:tr h="212621"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Increase in Turnover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 25 %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30638"/>
                  </a:ext>
                </a:extLst>
              </a:tr>
              <a:tr h="2643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25 % upto 50 %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438552"/>
                  </a:ext>
                </a:extLst>
              </a:tr>
              <a:tr h="2643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50 % upto 75 %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485704"/>
                  </a:ext>
                </a:extLst>
              </a:tr>
              <a:tr h="2643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75 % upto 100 %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01967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100 %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743066"/>
                  </a:ext>
                </a:extLst>
              </a:tr>
              <a:tr h="212621"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Production in Award Year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 Cr. upto Rs. 2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448885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2 Cr. upto Rs. 3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168746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3 Cr. upto Rs. 4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53070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4 Cr. upto Rs. 5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06645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5 Cr. upto Rs. 6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315341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6 Cr. upto Rs. 7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38266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 Cr.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422758"/>
                  </a:ext>
                </a:extLst>
              </a:tr>
              <a:tr h="212621"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Increase in Production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 25 %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563734"/>
                  </a:ext>
                </a:extLst>
              </a:tr>
              <a:tr h="2643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25 % upto 50 %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72922"/>
                  </a:ext>
                </a:extLst>
              </a:tr>
              <a:tr h="2643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50 % upto 75 %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40959"/>
                  </a:ext>
                </a:extLst>
              </a:tr>
              <a:tr h="2643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75 % upto 100 %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521758"/>
                  </a:ext>
                </a:extLst>
              </a:tr>
              <a:tr h="212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100 % increase</a:t>
                      </a:r>
                    </a:p>
                  </a:txBody>
                  <a:tcPr marL="8368" marR="8368" marT="83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368" marR="8368" marT="83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3150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E20F5D1-ABEB-49D0-A816-A7FBDE122BB9}"/>
              </a:ext>
            </a:extLst>
          </p:cNvPr>
          <p:cNvSpPr txBox="1">
            <a:spLocks/>
          </p:cNvSpPr>
          <p:nvPr/>
        </p:nvSpPr>
        <p:spPr>
          <a:xfrm>
            <a:off x="248477" y="39760"/>
            <a:ext cx="11595653" cy="61063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Marking criteria for Medium Industries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(For Best in Growth of Business in Terms of Turn over &amp; Best Women Entrepreneur)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010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932882"/>
            <a:ext cx="115824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Best in Growth of Business in Terms of Turn over (Medium)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95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843F-4211-43A7-8A29-2DCC25C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0D5B5-C3B9-41A3-8B80-377A5E16F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89418"/>
              </p:ext>
            </p:extLst>
          </p:nvPr>
        </p:nvGraphicFramePr>
        <p:xfrm>
          <a:off x="235528" y="55417"/>
          <a:ext cx="11734801" cy="6400668"/>
        </p:xfrm>
        <a:graphic>
          <a:graphicData uri="http://schemas.openxmlformats.org/drawingml/2006/table">
            <a:tbl>
              <a:tblPr/>
              <a:tblGrid>
                <a:gridCol w="681100">
                  <a:extLst>
                    <a:ext uri="{9D8B030D-6E8A-4147-A177-3AD203B41FA5}">
                      <a16:colId xmlns:a16="http://schemas.microsoft.com/office/drawing/2014/main" val="1400403164"/>
                    </a:ext>
                  </a:extLst>
                </a:gridCol>
                <a:gridCol w="2014924">
                  <a:extLst>
                    <a:ext uri="{9D8B030D-6E8A-4147-A177-3AD203B41FA5}">
                      <a16:colId xmlns:a16="http://schemas.microsoft.com/office/drawing/2014/main" val="3120679177"/>
                    </a:ext>
                  </a:extLst>
                </a:gridCol>
                <a:gridCol w="2222611">
                  <a:extLst>
                    <a:ext uri="{9D8B030D-6E8A-4147-A177-3AD203B41FA5}">
                      <a16:colId xmlns:a16="http://schemas.microsoft.com/office/drawing/2014/main" val="2904813354"/>
                    </a:ext>
                  </a:extLst>
                </a:gridCol>
                <a:gridCol w="1805876">
                  <a:extLst>
                    <a:ext uri="{9D8B030D-6E8A-4147-A177-3AD203B41FA5}">
                      <a16:colId xmlns:a16="http://schemas.microsoft.com/office/drawing/2014/main" val="3899246905"/>
                    </a:ext>
                  </a:extLst>
                </a:gridCol>
                <a:gridCol w="1357800">
                  <a:extLst>
                    <a:ext uri="{9D8B030D-6E8A-4147-A177-3AD203B41FA5}">
                      <a16:colId xmlns:a16="http://schemas.microsoft.com/office/drawing/2014/main" val="1377241478"/>
                    </a:ext>
                  </a:extLst>
                </a:gridCol>
                <a:gridCol w="923307">
                  <a:extLst>
                    <a:ext uri="{9D8B030D-6E8A-4147-A177-3AD203B41FA5}">
                      <a16:colId xmlns:a16="http://schemas.microsoft.com/office/drawing/2014/main" val="165426368"/>
                    </a:ext>
                  </a:extLst>
                </a:gridCol>
                <a:gridCol w="1805876">
                  <a:extLst>
                    <a:ext uri="{9D8B030D-6E8A-4147-A177-3AD203B41FA5}">
                      <a16:colId xmlns:a16="http://schemas.microsoft.com/office/drawing/2014/main" val="1625670"/>
                    </a:ext>
                  </a:extLst>
                </a:gridCol>
                <a:gridCol w="923307">
                  <a:extLst>
                    <a:ext uri="{9D8B030D-6E8A-4147-A177-3AD203B41FA5}">
                      <a16:colId xmlns:a16="http://schemas.microsoft.com/office/drawing/2014/main" val="2427999945"/>
                    </a:ext>
                  </a:extLst>
                </a:gridCol>
              </a:tblGrid>
              <a:tr h="248170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71845"/>
                  </a:ext>
                </a:extLst>
              </a:tr>
              <a:tr h="6452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7738"/>
                  </a:ext>
                </a:extLst>
              </a:tr>
              <a:tr h="88348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M/S mangal electrical ind. Pvt. Ltd. C-61A-61B Road no. 1-C VKIA jaipur 302013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and distribution transformers, electrical lamination, immersed circuit breaker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Udyam Registration-Medium,  Manufacturing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Production Fig. is same as sale value. 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endParaRPr lang="en-IN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10857"/>
                  </a:ext>
                </a:extLst>
              </a:tr>
              <a:tr h="5154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Shilpa alloys pvt. Ltd. 156 Ind. Area jhotwara jaipur 302012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Alloys steel casting, grinding media balls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As per CA certificate enclosed old information is submitted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35309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Vinayak Diamond tools h-1 783 RIICO Sitapura ind. Area jaipur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Stone Cutting Tools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53450"/>
                  </a:ext>
                </a:extLst>
              </a:tr>
              <a:tr h="9354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Vikas Yadav, VST Moter India Company Khasra no. 707/0.66, Bhojawas Dabla Road Kotputli jaipur 303108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Mfg. Tippers Trailers, bulkers and all Transports commodity Solutions.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 Registration-Small,  Manufacturing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(But applied in Medium category)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 ANNXs are submitted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611715"/>
                  </a:ext>
                </a:extLst>
              </a:tr>
              <a:tr h="7216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Om Prakash Choudary, Advance Agrolife Pvt. Ltd E-39 ricco ind. Area Bagru 303007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Mfg Pestcides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61779"/>
                  </a:ext>
                </a:extLst>
              </a:tr>
              <a:tr h="8246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Latiyal Handicrafts Pvt. Ltd. Plot no. SPL-1, 2nd phase Riico Industrial Area, Boranada, jodhpur 342012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Indian wooden Iron Handicrafts furniture items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983676"/>
                  </a:ext>
                </a:extLst>
              </a:tr>
              <a:tr h="5902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Sigma Minerals Lmt Jodhpur 342003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Hydrated Lime, Quick Lime, Quick Lime Powder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0" marR="2790" marT="27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28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8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933E-D31C-415E-BD4A-FBECB7D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16E668-FC0D-469C-922C-A2B6FEC0835D}"/>
              </a:ext>
            </a:extLst>
          </p:cNvPr>
          <p:cNvSpPr/>
          <p:nvPr/>
        </p:nvSpPr>
        <p:spPr>
          <a:xfrm>
            <a:off x="357809" y="622553"/>
            <a:ext cx="11476382" cy="5810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jkT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ljdkj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uksfVfQds'ku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fnukad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16-09-2016 ds }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kjk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jktLFkku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jRu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;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kstuk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] 2016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ykWUp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dh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xbZA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jRu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;kstuk&amp;2016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vUrxZr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foRrh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o"kZ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2021&amp;22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o"kZ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2020&amp;21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gsrq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jktLFkku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jRu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fn;s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tkus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gSA</a:t>
            </a:r>
            <a:r>
              <a:rPr lang="en-US" sz="24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kstuk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vUrxZr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lw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{e]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y?kq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e/;e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m|eksa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dks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4&amp;4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Jsf.k;ksa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rFkk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jk"Vªh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izkIr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gLrf'kfYi;ksa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cqudjksa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dks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1&amp;1 Js.kh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dqy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14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fn;s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tkus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dk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izko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gSA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Lo:Ik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1&amp;1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yk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[k :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i;s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udn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]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iz'kfL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=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=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'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kkWy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iznku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fd;s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tkrs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gSA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bl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foRrh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o"kZ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fn;s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tkus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okys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jRu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gsrq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jkT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izeq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[k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lekpkj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=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foKkiu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fn;k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tk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vkosnu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=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fnukad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25-12-2021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rd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ftyk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dsUnzksa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/;e ls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izkIr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fd;s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x;sA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kstuk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dh /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kkjk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6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vuqlkj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iqjLdkjksa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gsrq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Lrjh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lfefr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vk;qDr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dh v/;{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krk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izkjfEHkd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lfefr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izeq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[k '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kklu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lfpo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e,l,ebZ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dh v/;{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krk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jkT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Lrjh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jktLFkku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jRu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lfefr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dk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xBu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fd;k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x;k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gSA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ftyk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dsUnzksa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izkIr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vkosnu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vuqlkj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gsrq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vkosnu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dh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tkWp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vad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vkoaVu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gsrq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vk;qDr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m|ksx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egksn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; dh v/;{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krk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xfBr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izkjfEHkd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lfefr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dh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cSBd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dk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vk;kstu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fnukad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16-02-2022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dks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fd;k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x;kA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kstuk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izko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kku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vuqlkj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lw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{e]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y?kq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,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e/;e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m|e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Js.kh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U;wure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60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izfr’kr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ls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vf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/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kd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vad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izkIr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djus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okys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m|e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rFkk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gLrf’kYi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vkSj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cqudj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Js.kh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esa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jk"Vªh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iqjLdkj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izkIr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nLrdkjksa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vkosnuksa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dks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jkT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Lrjh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lfefr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ds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fopkjkFkZ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vfUre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p;u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gsrq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vuq’kaf"kr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djus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dk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fu.kZ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;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fy;k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x;k</a:t>
            </a:r>
            <a:r>
              <a:rPr lang="en-US" sz="2000" dirty="0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dirty="0" err="1">
                <a:latin typeface="Kruti Dev 010" panose="000007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gSA</a:t>
            </a:r>
            <a:endParaRPr lang="en-US" sz="2000" dirty="0">
              <a:latin typeface="Kruti Dev 010" panose="000007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DD616-6EF8-405B-9D9C-3C95AA3D35A0}"/>
              </a:ext>
            </a:extLst>
          </p:cNvPr>
          <p:cNvSpPr/>
          <p:nvPr/>
        </p:nvSpPr>
        <p:spPr>
          <a:xfrm>
            <a:off x="4672084" y="77060"/>
            <a:ext cx="2847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</a:rPr>
              <a:t>UDYOG RATAN AWARD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843F-4211-43A7-8A29-2DCC25C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0D5B5-C3B9-41A3-8B80-377A5E16F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08341"/>
              </p:ext>
            </p:extLst>
          </p:nvPr>
        </p:nvGraphicFramePr>
        <p:xfrm>
          <a:off x="235528" y="55417"/>
          <a:ext cx="11776363" cy="955290"/>
        </p:xfrm>
        <a:graphic>
          <a:graphicData uri="http://schemas.openxmlformats.org/drawingml/2006/table">
            <a:tbl>
              <a:tblPr/>
              <a:tblGrid>
                <a:gridCol w="681100">
                  <a:extLst>
                    <a:ext uri="{9D8B030D-6E8A-4147-A177-3AD203B41FA5}">
                      <a16:colId xmlns:a16="http://schemas.microsoft.com/office/drawing/2014/main" val="1400403164"/>
                    </a:ext>
                  </a:extLst>
                </a:gridCol>
                <a:gridCol w="2014924">
                  <a:extLst>
                    <a:ext uri="{9D8B030D-6E8A-4147-A177-3AD203B41FA5}">
                      <a16:colId xmlns:a16="http://schemas.microsoft.com/office/drawing/2014/main" val="3120679177"/>
                    </a:ext>
                  </a:extLst>
                </a:gridCol>
                <a:gridCol w="2222611">
                  <a:extLst>
                    <a:ext uri="{9D8B030D-6E8A-4147-A177-3AD203B41FA5}">
                      <a16:colId xmlns:a16="http://schemas.microsoft.com/office/drawing/2014/main" val="2904813354"/>
                    </a:ext>
                  </a:extLst>
                </a:gridCol>
                <a:gridCol w="1805876">
                  <a:extLst>
                    <a:ext uri="{9D8B030D-6E8A-4147-A177-3AD203B41FA5}">
                      <a16:colId xmlns:a16="http://schemas.microsoft.com/office/drawing/2014/main" val="3899246905"/>
                    </a:ext>
                  </a:extLst>
                </a:gridCol>
                <a:gridCol w="1357800">
                  <a:extLst>
                    <a:ext uri="{9D8B030D-6E8A-4147-A177-3AD203B41FA5}">
                      <a16:colId xmlns:a16="http://schemas.microsoft.com/office/drawing/2014/main" val="1377241478"/>
                    </a:ext>
                  </a:extLst>
                </a:gridCol>
                <a:gridCol w="923307">
                  <a:extLst>
                    <a:ext uri="{9D8B030D-6E8A-4147-A177-3AD203B41FA5}">
                      <a16:colId xmlns:a16="http://schemas.microsoft.com/office/drawing/2014/main" val="165426368"/>
                    </a:ext>
                  </a:extLst>
                </a:gridCol>
                <a:gridCol w="1805876">
                  <a:extLst>
                    <a:ext uri="{9D8B030D-6E8A-4147-A177-3AD203B41FA5}">
                      <a16:colId xmlns:a16="http://schemas.microsoft.com/office/drawing/2014/main" val="1625670"/>
                    </a:ext>
                  </a:extLst>
                </a:gridCol>
                <a:gridCol w="964869">
                  <a:extLst>
                    <a:ext uri="{9D8B030D-6E8A-4147-A177-3AD203B41FA5}">
                      <a16:colId xmlns:a16="http://schemas.microsoft.com/office/drawing/2014/main" val="2427999945"/>
                    </a:ext>
                  </a:extLst>
                </a:gridCol>
              </a:tblGrid>
              <a:tr h="248170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2790" marR="2790" marT="27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71845"/>
                  </a:ext>
                </a:extLst>
              </a:tr>
              <a:tr h="6452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2790" marR="2790" marT="279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27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3AAFC0-5247-419A-ABD3-E58C78F2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24579"/>
              </p:ext>
            </p:extLst>
          </p:nvPr>
        </p:nvGraphicFramePr>
        <p:xfrm>
          <a:off x="235527" y="1002744"/>
          <a:ext cx="11790218" cy="5126536"/>
        </p:xfrm>
        <a:graphic>
          <a:graphicData uri="http://schemas.openxmlformats.org/drawingml/2006/table">
            <a:tbl>
              <a:tblPr/>
              <a:tblGrid>
                <a:gridCol w="692812">
                  <a:extLst>
                    <a:ext uri="{9D8B030D-6E8A-4147-A177-3AD203B41FA5}">
                      <a16:colId xmlns:a16="http://schemas.microsoft.com/office/drawing/2014/main" val="968152432"/>
                    </a:ext>
                  </a:extLst>
                </a:gridCol>
                <a:gridCol w="2258206">
                  <a:extLst>
                    <a:ext uri="{9D8B030D-6E8A-4147-A177-3AD203B41FA5}">
                      <a16:colId xmlns:a16="http://schemas.microsoft.com/office/drawing/2014/main" val="29846561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36617081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1175717566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14713664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160746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87323717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359192048"/>
                    </a:ext>
                  </a:extLst>
                </a:gridCol>
              </a:tblGrid>
              <a:tr h="35736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Iscon Surgical Ltd. 22/4 Heavy Ind. Area Jodhpur 342003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&amp; Medical Devices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</a:t>
                      </a:r>
                      <a:r>
                        <a:rPr lang="en-US" sz="12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Registration-Medium,  Manufacturing</a:t>
                      </a:r>
                      <a:b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Affidavit Annx-8 &amp; 9 is not submitted    </a:t>
                      </a:r>
                    </a:p>
                    <a:p>
                      <a:pPr algn="ctr" fontAlgn="t"/>
                      <a:endParaRPr lang="en-US" sz="12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92635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Rajlaxmi Industries E-93 M.I.A. 2nd Phase Basni Jodhpur 342005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of S.S.Utensils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23366"/>
                  </a:ext>
                </a:extLst>
              </a:tr>
              <a:tr h="7101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Jayanti Food Products Dadar, Rajgarh Road, Alwar 301001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Food Industry (Namkeen &amp; Snacks)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Udyam Registration-Medium,  Manufacturing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figures are given in KG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6487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Alokik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Steels </a:t>
                      </a:r>
                      <a:r>
                        <a:rPr lang="en-IN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Pvt.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Ltd Nh-8 </a:t>
                      </a:r>
                      <a:r>
                        <a:rPr lang="en-IN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Patan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Tehsil </a:t>
                      </a:r>
                      <a:r>
                        <a:rPr lang="en-IN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Kishangarh</a:t>
                      </a:r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Ajmer 305801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of MS </a:t>
                      </a:r>
                      <a:r>
                        <a:rPr lang="en-US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lngot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en-US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lngot</a:t>
                      </a:r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18361"/>
                  </a:ext>
                </a:extLst>
              </a:tr>
              <a:tr h="621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Shera Metal Pvt. Ltd., Unit at SP-1-2,SKD Industrial Area, Reengus EXT, Dist: SIKAR 332404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Metal Works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054464"/>
                  </a:ext>
                </a:extLst>
              </a:tr>
              <a:tr h="621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Rajputana Industries Pvt. Ltd., Unit at SP-3, SKS Industrial Area, Reengus Ext, Dist: Sikar 332404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Metal Works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64.00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243594"/>
                  </a:ext>
                </a:extLst>
              </a:tr>
              <a:tr h="6213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Baba Super Minerals Pvt. Ltd. Shrinagar Ind. Area, Nh-79 Shrinagar Th-Nasirabad Ajmer 305801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Minerals &amp; Artificial Quartz Slabs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52.00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</a:t>
                      </a:r>
                      <a:b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61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15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607408"/>
            <a:ext cx="11582400" cy="9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Best  Business Practices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0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E18CA-7450-44E3-802E-B8D267AF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22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82C27F-116A-49D2-B33A-9B5B45AD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7718"/>
              </p:ext>
            </p:extLst>
          </p:nvPr>
        </p:nvGraphicFramePr>
        <p:xfrm>
          <a:off x="106017" y="123273"/>
          <a:ext cx="11979959" cy="6656507"/>
        </p:xfrm>
        <a:graphic>
          <a:graphicData uri="http://schemas.openxmlformats.org/drawingml/2006/table">
            <a:tbl>
              <a:tblPr/>
              <a:tblGrid>
                <a:gridCol w="736199">
                  <a:extLst>
                    <a:ext uri="{9D8B030D-6E8A-4147-A177-3AD203B41FA5}">
                      <a16:colId xmlns:a16="http://schemas.microsoft.com/office/drawing/2014/main" val="4290742773"/>
                    </a:ext>
                  </a:extLst>
                </a:gridCol>
                <a:gridCol w="1702905">
                  <a:extLst>
                    <a:ext uri="{9D8B030D-6E8A-4147-A177-3AD203B41FA5}">
                      <a16:colId xmlns:a16="http://schemas.microsoft.com/office/drawing/2014/main" val="527794894"/>
                    </a:ext>
                  </a:extLst>
                </a:gridCol>
                <a:gridCol w="1118569">
                  <a:extLst>
                    <a:ext uri="{9D8B030D-6E8A-4147-A177-3AD203B41FA5}">
                      <a16:colId xmlns:a16="http://schemas.microsoft.com/office/drawing/2014/main" val="1710062482"/>
                    </a:ext>
                  </a:extLst>
                </a:gridCol>
                <a:gridCol w="1118569">
                  <a:extLst>
                    <a:ext uri="{9D8B030D-6E8A-4147-A177-3AD203B41FA5}">
                      <a16:colId xmlns:a16="http://schemas.microsoft.com/office/drawing/2014/main" val="1029993318"/>
                    </a:ext>
                  </a:extLst>
                </a:gridCol>
                <a:gridCol w="800088">
                  <a:extLst>
                    <a:ext uri="{9D8B030D-6E8A-4147-A177-3AD203B41FA5}">
                      <a16:colId xmlns:a16="http://schemas.microsoft.com/office/drawing/2014/main" val="1142546809"/>
                    </a:ext>
                  </a:extLst>
                </a:gridCol>
                <a:gridCol w="932142">
                  <a:extLst>
                    <a:ext uri="{9D8B030D-6E8A-4147-A177-3AD203B41FA5}">
                      <a16:colId xmlns:a16="http://schemas.microsoft.com/office/drawing/2014/main" val="2762070778"/>
                    </a:ext>
                  </a:extLst>
                </a:gridCol>
                <a:gridCol w="932142">
                  <a:extLst>
                    <a:ext uri="{9D8B030D-6E8A-4147-A177-3AD203B41FA5}">
                      <a16:colId xmlns:a16="http://schemas.microsoft.com/office/drawing/2014/main" val="2407531526"/>
                    </a:ext>
                  </a:extLst>
                </a:gridCol>
                <a:gridCol w="823391">
                  <a:extLst>
                    <a:ext uri="{9D8B030D-6E8A-4147-A177-3AD203B41FA5}">
                      <a16:colId xmlns:a16="http://schemas.microsoft.com/office/drawing/2014/main" val="1340137457"/>
                    </a:ext>
                  </a:extLst>
                </a:gridCol>
                <a:gridCol w="823391">
                  <a:extLst>
                    <a:ext uri="{9D8B030D-6E8A-4147-A177-3AD203B41FA5}">
                      <a16:colId xmlns:a16="http://schemas.microsoft.com/office/drawing/2014/main" val="699218216"/>
                    </a:ext>
                  </a:extLst>
                </a:gridCol>
                <a:gridCol w="823391">
                  <a:extLst>
                    <a:ext uri="{9D8B030D-6E8A-4147-A177-3AD203B41FA5}">
                      <a16:colId xmlns:a16="http://schemas.microsoft.com/office/drawing/2014/main" val="2135991959"/>
                    </a:ext>
                  </a:extLst>
                </a:gridCol>
                <a:gridCol w="643237">
                  <a:extLst>
                    <a:ext uri="{9D8B030D-6E8A-4147-A177-3AD203B41FA5}">
                      <a16:colId xmlns:a16="http://schemas.microsoft.com/office/drawing/2014/main" val="2219732808"/>
                    </a:ext>
                  </a:extLst>
                </a:gridCol>
                <a:gridCol w="180155">
                  <a:extLst>
                    <a:ext uri="{9D8B030D-6E8A-4147-A177-3AD203B41FA5}">
                      <a16:colId xmlns:a16="http://schemas.microsoft.com/office/drawing/2014/main" val="219149825"/>
                    </a:ext>
                  </a:extLst>
                </a:gridCol>
                <a:gridCol w="1345780">
                  <a:extLst>
                    <a:ext uri="{9D8B030D-6E8A-4147-A177-3AD203B41FA5}">
                      <a16:colId xmlns:a16="http://schemas.microsoft.com/office/drawing/2014/main" val="2760423728"/>
                    </a:ext>
                  </a:extLst>
                </a:gridCol>
              </a:tblGrid>
              <a:tr h="189653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UDYOG RATAN AWARD YEAR 2020-21</a:t>
                      </a:r>
                    </a:p>
                  </a:txBody>
                  <a:tcPr marL="3133" marR="3133" marT="3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29485"/>
                  </a:ext>
                </a:extLst>
              </a:tr>
              <a:tr h="180170">
                <a:tc gridSpan="13"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Award Category - Best  Business Practices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6185"/>
                  </a:ext>
                </a:extLst>
              </a:tr>
              <a:tr h="57369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Procedure adoted for disposal of waste generated during manufacturing 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Innovation for conserves the energy                                  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Measures taken for Pollution Control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Implementation of Energy Conservation Techniques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Adoption of new Technology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Measures for increase Labour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Employees Welfare 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</a:t>
                      </a:r>
                    </a:p>
                  </a:txBody>
                  <a:tcPr marL="3133" marR="3133" marT="3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987002"/>
                  </a:ext>
                </a:extLst>
              </a:tr>
              <a:tr h="40775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</a:t>
                      </a:r>
                      <a:b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Marks -10)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      Marks -10)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      Marks -10)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</a:t>
                      </a:r>
                      <a:b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Marks -10)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      Marks -20)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      Marks -20)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      Marks -20)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(Maximum      Marks -100)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77767"/>
                  </a:ext>
                </a:extLst>
              </a:tr>
              <a:tr h="155515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 -  MICRO</a:t>
                      </a:r>
                    </a:p>
                  </a:txBody>
                  <a:tcPr marL="3133" marR="3133" marT="3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2015"/>
                  </a:ext>
                </a:extLst>
              </a:tr>
              <a:tr h="8629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MRL lubricants india ltd G-1/197 Riico Industrial Area Bagru jaipur 303007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Lubricating Oils,Agarbatti Oil white mineral Oil,Cosmetic Oils Liquid Parfin Oils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1889"/>
                  </a:ext>
                </a:extLst>
              </a:tr>
              <a:tr h="733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Madan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lal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Sharma ,Om Sanjay Iron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Foundary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f-115 Road no.-5 Ricco Ind. Area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kaladera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Chomu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jaipur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303801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Mfg. Argiculuture Equipments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Annx-4,5 &amp; 10 not available and No relevant information given.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Annx-4,5 &amp; 10 not available and No relevant information given.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470101"/>
                  </a:ext>
                </a:extLst>
              </a:tr>
              <a:tr h="143100">
                <a:tc gridSpan="13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 - SMALL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0230"/>
                  </a:ext>
                </a:extLst>
              </a:tr>
              <a:tr h="86765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Shyam Dhani Industries Pvt. Ltd. , F438-A, Road No. 12, VKI Area, Jaipur 302013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Spices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1.Udyam Registration- Small, Manufacturing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27905"/>
                  </a:ext>
                </a:extLst>
              </a:tr>
              <a:tr h="5120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Gustora Foods pvt. Lmt B-227,Bagru Industrial Area phase-2 jaipur 303007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All kind of Pasta Tomato Sauces And ketchups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1.Udyog Aadhar- Small, Manufacturing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Udyam Registration-Small,  Manufacturing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32304"/>
                  </a:ext>
                </a:extLst>
              </a:tr>
              <a:tr h="5926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Jagnnath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Polymers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Pvt.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Ltd g-183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Udhyog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Vihar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Jaitpura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303704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Mfg.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Platic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Packaging Material Self Adhesive taps, Crafts.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1.Udyog Aadhar- Small, Manufacturing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236177"/>
                  </a:ext>
                </a:extLst>
              </a:tr>
              <a:tr h="6780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Infinity India E-323 MIA Basni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Iron/Wooden Handicrafts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only photo is attached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Udyog Aadhar- Small, Manufacturing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 only photo is attached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38256"/>
                  </a:ext>
                </a:extLst>
              </a:tr>
              <a:tr h="186175">
                <a:tc gridSpan="13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 – MEDIUM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030174"/>
                  </a:ext>
                </a:extLst>
              </a:tr>
              <a:tr h="50257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Iscon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Surgicals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Ltd 22/4 Heavy Ind. Area, Jodhpur 342003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Manufacturing medical 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diveces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Udyam</a:t>
                      </a: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Registration-Medium,  Manufacturing </a:t>
                      </a:r>
                    </a:p>
                  </a:txBody>
                  <a:tcPr marL="3133" marR="3133" marT="313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70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25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958043"/>
            <a:ext cx="11582400" cy="1068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</a:t>
            </a:r>
            <a:r>
              <a:rPr lang="fi-FI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RAJASTHAN ARTISAN ( HANDICRAFT) RATAN AWARD 2021-22</a:t>
            </a:r>
            <a:br>
              <a:rPr lang="fi-FI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47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FCECB-1D85-4EBE-87D2-076C52BA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24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1CFD8-6F3A-4AA0-872E-CCB620C2A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00712"/>
              </p:ext>
            </p:extLst>
          </p:nvPr>
        </p:nvGraphicFramePr>
        <p:xfrm>
          <a:off x="171553" y="133639"/>
          <a:ext cx="11848893" cy="6594961"/>
        </p:xfrm>
        <a:graphic>
          <a:graphicData uri="http://schemas.openxmlformats.org/drawingml/2006/table">
            <a:tbl>
              <a:tblPr/>
              <a:tblGrid>
                <a:gridCol w="548883">
                  <a:extLst>
                    <a:ext uri="{9D8B030D-6E8A-4147-A177-3AD203B41FA5}">
                      <a16:colId xmlns:a16="http://schemas.microsoft.com/office/drawing/2014/main" val="2810391590"/>
                    </a:ext>
                  </a:extLst>
                </a:gridCol>
                <a:gridCol w="1580114">
                  <a:extLst>
                    <a:ext uri="{9D8B030D-6E8A-4147-A177-3AD203B41FA5}">
                      <a16:colId xmlns:a16="http://schemas.microsoft.com/office/drawing/2014/main" val="2881560723"/>
                    </a:ext>
                  </a:extLst>
                </a:gridCol>
                <a:gridCol w="689013">
                  <a:extLst>
                    <a:ext uri="{9D8B030D-6E8A-4147-A177-3AD203B41FA5}">
                      <a16:colId xmlns:a16="http://schemas.microsoft.com/office/drawing/2014/main" val="3182267910"/>
                    </a:ext>
                  </a:extLst>
                </a:gridCol>
                <a:gridCol w="1135222">
                  <a:extLst>
                    <a:ext uri="{9D8B030D-6E8A-4147-A177-3AD203B41FA5}">
                      <a16:colId xmlns:a16="http://schemas.microsoft.com/office/drawing/2014/main" val="2745891768"/>
                    </a:ext>
                  </a:extLst>
                </a:gridCol>
                <a:gridCol w="683007">
                  <a:extLst>
                    <a:ext uri="{9D8B030D-6E8A-4147-A177-3AD203B41FA5}">
                      <a16:colId xmlns:a16="http://schemas.microsoft.com/office/drawing/2014/main" val="432540968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3708102854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1491480872"/>
                    </a:ext>
                  </a:extLst>
                </a:gridCol>
                <a:gridCol w="804047">
                  <a:extLst>
                    <a:ext uri="{9D8B030D-6E8A-4147-A177-3AD203B41FA5}">
                      <a16:colId xmlns:a16="http://schemas.microsoft.com/office/drawing/2014/main" val="1725518073"/>
                    </a:ext>
                  </a:extLst>
                </a:gridCol>
                <a:gridCol w="1061001">
                  <a:extLst>
                    <a:ext uri="{9D8B030D-6E8A-4147-A177-3AD203B41FA5}">
                      <a16:colId xmlns:a16="http://schemas.microsoft.com/office/drawing/2014/main" val="3387622134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596013387"/>
                    </a:ext>
                  </a:extLst>
                </a:gridCol>
                <a:gridCol w="3208955">
                  <a:extLst>
                    <a:ext uri="{9D8B030D-6E8A-4147-A177-3AD203B41FA5}">
                      <a16:colId xmlns:a16="http://schemas.microsoft.com/office/drawing/2014/main" val="838980023"/>
                    </a:ext>
                  </a:extLst>
                </a:gridCol>
              </a:tblGrid>
              <a:tr h="164488">
                <a:tc rowSpan="2">
                  <a:txBody>
                    <a:bodyPr/>
                    <a:lstStyle/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en-IN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ARTISAN AND ADDRESS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ELIGIBILITY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DETAILS OF AWARDS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 100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67967"/>
                  </a:ext>
                </a:extLst>
              </a:tr>
              <a:tr h="14963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PADAM Vibhushan / Padam Bhushan/ Padma Shree         ( MAX. MARKS- 35)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 GURU/ SANT KABIR (MAX. MARKS-25)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NATIONAL AWARD (MAX. MARKS-20)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 AWARD (MAX. MARKS-10)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ACHIVEMENTS (MAX. MARKS-10)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be decided after remarks from the committee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53449"/>
                  </a:ext>
                </a:extLst>
              </a:tr>
              <a:tr h="64624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shree Jaswant kumar Meenakari House no. 360 Memiyan Street Jaipur 302003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Meenakari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Merit (Ministry of Textile) 2005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Rajasthan Govt award. 1992-93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Participation in various events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District level certificate 1992-93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431487"/>
                  </a:ext>
                </a:extLst>
              </a:tr>
              <a:tr h="9940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Mr. Gopal Saini 259 Shivaji Chowk Brahmpuri Road , Jaipur302002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Blue Pottery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SHILP GURU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National Award 2009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Maharaja Sajjan Singh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Samman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5.2. Featured in various newspapers &amp; magazines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6.Certificate of Appreciation from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GoR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 Certificate of Participation in various events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465275"/>
                  </a:ext>
                </a:extLst>
              </a:tr>
              <a:tr h="144044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Shri Gopal Prasad Sharma 761 Shanti Nagar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Durgapura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Railway Station, Jaipur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Miniature Painting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SHILP GURU 2018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National Award 2007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Rajasthan State Award 1998-99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Certificate of Appreciation from Govt. of Rajasthan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Fratured</a:t>
                      </a: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Limca</a:t>
                      </a: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book of records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 Maharaja Sajjan Singh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Samman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9. Certificate of Participation in various events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8.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Fratured</a:t>
                      </a: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 various newspapers&amp; magazines 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96164"/>
                  </a:ext>
                </a:extLst>
              </a:tr>
              <a:tr h="5306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Hanif Mohammed Sanjay Nagar Bhatta Basti Shastri Nagar, Jaipur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 metal ware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 submitted any certificate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5146"/>
                  </a:ext>
                </a:extLst>
              </a:tr>
              <a:tr h="9613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Gulab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singh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1565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Jadiyon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ka Rasta Chaoda Rasta Jaipur 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Meenakari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National Award 2019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Featured in various newspapers &amp; magazines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Appreciation from Govt. of Rajasthan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4.Certificate of Participation in various events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00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37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FCECB-1D85-4EBE-87D2-076C52BA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25</a:t>
            </a:fld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1CFD8-6F3A-4AA0-872E-CCB620C2A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82192"/>
              </p:ext>
            </p:extLst>
          </p:nvPr>
        </p:nvGraphicFramePr>
        <p:xfrm>
          <a:off x="171553" y="133639"/>
          <a:ext cx="11848893" cy="1760748"/>
        </p:xfrm>
        <a:graphic>
          <a:graphicData uri="http://schemas.openxmlformats.org/drawingml/2006/table">
            <a:tbl>
              <a:tblPr/>
              <a:tblGrid>
                <a:gridCol w="548883">
                  <a:extLst>
                    <a:ext uri="{9D8B030D-6E8A-4147-A177-3AD203B41FA5}">
                      <a16:colId xmlns:a16="http://schemas.microsoft.com/office/drawing/2014/main" val="2810391590"/>
                    </a:ext>
                  </a:extLst>
                </a:gridCol>
                <a:gridCol w="1580114">
                  <a:extLst>
                    <a:ext uri="{9D8B030D-6E8A-4147-A177-3AD203B41FA5}">
                      <a16:colId xmlns:a16="http://schemas.microsoft.com/office/drawing/2014/main" val="2881560723"/>
                    </a:ext>
                  </a:extLst>
                </a:gridCol>
                <a:gridCol w="689013">
                  <a:extLst>
                    <a:ext uri="{9D8B030D-6E8A-4147-A177-3AD203B41FA5}">
                      <a16:colId xmlns:a16="http://schemas.microsoft.com/office/drawing/2014/main" val="3182267910"/>
                    </a:ext>
                  </a:extLst>
                </a:gridCol>
                <a:gridCol w="1135222">
                  <a:extLst>
                    <a:ext uri="{9D8B030D-6E8A-4147-A177-3AD203B41FA5}">
                      <a16:colId xmlns:a16="http://schemas.microsoft.com/office/drawing/2014/main" val="2745891768"/>
                    </a:ext>
                  </a:extLst>
                </a:gridCol>
                <a:gridCol w="683007">
                  <a:extLst>
                    <a:ext uri="{9D8B030D-6E8A-4147-A177-3AD203B41FA5}">
                      <a16:colId xmlns:a16="http://schemas.microsoft.com/office/drawing/2014/main" val="432540968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3708102854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1491480872"/>
                    </a:ext>
                  </a:extLst>
                </a:gridCol>
                <a:gridCol w="804047">
                  <a:extLst>
                    <a:ext uri="{9D8B030D-6E8A-4147-A177-3AD203B41FA5}">
                      <a16:colId xmlns:a16="http://schemas.microsoft.com/office/drawing/2014/main" val="1725518073"/>
                    </a:ext>
                  </a:extLst>
                </a:gridCol>
                <a:gridCol w="1061001">
                  <a:extLst>
                    <a:ext uri="{9D8B030D-6E8A-4147-A177-3AD203B41FA5}">
                      <a16:colId xmlns:a16="http://schemas.microsoft.com/office/drawing/2014/main" val="3387622134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596013387"/>
                    </a:ext>
                  </a:extLst>
                </a:gridCol>
                <a:gridCol w="3208955">
                  <a:extLst>
                    <a:ext uri="{9D8B030D-6E8A-4147-A177-3AD203B41FA5}">
                      <a16:colId xmlns:a16="http://schemas.microsoft.com/office/drawing/2014/main" val="838980023"/>
                    </a:ext>
                  </a:extLst>
                </a:gridCol>
              </a:tblGrid>
              <a:tr h="164488"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ARTISAN AND ADDRESS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ELIGIBILITY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DETAILS OF AWARDS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 100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67967"/>
                  </a:ext>
                </a:extLst>
              </a:tr>
              <a:tr h="14963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PADAM Vibhushan / Padam Bhushan/ Padma Shree         ( MAX. MARKS- 35)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 GURU/ SANT KABIR (MAX. MARKS-25)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NATIONAL AWARD (MAX. MARKS-20)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 AWARD (MAX. MARKS-10)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ACHIVEMENTS (MAX. MARKS-10)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be decided after remarks from the committee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53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D4E2A0-CA6A-4A4C-B03E-15A83766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82101"/>
              </p:ext>
            </p:extLst>
          </p:nvPr>
        </p:nvGraphicFramePr>
        <p:xfrm>
          <a:off x="171553" y="1881045"/>
          <a:ext cx="11848892" cy="4919372"/>
        </p:xfrm>
        <a:graphic>
          <a:graphicData uri="http://schemas.openxmlformats.org/drawingml/2006/table">
            <a:tbl>
              <a:tblPr/>
              <a:tblGrid>
                <a:gridCol w="521174">
                  <a:extLst>
                    <a:ext uri="{9D8B030D-6E8A-4147-A177-3AD203B41FA5}">
                      <a16:colId xmlns:a16="http://schemas.microsoft.com/office/drawing/2014/main" val="3262575376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494475790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4189006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57609334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375253932"/>
                    </a:ext>
                  </a:extLst>
                </a:gridCol>
                <a:gridCol w="595746">
                  <a:extLst>
                    <a:ext uri="{9D8B030D-6E8A-4147-A177-3AD203B41FA5}">
                      <a16:colId xmlns:a16="http://schemas.microsoft.com/office/drawing/2014/main" val="3068277839"/>
                    </a:ext>
                  </a:extLst>
                </a:gridCol>
                <a:gridCol w="610112">
                  <a:extLst>
                    <a:ext uri="{9D8B030D-6E8A-4147-A177-3AD203B41FA5}">
                      <a16:colId xmlns:a16="http://schemas.microsoft.com/office/drawing/2014/main" val="569841133"/>
                    </a:ext>
                  </a:extLst>
                </a:gridCol>
                <a:gridCol w="803051">
                  <a:extLst>
                    <a:ext uri="{9D8B030D-6E8A-4147-A177-3AD203B41FA5}">
                      <a16:colId xmlns:a16="http://schemas.microsoft.com/office/drawing/2014/main" val="56094204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363670884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090240305"/>
                    </a:ext>
                  </a:extLst>
                </a:gridCol>
                <a:gridCol w="3222809">
                  <a:extLst>
                    <a:ext uri="{9D8B030D-6E8A-4147-A177-3AD203B41FA5}">
                      <a16:colId xmlns:a16="http://schemas.microsoft.com/office/drawing/2014/main" val="2122157634"/>
                    </a:ext>
                  </a:extLst>
                </a:gridCol>
              </a:tblGrid>
              <a:tr h="9804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Vinod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kumar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jangid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E-222 Ram Nagar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Vistar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Sodala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Jaipur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Chandan wood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nakkasi</a:t>
                      </a:r>
                      <a:endParaRPr lang="en-IN" sz="115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SHILP GURU 2017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National Award 1995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Rajasthan State Award 1984-85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Fratured</a:t>
                      </a: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 India &amp; </a:t>
                      </a:r>
                      <a:r>
                        <a:rPr lang="en-US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Limca</a:t>
                      </a: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book of records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Certificate of Merit MOT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 Featured in various newspapers &amp; magazines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7.Certificate of Participation in various events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87923"/>
                  </a:ext>
                </a:extLst>
              </a:tr>
              <a:tr h="7160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Shrimati Mrs. Indira Nagar 2701 Bhindo ka Rasta , Indira Bazar 302001 Jaipur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Scratch Painting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National Award 2013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Featured in various newspapers &amp; magazines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Participation in various events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609323"/>
                  </a:ext>
                </a:extLst>
              </a:tr>
              <a:tr h="8589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Kailash Chand Sharma Sunder Art , 183A Janakpuri II Imli ka Phatak Jaipur 302015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Miniature Painting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SHILP GURU 2014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National Award 2008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Featured in various newspapers &amp; magazines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4.Certificate of participation in various events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49921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Abdul Majid B-3 Shri Govinddev Colony Tal katora Road Jaipur 302002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Hand Block Printing 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National Award 2012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State Award 1987-88 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3.Certificate of participation in various events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15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948388"/>
                  </a:ext>
                </a:extLst>
              </a:tr>
              <a:tr h="114382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Badshah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Miyan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A-119 Sanjay Nagar Bhatta Basti Shastri Nagar Jaipur 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Sheet with rubber stamp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SHILP GURU 2014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National Award 2004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Featured in various newspapers &amp; magazines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Certificate of Appreciation from Govt. of Rajasthan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Certificate of Participation in various events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06" marR="4806" marT="48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84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5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FCECB-1D85-4EBE-87D2-076C52BA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26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1CFD8-6F3A-4AA0-872E-CCB620C2A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65254"/>
              </p:ext>
            </p:extLst>
          </p:nvPr>
        </p:nvGraphicFramePr>
        <p:xfrm>
          <a:off x="171553" y="133639"/>
          <a:ext cx="11848893" cy="1760748"/>
        </p:xfrm>
        <a:graphic>
          <a:graphicData uri="http://schemas.openxmlformats.org/drawingml/2006/table">
            <a:tbl>
              <a:tblPr/>
              <a:tblGrid>
                <a:gridCol w="548883">
                  <a:extLst>
                    <a:ext uri="{9D8B030D-6E8A-4147-A177-3AD203B41FA5}">
                      <a16:colId xmlns:a16="http://schemas.microsoft.com/office/drawing/2014/main" val="2810391590"/>
                    </a:ext>
                  </a:extLst>
                </a:gridCol>
                <a:gridCol w="1580114">
                  <a:extLst>
                    <a:ext uri="{9D8B030D-6E8A-4147-A177-3AD203B41FA5}">
                      <a16:colId xmlns:a16="http://schemas.microsoft.com/office/drawing/2014/main" val="2881560723"/>
                    </a:ext>
                  </a:extLst>
                </a:gridCol>
                <a:gridCol w="689013">
                  <a:extLst>
                    <a:ext uri="{9D8B030D-6E8A-4147-A177-3AD203B41FA5}">
                      <a16:colId xmlns:a16="http://schemas.microsoft.com/office/drawing/2014/main" val="3182267910"/>
                    </a:ext>
                  </a:extLst>
                </a:gridCol>
                <a:gridCol w="1135222">
                  <a:extLst>
                    <a:ext uri="{9D8B030D-6E8A-4147-A177-3AD203B41FA5}">
                      <a16:colId xmlns:a16="http://schemas.microsoft.com/office/drawing/2014/main" val="2745891768"/>
                    </a:ext>
                  </a:extLst>
                </a:gridCol>
                <a:gridCol w="683007">
                  <a:extLst>
                    <a:ext uri="{9D8B030D-6E8A-4147-A177-3AD203B41FA5}">
                      <a16:colId xmlns:a16="http://schemas.microsoft.com/office/drawing/2014/main" val="432540968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3708102854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1491480872"/>
                    </a:ext>
                  </a:extLst>
                </a:gridCol>
                <a:gridCol w="804047">
                  <a:extLst>
                    <a:ext uri="{9D8B030D-6E8A-4147-A177-3AD203B41FA5}">
                      <a16:colId xmlns:a16="http://schemas.microsoft.com/office/drawing/2014/main" val="1725518073"/>
                    </a:ext>
                  </a:extLst>
                </a:gridCol>
                <a:gridCol w="1061001">
                  <a:extLst>
                    <a:ext uri="{9D8B030D-6E8A-4147-A177-3AD203B41FA5}">
                      <a16:colId xmlns:a16="http://schemas.microsoft.com/office/drawing/2014/main" val="3387622134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596013387"/>
                    </a:ext>
                  </a:extLst>
                </a:gridCol>
                <a:gridCol w="3208955">
                  <a:extLst>
                    <a:ext uri="{9D8B030D-6E8A-4147-A177-3AD203B41FA5}">
                      <a16:colId xmlns:a16="http://schemas.microsoft.com/office/drawing/2014/main" val="838980023"/>
                    </a:ext>
                  </a:extLst>
                </a:gridCol>
              </a:tblGrid>
              <a:tr h="164488"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ARTISAN AND ADDRESS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ELIGIBILITY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DETAILS OF AWARDS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 100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67967"/>
                  </a:ext>
                </a:extLst>
              </a:tr>
              <a:tr h="14963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PADAM Vibhushan / Padam Bhushan/ Padma Shree         ( MAX. MARKS- 35)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 GURU/ SANT KABIR (MAX. MARKS-25)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NATIONAL AWARD (MAX. MARKS-20)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 AWARD (MAX. MARKS-10)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ACHIVEMENTS (MAX. MARKS-10)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be decided after remarks from the committee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534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30C159-F406-4148-8407-9470CFAD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34448"/>
              </p:ext>
            </p:extLst>
          </p:nvPr>
        </p:nvGraphicFramePr>
        <p:xfrm>
          <a:off x="171553" y="1908242"/>
          <a:ext cx="11848893" cy="4751914"/>
        </p:xfrm>
        <a:graphic>
          <a:graphicData uri="http://schemas.openxmlformats.org/drawingml/2006/table">
            <a:tbl>
              <a:tblPr/>
              <a:tblGrid>
                <a:gridCol w="548883">
                  <a:extLst>
                    <a:ext uri="{9D8B030D-6E8A-4147-A177-3AD203B41FA5}">
                      <a16:colId xmlns:a16="http://schemas.microsoft.com/office/drawing/2014/main" val="4058319142"/>
                    </a:ext>
                  </a:extLst>
                </a:gridCol>
                <a:gridCol w="1565564">
                  <a:extLst>
                    <a:ext uri="{9D8B030D-6E8A-4147-A177-3AD203B41FA5}">
                      <a16:colId xmlns:a16="http://schemas.microsoft.com/office/drawing/2014/main" val="247865693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833904570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57495597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436436864"/>
                    </a:ext>
                  </a:extLst>
                </a:gridCol>
                <a:gridCol w="595746">
                  <a:extLst>
                    <a:ext uri="{9D8B030D-6E8A-4147-A177-3AD203B41FA5}">
                      <a16:colId xmlns:a16="http://schemas.microsoft.com/office/drawing/2014/main" val="137247827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36930071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780200902"/>
                    </a:ext>
                  </a:extLst>
                </a:gridCol>
                <a:gridCol w="1025237">
                  <a:extLst>
                    <a:ext uri="{9D8B030D-6E8A-4147-A177-3AD203B41FA5}">
                      <a16:colId xmlns:a16="http://schemas.microsoft.com/office/drawing/2014/main" val="11368990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04899761"/>
                    </a:ext>
                  </a:extLst>
                </a:gridCol>
                <a:gridCol w="3195101">
                  <a:extLst>
                    <a:ext uri="{9D8B030D-6E8A-4147-A177-3AD203B41FA5}">
                      <a16:colId xmlns:a16="http://schemas.microsoft.com/office/drawing/2014/main" val="3252660487"/>
                    </a:ext>
                  </a:extLst>
                </a:gridCol>
              </a:tblGrid>
              <a:tr h="8501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Subhash Chand Kumawat B-176 Sri Ganesh Art House Macheda Moti Bhamda VKIA Jaipur 302013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Shree Ganesh Art And Craft Painting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 submitted any certificate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640245"/>
                  </a:ext>
                </a:extLst>
              </a:tr>
              <a:tr h="8743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Inder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Singh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Kudrat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43 Ganesh Nagar Moti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Dungari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Vijaypath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Tilak Nagar Jaipur 302004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Enamel Kundan (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Deasi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Meenakari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Jewellery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SHILP GURU 2015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National Award 2009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Rajasthan State Award 1990-91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Featured in various newspapers &amp; magazines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Certificate of Appreciation from Govt. of Rajasthan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 Certificate of Participation in various events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25282"/>
                  </a:ext>
                </a:extLst>
              </a:tr>
              <a:tr h="5185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Lal Singh Bhati jodhpur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Gold Emboss on Leather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1987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Rajasthan State Award 1982-83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3.Certificate of Participation in various events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87486"/>
                  </a:ext>
                </a:extLst>
              </a:tr>
              <a:tr h="10129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Shrimati Chandra Gujar jodhpur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Leather Jutti/Mojari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2012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Certificate of Rajasthan Govt award.2008-09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3.National Merit Award 2011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4.Certificate of Appreciation from National Apex Chamber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5.Certificate of Marwar Samaroh</a:t>
                      </a:r>
                      <a:b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6.Certificate of Participation in various events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81397"/>
                  </a:ext>
                </a:extLst>
              </a:tr>
              <a:tr h="2302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</a:t>
                      </a:r>
                      <a:r>
                        <a:rPr lang="en-IN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Jakir</a:t>
                      </a:r>
                      <a:r>
                        <a:rPr lang="en-IN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Husain Jodhpur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Mop Horn, Bone on wood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2011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2.District level Certificate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3.Certificate of Participation in various events</a:t>
                      </a:r>
                    </a:p>
                  </a:txBody>
                  <a:tcPr marL="6030" marR="6030" marT="603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197779"/>
                  </a:ext>
                </a:extLst>
              </a:tr>
              <a:tr h="2302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Mohammed Sharif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Tie &amp; Dye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2019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2.Certificate of Participation in various events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5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8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FCECB-1D85-4EBE-87D2-076C52BA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C1CFD8-6F3A-4AA0-872E-CCB620C2A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69792"/>
              </p:ext>
            </p:extLst>
          </p:nvPr>
        </p:nvGraphicFramePr>
        <p:xfrm>
          <a:off x="171553" y="38463"/>
          <a:ext cx="11848893" cy="1760748"/>
        </p:xfrm>
        <a:graphic>
          <a:graphicData uri="http://schemas.openxmlformats.org/drawingml/2006/table">
            <a:tbl>
              <a:tblPr/>
              <a:tblGrid>
                <a:gridCol w="548883">
                  <a:extLst>
                    <a:ext uri="{9D8B030D-6E8A-4147-A177-3AD203B41FA5}">
                      <a16:colId xmlns:a16="http://schemas.microsoft.com/office/drawing/2014/main" val="2810391590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81560723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3182267910"/>
                    </a:ext>
                  </a:extLst>
                </a:gridCol>
                <a:gridCol w="1104494">
                  <a:extLst>
                    <a:ext uri="{9D8B030D-6E8A-4147-A177-3AD203B41FA5}">
                      <a16:colId xmlns:a16="http://schemas.microsoft.com/office/drawing/2014/main" val="2745891768"/>
                    </a:ext>
                  </a:extLst>
                </a:gridCol>
                <a:gridCol w="683007">
                  <a:extLst>
                    <a:ext uri="{9D8B030D-6E8A-4147-A177-3AD203B41FA5}">
                      <a16:colId xmlns:a16="http://schemas.microsoft.com/office/drawing/2014/main" val="432540968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3708102854"/>
                    </a:ext>
                  </a:extLst>
                </a:gridCol>
                <a:gridCol w="605198">
                  <a:extLst>
                    <a:ext uri="{9D8B030D-6E8A-4147-A177-3AD203B41FA5}">
                      <a16:colId xmlns:a16="http://schemas.microsoft.com/office/drawing/2014/main" val="1491480872"/>
                    </a:ext>
                  </a:extLst>
                </a:gridCol>
                <a:gridCol w="804047">
                  <a:extLst>
                    <a:ext uri="{9D8B030D-6E8A-4147-A177-3AD203B41FA5}">
                      <a16:colId xmlns:a16="http://schemas.microsoft.com/office/drawing/2014/main" val="1725518073"/>
                    </a:ext>
                  </a:extLst>
                </a:gridCol>
                <a:gridCol w="1061001">
                  <a:extLst>
                    <a:ext uri="{9D8B030D-6E8A-4147-A177-3AD203B41FA5}">
                      <a16:colId xmlns:a16="http://schemas.microsoft.com/office/drawing/2014/main" val="3387622134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596013387"/>
                    </a:ext>
                  </a:extLst>
                </a:gridCol>
                <a:gridCol w="3208955">
                  <a:extLst>
                    <a:ext uri="{9D8B030D-6E8A-4147-A177-3AD203B41FA5}">
                      <a16:colId xmlns:a16="http://schemas.microsoft.com/office/drawing/2014/main" val="838980023"/>
                    </a:ext>
                  </a:extLst>
                </a:gridCol>
              </a:tblGrid>
              <a:tr h="164488"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ARTISAN AND ADDRESS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ELIGIBILITY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DETAILS OF AWARDS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 100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endParaRPr lang="en-IN" sz="11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en-IN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83127" marR="83127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67967"/>
                  </a:ext>
                </a:extLst>
              </a:tr>
              <a:tr h="14963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PADAM Vibhushan / Padam Bhushan/ Padma Shree         ( MAX. MARKS- 35)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 GURU/ SANT KABIR (MAX. MARKS-25)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NATIONAL AWARD (MAX. MARKS-20)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 AWARD (MAX. MARKS-10)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ACHIVEMENTS (MAX. MARKS-10) </a:t>
                      </a:r>
                      <a:b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be decided after remarks from the committee</a:t>
                      </a:r>
                    </a:p>
                  </a:txBody>
                  <a:tcPr marL="4929" marR="4929" marT="407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534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F918E9-8C55-443B-9FAE-7A133B686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12505"/>
              </p:ext>
            </p:extLst>
          </p:nvPr>
        </p:nvGraphicFramePr>
        <p:xfrm>
          <a:off x="185408" y="1812976"/>
          <a:ext cx="11835037" cy="5059104"/>
        </p:xfrm>
        <a:graphic>
          <a:graphicData uri="http://schemas.openxmlformats.org/drawingml/2006/table">
            <a:tbl>
              <a:tblPr/>
              <a:tblGrid>
                <a:gridCol w="562738">
                  <a:extLst>
                    <a:ext uri="{9D8B030D-6E8A-4147-A177-3AD203B41FA5}">
                      <a16:colId xmlns:a16="http://schemas.microsoft.com/office/drawing/2014/main" val="2117781500"/>
                    </a:ext>
                  </a:extLst>
                </a:gridCol>
                <a:gridCol w="1392811">
                  <a:extLst>
                    <a:ext uri="{9D8B030D-6E8A-4147-A177-3AD203B41FA5}">
                      <a16:colId xmlns:a16="http://schemas.microsoft.com/office/drawing/2014/main" val="1446785116"/>
                    </a:ext>
                  </a:extLst>
                </a:gridCol>
                <a:gridCol w="879334">
                  <a:extLst>
                    <a:ext uri="{9D8B030D-6E8A-4147-A177-3AD203B41FA5}">
                      <a16:colId xmlns:a16="http://schemas.microsoft.com/office/drawing/2014/main" val="3350658056"/>
                    </a:ext>
                  </a:extLst>
                </a:gridCol>
                <a:gridCol w="1122219">
                  <a:extLst>
                    <a:ext uri="{9D8B030D-6E8A-4147-A177-3AD203B41FA5}">
                      <a16:colId xmlns:a16="http://schemas.microsoft.com/office/drawing/2014/main" val="2856716271"/>
                    </a:ext>
                  </a:extLst>
                </a:gridCol>
                <a:gridCol w="678872">
                  <a:extLst>
                    <a:ext uri="{9D8B030D-6E8A-4147-A177-3AD203B41FA5}">
                      <a16:colId xmlns:a16="http://schemas.microsoft.com/office/drawing/2014/main" val="3285472294"/>
                    </a:ext>
                  </a:extLst>
                </a:gridCol>
                <a:gridCol w="566016">
                  <a:extLst>
                    <a:ext uri="{9D8B030D-6E8A-4147-A177-3AD203B41FA5}">
                      <a16:colId xmlns:a16="http://schemas.microsoft.com/office/drawing/2014/main" val="1793306902"/>
                    </a:ext>
                  </a:extLst>
                </a:gridCol>
                <a:gridCol w="633011">
                  <a:extLst>
                    <a:ext uri="{9D8B030D-6E8A-4147-A177-3AD203B41FA5}">
                      <a16:colId xmlns:a16="http://schemas.microsoft.com/office/drawing/2014/main" val="3275333007"/>
                    </a:ext>
                  </a:extLst>
                </a:gridCol>
                <a:gridCol w="837591">
                  <a:extLst>
                    <a:ext uri="{9D8B030D-6E8A-4147-A177-3AD203B41FA5}">
                      <a16:colId xmlns:a16="http://schemas.microsoft.com/office/drawing/2014/main" val="185381806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861993211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156427789"/>
                    </a:ext>
                  </a:extLst>
                </a:gridCol>
                <a:gridCol w="3181245">
                  <a:extLst>
                    <a:ext uri="{9D8B030D-6E8A-4147-A177-3AD203B41FA5}">
                      <a16:colId xmlns:a16="http://schemas.microsoft.com/office/drawing/2014/main" val="3832468309"/>
                    </a:ext>
                  </a:extLst>
                </a:gridCol>
              </a:tblGrid>
              <a:tr h="3738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Kamal Kisore Soni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Bone carving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2019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2.Certificate of Participation in various events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3.Certificate of Participation Export Promotion Council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676359"/>
                  </a:ext>
                </a:extLst>
              </a:tr>
              <a:tr h="8722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Om Prakash Galav,Alwar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Terracotta pottery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2010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2.South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asia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Award 2012-2014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3.Unique world Record Award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International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purskar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5.Limca book of records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6.Certificate of Participation in various events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735802"/>
                  </a:ext>
                </a:extLst>
              </a:tr>
              <a:tr h="9520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Harsh Chhajed  4-305 Ashok Nagar Udaipur 313001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Carving over Samudri Jhag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Certificate of Rajasthan State Award 1987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Merit Certificate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Lalit kala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akademy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Certificate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Maharaja Sajjan Singh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Samman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High range book of record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 President Bhawan Certificate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 Certificate of Participation in various events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77921"/>
                  </a:ext>
                </a:extLst>
              </a:tr>
              <a:tr h="86727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Shokat Ali Usta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Usta art on Camel Leather(Jewellery Box)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2017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2.Bikaner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Ratna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Honour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2005-06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3.Letter of Appreciation NIFT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4.District level Certificate 2002-03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5.Certificate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Honour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Dept. Textile GOI.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6.Certificate of Participation in various events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62867"/>
                  </a:ext>
                </a:extLst>
              </a:tr>
              <a:tr h="63301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Roop Kishor Soni Jaisalmer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Silver Engraving and stone Engraving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2015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2.State Award 1993-94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3.Disrtict level Award 1993-94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4.Certificate of Participation in various events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091436"/>
                  </a:ext>
                </a:extLst>
              </a:tr>
              <a:tr h="40373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Dwarika Prasad jangid Nala Bazar Bassi Dist Chittorgarh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Wood Crafts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1.Certificate of National Award 2019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Disrtict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level Award 1991-92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Participation in various events</a:t>
                      </a:r>
                    </a:p>
                  </a:txBody>
                  <a:tcPr marL="4984" marR="4984" marT="49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59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3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7" y="2939807"/>
            <a:ext cx="11847441" cy="570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RAJASTHAN ARTISAN ( WEAVERS) RATAN AWARD 2021-22 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4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A2BBB-431C-4988-837E-2D0ED36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29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8CF733-68E4-4848-9D46-2CC62D1A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03080"/>
              </p:ext>
            </p:extLst>
          </p:nvPr>
        </p:nvGraphicFramePr>
        <p:xfrm>
          <a:off x="263238" y="55253"/>
          <a:ext cx="11703475" cy="6731433"/>
        </p:xfrm>
        <a:graphic>
          <a:graphicData uri="http://schemas.openxmlformats.org/drawingml/2006/table">
            <a:tbl>
              <a:tblPr/>
              <a:tblGrid>
                <a:gridCol w="465632">
                  <a:extLst>
                    <a:ext uri="{9D8B030D-6E8A-4147-A177-3AD203B41FA5}">
                      <a16:colId xmlns:a16="http://schemas.microsoft.com/office/drawing/2014/main" val="2719802266"/>
                    </a:ext>
                  </a:extLst>
                </a:gridCol>
                <a:gridCol w="1802295">
                  <a:extLst>
                    <a:ext uri="{9D8B030D-6E8A-4147-A177-3AD203B41FA5}">
                      <a16:colId xmlns:a16="http://schemas.microsoft.com/office/drawing/2014/main" val="483500192"/>
                    </a:ext>
                  </a:extLst>
                </a:gridCol>
                <a:gridCol w="1192696">
                  <a:extLst>
                    <a:ext uri="{9D8B030D-6E8A-4147-A177-3AD203B41FA5}">
                      <a16:colId xmlns:a16="http://schemas.microsoft.com/office/drawing/2014/main" val="3241957273"/>
                    </a:ext>
                  </a:extLst>
                </a:gridCol>
                <a:gridCol w="626525">
                  <a:extLst>
                    <a:ext uri="{9D8B030D-6E8A-4147-A177-3AD203B41FA5}">
                      <a16:colId xmlns:a16="http://schemas.microsoft.com/office/drawing/2014/main" val="631869407"/>
                    </a:ext>
                  </a:extLst>
                </a:gridCol>
                <a:gridCol w="839473">
                  <a:extLst>
                    <a:ext uri="{9D8B030D-6E8A-4147-A177-3AD203B41FA5}">
                      <a16:colId xmlns:a16="http://schemas.microsoft.com/office/drawing/2014/main" val="2840828065"/>
                    </a:ext>
                  </a:extLst>
                </a:gridCol>
                <a:gridCol w="912745">
                  <a:extLst>
                    <a:ext uri="{9D8B030D-6E8A-4147-A177-3AD203B41FA5}">
                      <a16:colId xmlns:a16="http://schemas.microsoft.com/office/drawing/2014/main" val="765407717"/>
                    </a:ext>
                  </a:extLst>
                </a:gridCol>
                <a:gridCol w="923742">
                  <a:extLst>
                    <a:ext uri="{9D8B030D-6E8A-4147-A177-3AD203B41FA5}">
                      <a16:colId xmlns:a16="http://schemas.microsoft.com/office/drawing/2014/main" val="1491821363"/>
                    </a:ext>
                  </a:extLst>
                </a:gridCol>
                <a:gridCol w="1044709">
                  <a:extLst>
                    <a:ext uri="{9D8B030D-6E8A-4147-A177-3AD203B41FA5}">
                      <a16:colId xmlns:a16="http://schemas.microsoft.com/office/drawing/2014/main" val="1499241645"/>
                    </a:ext>
                  </a:extLst>
                </a:gridCol>
                <a:gridCol w="1047456">
                  <a:extLst>
                    <a:ext uri="{9D8B030D-6E8A-4147-A177-3AD203B41FA5}">
                      <a16:colId xmlns:a16="http://schemas.microsoft.com/office/drawing/2014/main" val="4136450245"/>
                    </a:ext>
                  </a:extLst>
                </a:gridCol>
                <a:gridCol w="725797">
                  <a:extLst>
                    <a:ext uri="{9D8B030D-6E8A-4147-A177-3AD203B41FA5}">
                      <a16:colId xmlns:a16="http://schemas.microsoft.com/office/drawing/2014/main" val="1662210045"/>
                    </a:ext>
                  </a:extLst>
                </a:gridCol>
                <a:gridCol w="2122405">
                  <a:extLst>
                    <a:ext uri="{9D8B030D-6E8A-4147-A177-3AD203B41FA5}">
                      <a16:colId xmlns:a16="http://schemas.microsoft.com/office/drawing/2014/main" val="3711939649"/>
                    </a:ext>
                  </a:extLst>
                </a:gridCol>
              </a:tblGrid>
              <a:tr h="17153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ARTISAN AND ADDRESS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ELIGIBILITY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DETAILS OF AWARDS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 100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REMARKS</a:t>
                      </a:r>
                    </a:p>
                  </a:txBody>
                  <a:tcPr marL="5007" marR="5007" marT="50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890693"/>
                  </a:ext>
                </a:extLst>
              </a:tr>
              <a:tr h="15072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PADAM Vibhushan / Padam Bhushan/ Padma Shree         ( MAX. MARKS- 35)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SHILP GURU/ SANT KABIR (MAX. MARKS-25)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NATIONAL AWARD (MAX. MARKS-20)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STATE AWARD (MAX. MARKS-10)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 ACHIVEMENTS (MAX. MARKS-10)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be decided after remarks from the committee</a:t>
                      </a:r>
                    </a:p>
                  </a:txBody>
                  <a:tcPr marL="5007" marR="5007" marT="500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20764"/>
                  </a:ext>
                </a:extLst>
              </a:tr>
              <a:tr h="92699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Abbas Ali  Near old nagar palika office kaithoon Kota 325001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Kotadoria Saree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National Award Certificate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India Handloom Brand Certificate (GOI)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Certificate of Participation in National handicraft and Handlooms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56944"/>
                  </a:ext>
                </a:extLst>
              </a:tr>
              <a:tr h="5930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Jaibu Nisha Near old nagar palika office kaithoon Kota 325001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Kotadoria Saree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1.National Award Certificate 2017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HM (Handloom Marka)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7967"/>
                  </a:ext>
                </a:extLst>
              </a:tr>
              <a:tr h="59306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Chunni Lal Meghwalo ka Mohala Bagri nagar Pali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Bedsheet, pattu, Tawal, dari, colurful khera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HM (Handloom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Marka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376444"/>
                  </a:ext>
                </a:extLst>
              </a:tr>
              <a:tr h="17150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Mr. Dungar Ram Meghwalo ki Dhani Gram-Thort pokaran jaisalmer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Woolen Pattu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State Level bunkar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purskar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2022-23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 District level Certificate 2009-10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 District level Certificate 2022-23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Certificate of Appreciation (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GoR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2015-16</a:t>
                      </a:r>
                      <a:b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5. Ministry of textile(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GoI</a:t>
                      </a:r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Register Certificate F.No-4855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119524"/>
                  </a:ext>
                </a:extLst>
              </a:tr>
              <a:tr h="7878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Mohammad Yasin Ward no. 5 Karbala Maidan Mangrol Dist-Baran 325215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Kotadoria Saree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1.National Award Certificate 2014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2.Handloom Weaver's Photo Identity Card(GOR)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95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1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BD4D-A61A-4208-9921-1A9F5609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815332-8398-4633-BFC0-EC615EF1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11460"/>
              </p:ext>
            </p:extLst>
          </p:nvPr>
        </p:nvGraphicFramePr>
        <p:xfrm>
          <a:off x="145774" y="569838"/>
          <a:ext cx="11794432" cy="6271768"/>
        </p:xfrm>
        <a:graphic>
          <a:graphicData uri="http://schemas.openxmlformats.org/drawingml/2006/table">
            <a:tbl>
              <a:tblPr firstRow="1" firstCol="1" bandRow="1"/>
              <a:tblGrid>
                <a:gridCol w="726086">
                  <a:extLst>
                    <a:ext uri="{9D8B030D-6E8A-4147-A177-3AD203B41FA5}">
                      <a16:colId xmlns:a16="http://schemas.microsoft.com/office/drawing/2014/main" val="3324298897"/>
                    </a:ext>
                  </a:extLst>
                </a:gridCol>
                <a:gridCol w="2701602">
                  <a:extLst>
                    <a:ext uri="{9D8B030D-6E8A-4147-A177-3AD203B41FA5}">
                      <a16:colId xmlns:a16="http://schemas.microsoft.com/office/drawing/2014/main" val="165116332"/>
                    </a:ext>
                  </a:extLst>
                </a:gridCol>
                <a:gridCol w="4183372">
                  <a:extLst>
                    <a:ext uri="{9D8B030D-6E8A-4147-A177-3AD203B41FA5}">
                      <a16:colId xmlns:a16="http://schemas.microsoft.com/office/drawing/2014/main" val="2459213797"/>
                    </a:ext>
                  </a:extLst>
                </a:gridCol>
                <a:gridCol w="4183372">
                  <a:extLst>
                    <a:ext uri="{9D8B030D-6E8A-4147-A177-3AD203B41FA5}">
                      <a16:colId xmlns:a16="http://schemas.microsoft.com/office/drawing/2014/main" val="1560403978"/>
                    </a:ext>
                  </a:extLst>
                </a:gridCol>
              </a:tblGrid>
              <a:tr h="51903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Award Category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Number of Applications</a:t>
                      </a:r>
                      <a:endParaRPr lang="en-IN" sz="1800" b="1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Total Number of Applications </a:t>
                      </a:r>
                      <a:endParaRPr lang="en-IN" sz="1800" b="1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54426"/>
                  </a:ext>
                </a:extLst>
              </a:tr>
              <a:tr h="324399"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BEST IN GROWTH OF BUSINESS IN TERMS OF TURNOVER</a:t>
                      </a:r>
                      <a:endParaRPr lang="en-IN" sz="11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Micro -  14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47</a:t>
                      </a:r>
                      <a:endParaRPr lang="en-IN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79775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 – 19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89569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Medium  - 14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739791"/>
                  </a:ext>
                </a:extLst>
              </a:tr>
              <a:tr h="324399"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BEST  BUSINESS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PRACTICES</a:t>
                      </a:r>
                      <a:endParaRPr lang="en-IN" sz="11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Micro -  2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091458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 – 4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06444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Medium  - 1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07002"/>
                  </a:ext>
                </a:extLst>
              </a:tr>
              <a:tr h="324399"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BEST WOMEN ENTREPRENEUR</a:t>
                      </a:r>
                      <a:endParaRPr lang="en-IN" sz="11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Micro -  6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8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126153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 – 2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28166"/>
                  </a:ext>
                </a:extLst>
              </a:tr>
              <a:tr h="32439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Medium  - 0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3953"/>
                  </a:ext>
                </a:extLst>
              </a:tr>
              <a:tr h="3187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ARTISAN ( HANDICRAFT) RATAN</a:t>
                      </a:r>
                      <a:endParaRPr lang="en-IN" sz="11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22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96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ARTISAN ( WEAVERS) RATAN</a:t>
                      </a:r>
                      <a:endParaRPr lang="en-IN" sz="11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IN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7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365681"/>
                  </a:ext>
                </a:extLst>
              </a:tr>
              <a:tr h="20761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+mn-cs"/>
                        </a:rPr>
                        <a:t>                                                                  91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2724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2D34E48-EFFD-4406-A3A0-D6E6EBAB6E76}"/>
              </a:ext>
            </a:extLst>
          </p:cNvPr>
          <p:cNvSpPr txBox="1">
            <a:spLocks/>
          </p:cNvSpPr>
          <p:nvPr/>
        </p:nvSpPr>
        <p:spPr>
          <a:xfrm>
            <a:off x="145775" y="13252"/>
            <a:ext cx="11794432" cy="54728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Total Applications for Udyog Ratan Award Year 2021-22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0915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340D8-A326-4344-909C-7A2E80F87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432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Thank You</a:t>
            </a:r>
            <a:endParaRPr lang="en-I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364DA-D256-4536-977F-4A9A4721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046A17-C00A-42DC-B55D-172910FF8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25113"/>
              </p:ext>
            </p:extLst>
          </p:nvPr>
        </p:nvGraphicFramePr>
        <p:xfrm>
          <a:off x="260900" y="863587"/>
          <a:ext cx="11304933" cy="5795010"/>
        </p:xfrm>
        <a:graphic>
          <a:graphicData uri="http://schemas.openxmlformats.org/drawingml/2006/table">
            <a:tbl>
              <a:tblPr/>
              <a:tblGrid>
                <a:gridCol w="3963189">
                  <a:extLst>
                    <a:ext uri="{9D8B030D-6E8A-4147-A177-3AD203B41FA5}">
                      <a16:colId xmlns:a16="http://schemas.microsoft.com/office/drawing/2014/main" val="3657665586"/>
                    </a:ext>
                  </a:extLst>
                </a:gridCol>
                <a:gridCol w="2190830">
                  <a:extLst>
                    <a:ext uri="{9D8B030D-6E8A-4147-A177-3AD203B41FA5}">
                      <a16:colId xmlns:a16="http://schemas.microsoft.com/office/drawing/2014/main" val="1695568057"/>
                    </a:ext>
                  </a:extLst>
                </a:gridCol>
                <a:gridCol w="3969343">
                  <a:extLst>
                    <a:ext uri="{9D8B030D-6E8A-4147-A177-3AD203B41FA5}">
                      <a16:colId xmlns:a16="http://schemas.microsoft.com/office/drawing/2014/main" val="1965550283"/>
                    </a:ext>
                  </a:extLst>
                </a:gridCol>
                <a:gridCol w="1181571">
                  <a:extLst>
                    <a:ext uri="{9D8B030D-6E8A-4147-A177-3AD203B41FA5}">
                      <a16:colId xmlns:a16="http://schemas.microsoft.com/office/drawing/2014/main" val="4058633448"/>
                    </a:ext>
                  </a:extLst>
                </a:gridCol>
              </a:tblGrid>
              <a:tr h="15305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Particular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Maximum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Particular of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96361"/>
                  </a:ext>
                </a:extLst>
              </a:tr>
              <a:tr h="1178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70392"/>
                  </a:ext>
                </a:extLst>
              </a:tr>
              <a:tr h="122441"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Turnover in Award Year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 Rs. 25 lacs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052160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25 lacs upto Rs. 50 lacs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320705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50 lacs upto Rs. 75 lacs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38330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75 lacs upto Rs. 1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706603"/>
                  </a:ext>
                </a:extLst>
              </a:tr>
              <a:tr h="1224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 Cr. upto Rs. 1.25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197766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1.25 Cr. upto Rs. 1.50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338816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1.50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215249"/>
                  </a:ext>
                </a:extLst>
              </a:tr>
              <a:tr h="117850"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Increase in Turnover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 25 %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555884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25 % upto 50 %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88605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50 % upto 75 %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539579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75 % upto 100 %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331370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100 %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330857"/>
                  </a:ext>
                </a:extLst>
              </a:tr>
              <a:tr h="130094"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Production in Award Year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 Rs. 25 lacs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595301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25 lacs upto Rs. 50 lacs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503708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50 lacs upto Rs. 75 lacs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040656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75 lacs upto Rs. 1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76247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 Cr. upto Rs. 1.25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976303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Rs. 1.25 Cr. upto Rs. 1.50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94809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1.50 Cr.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28396"/>
                  </a:ext>
                </a:extLst>
              </a:tr>
              <a:tr h="117850"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Increase in Production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2D7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Upto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184681"/>
                  </a:ext>
                </a:extLst>
              </a:tr>
              <a:tr h="1224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25 % upto 50 %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818441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50 % upto 75 %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339210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75 % upto 100 %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377892"/>
                  </a:ext>
                </a:extLst>
              </a:tr>
              <a:tr h="11785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Above 100 % increase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4173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A29767C-7A1D-4309-93ED-33CE0C010A94}"/>
              </a:ext>
            </a:extLst>
          </p:cNvPr>
          <p:cNvSpPr txBox="1">
            <a:spLocks/>
          </p:cNvSpPr>
          <p:nvPr/>
        </p:nvSpPr>
        <p:spPr>
          <a:xfrm>
            <a:off x="248477" y="198784"/>
            <a:ext cx="11317355" cy="61063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Marking criteria for Micro Industries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(For Best in Growth of Business in Terms of Turn over &amp; Best Women Entrepreneur)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83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932882"/>
            <a:ext cx="115824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Best in Growth of Business in Terms of Turn over (Micro)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0746-706E-4C92-B1CA-EE8E5282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673D02-4D49-4841-A60C-F6832BE8A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64555"/>
              </p:ext>
            </p:extLst>
          </p:nvPr>
        </p:nvGraphicFramePr>
        <p:xfrm>
          <a:off x="193964" y="136525"/>
          <a:ext cx="11734799" cy="6505043"/>
        </p:xfrm>
        <a:graphic>
          <a:graphicData uri="http://schemas.openxmlformats.org/drawingml/2006/table">
            <a:tbl>
              <a:tblPr/>
              <a:tblGrid>
                <a:gridCol w="623454">
                  <a:extLst>
                    <a:ext uri="{9D8B030D-6E8A-4147-A177-3AD203B41FA5}">
                      <a16:colId xmlns:a16="http://schemas.microsoft.com/office/drawing/2014/main" val="3304485748"/>
                    </a:ext>
                  </a:extLst>
                </a:gridCol>
                <a:gridCol w="2533139">
                  <a:extLst>
                    <a:ext uri="{9D8B030D-6E8A-4147-A177-3AD203B41FA5}">
                      <a16:colId xmlns:a16="http://schemas.microsoft.com/office/drawing/2014/main" val="3420174039"/>
                    </a:ext>
                  </a:extLst>
                </a:gridCol>
                <a:gridCol w="1666073">
                  <a:extLst>
                    <a:ext uri="{9D8B030D-6E8A-4147-A177-3AD203B41FA5}">
                      <a16:colId xmlns:a16="http://schemas.microsoft.com/office/drawing/2014/main" val="778336058"/>
                    </a:ext>
                  </a:extLst>
                </a:gridCol>
                <a:gridCol w="1831302">
                  <a:extLst>
                    <a:ext uri="{9D8B030D-6E8A-4147-A177-3AD203B41FA5}">
                      <a16:colId xmlns:a16="http://schemas.microsoft.com/office/drawing/2014/main" val="2066027182"/>
                    </a:ext>
                  </a:extLst>
                </a:gridCol>
                <a:gridCol w="1376919">
                  <a:extLst>
                    <a:ext uri="{9D8B030D-6E8A-4147-A177-3AD203B41FA5}">
                      <a16:colId xmlns:a16="http://schemas.microsoft.com/office/drawing/2014/main" val="3048540089"/>
                    </a:ext>
                  </a:extLst>
                </a:gridCol>
                <a:gridCol w="936305">
                  <a:extLst>
                    <a:ext uri="{9D8B030D-6E8A-4147-A177-3AD203B41FA5}">
                      <a16:colId xmlns:a16="http://schemas.microsoft.com/office/drawing/2014/main" val="3438814677"/>
                    </a:ext>
                  </a:extLst>
                </a:gridCol>
                <a:gridCol w="1831302">
                  <a:extLst>
                    <a:ext uri="{9D8B030D-6E8A-4147-A177-3AD203B41FA5}">
                      <a16:colId xmlns:a16="http://schemas.microsoft.com/office/drawing/2014/main" val="132087319"/>
                    </a:ext>
                  </a:extLst>
                </a:gridCol>
                <a:gridCol w="936305">
                  <a:extLst>
                    <a:ext uri="{9D8B030D-6E8A-4147-A177-3AD203B41FA5}">
                      <a16:colId xmlns:a16="http://schemas.microsoft.com/office/drawing/2014/main" val="3220926257"/>
                    </a:ext>
                  </a:extLst>
                </a:gridCol>
              </a:tblGrid>
              <a:tr h="195693"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rtl="0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TABLE LINK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79669"/>
                  </a:ext>
                </a:extLst>
              </a:tr>
              <a:tr h="77217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65699"/>
                  </a:ext>
                </a:extLst>
              </a:tr>
              <a:tr h="967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Shree India,  J-489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chitrala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circle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paas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sitapura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industrial area Jaipur 302022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Textile based home furnishing items, cushion cover, floor carpet, bed sheets,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mitton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table cover etc.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511" marR="2511" marT="25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06279"/>
                  </a:ext>
                </a:extLst>
              </a:tr>
              <a:tr h="967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Mighty Avengers Solar Private Ltd. 4th floor R-1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sheel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mohar plaza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yudhishthir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marg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 scheme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jaipur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302005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Module mounting structures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 certificate &amp; Not a single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annx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has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benn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submitted.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1" marR="2511" marT="25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344587"/>
                  </a:ext>
                </a:extLst>
              </a:tr>
              <a:tr h="7748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Prem creations C-32,33 Aryan enclave girota tehsil sanganer jaipur 302025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Kurti Manufacturing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As per Udyam Registration-Micro and It’s a Service Industry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1" marR="2511" marT="25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31523"/>
                  </a:ext>
                </a:extLst>
              </a:tr>
              <a:tr h="967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QMS India ltd. 94/26 vijay path mansarovar Jaipur 302020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 Standard implementation,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training,surveys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and monitoring, calibration, metallurgy, environment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As per Udyam Registration-Micro and It’s a Service Industry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1" marR="2511" marT="25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60402"/>
                  </a:ext>
                </a:extLst>
              </a:tr>
              <a:tr h="7748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Kamtech Associates private Ltd. B-20 janta colony Jaipur 302004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management and business development services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As per Udyam Registration-Micro and It’s a Service Industry</a:t>
                      </a:r>
                      <a:b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1" marR="2511" marT="25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164540"/>
                  </a:ext>
                </a:extLst>
              </a:tr>
              <a:tr h="9678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Shri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Prempuriji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Granimarbo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Pvt.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Ltd, Jaipur g-185,186 RIICO industrial area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mansarovar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jaipur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302020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Natural Stone, granite marble sand stone,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shie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stone, etc.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26.00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Fig. is not given and ANNX-9 is not submitted</a:t>
                      </a:r>
                    </a:p>
                  </a:txBody>
                  <a:tcPr marL="2511" marR="2511" marT="25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1" marR="2511" marT="25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1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67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0746-706E-4C92-B1CA-EE8E5282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737F64-33C2-4A00-BF65-C9C0EF7BA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03443"/>
              </p:ext>
            </p:extLst>
          </p:nvPr>
        </p:nvGraphicFramePr>
        <p:xfrm>
          <a:off x="263235" y="1368453"/>
          <a:ext cx="11762509" cy="5466376"/>
        </p:xfrm>
        <a:graphic>
          <a:graphicData uri="http://schemas.openxmlformats.org/drawingml/2006/table">
            <a:tbl>
              <a:tblPr/>
              <a:tblGrid>
                <a:gridCol w="648965">
                  <a:extLst>
                    <a:ext uri="{9D8B030D-6E8A-4147-A177-3AD203B41FA5}">
                      <a16:colId xmlns:a16="http://schemas.microsoft.com/office/drawing/2014/main" val="70782626"/>
                    </a:ext>
                  </a:extLst>
                </a:gridCol>
                <a:gridCol w="1842598">
                  <a:extLst>
                    <a:ext uri="{9D8B030D-6E8A-4147-A177-3AD203B41FA5}">
                      <a16:colId xmlns:a16="http://schemas.microsoft.com/office/drawing/2014/main" val="3250633912"/>
                    </a:ext>
                  </a:extLst>
                </a:gridCol>
                <a:gridCol w="1869638">
                  <a:extLst>
                    <a:ext uri="{9D8B030D-6E8A-4147-A177-3AD203B41FA5}">
                      <a16:colId xmlns:a16="http://schemas.microsoft.com/office/drawing/2014/main" val="4279627845"/>
                    </a:ext>
                  </a:extLst>
                </a:gridCol>
                <a:gridCol w="1699674">
                  <a:extLst>
                    <a:ext uri="{9D8B030D-6E8A-4147-A177-3AD203B41FA5}">
                      <a16:colId xmlns:a16="http://schemas.microsoft.com/office/drawing/2014/main" val="4088358710"/>
                    </a:ext>
                  </a:extLst>
                </a:gridCol>
                <a:gridCol w="1545158">
                  <a:extLst>
                    <a:ext uri="{9D8B030D-6E8A-4147-A177-3AD203B41FA5}">
                      <a16:colId xmlns:a16="http://schemas.microsoft.com/office/drawing/2014/main" val="2077024815"/>
                    </a:ext>
                  </a:extLst>
                </a:gridCol>
                <a:gridCol w="1050708">
                  <a:extLst>
                    <a:ext uri="{9D8B030D-6E8A-4147-A177-3AD203B41FA5}">
                      <a16:colId xmlns:a16="http://schemas.microsoft.com/office/drawing/2014/main" val="4171898946"/>
                    </a:ext>
                  </a:extLst>
                </a:gridCol>
                <a:gridCol w="2055060">
                  <a:extLst>
                    <a:ext uri="{9D8B030D-6E8A-4147-A177-3AD203B41FA5}">
                      <a16:colId xmlns:a16="http://schemas.microsoft.com/office/drawing/2014/main" val="3708621378"/>
                    </a:ext>
                  </a:extLst>
                </a:gridCol>
                <a:gridCol w="1050708">
                  <a:extLst>
                    <a:ext uri="{9D8B030D-6E8A-4147-A177-3AD203B41FA5}">
                      <a16:colId xmlns:a16="http://schemas.microsoft.com/office/drawing/2014/main" val="391359193"/>
                    </a:ext>
                  </a:extLst>
                </a:gridCol>
              </a:tblGrid>
              <a:tr h="60178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Saksh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Design incorporation D13A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jyoti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nagar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extention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lalkothi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scheme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jaipur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302005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Apparrels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women garments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Registration-Micro and Both Turnover and Production Figures are same 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14068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m/s Saroj devi Churu Udyog plot no H-129,124, Ricco Ind. Area Churu 331001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Wooden furniture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per Udyam Registration-Micro, Service sector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97805"/>
                  </a:ext>
                </a:extLst>
              </a:tr>
              <a:tr h="5091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Om Sanjay Iron Foundry, F-115, RIICO Industrial Area, Kaladera, Jaipur 303801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Forestry Machinery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 and Turnover Figure is not given in the application (CA Certificate) 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8488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Raydean Industries, G1-22, RIICO Industrial area, Bindayala, Jaipur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Sloar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Iron Structure etc.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per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Registration-Micro and Both ANNX-8 &amp; 9 are not submitted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338427"/>
                  </a:ext>
                </a:extLst>
              </a:tr>
              <a:tr h="6943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Sona Arts plot no. E-91, road no. 05 Ricco Ind. Area Churu 331001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Wooden furniture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 and Turnover Figure is not given in the application (CA Certificate) and Product is different in UR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2670"/>
                  </a:ext>
                </a:extLst>
              </a:tr>
              <a:tr h="69436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Bhatia Corporation Pvt. Ltd. 23-24 B, Small Scale Ind. Area Kota 324007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Service Station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per Udyam Registration-Micro, Service sector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27955"/>
                  </a:ext>
                </a:extLst>
              </a:tr>
              <a:tr h="50919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m/s  one pack India E-98 Bhawanpura village road near by 220 gss Brij Ind. Area Ricco Bhartpur 321001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Manufactures of BOPP self adhesive tape, plastic caps and closures and Manufactures of HDPE Jar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Registration-Small,  Manufacturing but as on 21-22 its comes in micro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8159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Tripati Offset Printers LLP., B-303, Deep Shree Sung Sung Green Welfare Society, MBA Road, Kota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Printing Press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10.00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Figure is not given in the application (CA certificate)</a:t>
                      </a:r>
                    </a:p>
                  </a:txBody>
                  <a:tcPr marL="1714" marR="1714" marT="171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14" marR="1714" marT="17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2296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3DB043-AAC3-4F82-8EDE-CBEABF47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3356"/>
              </p:ext>
            </p:extLst>
          </p:nvPr>
        </p:nvGraphicFramePr>
        <p:xfrm>
          <a:off x="252262" y="38365"/>
          <a:ext cx="11773480" cy="1331857"/>
        </p:xfrm>
        <a:graphic>
          <a:graphicData uri="http://schemas.openxmlformats.org/drawingml/2006/table">
            <a:tbl>
              <a:tblPr/>
              <a:tblGrid>
                <a:gridCol w="662138">
                  <a:extLst>
                    <a:ext uri="{9D8B030D-6E8A-4147-A177-3AD203B41FA5}">
                      <a16:colId xmlns:a16="http://schemas.microsoft.com/office/drawing/2014/main" val="32733403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48454410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2197745873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181588863"/>
                    </a:ext>
                  </a:extLst>
                </a:gridCol>
                <a:gridCol w="1537854">
                  <a:extLst>
                    <a:ext uri="{9D8B030D-6E8A-4147-A177-3AD203B41FA5}">
                      <a16:colId xmlns:a16="http://schemas.microsoft.com/office/drawing/2014/main" val="597469216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1467030161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989739620"/>
                    </a:ext>
                  </a:extLst>
                </a:gridCol>
                <a:gridCol w="1039087">
                  <a:extLst>
                    <a:ext uri="{9D8B030D-6E8A-4147-A177-3AD203B41FA5}">
                      <a16:colId xmlns:a16="http://schemas.microsoft.com/office/drawing/2014/main" val="1817773550"/>
                    </a:ext>
                  </a:extLst>
                </a:gridCol>
              </a:tblGrid>
              <a:tr h="434476">
                <a:tc rowSpan="2">
                  <a:txBody>
                    <a:bodyPr/>
                    <a:lstStyle/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  <a:p>
                      <a:pPr algn="ctr" rtl="0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38692"/>
                  </a:ext>
                </a:extLst>
              </a:tr>
              <a:tr h="8956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t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5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98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9A06C-276D-4D34-9124-BF4EE412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5E518F-74C5-4263-9C2B-40DF5076E7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D0CCD-D177-41B3-9924-75567A94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8" y="2607408"/>
            <a:ext cx="11582400" cy="90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436870" algn="r"/>
              </a:tabLs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Award Category - Best Women Entrepreneur (Micro) 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sz="1050" b="1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2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0F4D9-CD06-433A-84F4-588492B6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518F-74C5-4263-9C2B-40DF5076E7AC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950A8F-F1CB-4799-A8D8-9177A5FC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13175"/>
              </p:ext>
            </p:extLst>
          </p:nvPr>
        </p:nvGraphicFramePr>
        <p:xfrm>
          <a:off x="221673" y="401774"/>
          <a:ext cx="11845636" cy="5991547"/>
        </p:xfrm>
        <a:graphic>
          <a:graphicData uri="http://schemas.openxmlformats.org/drawingml/2006/table">
            <a:tbl>
              <a:tblPr/>
              <a:tblGrid>
                <a:gridCol w="623454">
                  <a:extLst>
                    <a:ext uri="{9D8B030D-6E8A-4147-A177-3AD203B41FA5}">
                      <a16:colId xmlns:a16="http://schemas.microsoft.com/office/drawing/2014/main" val="3125908563"/>
                    </a:ext>
                  </a:extLst>
                </a:gridCol>
                <a:gridCol w="2147455">
                  <a:extLst>
                    <a:ext uri="{9D8B030D-6E8A-4147-A177-3AD203B41FA5}">
                      <a16:colId xmlns:a16="http://schemas.microsoft.com/office/drawing/2014/main" val="3981193470"/>
                    </a:ext>
                  </a:extLst>
                </a:gridCol>
                <a:gridCol w="2097302">
                  <a:extLst>
                    <a:ext uri="{9D8B030D-6E8A-4147-A177-3AD203B41FA5}">
                      <a16:colId xmlns:a16="http://schemas.microsoft.com/office/drawing/2014/main" val="317039224"/>
                    </a:ext>
                  </a:extLst>
                </a:gridCol>
                <a:gridCol w="1848601">
                  <a:extLst>
                    <a:ext uri="{9D8B030D-6E8A-4147-A177-3AD203B41FA5}">
                      <a16:colId xmlns:a16="http://schemas.microsoft.com/office/drawing/2014/main" val="1584631926"/>
                    </a:ext>
                  </a:extLst>
                </a:gridCol>
                <a:gridCol w="1389925">
                  <a:extLst>
                    <a:ext uri="{9D8B030D-6E8A-4147-A177-3AD203B41FA5}">
                      <a16:colId xmlns:a16="http://schemas.microsoft.com/office/drawing/2014/main" val="2306000782"/>
                    </a:ext>
                  </a:extLst>
                </a:gridCol>
                <a:gridCol w="945149">
                  <a:extLst>
                    <a:ext uri="{9D8B030D-6E8A-4147-A177-3AD203B41FA5}">
                      <a16:colId xmlns:a16="http://schemas.microsoft.com/office/drawing/2014/main" val="1768821191"/>
                    </a:ext>
                  </a:extLst>
                </a:gridCol>
                <a:gridCol w="1851641">
                  <a:extLst>
                    <a:ext uri="{9D8B030D-6E8A-4147-A177-3AD203B41FA5}">
                      <a16:colId xmlns:a16="http://schemas.microsoft.com/office/drawing/2014/main" val="174761569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178744390"/>
                    </a:ext>
                  </a:extLst>
                </a:gridCol>
              </a:tblGrid>
              <a:tr h="203006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S.No. 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 of Units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MARKS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TURNOVER MARKS (Turnover in current year + Increase in Turnover)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Marks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TABLE LINK</a:t>
                      </a: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331154"/>
                  </a:ext>
                </a:extLst>
              </a:tr>
              <a:tr h="6572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(Production in current year + Increase in Production)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17587"/>
                  </a:ext>
                </a:extLst>
              </a:tr>
              <a:tr h="9450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Durable Stones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khasra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no. 145/138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Madalpura,Bhagli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Sindhlan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Jalore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Granite slabs, Tiles, Monuments Cut to size in Granites For Project in Polished, Sand blast, River Finish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Udyog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Ratna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action="ppaction://hlinkfile"/>
                        </a:rPr>
                        <a:t> 2023.xlsx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130177"/>
                  </a:ext>
                </a:extLst>
              </a:tr>
              <a:tr h="84002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m/s  one pack India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Manufactures of BOPP self adhesive tape, plastic caps and closures and Manufactures of HDPE Jar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037771"/>
                  </a:ext>
                </a:extLst>
              </a:tr>
              <a:tr h="7007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Kaviru Enterprises D-410 mDV, Bikaner 334001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Sculpture all product as per coustmer required (Govt and Central Govt.) Sculpture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Service Sector (not applicable)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03007"/>
                  </a:ext>
                </a:extLst>
              </a:tr>
              <a:tr h="7350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Archie Collection B-1/505 Mahalaxmi Enclave Baran Road Kota,324001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Textile Garments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 CA Certificate is not submitted and product is different from UAM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797099"/>
                  </a:ext>
                </a:extLst>
              </a:tr>
              <a:tr h="8999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AAVARAN 89/A, 80 feet road Opp.Near Marble Bhawan opp. Rahul Engg. Udaipur 313001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Kurta Dress, Sarees, Pant, Stole Dupatta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Production and Turnover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figuers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are not given in the CA certificate 2019-20</a:t>
                      </a:r>
                      <a:b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Applied for Micro but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Udyam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Small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352196"/>
                  </a:ext>
                </a:extLst>
              </a:tr>
              <a:tr h="73502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M/s Shree Salasar Industries 8-A1, RIICO Ind. Area, sarna Dunger, jaipur 302012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Manufactures of rubber and plastic Products &amp; other Articles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Already Awarded Udyog </a:t>
                      </a:r>
                      <a:r>
                        <a:rPr lang="en-IN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Ratna</a:t>
                      </a: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2960" marR="2960" marT="296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60" marR="2960" marT="2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20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5863</Words>
  <Application>Microsoft Office PowerPoint</Application>
  <PresentationFormat>Widescreen</PresentationFormat>
  <Paragraphs>1479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Kruti Dev 010</vt:lpstr>
      <vt:lpstr>Mangal</vt:lpstr>
      <vt:lpstr>Symbol</vt:lpstr>
      <vt:lpstr>Times New Roman</vt:lpstr>
      <vt:lpstr>Office Theme</vt:lpstr>
      <vt:lpstr>UDYOG RATAN AWARD YEAR 2021-22</vt:lpstr>
      <vt:lpstr>PowerPoint Presentation</vt:lpstr>
      <vt:lpstr>PowerPoint Presentation</vt:lpstr>
      <vt:lpstr>PowerPoint Presentation</vt:lpstr>
      <vt:lpstr> Award Category - Best in Growth of Business in Terms of Turn over (Micro) </vt:lpstr>
      <vt:lpstr>PowerPoint Presentation</vt:lpstr>
      <vt:lpstr>PowerPoint Presentation</vt:lpstr>
      <vt:lpstr> Award Category - Best Women Entrepreneur (Micro)   </vt:lpstr>
      <vt:lpstr>PowerPoint Presentation</vt:lpstr>
      <vt:lpstr>PowerPoint Presentation</vt:lpstr>
      <vt:lpstr> Award Category - Best in Growth of Business in Terms of Turn over (Small) </vt:lpstr>
      <vt:lpstr>PowerPoint Presentation</vt:lpstr>
      <vt:lpstr>PowerPoint Presentation</vt:lpstr>
      <vt:lpstr>PowerPoint Presentation</vt:lpstr>
      <vt:lpstr> Award Category - Best Women Entrepreneur (Small)   </vt:lpstr>
      <vt:lpstr>PowerPoint Presentation</vt:lpstr>
      <vt:lpstr>PowerPoint Presentation</vt:lpstr>
      <vt:lpstr> Award Category - Best in Growth of Business in Terms of Turn over (Medium) </vt:lpstr>
      <vt:lpstr>PowerPoint Presentation</vt:lpstr>
      <vt:lpstr>PowerPoint Presentation</vt:lpstr>
      <vt:lpstr> Award Category - Best  Business Practices  </vt:lpstr>
      <vt:lpstr>PowerPoint Presentation</vt:lpstr>
      <vt:lpstr> Award Category - RAJASTHAN ARTISAN ( HANDICRAFT) RATAN AWARD 2021-22    </vt:lpstr>
      <vt:lpstr>PowerPoint Presentation</vt:lpstr>
      <vt:lpstr>PowerPoint Presentation</vt:lpstr>
      <vt:lpstr>PowerPoint Presentation</vt:lpstr>
      <vt:lpstr>PowerPoint Presentation</vt:lpstr>
      <vt:lpstr> Award Category - RAJASTHAN ARTISAN ( WEAVERS) RATAN AWARD 2021-22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Kumar</dc:creator>
  <cp:lastModifiedBy>Ashutosh Kumar</cp:lastModifiedBy>
  <cp:revision>75</cp:revision>
  <dcterms:created xsi:type="dcterms:W3CDTF">2022-02-16T05:26:13Z</dcterms:created>
  <dcterms:modified xsi:type="dcterms:W3CDTF">2023-03-03T10:48:02Z</dcterms:modified>
</cp:coreProperties>
</file>