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03" r:id="rId2"/>
    <p:sldId id="304" r:id="rId3"/>
    <p:sldId id="359" r:id="rId4"/>
    <p:sldId id="335" r:id="rId5"/>
    <p:sldId id="353" r:id="rId6"/>
    <p:sldId id="352" r:id="rId7"/>
    <p:sldId id="356" r:id="rId8"/>
    <p:sldId id="355" r:id="rId9"/>
    <p:sldId id="339" r:id="rId10"/>
    <p:sldId id="341" r:id="rId11"/>
    <p:sldId id="342" r:id="rId12"/>
    <p:sldId id="344" r:id="rId13"/>
    <p:sldId id="343" r:id="rId14"/>
    <p:sldId id="358" r:id="rId15"/>
    <p:sldId id="346" r:id="rId16"/>
    <p:sldId id="345" r:id="rId17"/>
    <p:sldId id="349" r:id="rId18"/>
    <p:sldId id="350" r:id="rId19"/>
    <p:sldId id="351" r:id="rId20"/>
    <p:sldId id="3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731" userDrawn="1">
          <p15:clr>
            <a:srgbClr val="A4A3A4"/>
          </p15:clr>
        </p15:guide>
        <p15:guide id="3" pos="234" userDrawn="1">
          <p15:clr>
            <a:srgbClr val="A4A3A4"/>
          </p15:clr>
        </p15:guide>
        <p15:guide id="4" pos="7287" userDrawn="1">
          <p15:clr>
            <a:srgbClr val="A4A3A4"/>
          </p15:clr>
        </p15:guide>
        <p15:guide id="5" orient="horz" pos="40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9EC"/>
    <a:srgbClr val="474749"/>
    <a:srgbClr val="F5E0AB"/>
    <a:srgbClr val="262727"/>
    <a:srgbClr val="909090"/>
    <a:srgbClr val="F5C139"/>
    <a:srgbClr val="7A7A7A"/>
    <a:srgbClr val="F6F4E7"/>
    <a:srgbClr val="F5EFDD"/>
    <a:srgbClr val="1B2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818D1-E2A5-4E53-BEE4-6DAD7011AF63}" v="1994" dt="2025-01-30T09:10:33.922"/>
    <p1510:client id="{8F36A120-9B3C-4604-B482-16C7C7026DD2}" v="41" dt="2025-01-30T09:17:10.534"/>
    <p1510:client id="{BD1A2A30-D0F2-4011-AAF6-D1449F3C0243}" v="1008" dt="2025-01-30T09:38:13.711"/>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728"/>
  </p:normalViewPr>
  <p:slideViewPr>
    <p:cSldViewPr snapToGrid="0">
      <p:cViewPr varScale="1">
        <p:scale>
          <a:sx n="59" d="100"/>
          <a:sy n="59" d="100"/>
        </p:scale>
        <p:origin x="964" y="52"/>
      </p:cViewPr>
      <p:guideLst>
        <p:guide orient="horz" pos="731"/>
        <p:guide pos="234"/>
        <p:guide pos="7287"/>
        <p:guide orient="horz" pos="4065"/>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6E3AA-6264-3A43-AF64-26E8FF5F5A4E}"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8ED80-22C5-9948-8745-15BB5A385B84}" type="slidenum">
              <a:rPr lang="en-US" smtClean="0"/>
              <a:t>‹#›</a:t>
            </a:fld>
            <a:endParaRPr lang="en-US"/>
          </a:p>
        </p:txBody>
      </p:sp>
    </p:spTree>
    <p:extLst>
      <p:ext uri="{BB962C8B-B14F-4D97-AF65-F5344CB8AC3E}">
        <p14:creationId xmlns:p14="http://schemas.microsoft.com/office/powerpoint/2010/main" val="1125785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5DC0-800E-AF3E-7096-4DD3C9899E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BDF550-6260-3B76-50D9-5D6CE4760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2E0289-1CF3-4A9D-050F-AE3D2E5055D7}"/>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943705D4-3BBE-696B-4649-21BC71EA5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A632B-6AC9-0CAB-29C3-A111EBC1598A}"/>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108857026"/>
      </p:ext>
    </p:extLst>
  </p:cSld>
  <p:clrMapOvr>
    <a:masterClrMapping/>
  </p:clrMapOvr>
  <p:extLst>
    <p:ext uri="{DCECCB84-F9BA-43D5-87BE-67443E8EF086}">
      <p15:sldGuideLst xmlns:p15="http://schemas.microsoft.com/office/powerpoint/2012/main">
        <p15:guide id="1" orient="horz" pos="73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6078-606C-FBF1-88AF-88A689B0D2E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5119E8-ECA5-418E-1472-A9775D1585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28B649-FE71-4792-2BC1-91CA670B6F20}"/>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53AE565D-1920-428D-5EA3-E06DAB091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D1E0A-DD67-1DE9-19DF-191C20DCE9EF}"/>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58273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9CAAD-171D-D95C-1D11-77CE0CE2C6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AA50E3-3694-0F3E-3C07-AEA946CE7C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05A5A1-7812-0B84-33E7-76BA84062D19}"/>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E6F7C3D9-3869-272A-53CD-E887542F6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7D5A8-7ECB-F2C7-E01C-DDF75E6630D7}"/>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64116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692-88CE-B261-D109-2C959D49CF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8B518B-F24A-7C07-0D03-DEB3F05223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B55EED-3D8A-F6AB-A53C-304D72CA584B}"/>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EB11687F-125E-6232-B3C1-85E3475E9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441CA-EACE-C401-D2F7-88F1939F7921}"/>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5648823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29DF-C641-07E4-1C7D-31FBD00345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B35C49-85CE-ADEC-E788-F864C40C69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688372-3ABD-8E9B-031C-47DF6D50A514}"/>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184F0D18-2689-2F4A-DF1B-2FE63F41F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89C36-440A-7154-1B70-7CFE3BBCEABB}"/>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132161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18F1-F1DF-CC09-D09E-2F1031B579E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4C919A-2B73-99EC-F969-1B7965B01F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DD73F0-00B5-90BB-ACEF-37A85CB8D1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58C3F0-EEEE-8B36-4AB1-9E4FDD181A7C}"/>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6" name="Footer Placeholder 5">
            <a:extLst>
              <a:ext uri="{FF2B5EF4-FFF2-40B4-BE49-F238E27FC236}">
                <a16:creationId xmlns:a16="http://schemas.microsoft.com/office/drawing/2014/main" id="{76C84A05-2654-6D7D-41ED-F5147801D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CED2F-6D45-31A4-2650-D8737154D7E3}"/>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214983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0D20-6D3A-DF9B-9DB8-1B5378DBCCC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042526-6336-2908-2AE3-B4A81D432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340E88-8E31-780D-458E-7060A6F7839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56529D-FB32-88A4-01EC-73B6A5C2B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3CBC40-B94F-351E-DBD9-D67104D99E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2E98B45-924A-D9A4-D8E0-4100E78AD470}"/>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8" name="Footer Placeholder 7">
            <a:extLst>
              <a:ext uri="{FF2B5EF4-FFF2-40B4-BE49-F238E27FC236}">
                <a16:creationId xmlns:a16="http://schemas.microsoft.com/office/drawing/2014/main" id="{167A66EB-D2CF-106A-49B2-6D23F6B813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2BE79-7EB9-5800-7494-90A41D90B1E7}"/>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264639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38A3-5D55-D79A-2BD5-25F6BAB119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0A029CB-3F9D-4F89-EBA9-402433D712A6}"/>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4" name="Footer Placeholder 3">
            <a:extLst>
              <a:ext uri="{FF2B5EF4-FFF2-40B4-BE49-F238E27FC236}">
                <a16:creationId xmlns:a16="http://schemas.microsoft.com/office/drawing/2014/main" id="{68ED1143-E35D-EE90-4F39-9CBE687BE2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907B3C-8D57-60AE-3E42-54492299C839}"/>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420348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D95E3-2C62-5326-CB35-CE45A65FB6CE}"/>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3" name="Footer Placeholder 2">
            <a:extLst>
              <a:ext uri="{FF2B5EF4-FFF2-40B4-BE49-F238E27FC236}">
                <a16:creationId xmlns:a16="http://schemas.microsoft.com/office/drawing/2014/main" id="{100A4A0C-09CD-2F36-6462-A96E1E61D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BBE80-D016-ECFE-FEEE-8A7D713188A6}"/>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19630775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D2D3-1194-416C-913E-A68D135BCC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EDDD027-9749-2AC5-FEFD-F0F398A7C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C3E720-A699-A27C-F341-D372FDB7D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CDCD22-02D2-AC10-DE2B-350E06419531}"/>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6" name="Footer Placeholder 5">
            <a:extLst>
              <a:ext uri="{FF2B5EF4-FFF2-40B4-BE49-F238E27FC236}">
                <a16:creationId xmlns:a16="http://schemas.microsoft.com/office/drawing/2014/main" id="{145CE5B6-BB38-828E-4ED2-26CD07C0B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F9B20-6FD8-07FE-159F-F5FEA45E1FE4}"/>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174993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FE29-329A-EFAC-3598-6A2ED00CD9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608090-64A8-F573-995F-649436985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46D36-A606-F47C-6456-21BD22E7F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FA2EAF-F050-C234-033D-93234D02A492}"/>
              </a:ext>
            </a:extLst>
          </p:cNvPr>
          <p:cNvSpPr>
            <a:spLocks noGrp="1"/>
          </p:cNvSpPr>
          <p:nvPr>
            <p:ph type="dt" sz="half" idx="10"/>
          </p:nvPr>
        </p:nvSpPr>
        <p:spPr/>
        <p:txBody>
          <a:bodyPr/>
          <a:lstStyle/>
          <a:p>
            <a:fld id="{F78EAF96-3D1F-7B4C-A9AF-26F2B1E20934}" type="datetimeFigureOut">
              <a:rPr lang="en-US" smtClean="0"/>
              <a:t>1/29/2025</a:t>
            </a:fld>
            <a:endParaRPr lang="en-US"/>
          </a:p>
        </p:txBody>
      </p:sp>
      <p:sp>
        <p:nvSpPr>
          <p:cNvPr id="6" name="Footer Placeholder 5">
            <a:extLst>
              <a:ext uri="{FF2B5EF4-FFF2-40B4-BE49-F238E27FC236}">
                <a16:creationId xmlns:a16="http://schemas.microsoft.com/office/drawing/2014/main" id="{20986069-8AD2-38FB-C3D0-A46E9F41F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557E0-CEF7-B758-9D68-77785B95A3A3}"/>
              </a:ext>
            </a:extLst>
          </p:cNvPr>
          <p:cNvSpPr>
            <a:spLocks noGrp="1"/>
          </p:cNvSpPr>
          <p:nvPr>
            <p:ph type="sldNum" sz="quarter" idx="12"/>
          </p:nvPr>
        </p:nvSpPr>
        <p:spPr/>
        <p:txBody>
          <a:bodyPr/>
          <a:lstStyle/>
          <a:p>
            <a:fld id="{923F7C8A-C3CF-5149-B414-E7B23B3DCACD}" type="slidenum">
              <a:rPr lang="en-US" smtClean="0"/>
              <a:t>‹#›</a:t>
            </a:fld>
            <a:endParaRPr lang="en-US"/>
          </a:p>
        </p:txBody>
      </p:sp>
    </p:spTree>
    <p:extLst>
      <p:ext uri="{BB962C8B-B14F-4D97-AF65-F5344CB8AC3E}">
        <p14:creationId xmlns:p14="http://schemas.microsoft.com/office/powerpoint/2010/main" val="44221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19A80-DE1B-0169-BAD9-9357D39B081C}"/>
              </a:ext>
            </a:extLst>
          </p:cNvPr>
          <p:cNvSpPr>
            <a:spLocks noGrp="1"/>
          </p:cNvSpPr>
          <p:nvPr>
            <p:ph type="title"/>
          </p:nvPr>
        </p:nvSpPr>
        <p:spPr>
          <a:xfrm>
            <a:off x="360000" y="1160463"/>
            <a:ext cx="11180836" cy="73807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2367B31-960C-AD77-1B80-7DBE2F8DCA7C}"/>
              </a:ext>
            </a:extLst>
          </p:cNvPr>
          <p:cNvSpPr>
            <a:spLocks noGrp="1"/>
          </p:cNvSpPr>
          <p:nvPr>
            <p:ph type="body" idx="1"/>
          </p:nvPr>
        </p:nvSpPr>
        <p:spPr>
          <a:xfrm>
            <a:off x="360000" y="2054776"/>
            <a:ext cx="11180836" cy="393525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EF3F1C95-05B4-0392-0E1E-0FF9CE6E6BD7}"/>
              </a:ext>
            </a:extLst>
          </p:cNvPr>
          <p:cNvSpPr>
            <a:spLocks noGrp="1"/>
          </p:cNvSpPr>
          <p:nvPr>
            <p:ph type="dt" sz="half" idx="2"/>
          </p:nvPr>
        </p:nvSpPr>
        <p:spPr>
          <a:xfrm>
            <a:off x="360000" y="612000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8EAF96-3D1F-7B4C-A9AF-26F2B1E20934}" type="datetimeFigureOut">
              <a:rPr lang="en-US" smtClean="0"/>
              <a:t>1/29/2025</a:t>
            </a:fld>
            <a:endParaRPr lang="en-US"/>
          </a:p>
        </p:txBody>
      </p:sp>
      <p:sp>
        <p:nvSpPr>
          <p:cNvPr id="5" name="Footer Placeholder 4">
            <a:extLst>
              <a:ext uri="{FF2B5EF4-FFF2-40B4-BE49-F238E27FC236}">
                <a16:creationId xmlns:a16="http://schemas.microsoft.com/office/drawing/2014/main" id="{EC175E16-7CAF-EAE0-FC96-285739B95DD5}"/>
              </a:ext>
            </a:extLst>
          </p:cNvPr>
          <p:cNvSpPr>
            <a:spLocks noGrp="1"/>
          </p:cNvSpPr>
          <p:nvPr>
            <p:ph type="ftr" sz="quarter" idx="3"/>
          </p:nvPr>
        </p:nvSpPr>
        <p:spPr>
          <a:xfrm>
            <a:off x="3567113" y="612000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EAF315-2F7D-6826-1F81-589C451AC775}"/>
              </a:ext>
            </a:extLst>
          </p:cNvPr>
          <p:cNvSpPr>
            <a:spLocks noGrp="1"/>
          </p:cNvSpPr>
          <p:nvPr>
            <p:ph type="sldNum" sz="quarter" idx="4"/>
          </p:nvPr>
        </p:nvSpPr>
        <p:spPr>
          <a:xfrm>
            <a:off x="8139113" y="612000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3F7C8A-C3CF-5149-B414-E7B23B3DCACD}" type="slidenum">
              <a:rPr lang="en-US" smtClean="0"/>
              <a:t>‹#›</a:t>
            </a:fld>
            <a:endParaRPr lang="en-US"/>
          </a:p>
        </p:txBody>
      </p:sp>
      <p:pic>
        <p:nvPicPr>
          <p:cNvPr id="8" name="Picture 7">
            <a:extLst>
              <a:ext uri="{FF2B5EF4-FFF2-40B4-BE49-F238E27FC236}">
                <a16:creationId xmlns:a16="http://schemas.microsoft.com/office/drawing/2014/main" id="{062CE95C-9C1D-6360-9889-51A8C62FDB6E}"/>
              </a:ext>
            </a:extLst>
          </p:cNvPr>
          <p:cNvPicPr>
            <a:picLocks noChangeAspect="1"/>
          </p:cNvPicPr>
          <p:nvPr userDrawn="1"/>
        </p:nvPicPr>
        <p:blipFill>
          <a:blip r:embed="rId13" cstate="screen">
            <a:extLst>
              <a:ext uri="{28A0092B-C50C-407E-A947-70E740481C1C}">
                <a14:useLocalDpi xmlns:a14="http://schemas.microsoft.com/office/drawing/2010/main"/>
              </a:ext>
            </a:extLst>
          </a:blip>
          <a:srcRect/>
          <a:stretch/>
        </p:blipFill>
        <p:spPr>
          <a:xfrm>
            <a:off x="360000" y="361358"/>
            <a:ext cx="1295400" cy="407493"/>
          </a:xfrm>
          <a:prstGeom prst="rect">
            <a:avLst/>
          </a:prstGeom>
        </p:spPr>
      </p:pic>
      <p:sp>
        <p:nvSpPr>
          <p:cNvPr id="9" name="Frame 8">
            <a:extLst>
              <a:ext uri="{FF2B5EF4-FFF2-40B4-BE49-F238E27FC236}">
                <a16:creationId xmlns:a16="http://schemas.microsoft.com/office/drawing/2014/main" id="{A4001644-56A0-D60E-25DE-B30CE208DC1E}"/>
              </a:ext>
            </a:extLst>
          </p:cNvPr>
          <p:cNvSpPr/>
          <p:nvPr userDrawn="1"/>
        </p:nvSpPr>
        <p:spPr>
          <a:xfrm>
            <a:off x="0" y="0"/>
            <a:ext cx="12192000" cy="6858000"/>
          </a:xfrm>
          <a:prstGeom prst="frame">
            <a:avLst>
              <a:gd name="adj1" fmla="val 1520"/>
            </a:avLst>
          </a:prstGeom>
          <a:solidFill>
            <a:srgbClr val="1B2873">
              <a:alpha val="0"/>
            </a:srgb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11" name="TextBox 10">
            <a:extLst>
              <a:ext uri="{FF2B5EF4-FFF2-40B4-BE49-F238E27FC236}">
                <a16:creationId xmlns:a16="http://schemas.microsoft.com/office/drawing/2014/main" id="{278B494B-139C-1F91-AE39-6391FAC855DA}"/>
              </a:ext>
            </a:extLst>
          </p:cNvPr>
          <p:cNvSpPr txBox="1"/>
          <p:nvPr userDrawn="1"/>
        </p:nvSpPr>
        <p:spPr>
          <a:xfrm>
            <a:off x="280230" y="6641364"/>
            <a:ext cx="6109854" cy="215444"/>
          </a:xfrm>
          <a:prstGeom prst="rect">
            <a:avLst/>
          </a:prstGeom>
          <a:noFill/>
        </p:spPr>
        <p:txBody>
          <a:bodyPr wrap="square">
            <a:spAutoFit/>
          </a:bodyPr>
          <a:lstStyle/>
          <a:p>
            <a:r>
              <a:rPr lang="en-IN" sz="800" dirty="0">
                <a:solidFill>
                  <a:srgbClr val="909090"/>
                </a:solidFill>
                <a:effectLst/>
              </a:rPr>
              <a:t>© Copyright 2024 </a:t>
            </a:r>
            <a:r>
              <a:rPr lang="en-IN" sz="800" dirty="0" err="1">
                <a:solidFill>
                  <a:srgbClr val="909090"/>
                </a:solidFill>
                <a:effectLst/>
              </a:rPr>
              <a:t>Netcon</a:t>
            </a:r>
            <a:r>
              <a:rPr lang="en-IN" sz="800" dirty="0">
                <a:solidFill>
                  <a:srgbClr val="909090"/>
                </a:solidFill>
                <a:effectLst/>
              </a:rPr>
              <a:t> Technologies</a:t>
            </a:r>
            <a:endParaRPr lang="en-US" sz="800" dirty="0">
              <a:solidFill>
                <a:srgbClr val="909090"/>
              </a:solidFill>
            </a:endParaRPr>
          </a:p>
        </p:txBody>
      </p:sp>
    </p:spTree>
    <p:extLst>
      <p:ext uri="{BB962C8B-B14F-4D97-AF65-F5344CB8AC3E}">
        <p14:creationId xmlns:p14="http://schemas.microsoft.com/office/powerpoint/2010/main" val="3773089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1" userDrawn="1">
          <p15:clr>
            <a:srgbClr val="F26B43"/>
          </p15:clr>
        </p15:guide>
        <p15:guide id="2" pos="3840" userDrawn="1">
          <p15:clr>
            <a:srgbClr val="F26B43"/>
          </p15:clr>
        </p15:guide>
        <p15:guide id="3" orient="horz" pos="22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A1A485-78BE-BA25-1A57-09F9C641AC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1475" y="1363630"/>
            <a:ext cx="11363738" cy="3234792"/>
          </a:xfrm>
          <a:prstGeom prst="rect">
            <a:avLst/>
          </a:prstGeom>
        </p:spPr>
      </p:pic>
      <p:sp>
        <p:nvSpPr>
          <p:cNvPr id="6" name="Title 1">
            <a:extLst>
              <a:ext uri="{FF2B5EF4-FFF2-40B4-BE49-F238E27FC236}">
                <a16:creationId xmlns:a16="http://schemas.microsoft.com/office/drawing/2014/main" id="{0C6DACAA-580C-0596-3661-3818E8D59925}"/>
              </a:ext>
            </a:extLst>
          </p:cNvPr>
          <p:cNvSpPr txBox="1">
            <a:spLocks/>
          </p:cNvSpPr>
          <p:nvPr/>
        </p:nvSpPr>
        <p:spPr>
          <a:xfrm>
            <a:off x="278710" y="4793225"/>
            <a:ext cx="9726682" cy="1706235"/>
          </a:xfrm>
          <a:prstGeom prst="rect">
            <a:avLst/>
          </a:prstGeom>
        </p:spPr>
        <p:txBody>
          <a:bodyPr vert="horz" lIns="91440" tIns="45720" rIns="91440" bIns="45720" rtlCol="0" anchor="ctr">
            <a:normAutofit/>
          </a:bodyPr>
          <a:lstStyle>
            <a:lvl1pPr algn="l" defTabSz="891598" rtl="0" eaLnBrk="1" latinLnBrk="0" hangingPunct="1">
              <a:lnSpc>
                <a:spcPct val="90000"/>
              </a:lnSpc>
              <a:spcBef>
                <a:spcPct val="0"/>
              </a:spcBef>
              <a:buNone/>
              <a:defRPr sz="2800" b="1" kern="1200">
                <a:solidFill>
                  <a:schemeClr val="bg2">
                    <a:lumMod val="10000"/>
                  </a:schemeClr>
                </a:solidFill>
                <a:latin typeface="Arial Black" panose="020B0A04020102020204" pitchFamily="34" charset="0"/>
                <a:ea typeface="Verdana" panose="020B0604030504040204" pitchFamily="34" charset="0"/>
                <a:cs typeface="+mj-cs"/>
              </a:defRPr>
            </a:lvl1pPr>
          </a:lstStyle>
          <a:p>
            <a:pPr marL="0" marR="0" lvl="0" indent="0" algn="l" defTabSz="891598" rtl="0" eaLnBrk="1" fontAlgn="auto" latinLnBrk="0" hangingPunct="1">
              <a:lnSpc>
                <a:spcPct val="100000"/>
              </a:lnSpc>
              <a:spcBef>
                <a:spcPct val="0"/>
              </a:spcBef>
              <a:spcAft>
                <a:spcPts val="0"/>
              </a:spcAft>
              <a:buClrTx/>
              <a:buSzTx/>
              <a:buFontTx/>
              <a:buNone/>
              <a:tabLst/>
              <a:defRPr/>
            </a:pPr>
            <a:r>
              <a:rPr lang="en-IN" sz="3600" dirty="0">
                <a:effectLst/>
                <a:latin typeface="+mj-lt"/>
              </a:rPr>
              <a:t>AI &amp; Digital </a:t>
            </a:r>
            <a:r>
              <a:rPr lang="en-IN" sz="3600" dirty="0">
                <a:latin typeface="+mj-lt"/>
              </a:rPr>
              <a:t>F</a:t>
            </a:r>
            <a:r>
              <a:rPr lang="en-IN" sz="3600" dirty="0">
                <a:effectLst/>
                <a:latin typeface="+mj-lt"/>
              </a:rPr>
              <a:t>irst transformations services </a:t>
            </a:r>
          </a:p>
          <a:p>
            <a:pPr marL="0" marR="0" lvl="0" indent="0" algn="l" defTabSz="891598" rtl="0" eaLnBrk="1" fontAlgn="auto" latinLnBrk="0" hangingPunct="1">
              <a:lnSpc>
                <a:spcPct val="100000"/>
              </a:lnSpc>
              <a:spcBef>
                <a:spcPct val="0"/>
              </a:spcBef>
              <a:spcAft>
                <a:spcPts val="0"/>
              </a:spcAft>
              <a:buClrTx/>
              <a:buSzTx/>
              <a:buFontTx/>
              <a:buNone/>
              <a:tabLst/>
              <a:defRPr/>
            </a:pPr>
            <a:r>
              <a:rPr lang="en-IN" sz="3600" dirty="0">
                <a:effectLst/>
                <a:latin typeface="+mj-lt"/>
              </a:rPr>
              <a:t>for global enterprises</a:t>
            </a:r>
            <a:endParaRPr kumimoji="0" lang="en-IN" sz="3600" b="1" i="0" u="none" strike="noStrike" kern="1200" cap="none" spc="0" normalizeH="0" baseline="0" noProof="0" dirty="0">
              <a:ln>
                <a:noFill/>
              </a:ln>
              <a:solidFill>
                <a:srgbClr val="E7E6E6">
                  <a:lumMod val="10000"/>
                </a:srgbClr>
              </a:solidFill>
              <a:effectLst/>
              <a:uLnTx/>
              <a:uFillTx/>
              <a:latin typeface="+mj-lt"/>
              <a:ea typeface="Verdana" panose="020B0604030504040204" pitchFamily="34" charset="0"/>
              <a:cs typeface="+mj-cs"/>
            </a:endParaRPr>
          </a:p>
        </p:txBody>
      </p:sp>
    </p:spTree>
    <p:extLst>
      <p:ext uri="{BB962C8B-B14F-4D97-AF65-F5344CB8AC3E}">
        <p14:creationId xmlns:p14="http://schemas.microsoft.com/office/powerpoint/2010/main" val="368845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1145D-D7A4-C7DE-1B12-36F6AF37C14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944EABE-7F6B-7770-2BD9-9A0C213738FD}"/>
              </a:ext>
            </a:extLst>
          </p:cNvPr>
          <p:cNvSpPr txBox="1"/>
          <p:nvPr/>
        </p:nvSpPr>
        <p:spPr>
          <a:xfrm>
            <a:off x="320530" y="796404"/>
            <a:ext cx="8224756" cy="646331"/>
          </a:xfrm>
          <a:prstGeom prst="rect">
            <a:avLst/>
          </a:prstGeom>
          <a:noFill/>
        </p:spPr>
        <p:txBody>
          <a:bodyPr wrap="square">
            <a:spAutoFit/>
          </a:bodyPr>
          <a:lstStyle/>
          <a:p>
            <a:r>
              <a:rPr lang="en-US" sz="3600" b="1" dirty="0"/>
              <a:t>Hybrid FinOps</a:t>
            </a:r>
          </a:p>
        </p:txBody>
      </p:sp>
      <p:cxnSp>
        <p:nvCxnSpPr>
          <p:cNvPr id="7" name="Straight Connector 6">
            <a:extLst>
              <a:ext uri="{FF2B5EF4-FFF2-40B4-BE49-F238E27FC236}">
                <a16:creationId xmlns:a16="http://schemas.microsoft.com/office/drawing/2014/main" id="{0CC8E89C-1E58-6BAE-41C5-BA4203B3E4A3}"/>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60ED6F5-7904-5F31-8D8F-69817B77C129}"/>
              </a:ext>
            </a:extLst>
          </p:cNvPr>
          <p:cNvSpPr txBox="1"/>
          <p:nvPr/>
        </p:nvSpPr>
        <p:spPr>
          <a:xfrm>
            <a:off x="320530" y="1564436"/>
            <a:ext cx="11098584" cy="4031873"/>
          </a:xfrm>
          <a:prstGeom prst="rect">
            <a:avLst/>
          </a:prstGeom>
          <a:noFill/>
        </p:spPr>
        <p:txBody>
          <a:bodyPr wrap="square" rtlCol="0">
            <a:spAutoFit/>
          </a:bodyPr>
          <a:lstStyle/>
          <a:p>
            <a:r>
              <a:rPr lang="en-US" sz="1600" dirty="0"/>
              <a:t>Hybrid cloud </a:t>
            </a:r>
            <a:r>
              <a:rPr lang="en-US" sz="1600" dirty="0" err="1"/>
              <a:t>finops</a:t>
            </a:r>
            <a:r>
              <a:rPr lang="en-US" sz="1600" dirty="0"/>
              <a:t> is the application of </a:t>
            </a:r>
            <a:r>
              <a:rPr lang="en-US" sz="1600" dirty="0" err="1"/>
              <a:t>finops</a:t>
            </a:r>
            <a:r>
              <a:rPr lang="en-US" sz="1600" dirty="0"/>
              <a:t> principles across public and private cloud environments and on-premises infrastructure to manage multiple cloud resources, achieve greater flexibility and cost efficiency. Hybrid cloud </a:t>
            </a:r>
            <a:r>
              <a:rPr lang="en-US" sz="1600" dirty="0" err="1"/>
              <a:t>finops</a:t>
            </a:r>
            <a:r>
              <a:rPr lang="en-US" sz="1600" dirty="0"/>
              <a:t> service in Pulse platform is managed using </a:t>
            </a:r>
            <a:r>
              <a:rPr lang="en-US" sz="1600" dirty="0" err="1"/>
              <a:t>Corent</a:t>
            </a:r>
            <a:r>
              <a:rPr lang="en-US" sz="1600" dirty="0"/>
              <a:t> </a:t>
            </a:r>
            <a:r>
              <a:rPr lang="en-US" sz="1600" dirty="0" err="1"/>
              <a:t>ComPaaS</a:t>
            </a:r>
            <a:r>
              <a:rPr lang="en-US" sz="1600" dirty="0"/>
              <a:t>.</a:t>
            </a: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a:p>
            <a:endParaRPr lang="en-US" sz="1600" kern="100" dirty="0">
              <a:latin typeface="Aptos Body"/>
              <a:ea typeface="Aptos" panose="020B0004020202020204" pitchFamily="34" charset="0"/>
              <a:cs typeface="Times New Roman" panose="02020603050405020304" pitchFamily="18" charset="0"/>
            </a:endParaRPr>
          </a:p>
          <a:p>
            <a:endParaRPr lang="en-US" sz="1600" kern="100" dirty="0">
              <a:effectLst/>
              <a:latin typeface="Aptos Body"/>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9AF7BF-9CCF-38FF-5520-5921C2A1EB18}"/>
              </a:ext>
            </a:extLst>
          </p:cNvPr>
          <p:cNvPicPr>
            <a:picLocks noChangeAspect="1"/>
          </p:cNvPicPr>
          <p:nvPr/>
        </p:nvPicPr>
        <p:blipFill>
          <a:blip r:embed="rId2"/>
          <a:stretch>
            <a:fillRect/>
          </a:stretch>
        </p:blipFill>
        <p:spPr>
          <a:xfrm>
            <a:off x="441447" y="2495451"/>
            <a:ext cx="1600423" cy="1409897"/>
          </a:xfrm>
          <a:prstGeom prst="rect">
            <a:avLst/>
          </a:prstGeom>
        </p:spPr>
      </p:pic>
      <p:pic>
        <p:nvPicPr>
          <p:cNvPr id="8" name="Picture 7">
            <a:extLst>
              <a:ext uri="{FF2B5EF4-FFF2-40B4-BE49-F238E27FC236}">
                <a16:creationId xmlns:a16="http://schemas.microsoft.com/office/drawing/2014/main" id="{16C522E3-8D02-64B0-C6D1-4FE6D686EA88}"/>
              </a:ext>
            </a:extLst>
          </p:cNvPr>
          <p:cNvPicPr>
            <a:picLocks noChangeAspect="1"/>
          </p:cNvPicPr>
          <p:nvPr/>
        </p:nvPicPr>
        <p:blipFill>
          <a:blip r:embed="rId3"/>
          <a:stretch>
            <a:fillRect/>
          </a:stretch>
        </p:blipFill>
        <p:spPr>
          <a:xfrm>
            <a:off x="4269769" y="2400187"/>
            <a:ext cx="2172003" cy="1600423"/>
          </a:xfrm>
          <a:prstGeom prst="rect">
            <a:avLst/>
          </a:prstGeom>
        </p:spPr>
      </p:pic>
      <p:pic>
        <p:nvPicPr>
          <p:cNvPr id="10" name="Picture 9">
            <a:extLst>
              <a:ext uri="{FF2B5EF4-FFF2-40B4-BE49-F238E27FC236}">
                <a16:creationId xmlns:a16="http://schemas.microsoft.com/office/drawing/2014/main" id="{57BE6FE2-5CA1-B2F2-E890-26CDFAB4F5ED}"/>
              </a:ext>
            </a:extLst>
          </p:cNvPr>
          <p:cNvPicPr>
            <a:picLocks noChangeAspect="1"/>
          </p:cNvPicPr>
          <p:nvPr/>
        </p:nvPicPr>
        <p:blipFill>
          <a:blip r:embed="rId4"/>
          <a:stretch>
            <a:fillRect/>
          </a:stretch>
        </p:blipFill>
        <p:spPr>
          <a:xfrm>
            <a:off x="8602137" y="2266818"/>
            <a:ext cx="1848108" cy="1733792"/>
          </a:xfrm>
          <a:prstGeom prst="rect">
            <a:avLst/>
          </a:prstGeom>
        </p:spPr>
      </p:pic>
      <p:pic>
        <p:nvPicPr>
          <p:cNvPr id="12" name="Picture 11">
            <a:extLst>
              <a:ext uri="{FF2B5EF4-FFF2-40B4-BE49-F238E27FC236}">
                <a16:creationId xmlns:a16="http://schemas.microsoft.com/office/drawing/2014/main" id="{25961876-965F-B5A1-E1F4-0AB696D7853A}"/>
              </a:ext>
            </a:extLst>
          </p:cNvPr>
          <p:cNvPicPr>
            <a:picLocks noChangeAspect="1"/>
          </p:cNvPicPr>
          <p:nvPr/>
        </p:nvPicPr>
        <p:blipFill>
          <a:blip r:embed="rId5"/>
          <a:stretch>
            <a:fillRect/>
          </a:stretch>
        </p:blipFill>
        <p:spPr>
          <a:xfrm>
            <a:off x="2594739" y="4412181"/>
            <a:ext cx="2038635" cy="1638529"/>
          </a:xfrm>
          <a:prstGeom prst="rect">
            <a:avLst/>
          </a:prstGeom>
        </p:spPr>
      </p:pic>
      <p:pic>
        <p:nvPicPr>
          <p:cNvPr id="14" name="Picture 13">
            <a:extLst>
              <a:ext uri="{FF2B5EF4-FFF2-40B4-BE49-F238E27FC236}">
                <a16:creationId xmlns:a16="http://schemas.microsoft.com/office/drawing/2014/main" id="{5E6743D9-36D9-DEA8-074C-FA002853F974}"/>
              </a:ext>
            </a:extLst>
          </p:cNvPr>
          <p:cNvPicPr>
            <a:picLocks noChangeAspect="1"/>
          </p:cNvPicPr>
          <p:nvPr/>
        </p:nvPicPr>
        <p:blipFill>
          <a:blip r:embed="rId6"/>
          <a:stretch>
            <a:fillRect/>
          </a:stretch>
        </p:blipFill>
        <p:spPr>
          <a:xfrm>
            <a:off x="6452658" y="4327804"/>
            <a:ext cx="2095792" cy="1733792"/>
          </a:xfrm>
          <a:prstGeom prst="rect">
            <a:avLst/>
          </a:prstGeom>
        </p:spPr>
      </p:pic>
      <p:sp>
        <p:nvSpPr>
          <p:cNvPr id="15" name="TextBox 14">
            <a:extLst>
              <a:ext uri="{FF2B5EF4-FFF2-40B4-BE49-F238E27FC236}">
                <a16:creationId xmlns:a16="http://schemas.microsoft.com/office/drawing/2014/main" id="{5D4DD08E-0F1C-20DD-1512-218413DB1098}"/>
              </a:ext>
            </a:extLst>
          </p:cNvPr>
          <p:cNvSpPr txBox="1"/>
          <p:nvPr/>
        </p:nvSpPr>
        <p:spPr>
          <a:xfrm>
            <a:off x="659686" y="4084439"/>
            <a:ext cx="1502228" cy="369332"/>
          </a:xfrm>
          <a:prstGeom prst="rect">
            <a:avLst/>
          </a:prstGeom>
          <a:noFill/>
        </p:spPr>
        <p:txBody>
          <a:bodyPr wrap="square" rtlCol="0">
            <a:spAutoFit/>
          </a:bodyPr>
          <a:lstStyle/>
          <a:p>
            <a:r>
              <a:rPr lang="en-IN" b="1" dirty="0"/>
              <a:t>EFFICIENCY</a:t>
            </a:r>
          </a:p>
        </p:txBody>
      </p:sp>
      <p:sp>
        <p:nvSpPr>
          <p:cNvPr id="16" name="TextBox 15">
            <a:extLst>
              <a:ext uri="{FF2B5EF4-FFF2-40B4-BE49-F238E27FC236}">
                <a16:creationId xmlns:a16="http://schemas.microsoft.com/office/drawing/2014/main" id="{205260FD-2835-E0F2-4C2E-FDD7D2867548}"/>
              </a:ext>
            </a:extLst>
          </p:cNvPr>
          <p:cNvSpPr txBox="1"/>
          <p:nvPr/>
        </p:nvSpPr>
        <p:spPr>
          <a:xfrm>
            <a:off x="6593841" y="6038078"/>
            <a:ext cx="2241247" cy="369331"/>
          </a:xfrm>
          <a:prstGeom prst="rect">
            <a:avLst/>
          </a:prstGeom>
          <a:noFill/>
        </p:spPr>
        <p:txBody>
          <a:bodyPr wrap="square" rtlCol="0">
            <a:spAutoFit/>
          </a:bodyPr>
          <a:lstStyle/>
          <a:p>
            <a:r>
              <a:rPr lang="en-IN" b="1" dirty="0"/>
              <a:t>COST ALLOCATION </a:t>
            </a:r>
          </a:p>
        </p:txBody>
      </p:sp>
      <p:sp>
        <p:nvSpPr>
          <p:cNvPr id="17" name="TextBox 16">
            <a:extLst>
              <a:ext uri="{FF2B5EF4-FFF2-40B4-BE49-F238E27FC236}">
                <a16:creationId xmlns:a16="http://schemas.microsoft.com/office/drawing/2014/main" id="{2D37B4CF-AB62-B4A7-8E0D-A13EB0F696D7}"/>
              </a:ext>
            </a:extLst>
          </p:cNvPr>
          <p:cNvSpPr txBox="1"/>
          <p:nvPr/>
        </p:nvSpPr>
        <p:spPr>
          <a:xfrm>
            <a:off x="2161914" y="6050710"/>
            <a:ext cx="3436247" cy="369332"/>
          </a:xfrm>
          <a:prstGeom prst="rect">
            <a:avLst/>
          </a:prstGeom>
          <a:noFill/>
        </p:spPr>
        <p:txBody>
          <a:bodyPr wrap="square" rtlCol="0">
            <a:spAutoFit/>
          </a:bodyPr>
          <a:lstStyle/>
          <a:p>
            <a:r>
              <a:rPr lang="en-IN" b="1" dirty="0"/>
              <a:t>MULTI CLOUD MANAGEMENT</a:t>
            </a:r>
          </a:p>
        </p:txBody>
      </p:sp>
      <p:sp>
        <p:nvSpPr>
          <p:cNvPr id="18" name="TextBox 17">
            <a:extLst>
              <a:ext uri="{FF2B5EF4-FFF2-40B4-BE49-F238E27FC236}">
                <a16:creationId xmlns:a16="http://schemas.microsoft.com/office/drawing/2014/main" id="{BEEA831C-D958-80B1-4AA4-E3D3B6AE732E}"/>
              </a:ext>
            </a:extLst>
          </p:cNvPr>
          <p:cNvSpPr txBox="1"/>
          <p:nvPr/>
        </p:nvSpPr>
        <p:spPr>
          <a:xfrm>
            <a:off x="8247596" y="4091950"/>
            <a:ext cx="3171518" cy="369332"/>
          </a:xfrm>
          <a:prstGeom prst="rect">
            <a:avLst/>
          </a:prstGeom>
          <a:noFill/>
        </p:spPr>
        <p:txBody>
          <a:bodyPr wrap="square" rtlCol="0">
            <a:spAutoFit/>
          </a:bodyPr>
          <a:lstStyle/>
          <a:p>
            <a:r>
              <a:rPr lang="en-IN" b="1" dirty="0"/>
              <a:t>SEAMLESS MANAGEMENT</a:t>
            </a:r>
          </a:p>
        </p:txBody>
      </p:sp>
      <p:sp>
        <p:nvSpPr>
          <p:cNvPr id="19" name="TextBox 18">
            <a:extLst>
              <a:ext uri="{FF2B5EF4-FFF2-40B4-BE49-F238E27FC236}">
                <a16:creationId xmlns:a16="http://schemas.microsoft.com/office/drawing/2014/main" id="{93BF751B-C06B-42EC-41BD-8CCB4491BD8B}"/>
              </a:ext>
            </a:extLst>
          </p:cNvPr>
          <p:cNvSpPr txBox="1"/>
          <p:nvPr/>
        </p:nvSpPr>
        <p:spPr>
          <a:xfrm>
            <a:off x="3752455" y="4073047"/>
            <a:ext cx="3748843" cy="369332"/>
          </a:xfrm>
          <a:prstGeom prst="rect">
            <a:avLst/>
          </a:prstGeom>
          <a:noFill/>
        </p:spPr>
        <p:txBody>
          <a:bodyPr wrap="square" rtlCol="0">
            <a:spAutoFit/>
          </a:bodyPr>
          <a:lstStyle/>
          <a:p>
            <a:r>
              <a:rPr lang="en-IN" b="1" dirty="0"/>
              <a:t>GOVERNANCE AND COMPLIANCE</a:t>
            </a:r>
          </a:p>
        </p:txBody>
      </p:sp>
    </p:spTree>
    <p:extLst>
      <p:ext uri="{BB962C8B-B14F-4D97-AF65-F5344CB8AC3E}">
        <p14:creationId xmlns:p14="http://schemas.microsoft.com/office/powerpoint/2010/main" val="1256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B580C-508E-867C-7C82-0FE261D9302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C111E1A-5BC3-5DBF-F53E-507ADB413B16}"/>
              </a:ext>
            </a:extLst>
          </p:cNvPr>
          <p:cNvSpPr txBox="1"/>
          <p:nvPr/>
        </p:nvSpPr>
        <p:spPr>
          <a:xfrm>
            <a:off x="320530" y="796404"/>
            <a:ext cx="8224756" cy="646331"/>
          </a:xfrm>
          <a:prstGeom prst="rect">
            <a:avLst/>
          </a:prstGeom>
          <a:noFill/>
        </p:spPr>
        <p:txBody>
          <a:bodyPr wrap="square">
            <a:spAutoFit/>
          </a:bodyPr>
          <a:lstStyle/>
          <a:p>
            <a:r>
              <a:rPr lang="en-US" sz="3600" b="1"/>
              <a:t>Public Cloud Operation</a:t>
            </a:r>
            <a:endParaRPr lang="en-US" sz="4000" b="1"/>
          </a:p>
        </p:txBody>
      </p:sp>
      <p:cxnSp>
        <p:nvCxnSpPr>
          <p:cNvPr id="7" name="Straight Connector 6">
            <a:extLst>
              <a:ext uri="{FF2B5EF4-FFF2-40B4-BE49-F238E27FC236}">
                <a16:creationId xmlns:a16="http://schemas.microsoft.com/office/drawing/2014/main" id="{0369FF5B-6D09-2B41-A0AF-32D84CA788FD}"/>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pic>
        <p:nvPicPr>
          <p:cNvPr id="3" name="Picture 2" descr="A pink lock with a cloud in the middle&#10;&#10;Description automatically generated">
            <a:extLst>
              <a:ext uri="{FF2B5EF4-FFF2-40B4-BE49-F238E27FC236}">
                <a16:creationId xmlns:a16="http://schemas.microsoft.com/office/drawing/2014/main" id="{183A7069-D6F4-3963-87F1-FC404841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077" y="2487085"/>
            <a:ext cx="1520783" cy="1520783"/>
          </a:xfrm>
          <a:prstGeom prst="rect">
            <a:avLst/>
          </a:prstGeom>
        </p:spPr>
      </p:pic>
      <p:pic>
        <p:nvPicPr>
          <p:cNvPr id="4" name="Picture 3" descr="A close-up of a badge&#10;&#10;Description automatically generated">
            <a:extLst>
              <a:ext uri="{FF2B5EF4-FFF2-40B4-BE49-F238E27FC236}">
                <a16:creationId xmlns:a16="http://schemas.microsoft.com/office/drawing/2014/main" id="{19704423-FB9E-06A0-3E37-887D9E594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259" y="4369678"/>
            <a:ext cx="1503469" cy="1503469"/>
          </a:xfrm>
          <a:prstGeom prst="rect">
            <a:avLst/>
          </a:prstGeom>
        </p:spPr>
      </p:pic>
      <p:pic>
        <p:nvPicPr>
          <p:cNvPr id="5" name="Picture 4">
            <a:extLst>
              <a:ext uri="{FF2B5EF4-FFF2-40B4-BE49-F238E27FC236}">
                <a16:creationId xmlns:a16="http://schemas.microsoft.com/office/drawing/2014/main" id="{4C104370-71C7-ED03-F96A-BB45CCCA52CF}"/>
              </a:ext>
            </a:extLst>
          </p:cNvPr>
          <p:cNvPicPr>
            <a:picLocks noChangeAspect="1"/>
          </p:cNvPicPr>
          <p:nvPr/>
        </p:nvPicPr>
        <p:blipFill>
          <a:blip r:embed="rId4"/>
          <a:stretch>
            <a:fillRect/>
          </a:stretch>
        </p:blipFill>
        <p:spPr>
          <a:xfrm>
            <a:off x="933766" y="2619952"/>
            <a:ext cx="1675298" cy="1548861"/>
          </a:xfrm>
          <a:prstGeom prst="rect">
            <a:avLst/>
          </a:prstGeom>
        </p:spPr>
      </p:pic>
      <p:pic>
        <p:nvPicPr>
          <p:cNvPr id="9" name="Picture 8">
            <a:extLst>
              <a:ext uri="{FF2B5EF4-FFF2-40B4-BE49-F238E27FC236}">
                <a16:creationId xmlns:a16="http://schemas.microsoft.com/office/drawing/2014/main" id="{CA8CD3A3-F7B7-9CF7-BCA6-8FB4B0161234}"/>
              </a:ext>
            </a:extLst>
          </p:cNvPr>
          <p:cNvPicPr>
            <a:picLocks noChangeAspect="1"/>
          </p:cNvPicPr>
          <p:nvPr/>
        </p:nvPicPr>
        <p:blipFill>
          <a:blip r:embed="rId5"/>
          <a:stretch>
            <a:fillRect/>
          </a:stretch>
        </p:blipFill>
        <p:spPr>
          <a:xfrm>
            <a:off x="7396861" y="4282901"/>
            <a:ext cx="1503468" cy="1503468"/>
          </a:xfrm>
          <a:prstGeom prst="rect">
            <a:avLst/>
          </a:prstGeom>
        </p:spPr>
      </p:pic>
      <p:sp>
        <p:nvSpPr>
          <p:cNvPr id="10" name="Rectangle 9">
            <a:extLst>
              <a:ext uri="{FF2B5EF4-FFF2-40B4-BE49-F238E27FC236}">
                <a16:creationId xmlns:a16="http://schemas.microsoft.com/office/drawing/2014/main" id="{3479167F-E27D-4A72-1729-4C8F9E9798D3}"/>
              </a:ext>
            </a:extLst>
          </p:cNvPr>
          <p:cNvSpPr/>
          <p:nvPr/>
        </p:nvSpPr>
        <p:spPr>
          <a:xfrm>
            <a:off x="675494" y="4183536"/>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CLOUD INTEGRATION</a:t>
            </a:r>
          </a:p>
        </p:txBody>
      </p:sp>
      <p:sp>
        <p:nvSpPr>
          <p:cNvPr id="11" name="Rectangle 10">
            <a:extLst>
              <a:ext uri="{FF2B5EF4-FFF2-40B4-BE49-F238E27FC236}">
                <a16:creationId xmlns:a16="http://schemas.microsoft.com/office/drawing/2014/main" id="{EBC973FF-9E97-EC97-0025-73656B46E943}"/>
              </a:ext>
            </a:extLst>
          </p:cNvPr>
          <p:cNvSpPr/>
          <p:nvPr/>
        </p:nvSpPr>
        <p:spPr>
          <a:xfrm>
            <a:off x="4735284" y="4144706"/>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SCALABILITY</a:t>
            </a:r>
          </a:p>
        </p:txBody>
      </p:sp>
      <p:sp>
        <p:nvSpPr>
          <p:cNvPr id="12" name="Rectangle 11">
            <a:extLst>
              <a:ext uri="{FF2B5EF4-FFF2-40B4-BE49-F238E27FC236}">
                <a16:creationId xmlns:a16="http://schemas.microsoft.com/office/drawing/2014/main" id="{77EEA9EB-1D2C-809F-B164-1B36376A5F58}"/>
              </a:ext>
            </a:extLst>
          </p:cNvPr>
          <p:cNvSpPr/>
          <p:nvPr/>
        </p:nvSpPr>
        <p:spPr>
          <a:xfrm>
            <a:off x="8719817" y="4149095"/>
            <a:ext cx="3472183" cy="364572"/>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COMPREHENSIVE SECURITY</a:t>
            </a:r>
          </a:p>
        </p:txBody>
      </p:sp>
      <p:sp>
        <p:nvSpPr>
          <p:cNvPr id="13" name="Rectangle 12">
            <a:extLst>
              <a:ext uri="{FF2B5EF4-FFF2-40B4-BE49-F238E27FC236}">
                <a16:creationId xmlns:a16="http://schemas.microsoft.com/office/drawing/2014/main" id="{C1CE2102-5FD1-AC54-55C8-177B7A5B3FC0}"/>
              </a:ext>
            </a:extLst>
          </p:cNvPr>
          <p:cNvSpPr/>
          <p:nvPr/>
        </p:nvSpPr>
        <p:spPr>
          <a:xfrm>
            <a:off x="2746342" y="5786369"/>
            <a:ext cx="2971812" cy="561147"/>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IDENTITY MANAGEMENT</a:t>
            </a:r>
          </a:p>
        </p:txBody>
      </p:sp>
      <p:sp>
        <p:nvSpPr>
          <p:cNvPr id="15" name="Rectangle 14">
            <a:extLst>
              <a:ext uri="{FF2B5EF4-FFF2-40B4-BE49-F238E27FC236}">
                <a16:creationId xmlns:a16="http://schemas.microsoft.com/office/drawing/2014/main" id="{BE9B9696-321C-E41A-D217-5F62BBF5AAB0}"/>
              </a:ext>
            </a:extLst>
          </p:cNvPr>
          <p:cNvSpPr/>
          <p:nvPr/>
        </p:nvSpPr>
        <p:spPr>
          <a:xfrm>
            <a:off x="6974667" y="5815099"/>
            <a:ext cx="2873840" cy="445640"/>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PROJECT MANAGEMENT</a:t>
            </a:r>
          </a:p>
        </p:txBody>
      </p:sp>
      <p:pic>
        <p:nvPicPr>
          <p:cNvPr id="16" name="Picture 15">
            <a:extLst>
              <a:ext uri="{FF2B5EF4-FFF2-40B4-BE49-F238E27FC236}">
                <a16:creationId xmlns:a16="http://schemas.microsoft.com/office/drawing/2014/main" id="{2DD8B9C5-D267-91EF-D4E3-67AB215CC754}"/>
              </a:ext>
            </a:extLst>
          </p:cNvPr>
          <p:cNvPicPr>
            <a:picLocks noChangeAspect="1"/>
          </p:cNvPicPr>
          <p:nvPr/>
        </p:nvPicPr>
        <p:blipFill>
          <a:blip r:embed="rId6"/>
          <a:stretch>
            <a:fillRect/>
          </a:stretch>
        </p:blipFill>
        <p:spPr>
          <a:xfrm>
            <a:off x="4630030" y="2305192"/>
            <a:ext cx="2714224" cy="2022549"/>
          </a:xfrm>
          <a:prstGeom prst="rect">
            <a:avLst/>
          </a:prstGeom>
        </p:spPr>
      </p:pic>
      <p:sp>
        <p:nvSpPr>
          <p:cNvPr id="17" name="TextBox 16">
            <a:extLst>
              <a:ext uri="{FF2B5EF4-FFF2-40B4-BE49-F238E27FC236}">
                <a16:creationId xmlns:a16="http://schemas.microsoft.com/office/drawing/2014/main" id="{A237C7F8-0EFF-EBCC-26C9-322F174AA2E9}"/>
              </a:ext>
            </a:extLst>
          </p:cNvPr>
          <p:cNvSpPr txBox="1"/>
          <p:nvPr/>
        </p:nvSpPr>
        <p:spPr>
          <a:xfrm>
            <a:off x="342289" y="1573669"/>
            <a:ext cx="11103428" cy="923330"/>
          </a:xfrm>
          <a:prstGeom prst="rect">
            <a:avLst/>
          </a:prstGeom>
          <a:noFill/>
        </p:spPr>
        <p:txBody>
          <a:bodyPr wrap="square" rtlCol="0">
            <a:spAutoFit/>
          </a:bodyPr>
          <a:lstStyle/>
          <a:p>
            <a:r>
              <a:rPr lang="en-US"/>
              <a:t>Public Cloud Operation is the management and maintenance of cloud computing services on Pulse Platform providing computing power, storage, and networking resources that are shared among multiple users.</a:t>
            </a:r>
          </a:p>
          <a:p>
            <a:endParaRPr lang="en-IN"/>
          </a:p>
        </p:txBody>
      </p:sp>
    </p:spTree>
    <p:extLst>
      <p:ext uri="{BB962C8B-B14F-4D97-AF65-F5344CB8AC3E}">
        <p14:creationId xmlns:p14="http://schemas.microsoft.com/office/powerpoint/2010/main" val="10622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C38A0-0448-A355-1B95-AFAF537B5D8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AFD925B-FE3A-E681-A43B-5006AC808A4F}"/>
              </a:ext>
            </a:extLst>
          </p:cNvPr>
          <p:cNvSpPr txBox="1"/>
          <p:nvPr/>
        </p:nvSpPr>
        <p:spPr>
          <a:xfrm>
            <a:off x="320530" y="796404"/>
            <a:ext cx="8224756" cy="646331"/>
          </a:xfrm>
          <a:prstGeom prst="rect">
            <a:avLst/>
          </a:prstGeom>
          <a:noFill/>
        </p:spPr>
        <p:txBody>
          <a:bodyPr wrap="square">
            <a:spAutoFit/>
          </a:bodyPr>
          <a:lstStyle/>
          <a:p>
            <a:r>
              <a:rPr lang="en-US" sz="3600" b="1" dirty="0"/>
              <a:t>Data Center and NOC</a:t>
            </a:r>
            <a:endParaRPr lang="en-US" sz="4000" b="1" dirty="0"/>
          </a:p>
        </p:txBody>
      </p:sp>
      <p:cxnSp>
        <p:nvCxnSpPr>
          <p:cNvPr id="7" name="Straight Connector 6">
            <a:extLst>
              <a:ext uri="{FF2B5EF4-FFF2-40B4-BE49-F238E27FC236}">
                <a16:creationId xmlns:a16="http://schemas.microsoft.com/office/drawing/2014/main" id="{3FF1A068-7383-164B-1041-F1AE5D66B085}"/>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D1D0397-4D45-FB50-6371-B7D147D57A57}"/>
              </a:ext>
            </a:extLst>
          </p:cNvPr>
          <p:cNvSpPr txBox="1"/>
          <p:nvPr/>
        </p:nvSpPr>
        <p:spPr>
          <a:xfrm>
            <a:off x="441447" y="1618865"/>
            <a:ext cx="11098584" cy="1438855"/>
          </a:xfrm>
          <a:prstGeom prst="rect">
            <a:avLst/>
          </a:prstGeom>
          <a:noFill/>
        </p:spPr>
        <p:txBody>
          <a:bodyPr wrap="square" rtlCol="0">
            <a:spAutoFit/>
          </a:bodyPr>
          <a:lstStyle/>
          <a:p>
            <a:pPr algn="l">
              <a:spcBef>
                <a:spcPts val="900"/>
              </a:spcBef>
            </a:pPr>
            <a:r>
              <a:rPr lang="en-US" sz="1600">
                <a:solidFill>
                  <a:srgbClr val="111111"/>
                </a:solidFill>
                <a:latin typeface="Aptosbody"/>
              </a:rPr>
              <a:t>Data center operations, Involve managing and maintaining infrastructure and services within a data center to ensure optimal performance, reliability, and security.</a:t>
            </a:r>
          </a:p>
          <a:p>
            <a:pPr algn="l">
              <a:spcBef>
                <a:spcPts val="900"/>
              </a:spcBef>
            </a:pPr>
            <a:r>
              <a:rPr lang="en-US" sz="1600">
                <a:solidFill>
                  <a:srgbClr val="111111"/>
                </a:solidFill>
                <a:latin typeface="Aptosbody"/>
              </a:rPr>
              <a:t> Network operations center involves management of monitoring and maintaining a network by IT professionals using a centralized tool. NOC acts as the control room for the data center, overseeing network operations, detecting issues, and ensuring seamless network performance.</a:t>
            </a:r>
            <a:endParaRPr lang="en-US" sz="1600" dirty="0"/>
          </a:p>
        </p:txBody>
      </p:sp>
      <p:pic>
        <p:nvPicPr>
          <p:cNvPr id="4" name="Picture 3">
            <a:extLst>
              <a:ext uri="{FF2B5EF4-FFF2-40B4-BE49-F238E27FC236}">
                <a16:creationId xmlns:a16="http://schemas.microsoft.com/office/drawing/2014/main" id="{0F47C462-2CA2-0DA5-7674-06C5CFB58C82}"/>
              </a:ext>
            </a:extLst>
          </p:cNvPr>
          <p:cNvPicPr>
            <a:picLocks noChangeAspect="1"/>
          </p:cNvPicPr>
          <p:nvPr/>
        </p:nvPicPr>
        <p:blipFill>
          <a:blip r:embed="rId2"/>
          <a:stretch>
            <a:fillRect/>
          </a:stretch>
        </p:blipFill>
        <p:spPr>
          <a:xfrm>
            <a:off x="801400" y="3194618"/>
            <a:ext cx="2274782" cy="2274782"/>
          </a:xfrm>
          <a:prstGeom prst="rect">
            <a:avLst/>
          </a:prstGeom>
        </p:spPr>
      </p:pic>
      <p:pic>
        <p:nvPicPr>
          <p:cNvPr id="8" name="Picture 7">
            <a:extLst>
              <a:ext uri="{FF2B5EF4-FFF2-40B4-BE49-F238E27FC236}">
                <a16:creationId xmlns:a16="http://schemas.microsoft.com/office/drawing/2014/main" id="{313F6C71-9C48-BA84-D015-F7D42FB8370B}"/>
              </a:ext>
            </a:extLst>
          </p:cNvPr>
          <p:cNvPicPr>
            <a:picLocks noChangeAspect="1"/>
          </p:cNvPicPr>
          <p:nvPr/>
        </p:nvPicPr>
        <p:blipFill>
          <a:blip r:embed="rId3"/>
          <a:stretch>
            <a:fillRect/>
          </a:stretch>
        </p:blipFill>
        <p:spPr>
          <a:xfrm>
            <a:off x="4542318" y="3173141"/>
            <a:ext cx="2317736" cy="2317736"/>
          </a:xfrm>
          <a:prstGeom prst="rect">
            <a:avLst/>
          </a:prstGeom>
        </p:spPr>
      </p:pic>
      <p:pic>
        <p:nvPicPr>
          <p:cNvPr id="10" name="Picture 9">
            <a:extLst>
              <a:ext uri="{FF2B5EF4-FFF2-40B4-BE49-F238E27FC236}">
                <a16:creationId xmlns:a16="http://schemas.microsoft.com/office/drawing/2014/main" id="{71EA5B6B-A086-3944-E001-F006E831FC23}"/>
              </a:ext>
            </a:extLst>
          </p:cNvPr>
          <p:cNvPicPr>
            <a:picLocks noChangeAspect="1"/>
          </p:cNvPicPr>
          <p:nvPr/>
        </p:nvPicPr>
        <p:blipFill>
          <a:blip r:embed="rId4"/>
          <a:stretch>
            <a:fillRect/>
          </a:stretch>
        </p:blipFill>
        <p:spPr>
          <a:xfrm>
            <a:off x="8686143" y="3233850"/>
            <a:ext cx="2351118" cy="2351118"/>
          </a:xfrm>
          <a:prstGeom prst="rect">
            <a:avLst/>
          </a:prstGeom>
        </p:spPr>
      </p:pic>
      <p:sp>
        <p:nvSpPr>
          <p:cNvPr id="11" name="Rectangle 10">
            <a:extLst>
              <a:ext uri="{FF2B5EF4-FFF2-40B4-BE49-F238E27FC236}">
                <a16:creationId xmlns:a16="http://schemas.microsoft.com/office/drawing/2014/main" id="{D1D040B8-6F2B-5E62-3B3A-9FC4A30DDD9C}"/>
              </a:ext>
            </a:extLst>
          </p:cNvPr>
          <p:cNvSpPr/>
          <p:nvPr/>
        </p:nvSpPr>
        <p:spPr>
          <a:xfrm>
            <a:off x="686933" y="5606298"/>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CENTER</a:t>
            </a:r>
          </a:p>
        </p:txBody>
      </p:sp>
      <p:sp>
        <p:nvSpPr>
          <p:cNvPr id="12" name="Rectangle 11">
            <a:extLst>
              <a:ext uri="{FF2B5EF4-FFF2-40B4-BE49-F238E27FC236}">
                <a16:creationId xmlns:a16="http://schemas.microsoft.com/office/drawing/2014/main" id="{4F9C50F9-19FB-2B01-29DD-0AF9760BB04A}"/>
              </a:ext>
            </a:extLst>
          </p:cNvPr>
          <p:cNvSpPr/>
          <p:nvPr/>
        </p:nvSpPr>
        <p:spPr>
          <a:xfrm>
            <a:off x="8339590" y="5606298"/>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DETECTING ISSUES</a:t>
            </a:r>
          </a:p>
        </p:txBody>
      </p:sp>
      <p:sp>
        <p:nvSpPr>
          <p:cNvPr id="13" name="Rectangle 12">
            <a:extLst>
              <a:ext uri="{FF2B5EF4-FFF2-40B4-BE49-F238E27FC236}">
                <a16:creationId xmlns:a16="http://schemas.microsoft.com/office/drawing/2014/main" id="{D07A1FB9-D328-3C4A-49F8-63ACB1230CAB}"/>
              </a:ext>
            </a:extLst>
          </p:cNvPr>
          <p:cNvSpPr/>
          <p:nvPr/>
        </p:nvSpPr>
        <p:spPr>
          <a:xfrm>
            <a:off x="4356339" y="5608232"/>
            <a:ext cx="2752032" cy="328197"/>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NETWORK OPERATIONS</a:t>
            </a:r>
          </a:p>
        </p:txBody>
      </p:sp>
    </p:spTree>
    <p:extLst>
      <p:ext uri="{BB962C8B-B14F-4D97-AF65-F5344CB8AC3E}">
        <p14:creationId xmlns:p14="http://schemas.microsoft.com/office/powerpoint/2010/main" val="20292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6473-7514-AC02-57E0-C87E0C09AA6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5CE7460-1333-9FCA-F928-1777825AF33D}"/>
              </a:ext>
            </a:extLst>
          </p:cNvPr>
          <p:cNvSpPr txBox="1"/>
          <p:nvPr/>
        </p:nvSpPr>
        <p:spPr>
          <a:xfrm>
            <a:off x="320530" y="796404"/>
            <a:ext cx="8224756" cy="646331"/>
          </a:xfrm>
          <a:prstGeom prst="rect">
            <a:avLst/>
          </a:prstGeom>
          <a:noFill/>
        </p:spPr>
        <p:txBody>
          <a:bodyPr wrap="square">
            <a:spAutoFit/>
          </a:bodyPr>
          <a:lstStyle/>
          <a:p>
            <a:r>
              <a:rPr lang="en-US" sz="3600" b="1"/>
              <a:t>Security</a:t>
            </a:r>
            <a:endParaRPr lang="en-US" sz="4000" b="1"/>
          </a:p>
        </p:txBody>
      </p:sp>
      <p:cxnSp>
        <p:nvCxnSpPr>
          <p:cNvPr id="7" name="Straight Connector 6">
            <a:extLst>
              <a:ext uri="{FF2B5EF4-FFF2-40B4-BE49-F238E27FC236}">
                <a16:creationId xmlns:a16="http://schemas.microsoft.com/office/drawing/2014/main" id="{E3505B65-5B35-1E2F-4576-C07336876CDC}"/>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AD3639B-0C00-1694-65C0-BB0CF9BC2CCF}"/>
              </a:ext>
            </a:extLst>
          </p:cNvPr>
          <p:cNvSpPr txBox="1"/>
          <p:nvPr/>
        </p:nvSpPr>
        <p:spPr>
          <a:xfrm>
            <a:off x="320530" y="1518122"/>
            <a:ext cx="11098584" cy="1200329"/>
          </a:xfrm>
          <a:prstGeom prst="rect">
            <a:avLst/>
          </a:prstGeom>
          <a:noFill/>
        </p:spPr>
        <p:txBody>
          <a:bodyPr wrap="square" rtlCol="0">
            <a:spAutoFit/>
          </a:bodyPr>
          <a:lstStyle/>
          <a:p>
            <a:r>
              <a:rPr lang="en-US"/>
              <a:t>Security is a service of pulse platform designed to provide comprehensive protection for the environments. It also offers Natural Language Investigation, Frictionless deployment, continuous runtime threat enrichment and cost efficiency by integrating various security functions, helping detect, investigate, and remediate security issues quickly and efficiently</a:t>
            </a:r>
          </a:p>
        </p:txBody>
      </p:sp>
      <p:pic>
        <p:nvPicPr>
          <p:cNvPr id="3" name="Picture 2">
            <a:extLst>
              <a:ext uri="{FF2B5EF4-FFF2-40B4-BE49-F238E27FC236}">
                <a16:creationId xmlns:a16="http://schemas.microsoft.com/office/drawing/2014/main" id="{ACFEA059-F0C4-A481-7716-BDF77ECB1AA2}"/>
              </a:ext>
            </a:extLst>
          </p:cNvPr>
          <p:cNvPicPr>
            <a:picLocks noChangeAspect="1"/>
          </p:cNvPicPr>
          <p:nvPr/>
        </p:nvPicPr>
        <p:blipFill>
          <a:blip r:embed="rId2"/>
          <a:stretch>
            <a:fillRect/>
          </a:stretch>
        </p:blipFill>
        <p:spPr>
          <a:xfrm>
            <a:off x="6642049" y="3181204"/>
            <a:ext cx="1753207" cy="1753207"/>
          </a:xfrm>
          <a:prstGeom prst="rect">
            <a:avLst/>
          </a:prstGeom>
        </p:spPr>
      </p:pic>
      <p:pic>
        <p:nvPicPr>
          <p:cNvPr id="4" name="Picture 3">
            <a:extLst>
              <a:ext uri="{FF2B5EF4-FFF2-40B4-BE49-F238E27FC236}">
                <a16:creationId xmlns:a16="http://schemas.microsoft.com/office/drawing/2014/main" id="{CF2986A4-7A07-06C3-D82F-CDDED06EC434}"/>
              </a:ext>
            </a:extLst>
          </p:cNvPr>
          <p:cNvPicPr>
            <a:picLocks noChangeAspect="1"/>
          </p:cNvPicPr>
          <p:nvPr/>
        </p:nvPicPr>
        <p:blipFill>
          <a:blip r:embed="rId3"/>
          <a:stretch>
            <a:fillRect/>
          </a:stretch>
        </p:blipFill>
        <p:spPr>
          <a:xfrm>
            <a:off x="441447" y="3134478"/>
            <a:ext cx="2069352" cy="2069352"/>
          </a:xfrm>
          <a:prstGeom prst="rect">
            <a:avLst/>
          </a:prstGeom>
        </p:spPr>
      </p:pic>
      <p:pic>
        <p:nvPicPr>
          <p:cNvPr id="5" name="Picture 4">
            <a:extLst>
              <a:ext uri="{FF2B5EF4-FFF2-40B4-BE49-F238E27FC236}">
                <a16:creationId xmlns:a16="http://schemas.microsoft.com/office/drawing/2014/main" id="{E7FC9278-A9AD-0C0E-B93F-21D5F0C80A09}"/>
              </a:ext>
            </a:extLst>
          </p:cNvPr>
          <p:cNvPicPr>
            <a:picLocks noChangeAspect="1"/>
          </p:cNvPicPr>
          <p:nvPr/>
        </p:nvPicPr>
        <p:blipFill>
          <a:blip r:embed="rId4"/>
          <a:stretch>
            <a:fillRect/>
          </a:stretch>
        </p:blipFill>
        <p:spPr>
          <a:xfrm>
            <a:off x="3388848" y="3162860"/>
            <a:ext cx="1753207" cy="1753207"/>
          </a:xfrm>
          <a:prstGeom prst="rect">
            <a:avLst/>
          </a:prstGeom>
        </p:spPr>
      </p:pic>
      <p:pic>
        <p:nvPicPr>
          <p:cNvPr id="8" name="Picture 7" descr="A blue computer server with pink and blue lines&#10;&#10;Description automatically generated with medium confidence">
            <a:extLst>
              <a:ext uri="{FF2B5EF4-FFF2-40B4-BE49-F238E27FC236}">
                <a16:creationId xmlns:a16="http://schemas.microsoft.com/office/drawing/2014/main" id="{8A491DFF-2A5C-8F68-CEBA-C5B1F17B5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2037" y="3162934"/>
            <a:ext cx="1897994" cy="1897994"/>
          </a:xfrm>
          <a:prstGeom prst="rect">
            <a:avLst/>
          </a:prstGeom>
        </p:spPr>
      </p:pic>
      <p:sp>
        <p:nvSpPr>
          <p:cNvPr id="10" name="TextBox 9">
            <a:extLst>
              <a:ext uri="{FF2B5EF4-FFF2-40B4-BE49-F238E27FC236}">
                <a16:creationId xmlns:a16="http://schemas.microsoft.com/office/drawing/2014/main" id="{1A087CFB-5620-68B9-1D30-8232F5FC87AE}"/>
              </a:ext>
            </a:extLst>
          </p:cNvPr>
          <p:cNvSpPr txBox="1"/>
          <p:nvPr/>
        </p:nvSpPr>
        <p:spPr>
          <a:xfrm>
            <a:off x="622882" y="5398706"/>
            <a:ext cx="2150525" cy="369332"/>
          </a:xfrm>
          <a:prstGeom prst="rect">
            <a:avLst/>
          </a:prstGeom>
          <a:noFill/>
        </p:spPr>
        <p:txBody>
          <a:bodyPr wrap="square" rtlCol="0">
            <a:spAutoFit/>
          </a:bodyPr>
          <a:lstStyle/>
          <a:p>
            <a:r>
              <a:rPr lang="en-IN" b="1"/>
              <a:t>IDENTITY</a:t>
            </a:r>
          </a:p>
        </p:txBody>
      </p:sp>
      <p:sp>
        <p:nvSpPr>
          <p:cNvPr id="11" name="TextBox 10">
            <a:extLst>
              <a:ext uri="{FF2B5EF4-FFF2-40B4-BE49-F238E27FC236}">
                <a16:creationId xmlns:a16="http://schemas.microsoft.com/office/drawing/2014/main" id="{79A50F02-0DFF-3FCB-1BC0-67FE85792CEB}"/>
              </a:ext>
            </a:extLst>
          </p:cNvPr>
          <p:cNvSpPr txBox="1"/>
          <p:nvPr/>
        </p:nvSpPr>
        <p:spPr>
          <a:xfrm>
            <a:off x="3274339" y="5398706"/>
            <a:ext cx="2150525" cy="369332"/>
          </a:xfrm>
          <a:prstGeom prst="rect">
            <a:avLst/>
          </a:prstGeom>
          <a:noFill/>
        </p:spPr>
        <p:txBody>
          <a:bodyPr wrap="square" rtlCol="0">
            <a:spAutoFit/>
          </a:bodyPr>
          <a:lstStyle/>
          <a:p>
            <a:r>
              <a:rPr lang="en-IN" b="1"/>
              <a:t>INFRASTRUCTURE</a:t>
            </a:r>
          </a:p>
        </p:txBody>
      </p:sp>
      <p:sp>
        <p:nvSpPr>
          <p:cNvPr id="12" name="TextBox 11">
            <a:extLst>
              <a:ext uri="{FF2B5EF4-FFF2-40B4-BE49-F238E27FC236}">
                <a16:creationId xmlns:a16="http://schemas.microsoft.com/office/drawing/2014/main" id="{A5FCFE21-840D-0F12-ED12-DB0B5655D030}"/>
              </a:ext>
            </a:extLst>
          </p:cNvPr>
          <p:cNvSpPr txBox="1"/>
          <p:nvPr/>
        </p:nvSpPr>
        <p:spPr>
          <a:xfrm>
            <a:off x="6642049" y="5398706"/>
            <a:ext cx="2150525" cy="369332"/>
          </a:xfrm>
          <a:prstGeom prst="rect">
            <a:avLst/>
          </a:prstGeom>
          <a:noFill/>
        </p:spPr>
        <p:txBody>
          <a:bodyPr wrap="square" rtlCol="0">
            <a:spAutoFit/>
          </a:bodyPr>
          <a:lstStyle/>
          <a:p>
            <a:r>
              <a:rPr lang="en-IN" b="1"/>
              <a:t>VULNERABILITIES</a:t>
            </a:r>
          </a:p>
        </p:txBody>
      </p:sp>
      <p:sp>
        <p:nvSpPr>
          <p:cNvPr id="13" name="TextBox 12">
            <a:extLst>
              <a:ext uri="{FF2B5EF4-FFF2-40B4-BE49-F238E27FC236}">
                <a16:creationId xmlns:a16="http://schemas.microsoft.com/office/drawing/2014/main" id="{7C7FDD2A-EF92-1124-AA84-5323E179F8CD}"/>
              </a:ext>
            </a:extLst>
          </p:cNvPr>
          <p:cNvSpPr txBox="1"/>
          <p:nvPr/>
        </p:nvSpPr>
        <p:spPr>
          <a:xfrm>
            <a:off x="9867303" y="5398706"/>
            <a:ext cx="2150525" cy="369332"/>
          </a:xfrm>
          <a:prstGeom prst="rect">
            <a:avLst/>
          </a:prstGeom>
          <a:noFill/>
        </p:spPr>
        <p:txBody>
          <a:bodyPr wrap="square" rtlCol="0">
            <a:spAutoFit/>
          </a:bodyPr>
          <a:lstStyle/>
          <a:p>
            <a:r>
              <a:rPr lang="en-IN" b="1"/>
              <a:t>WORKLOADS</a:t>
            </a:r>
          </a:p>
        </p:txBody>
      </p:sp>
    </p:spTree>
    <p:extLst>
      <p:ext uri="{BB962C8B-B14F-4D97-AF65-F5344CB8AC3E}">
        <p14:creationId xmlns:p14="http://schemas.microsoft.com/office/powerpoint/2010/main" val="16737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9B843-8D8C-D3FF-7245-CB2FFE6EA28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880013B-C8AE-C417-1264-A6965674F3D2}"/>
              </a:ext>
            </a:extLst>
          </p:cNvPr>
          <p:cNvSpPr txBox="1"/>
          <p:nvPr/>
        </p:nvSpPr>
        <p:spPr>
          <a:xfrm>
            <a:off x="320530" y="796404"/>
            <a:ext cx="8224756" cy="707886"/>
          </a:xfrm>
          <a:prstGeom prst="rect">
            <a:avLst/>
          </a:prstGeom>
          <a:noFill/>
        </p:spPr>
        <p:txBody>
          <a:bodyPr wrap="square">
            <a:spAutoFit/>
          </a:bodyPr>
          <a:lstStyle/>
          <a:p>
            <a:r>
              <a:rPr lang="en-US" sz="4000" b="1"/>
              <a:t>Automation</a:t>
            </a:r>
          </a:p>
        </p:txBody>
      </p:sp>
      <p:cxnSp>
        <p:nvCxnSpPr>
          <p:cNvPr id="7" name="Straight Connector 6">
            <a:extLst>
              <a:ext uri="{FF2B5EF4-FFF2-40B4-BE49-F238E27FC236}">
                <a16:creationId xmlns:a16="http://schemas.microsoft.com/office/drawing/2014/main" id="{63AB0A79-32F9-6306-DBD7-C5AC72A73C1A}"/>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606A4-B58B-691E-6505-3D432E890C60}"/>
              </a:ext>
            </a:extLst>
          </p:cNvPr>
          <p:cNvSpPr txBox="1"/>
          <p:nvPr/>
        </p:nvSpPr>
        <p:spPr>
          <a:xfrm>
            <a:off x="320530" y="1518122"/>
            <a:ext cx="11098584" cy="646331"/>
          </a:xfrm>
          <a:prstGeom prst="rect">
            <a:avLst/>
          </a:prstGeom>
          <a:noFill/>
        </p:spPr>
        <p:txBody>
          <a:bodyPr wrap="square" rtlCol="0">
            <a:spAutoFit/>
          </a:bodyPr>
          <a:lstStyle/>
          <a:p>
            <a:r>
              <a:rPr lang="en-US"/>
              <a:t>IT automation refers to the use of software and systems to create repeatable instructions and processes to replace or reduce human interaction with IT system. </a:t>
            </a:r>
          </a:p>
        </p:txBody>
      </p:sp>
      <p:pic>
        <p:nvPicPr>
          <p:cNvPr id="14" name="Picture 13">
            <a:extLst>
              <a:ext uri="{FF2B5EF4-FFF2-40B4-BE49-F238E27FC236}">
                <a16:creationId xmlns:a16="http://schemas.microsoft.com/office/drawing/2014/main" id="{2036A1C6-C2FA-086F-3D9C-DF185929E656}"/>
              </a:ext>
            </a:extLst>
          </p:cNvPr>
          <p:cNvPicPr>
            <a:picLocks noChangeAspect="1"/>
          </p:cNvPicPr>
          <p:nvPr/>
        </p:nvPicPr>
        <p:blipFill>
          <a:blip r:embed="rId2"/>
          <a:stretch>
            <a:fillRect/>
          </a:stretch>
        </p:blipFill>
        <p:spPr>
          <a:xfrm>
            <a:off x="3304525" y="4217609"/>
            <a:ext cx="1462829" cy="1462829"/>
          </a:xfrm>
          <a:prstGeom prst="rect">
            <a:avLst/>
          </a:prstGeom>
        </p:spPr>
      </p:pic>
      <p:pic>
        <p:nvPicPr>
          <p:cNvPr id="1026" name="Picture 2">
            <a:extLst>
              <a:ext uri="{FF2B5EF4-FFF2-40B4-BE49-F238E27FC236}">
                <a16:creationId xmlns:a16="http://schemas.microsoft.com/office/drawing/2014/main" id="{B373DD47-8635-15B4-2241-E8DD489EE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00" y="2754780"/>
            <a:ext cx="1462829" cy="146282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8537E59-4663-12CC-0DF9-5CC9425BB8E6}"/>
              </a:ext>
            </a:extLst>
          </p:cNvPr>
          <p:cNvPicPr>
            <a:picLocks noChangeAspect="1"/>
          </p:cNvPicPr>
          <p:nvPr/>
        </p:nvPicPr>
        <p:blipFill>
          <a:blip r:embed="rId4"/>
          <a:stretch>
            <a:fillRect/>
          </a:stretch>
        </p:blipFill>
        <p:spPr>
          <a:xfrm>
            <a:off x="8784771" y="4360545"/>
            <a:ext cx="2634343" cy="1652052"/>
          </a:xfrm>
          <a:prstGeom prst="rect">
            <a:avLst/>
          </a:prstGeom>
        </p:spPr>
      </p:pic>
      <p:pic>
        <p:nvPicPr>
          <p:cNvPr id="20" name="Picture 19">
            <a:extLst>
              <a:ext uri="{FF2B5EF4-FFF2-40B4-BE49-F238E27FC236}">
                <a16:creationId xmlns:a16="http://schemas.microsoft.com/office/drawing/2014/main" id="{6098502A-269C-F9F2-E2D0-E28D9BA325BC}"/>
              </a:ext>
            </a:extLst>
          </p:cNvPr>
          <p:cNvPicPr>
            <a:picLocks noChangeAspect="1"/>
          </p:cNvPicPr>
          <p:nvPr/>
        </p:nvPicPr>
        <p:blipFill>
          <a:blip r:embed="rId5"/>
          <a:stretch>
            <a:fillRect/>
          </a:stretch>
        </p:blipFill>
        <p:spPr>
          <a:xfrm>
            <a:off x="6181292" y="2834746"/>
            <a:ext cx="1462829" cy="1402059"/>
          </a:xfrm>
          <a:prstGeom prst="rect">
            <a:avLst/>
          </a:prstGeom>
        </p:spPr>
      </p:pic>
      <p:sp>
        <p:nvSpPr>
          <p:cNvPr id="21" name="TextBox 20">
            <a:extLst>
              <a:ext uri="{FF2B5EF4-FFF2-40B4-BE49-F238E27FC236}">
                <a16:creationId xmlns:a16="http://schemas.microsoft.com/office/drawing/2014/main" id="{9A56D65D-ECF9-B3AB-B4BB-05D7B7BE03DC}"/>
              </a:ext>
            </a:extLst>
          </p:cNvPr>
          <p:cNvSpPr txBox="1"/>
          <p:nvPr/>
        </p:nvSpPr>
        <p:spPr>
          <a:xfrm>
            <a:off x="376866" y="4416549"/>
            <a:ext cx="2699657" cy="369332"/>
          </a:xfrm>
          <a:prstGeom prst="rect">
            <a:avLst/>
          </a:prstGeom>
          <a:noFill/>
        </p:spPr>
        <p:txBody>
          <a:bodyPr wrap="square" rtlCol="0">
            <a:spAutoFit/>
          </a:bodyPr>
          <a:lstStyle/>
          <a:p>
            <a:r>
              <a:rPr lang="en-IN" b="1"/>
              <a:t>SERVER PROVISIONING</a:t>
            </a:r>
          </a:p>
        </p:txBody>
      </p:sp>
      <p:sp>
        <p:nvSpPr>
          <p:cNvPr id="22" name="TextBox 21">
            <a:extLst>
              <a:ext uri="{FF2B5EF4-FFF2-40B4-BE49-F238E27FC236}">
                <a16:creationId xmlns:a16="http://schemas.microsoft.com/office/drawing/2014/main" id="{F17F2BEB-54B8-9EF8-D0B6-297692B4F5F0}"/>
              </a:ext>
            </a:extLst>
          </p:cNvPr>
          <p:cNvSpPr txBox="1"/>
          <p:nvPr/>
        </p:nvSpPr>
        <p:spPr>
          <a:xfrm>
            <a:off x="2621647" y="5873926"/>
            <a:ext cx="3622521" cy="369332"/>
          </a:xfrm>
          <a:prstGeom prst="rect">
            <a:avLst/>
          </a:prstGeom>
          <a:noFill/>
        </p:spPr>
        <p:txBody>
          <a:bodyPr wrap="square" rtlCol="0">
            <a:spAutoFit/>
          </a:bodyPr>
          <a:lstStyle/>
          <a:p>
            <a:r>
              <a:rPr lang="en-IN" b="1"/>
              <a:t>CONFIGURATION MANAGEMENT</a:t>
            </a:r>
          </a:p>
        </p:txBody>
      </p:sp>
      <p:sp>
        <p:nvSpPr>
          <p:cNvPr id="23" name="TextBox 22">
            <a:extLst>
              <a:ext uri="{FF2B5EF4-FFF2-40B4-BE49-F238E27FC236}">
                <a16:creationId xmlns:a16="http://schemas.microsoft.com/office/drawing/2014/main" id="{8D607A3F-FC22-523D-A3C6-46FA77FBA4B1}"/>
              </a:ext>
            </a:extLst>
          </p:cNvPr>
          <p:cNvSpPr txBox="1"/>
          <p:nvPr/>
        </p:nvSpPr>
        <p:spPr>
          <a:xfrm>
            <a:off x="5496696" y="4360545"/>
            <a:ext cx="3622521" cy="369332"/>
          </a:xfrm>
          <a:prstGeom prst="rect">
            <a:avLst/>
          </a:prstGeom>
          <a:noFill/>
        </p:spPr>
        <p:txBody>
          <a:bodyPr wrap="square" rtlCol="0">
            <a:spAutoFit/>
          </a:bodyPr>
          <a:lstStyle/>
          <a:p>
            <a:r>
              <a:rPr lang="en-IN" b="1"/>
              <a:t>APPLICATION DEPLOYMENT</a:t>
            </a:r>
          </a:p>
        </p:txBody>
      </p:sp>
      <p:sp>
        <p:nvSpPr>
          <p:cNvPr id="24" name="TextBox 23">
            <a:extLst>
              <a:ext uri="{FF2B5EF4-FFF2-40B4-BE49-F238E27FC236}">
                <a16:creationId xmlns:a16="http://schemas.microsoft.com/office/drawing/2014/main" id="{BB329842-F60F-12A1-8DAD-DFFFE709B507}"/>
              </a:ext>
            </a:extLst>
          </p:cNvPr>
          <p:cNvSpPr txBox="1"/>
          <p:nvPr/>
        </p:nvSpPr>
        <p:spPr>
          <a:xfrm>
            <a:off x="9119217" y="5873926"/>
            <a:ext cx="3622521" cy="369332"/>
          </a:xfrm>
          <a:prstGeom prst="rect">
            <a:avLst/>
          </a:prstGeom>
          <a:noFill/>
        </p:spPr>
        <p:txBody>
          <a:bodyPr wrap="square" rtlCol="0">
            <a:spAutoFit/>
          </a:bodyPr>
          <a:lstStyle/>
          <a:p>
            <a:r>
              <a:rPr lang="en-IN" b="1"/>
              <a:t>SYSTEM MONITORING</a:t>
            </a:r>
          </a:p>
        </p:txBody>
      </p:sp>
    </p:spTree>
    <p:extLst>
      <p:ext uri="{BB962C8B-B14F-4D97-AF65-F5344CB8AC3E}">
        <p14:creationId xmlns:p14="http://schemas.microsoft.com/office/powerpoint/2010/main" val="322664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1BAC6-AD35-CBE0-90A0-BD97CF6AFFA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4AACD97-332E-2363-C5EE-199E71EE436D}"/>
              </a:ext>
            </a:extLst>
          </p:cNvPr>
          <p:cNvSpPr txBox="1"/>
          <p:nvPr/>
        </p:nvSpPr>
        <p:spPr>
          <a:xfrm>
            <a:off x="320530" y="796404"/>
            <a:ext cx="8224756" cy="646331"/>
          </a:xfrm>
          <a:prstGeom prst="rect">
            <a:avLst/>
          </a:prstGeom>
          <a:noFill/>
        </p:spPr>
        <p:txBody>
          <a:bodyPr wrap="square">
            <a:spAutoFit/>
          </a:bodyPr>
          <a:lstStyle/>
          <a:p>
            <a:r>
              <a:rPr lang="en-US" sz="3600" b="1" dirty="0"/>
              <a:t>Asset management</a:t>
            </a:r>
            <a:endParaRPr lang="en-US" sz="4000" b="1" dirty="0"/>
          </a:p>
        </p:txBody>
      </p:sp>
      <p:cxnSp>
        <p:nvCxnSpPr>
          <p:cNvPr id="7" name="Straight Connector 6">
            <a:extLst>
              <a:ext uri="{FF2B5EF4-FFF2-40B4-BE49-F238E27FC236}">
                <a16:creationId xmlns:a16="http://schemas.microsoft.com/office/drawing/2014/main" id="{2CB092FD-16F4-CA87-A3F3-31F29E15B890}"/>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237BAE-DF09-5977-4B3D-B52E49AD0741}"/>
              </a:ext>
            </a:extLst>
          </p:cNvPr>
          <p:cNvSpPr txBox="1"/>
          <p:nvPr/>
        </p:nvSpPr>
        <p:spPr>
          <a:xfrm>
            <a:off x="441447" y="1618865"/>
            <a:ext cx="11098584" cy="584775"/>
          </a:xfrm>
          <a:prstGeom prst="rect">
            <a:avLst/>
          </a:prstGeom>
          <a:noFill/>
        </p:spPr>
        <p:txBody>
          <a:bodyPr wrap="square" rtlCol="0">
            <a:spAutoFit/>
          </a:bodyPr>
          <a:lstStyle/>
          <a:p>
            <a:pPr algn="l">
              <a:spcBef>
                <a:spcPts val="900"/>
              </a:spcBef>
            </a:pPr>
            <a:r>
              <a:rPr lang="en-US" sz="1600" dirty="0">
                <a:solidFill>
                  <a:srgbClr val="111111"/>
                </a:solidFill>
                <a:latin typeface="Aptosbody"/>
              </a:rPr>
              <a:t>IT Asset Management in Pulse Platform is a set of practices and tools used to manage and optimize the lifecycle of IT assets within an organization. </a:t>
            </a:r>
            <a:r>
              <a:rPr lang="en-US" sz="1600">
                <a:solidFill>
                  <a:srgbClr val="111111"/>
                </a:solidFill>
                <a:latin typeface="Aptosbody"/>
              </a:rPr>
              <a:t>It</a:t>
            </a:r>
            <a:r>
              <a:rPr lang="en-US" sz="1600" dirty="0">
                <a:solidFill>
                  <a:srgbClr val="111111"/>
                </a:solidFill>
                <a:latin typeface="Aptosbody"/>
              </a:rPr>
              <a:t> offers robust IT Asset Management solution that helps organizations efficiently manage their IT assets.</a:t>
            </a:r>
            <a:endParaRPr lang="en-US" sz="1600" dirty="0">
              <a:solidFill>
                <a:srgbClr val="111111"/>
              </a:solidFill>
              <a:latin typeface="Aptos Body"/>
            </a:endParaRPr>
          </a:p>
        </p:txBody>
      </p:sp>
      <p:pic>
        <p:nvPicPr>
          <p:cNvPr id="4" name="Picture 3">
            <a:extLst>
              <a:ext uri="{FF2B5EF4-FFF2-40B4-BE49-F238E27FC236}">
                <a16:creationId xmlns:a16="http://schemas.microsoft.com/office/drawing/2014/main" id="{DAC2C668-8262-0130-81C5-496A5ADDC53D}"/>
              </a:ext>
            </a:extLst>
          </p:cNvPr>
          <p:cNvPicPr>
            <a:picLocks noChangeAspect="1"/>
          </p:cNvPicPr>
          <p:nvPr/>
        </p:nvPicPr>
        <p:blipFill>
          <a:blip r:embed="rId2"/>
          <a:stretch>
            <a:fillRect/>
          </a:stretch>
        </p:blipFill>
        <p:spPr>
          <a:xfrm>
            <a:off x="320530" y="3238730"/>
            <a:ext cx="2897833" cy="1281454"/>
          </a:xfrm>
          <a:prstGeom prst="rect">
            <a:avLst/>
          </a:prstGeom>
        </p:spPr>
      </p:pic>
      <p:pic>
        <p:nvPicPr>
          <p:cNvPr id="8" name="Picture 7">
            <a:extLst>
              <a:ext uri="{FF2B5EF4-FFF2-40B4-BE49-F238E27FC236}">
                <a16:creationId xmlns:a16="http://schemas.microsoft.com/office/drawing/2014/main" id="{BF1380C3-9F80-1229-1888-7407B62823AB}"/>
              </a:ext>
            </a:extLst>
          </p:cNvPr>
          <p:cNvPicPr>
            <a:picLocks noChangeAspect="1"/>
          </p:cNvPicPr>
          <p:nvPr/>
        </p:nvPicPr>
        <p:blipFill>
          <a:blip r:embed="rId3"/>
          <a:stretch>
            <a:fillRect/>
          </a:stretch>
        </p:blipFill>
        <p:spPr>
          <a:xfrm>
            <a:off x="3929742" y="3064605"/>
            <a:ext cx="1677031" cy="1634395"/>
          </a:xfrm>
          <a:prstGeom prst="rect">
            <a:avLst/>
          </a:prstGeom>
        </p:spPr>
      </p:pic>
      <p:sp>
        <p:nvSpPr>
          <p:cNvPr id="9" name="Rectangle 8">
            <a:extLst>
              <a:ext uri="{FF2B5EF4-FFF2-40B4-BE49-F238E27FC236}">
                <a16:creationId xmlns:a16="http://schemas.microsoft.com/office/drawing/2014/main" id="{67D15BDD-44E7-3600-D459-71A67514CDF8}"/>
              </a:ext>
            </a:extLst>
          </p:cNvPr>
          <p:cNvSpPr/>
          <p:nvPr/>
        </p:nvSpPr>
        <p:spPr>
          <a:xfrm>
            <a:off x="289555" y="4869176"/>
            <a:ext cx="2959781" cy="369959"/>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INVENTORY DISCOVERY</a:t>
            </a:r>
            <a:endParaRPr lang="en-US" b="1" dirty="0">
              <a:solidFill>
                <a:schemeClr val="tx1"/>
              </a:solidFill>
            </a:endParaRPr>
          </a:p>
        </p:txBody>
      </p:sp>
      <p:sp>
        <p:nvSpPr>
          <p:cNvPr id="10" name="Rectangle 9">
            <a:extLst>
              <a:ext uri="{FF2B5EF4-FFF2-40B4-BE49-F238E27FC236}">
                <a16:creationId xmlns:a16="http://schemas.microsoft.com/office/drawing/2014/main" id="{7C16FA8D-FD31-10DB-C8D4-C9084DBC138C}"/>
              </a:ext>
            </a:extLst>
          </p:cNvPr>
          <p:cNvSpPr/>
          <p:nvPr/>
        </p:nvSpPr>
        <p:spPr>
          <a:xfrm>
            <a:off x="3458591" y="4869176"/>
            <a:ext cx="2959781" cy="554938"/>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CENTRALISED</a:t>
            </a:r>
          </a:p>
          <a:p>
            <a:pPr algn="ctr"/>
            <a:r>
              <a:rPr lang="en-US" b="1" dirty="0">
                <a:solidFill>
                  <a:schemeClr val="tx1"/>
                </a:solidFill>
              </a:rPr>
              <a:t> DATABASE</a:t>
            </a:r>
          </a:p>
        </p:txBody>
      </p:sp>
      <p:pic>
        <p:nvPicPr>
          <p:cNvPr id="12" name="Picture 11">
            <a:extLst>
              <a:ext uri="{FF2B5EF4-FFF2-40B4-BE49-F238E27FC236}">
                <a16:creationId xmlns:a16="http://schemas.microsoft.com/office/drawing/2014/main" id="{651D2C0C-B996-4587-5178-97E3A2B005BC}"/>
              </a:ext>
            </a:extLst>
          </p:cNvPr>
          <p:cNvPicPr>
            <a:picLocks noChangeAspect="1"/>
          </p:cNvPicPr>
          <p:nvPr/>
        </p:nvPicPr>
        <p:blipFill>
          <a:blip r:embed="rId4"/>
          <a:stretch>
            <a:fillRect/>
          </a:stretch>
        </p:blipFill>
        <p:spPr>
          <a:xfrm>
            <a:off x="6318152" y="2547801"/>
            <a:ext cx="1972540" cy="2151199"/>
          </a:xfrm>
          <a:prstGeom prst="rect">
            <a:avLst/>
          </a:prstGeom>
        </p:spPr>
      </p:pic>
      <p:pic>
        <p:nvPicPr>
          <p:cNvPr id="13" name="Picture 12">
            <a:extLst>
              <a:ext uri="{FF2B5EF4-FFF2-40B4-BE49-F238E27FC236}">
                <a16:creationId xmlns:a16="http://schemas.microsoft.com/office/drawing/2014/main" id="{F93B6EBE-01F2-FE4C-90F9-40D4C14B72AD}"/>
              </a:ext>
            </a:extLst>
          </p:cNvPr>
          <p:cNvPicPr>
            <a:picLocks noChangeAspect="1"/>
          </p:cNvPicPr>
          <p:nvPr/>
        </p:nvPicPr>
        <p:blipFill>
          <a:blip r:embed="rId5"/>
          <a:stretch>
            <a:fillRect/>
          </a:stretch>
        </p:blipFill>
        <p:spPr>
          <a:xfrm>
            <a:off x="9056914" y="3064605"/>
            <a:ext cx="2172003" cy="1600423"/>
          </a:xfrm>
          <a:prstGeom prst="rect">
            <a:avLst/>
          </a:prstGeom>
        </p:spPr>
      </p:pic>
      <p:sp>
        <p:nvSpPr>
          <p:cNvPr id="14" name="Rectangle 13">
            <a:extLst>
              <a:ext uri="{FF2B5EF4-FFF2-40B4-BE49-F238E27FC236}">
                <a16:creationId xmlns:a16="http://schemas.microsoft.com/office/drawing/2014/main" id="{C178E764-E8B5-7885-458E-5676AB2C35AD}"/>
              </a:ext>
            </a:extLst>
          </p:cNvPr>
          <p:cNvSpPr/>
          <p:nvPr/>
        </p:nvSpPr>
        <p:spPr>
          <a:xfrm>
            <a:off x="5787652" y="4961017"/>
            <a:ext cx="3232383" cy="369959"/>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ASSET LIFECYCLE </a:t>
            </a:r>
            <a:r>
              <a:rPr lang="en-US" b="1">
                <a:solidFill>
                  <a:schemeClr val="tx1"/>
                </a:solidFill>
              </a:rPr>
              <a:t>MANAGEMENT</a:t>
            </a:r>
            <a:endParaRPr lang="en-US" b="1" dirty="0">
              <a:solidFill>
                <a:schemeClr val="tx1"/>
              </a:solidFill>
            </a:endParaRPr>
          </a:p>
        </p:txBody>
      </p:sp>
      <p:sp>
        <p:nvSpPr>
          <p:cNvPr id="15" name="Rectangle 14">
            <a:extLst>
              <a:ext uri="{FF2B5EF4-FFF2-40B4-BE49-F238E27FC236}">
                <a16:creationId xmlns:a16="http://schemas.microsoft.com/office/drawing/2014/main" id="{ED93E064-903C-3BEB-3B05-41E461AA8AA9}"/>
              </a:ext>
            </a:extLst>
          </p:cNvPr>
          <p:cNvSpPr/>
          <p:nvPr/>
        </p:nvSpPr>
        <p:spPr>
          <a:xfrm>
            <a:off x="8747433" y="4869176"/>
            <a:ext cx="3232383" cy="624669"/>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COMPLIANCE AND RISK MANAGEMENT</a:t>
            </a:r>
          </a:p>
        </p:txBody>
      </p:sp>
    </p:spTree>
    <p:extLst>
      <p:ext uri="{BB962C8B-B14F-4D97-AF65-F5344CB8AC3E}">
        <p14:creationId xmlns:p14="http://schemas.microsoft.com/office/powerpoint/2010/main" val="41276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1D920-C66E-60CC-FB69-0790B2CED8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9F85030-0062-1D67-C12A-330FB044A7EC}"/>
              </a:ext>
            </a:extLst>
          </p:cNvPr>
          <p:cNvSpPr txBox="1"/>
          <p:nvPr/>
        </p:nvSpPr>
        <p:spPr>
          <a:xfrm>
            <a:off x="320530" y="796404"/>
            <a:ext cx="8224756" cy="646331"/>
          </a:xfrm>
          <a:prstGeom prst="rect">
            <a:avLst/>
          </a:prstGeom>
          <a:noFill/>
        </p:spPr>
        <p:txBody>
          <a:bodyPr wrap="square">
            <a:spAutoFit/>
          </a:bodyPr>
          <a:lstStyle/>
          <a:p>
            <a:r>
              <a:rPr lang="en-US" sz="3600" b="1" dirty="0"/>
              <a:t>Automation Bots II</a:t>
            </a:r>
            <a:endParaRPr lang="en-US" sz="4000" b="1" dirty="0"/>
          </a:p>
        </p:txBody>
      </p:sp>
      <p:cxnSp>
        <p:nvCxnSpPr>
          <p:cNvPr id="7" name="Straight Connector 6">
            <a:extLst>
              <a:ext uri="{FF2B5EF4-FFF2-40B4-BE49-F238E27FC236}">
                <a16:creationId xmlns:a16="http://schemas.microsoft.com/office/drawing/2014/main" id="{823D8003-04FA-9024-95CE-A4CCAEC8129A}"/>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3CF5F65-9DD1-B6A4-27AE-39DBA28BB17A}"/>
              </a:ext>
            </a:extLst>
          </p:cNvPr>
          <p:cNvSpPr txBox="1"/>
          <p:nvPr/>
        </p:nvSpPr>
        <p:spPr>
          <a:xfrm>
            <a:off x="441447" y="1618865"/>
            <a:ext cx="11098584" cy="1077218"/>
          </a:xfrm>
          <a:prstGeom prst="rect">
            <a:avLst/>
          </a:prstGeom>
          <a:noFill/>
        </p:spPr>
        <p:txBody>
          <a:bodyPr wrap="square" rtlCol="0">
            <a:spAutoFit/>
          </a:bodyPr>
          <a:lstStyle/>
          <a:p>
            <a:pPr algn="just">
              <a:spcBef>
                <a:spcPts val="900"/>
              </a:spcBef>
            </a:pPr>
            <a:r>
              <a:rPr lang="en-US" sz="1600" dirty="0">
                <a:solidFill>
                  <a:srgbClr val="111111"/>
                </a:solidFill>
                <a:latin typeface="Aptosbody"/>
              </a:rPr>
              <a:t>Automation Bots in pulse is a store front, which includes end to end tested and functional bots. Bots are specifically designed for IT processes, it can significantly enhance efficiency and accuracy by automating repetitive and time-consuming tasks. The Bots cover the following categories: System and network bots, Enterprise applications bots and Custom applications bots. Overall, the Bot Store has over 100 Bots for on-demand consumption, it can be customized to fit existing technology stack and estate of a customer.</a:t>
            </a:r>
            <a:endParaRPr lang="en-US" sz="1600" dirty="0">
              <a:latin typeface="Aptos Body"/>
            </a:endParaRPr>
          </a:p>
        </p:txBody>
      </p:sp>
      <p:pic>
        <p:nvPicPr>
          <p:cNvPr id="4" name="Picture 3">
            <a:extLst>
              <a:ext uri="{FF2B5EF4-FFF2-40B4-BE49-F238E27FC236}">
                <a16:creationId xmlns:a16="http://schemas.microsoft.com/office/drawing/2014/main" id="{958D0048-64BA-FA29-24D6-C84665736FC3}"/>
              </a:ext>
            </a:extLst>
          </p:cNvPr>
          <p:cNvPicPr>
            <a:picLocks noChangeAspect="1"/>
          </p:cNvPicPr>
          <p:nvPr/>
        </p:nvPicPr>
        <p:blipFill>
          <a:blip r:embed="rId2"/>
          <a:stretch>
            <a:fillRect/>
          </a:stretch>
        </p:blipFill>
        <p:spPr>
          <a:xfrm>
            <a:off x="544287" y="2873313"/>
            <a:ext cx="2810096" cy="2507211"/>
          </a:xfrm>
          <a:prstGeom prst="rect">
            <a:avLst/>
          </a:prstGeom>
        </p:spPr>
      </p:pic>
      <p:pic>
        <p:nvPicPr>
          <p:cNvPr id="10" name="Picture 9">
            <a:extLst>
              <a:ext uri="{FF2B5EF4-FFF2-40B4-BE49-F238E27FC236}">
                <a16:creationId xmlns:a16="http://schemas.microsoft.com/office/drawing/2014/main" id="{D6D2F718-E10A-B493-495C-DFF01432DF78}"/>
              </a:ext>
            </a:extLst>
          </p:cNvPr>
          <p:cNvPicPr>
            <a:picLocks noChangeAspect="1"/>
          </p:cNvPicPr>
          <p:nvPr/>
        </p:nvPicPr>
        <p:blipFill>
          <a:blip r:embed="rId3"/>
          <a:stretch>
            <a:fillRect/>
          </a:stretch>
        </p:blipFill>
        <p:spPr>
          <a:xfrm>
            <a:off x="4253399" y="2903312"/>
            <a:ext cx="2818450" cy="2507211"/>
          </a:xfrm>
          <a:prstGeom prst="rect">
            <a:avLst/>
          </a:prstGeom>
        </p:spPr>
      </p:pic>
      <p:pic>
        <p:nvPicPr>
          <p:cNvPr id="12" name="Picture 11">
            <a:extLst>
              <a:ext uri="{FF2B5EF4-FFF2-40B4-BE49-F238E27FC236}">
                <a16:creationId xmlns:a16="http://schemas.microsoft.com/office/drawing/2014/main" id="{DEE7D9D1-A93F-E7E3-E5BF-11F42CA3608C}"/>
              </a:ext>
            </a:extLst>
          </p:cNvPr>
          <p:cNvPicPr>
            <a:picLocks noChangeAspect="1"/>
          </p:cNvPicPr>
          <p:nvPr/>
        </p:nvPicPr>
        <p:blipFill>
          <a:blip r:embed="rId4"/>
          <a:stretch>
            <a:fillRect/>
          </a:stretch>
        </p:blipFill>
        <p:spPr>
          <a:xfrm>
            <a:off x="8545286" y="2969751"/>
            <a:ext cx="2818450" cy="2374331"/>
          </a:xfrm>
          <a:prstGeom prst="rect">
            <a:avLst/>
          </a:prstGeom>
        </p:spPr>
      </p:pic>
      <p:sp>
        <p:nvSpPr>
          <p:cNvPr id="13" name="Rectangle 12">
            <a:extLst>
              <a:ext uri="{FF2B5EF4-FFF2-40B4-BE49-F238E27FC236}">
                <a16:creationId xmlns:a16="http://schemas.microsoft.com/office/drawing/2014/main" id="{03AB4501-7B0C-2AA6-34BE-DC17253858D3}"/>
              </a:ext>
            </a:extLst>
          </p:cNvPr>
          <p:cNvSpPr/>
          <p:nvPr/>
        </p:nvSpPr>
        <p:spPr>
          <a:xfrm>
            <a:off x="686933" y="5606298"/>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EFFICIENCY</a:t>
            </a:r>
          </a:p>
        </p:txBody>
      </p:sp>
      <p:sp>
        <p:nvSpPr>
          <p:cNvPr id="14" name="Rectangle 13">
            <a:extLst>
              <a:ext uri="{FF2B5EF4-FFF2-40B4-BE49-F238E27FC236}">
                <a16:creationId xmlns:a16="http://schemas.microsoft.com/office/drawing/2014/main" id="{09725DB5-43DB-18E1-28E2-DF612CFF4B1F}"/>
              </a:ext>
            </a:extLst>
          </p:cNvPr>
          <p:cNvSpPr/>
          <p:nvPr/>
        </p:nvSpPr>
        <p:spPr>
          <a:xfrm>
            <a:off x="4568134" y="5604551"/>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ACCURACY</a:t>
            </a:r>
          </a:p>
        </p:txBody>
      </p:sp>
      <p:sp>
        <p:nvSpPr>
          <p:cNvPr id="15" name="Rectangle 14">
            <a:extLst>
              <a:ext uri="{FF2B5EF4-FFF2-40B4-BE49-F238E27FC236}">
                <a16:creationId xmlns:a16="http://schemas.microsoft.com/office/drawing/2014/main" id="{6151DBB3-2C36-6492-4FA9-9DEDFF23E9E0}"/>
              </a:ext>
            </a:extLst>
          </p:cNvPr>
          <p:cNvSpPr/>
          <p:nvPr/>
        </p:nvSpPr>
        <p:spPr>
          <a:xfrm>
            <a:off x="8848952" y="5606298"/>
            <a:ext cx="2503715" cy="330131"/>
          </a:xfrm>
          <a:prstGeom prst="rect">
            <a:avLst/>
          </a:prstGeom>
          <a:solidFill>
            <a:srgbClr val="FEF9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REPEATATIVE</a:t>
            </a:r>
            <a:r>
              <a:rPr lang="en-US" b="1" dirty="0">
                <a:solidFill>
                  <a:schemeClr val="tx1"/>
                </a:solidFill>
              </a:rPr>
              <a:t> TASKS</a:t>
            </a:r>
          </a:p>
        </p:txBody>
      </p:sp>
    </p:spTree>
    <p:extLst>
      <p:ext uri="{BB962C8B-B14F-4D97-AF65-F5344CB8AC3E}">
        <p14:creationId xmlns:p14="http://schemas.microsoft.com/office/powerpoint/2010/main" val="79239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6716-597C-214B-D2D0-2CE580271F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AD7A40B-A4DC-46F4-8ECC-B5A8B5EE3EB7}"/>
              </a:ext>
            </a:extLst>
          </p:cNvPr>
          <p:cNvSpPr txBox="1"/>
          <p:nvPr/>
        </p:nvSpPr>
        <p:spPr>
          <a:xfrm>
            <a:off x="320530" y="796404"/>
            <a:ext cx="8224756" cy="646331"/>
          </a:xfrm>
          <a:prstGeom prst="rect">
            <a:avLst/>
          </a:prstGeom>
          <a:noFill/>
        </p:spPr>
        <p:txBody>
          <a:bodyPr wrap="square">
            <a:spAutoFit/>
          </a:bodyPr>
          <a:lstStyle/>
          <a:p>
            <a:r>
              <a:rPr lang="en-US" sz="3600" b="1"/>
              <a:t>Dashboard</a:t>
            </a:r>
            <a:endParaRPr lang="en-US" sz="4000" b="1"/>
          </a:p>
        </p:txBody>
      </p:sp>
      <p:cxnSp>
        <p:nvCxnSpPr>
          <p:cNvPr id="7" name="Straight Connector 6">
            <a:extLst>
              <a:ext uri="{FF2B5EF4-FFF2-40B4-BE49-F238E27FC236}">
                <a16:creationId xmlns:a16="http://schemas.microsoft.com/office/drawing/2014/main" id="{41EC1821-0D07-EF01-0189-84EDC5F691C8}"/>
              </a:ext>
            </a:extLst>
          </p:cNvPr>
          <p:cNvCxnSpPr>
            <a:cxnSpLocks/>
          </p:cNvCxnSpPr>
          <p:nvPr/>
        </p:nvCxnSpPr>
        <p:spPr>
          <a:xfrm>
            <a:off x="441447" y="1410077"/>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A376BF0-2EAC-0BFA-D5D5-8401FF06152C}"/>
              </a:ext>
            </a:extLst>
          </p:cNvPr>
          <p:cNvSpPr txBox="1"/>
          <p:nvPr/>
        </p:nvSpPr>
        <p:spPr>
          <a:xfrm>
            <a:off x="441447" y="1618865"/>
            <a:ext cx="11098584" cy="830997"/>
          </a:xfrm>
          <a:prstGeom prst="rect">
            <a:avLst/>
          </a:prstGeom>
          <a:noFill/>
        </p:spPr>
        <p:txBody>
          <a:bodyPr wrap="square" rtlCol="0">
            <a:spAutoFit/>
          </a:bodyPr>
          <a:lstStyle/>
          <a:p>
            <a:r>
              <a:rPr lang="en-US" sz="1600"/>
              <a:t>Dashboard, a service offered by Pulse is used for data analytics and visualization. This Service offers various standardized reports which includes reports on ITSM ,Automation maturity and penetration, expenses ,travel, app and website traffic report. Reports can be further customized as per the growing needs.</a:t>
            </a:r>
          </a:p>
        </p:txBody>
      </p:sp>
      <p:sp>
        <p:nvSpPr>
          <p:cNvPr id="5" name="TextBox 4">
            <a:extLst>
              <a:ext uri="{FF2B5EF4-FFF2-40B4-BE49-F238E27FC236}">
                <a16:creationId xmlns:a16="http://schemas.microsoft.com/office/drawing/2014/main" id="{43E60AF0-D88F-D64F-52F3-A00711DA0851}"/>
              </a:ext>
            </a:extLst>
          </p:cNvPr>
          <p:cNvSpPr txBox="1"/>
          <p:nvPr/>
        </p:nvSpPr>
        <p:spPr>
          <a:xfrm>
            <a:off x="4502585" y="5212758"/>
            <a:ext cx="3186830" cy="369332"/>
          </a:xfrm>
          <a:prstGeom prst="rect">
            <a:avLst/>
          </a:prstGeom>
          <a:noFill/>
        </p:spPr>
        <p:txBody>
          <a:bodyPr wrap="square" rtlCol="0">
            <a:spAutoFit/>
          </a:bodyPr>
          <a:lstStyle/>
          <a:p>
            <a:r>
              <a:rPr lang="en-IN" b="1"/>
              <a:t>BUSSINESS EXPENSE</a:t>
            </a:r>
          </a:p>
        </p:txBody>
      </p:sp>
      <p:sp>
        <p:nvSpPr>
          <p:cNvPr id="10" name="TextBox 9">
            <a:extLst>
              <a:ext uri="{FF2B5EF4-FFF2-40B4-BE49-F238E27FC236}">
                <a16:creationId xmlns:a16="http://schemas.microsoft.com/office/drawing/2014/main" id="{F10E247B-20DF-D277-028F-35893AB2696E}"/>
              </a:ext>
            </a:extLst>
          </p:cNvPr>
          <p:cNvSpPr txBox="1"/>
          <p:nvPr/>
        </p:nvSpPr>
        <p:spPr>
          <a:xfrm>
            <a:off x="1161353" y="5212758"/>
            <a:ext cx="2369667" cy="369332"/>
          </a:xfrm>
          <a:prstGeom prst="rect">
            <a:avLst/>
          </a:prstGeom>
          <a:noFill/>
        </p:spPr>
        <p:txBody>
          <a:bodyPr wrap="square" rtlCol="0">
            <a:spAutoFit/>
          </a:bodyPr>
          <a:lstStyle/>
          <a:p>
            <a:r>
              <a:rPr lang="en-IN" b="1"/>
              <a:t>AMI REPORT</a:t>
            </a:r>
          </a:p>
        </p:txBody>
      </p:sp>
      <p:sp>
        <p:nvSpPr>
          <p:cNvPr id="13" name="TextBox 12">
            <a:extLst>
              <a:ext uri="{FF2B5EF4-FFF2-40B4-BE49-F238E27FC236}">
                <a16:creationId xmlns:a16="http://schemas.microsoft.com/office/drawing/2014/main" id="{89858F56-1CFE-3991-7931-BA6ECB86B254}"/>
              </a:ext>
            </a:extLst>
          </p:cNvPr>
          <p:cNvSpPr txBox="1"/>
          <p:nvPr/>
        </p:nvSpPr>
        <p:spPr>
          <a:xfrm>
            <a:off x="9002486" y="5212758"/>
            <a:ext cx="2841171" cy="369332"/>
          </a:xfrm>
          <a:prstGeom prst="rect">
            <a:avLst/>
          </a:prstGeom>
          <a:noFill/>
        </p:spPr>
        <p:txBody>
          <a:bodyPr wrap="square" rtlCol="0">
            <a:spAutoFit/>
          </a:bodyPr>
          <a:lstStyle/>
          <a:p>
            <a:r>
              <a:rPr lang="en-IN" b="1"/>
              <a:t>ITSM REPORT</a:t>
            </a:r>
          </a:p>
        </p:txBody>
      </p:sp>
      <p:pic>
        <p:nvPicPr>
          <p:cNvPr id="17" name="Picture 16">
            <a:extLst>
              <a:ext uri="{FF2B5EF4-FFF2-40B4-BE49-F238E27FC236}">
                <a16:creationId xmlns:a16="http://schemas.microsoft.com/office/drawing/2014/main" id="{C6203CDB-5941-17B9-5CE7-EFC0B8363AFB}"/>
              </a:ext>
            </a:extLst>
          </p:cNvPr>
          <p:cNvPicPr>
            <a:picLocks noChangeAspect="1"/>
          </p:cNvPicPr>
          <p:nvPr/>
        </p:nvPicPr>
        <p:blipFill>
          <a:blip r:embed="rId2"/>
          <a:stretch>
            <a:fillRect/>
          </a:stretch>
        </p:blipFill>
        <p:spPr>
          <a:xfrm>
            <a:off x="4111814" y="2449862"/>
            <a:ext cx="3277057" cy="2333951"/>
          </a:xfrm>
          <a:prstGeom prst="rect">
            <a:avLst/>
          </a:prstGeom>
        </p:spPr>
      </p:pic>
      <p:pic>
        <p:nvPicPr>
          <p:cNvPr id="19" name="Picture 18">
            <a:extLst>
              <a:ext uri="{FF2B5EF4-FFF2-40B4-BE49-F238E27FC236}">
                <a16:creationId xmlns:a16="http://schemas.microsoft.com/office/drawing/2014/main" id="{40727CFC-E7A9-65E3-7C17-53E173CF7BD0}"/>
              </a:ext>
            </a:extLst>
          </p:cNvPr>
          <p:cNvPicPr>
            <a:picLocks noChangeAspect="1"/>
          </p:cNvPicPr>
          <p:nvPr/>
        </p:nvPicPr>
        <p:blipFill>
          <a:blip r:embed="rId3"/>
          <a:stretch>
            <a:fillRect/>
          </a:stretch>
        </p:blipFill>
        <p:spPr>
          <a:xfrm>
            <a:off x="441448" y="2674041"/>
            <a:ext cx="2728680" cy="2377463"/>
          </a:xfrm>
          <a:prstGeom prst="rect">
            <a:avLst/>
          </a:prstGeom>
        </p:spPr>
      </p:pic>
      <p:pic>
        <p:nvPicPr>
          <p:cNvPr id="21" name="Picture 20">
            <a:extLst>
              <a:ext uri="{FF2B5EF4-FFF2-40B4-BE49-F238E27FC236}">
                <a16:creationId xmlns:a16="http://schemas.microsoft.com/office/drawing/2014/main" id="{2CCF7DAF-B6D0-445D-F434-40F41B4B38F7}"/>
              </a:ext>
            </a:extLst>
          </p:cNvPr>
          <p:cNvPicPr>
            <a:picLocks noChangeAspect="1"/>
          </p:cNvPicPr>
          <p:nvPr/>
        </p:nvPicPr>
        <p:blipFill>
          <a:blip r:embed="rId4"/>
          <a:stretch>
            <a:fillRect/>
          </a:stretch>
        </p:blipFill>
        <p:spPr>
          <a:xfrm>
            <a:off x="8330558" y="2786800"/>
            <a:ext cx="2793828" cy="2158265"/>
          </a:xfrm>
          <a:prstGeom prst="rect">
            <a:avLst/>
          </a:prstGeom>
        </p:spPr>
      </p:pic>
    </p:spTree>
    <p:extLst>
      <p:ext uri="{BB962C8B-B14F-4D97-AF65-F5344CB8AC3E}">
        <p14:creationId xmlns:p14="http://schemas.microsoft.com/office/powerpoint/2010/main" val="3722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2973D-A9FD-2409-4415-49D1B14B91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3327E9-9128-DC47-37BA-56C536C25B09}"/>
              </a:ext>
            </a:extLst>
          </p:cNvPr>
          <p:cNvSpPr txBox="1"/>
          <p:nvPr/>
        </p:nvSpPr>
        <p:spPr>
          <a:xfrm>
            <a:off x="210744" y="780811"/>
            <a:ext cx="6111688" cy="646331"/>
          </a:xfrm>
          <a:prstGeom prst="rect">
            <a:avLst/>
          </a:prstGeom>
          <a:noFill/>
        </p:spPr>
        <p:txBody>
          <a:bodyPr wrap="square">
            <a:spAutoFit/>
          </a:bodyPr>
          <a:lstStyle/>
          <a:p>
            <a:r>
              <a:rPr lang="en-IN" sz="3600" b="1" dirty="0">
                <a:effectLst/>
              </a:rPr>
              <a:t>Technology Stack</a:t>
            </a:r>
            <a:endParaRPr lang="en-US" sz="3600" b="1" dirty="0"/>
          </a:p>
        </p:txBody>
      </p:sp>
      <p:sp>
        <p:nvSpPr>
          <p:cNvPr id="5" name="TextBox 4">
            <a:extLst>
              <a:ext uri="{FF2B5EF4-FFF2-40B4-BE49-F238E27FC236}">
                <a16:creationId xmlns:a16="http://schemas.microsoft.com/office/drawing/2014/main" id="{82DFE118-F235-BD5D-258F-E49703E1AEBD}"/>
              </a:ext>
            </a:extLst>
          </p:cNvPr>
          <p:cNvSpPr txBox="1"/>
          <p:nvPr/>
        </p:nvSpPr>
        <p:spPr>
          <a:xfrm>
            <a:off x="401819" y="1925402"/>
            <a:ext cx="11201399" cy="861774"/>
          </a:xfrm>
          <a:prstGeom prst="rect">
            <a:avLst/>
          </a:prstGeom>
          <a:noFill/>
        </p:spPr>
        <p:txBody>
          <a:bodyPr wrap="square">
            <a:spAutoFit/>
          </a:bodyPr>
          <a:lstStyle/>
          <a:p>
            <a:br>
              <a:rPr lang="en-US" b="0" i="0" dirty="0">
                <a:solidFill>
                  <a:srgbClr val="000000"/>
                </a:solidFill>
                <a:effectLst/>
                <a:latin typeface="Aptos Body"/>
              </a:rPr>
            </a:br>
            <a:br>
              <a:rPr lang="en-US" sz="1800" b="0" i="0" dirty="0">
                <a:solidFill>
                  <a:srgbClr val="000000"/>
                </a:solidFill>
                <a:effectLst/>
                <a:latin typeface="Arial" panose="020B0604020202020204" pitchFamily="34" charset="0"/>
              </a:rPr>
            </a:br>
            <a:endParaRPr lang="en-US" sz="1400" dirty="0"/>
          </a:p>
        </p:txBody>
      </p:sp>
      <p:cxnSp>
        <p:nvCxnSpPr>
          <p:cNvPr id="10" name="Straight Connector 9">
            <a:extLst>
              <a:ext uri="{FF2B5EF4-FFF2-40B4-BE49-F238E27FC236}">
                <a16:creationId xmlns:a16="http://schemas.microsoft.com/office/drawing/2014/main" id="{5464555F-F491-0154-4F19-6BE8797250B1}"/>
              </a:ext>
            </a:extLst>
          </p:cNvPr>
          <p:cNvCxnSpPr>
            <a:cxnSpLocks/>
          </p:cNvCxnSpPr>
          <p:nvPr/>
        </p:nvCxnSpPr>
        <p:spPr>
          <a:xfrm>
            <a:off x="401820" y="152307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graphicFrame>
        <p:nvGraphicFramePr>
          <p:cNvPr id="2" name="Table 1">
            <a:extLst>
              <a:ext uri="{FF2B5EF4-FFF2-40B4-BE49-F238E27FC236}">
                <a16:creationId xmlns:a16="http://schemas.microsoft.com/office/drawing/2014/main" id="{1D6D9444-199A-0F5B-2AA3-C03F1F828AE7}"/>
              </a:ext>
            </a:extLst>
          </p:cNvPr>
          <p:cNvGraphicFramePr>
            <a:graphicFrameLocks noGrp="1"/>
          </p:cNvGraphicFramePr>
          <p:nvPr>
            <p:extLst>
              <p:ext uri="{D42A27DB-BD31-4B8C-83A1-F6EECF244321}">
                <p14:modId xmlns:p14="http://schemas.microsoft.com/office/powerpoint/2010/main" val="2098329347"/>
              </p:ext>
            </p:extLst>
          </p:nvPr>
        </p:nvGraphicFramePr>
        <p:xfrm>
          <a:off x="588782" y="1714944"/>
          <a:ext cx="11014437" cy="4479026"/>
        </p:xfrm>
        <a:graphic>
          <a:graphicData uri="http://schemas.openxmlformats.org/drawingml/2006/table">
            <a:tbl>
              <a:tblPr firstRow="1" bandRow="1">
                <a:tableStyleId>{7E9639D4-E3E2-4D34-9284-5A2195B3D0D7}</a:tableStyleId>
              </a:tblPr>
              <a:tblGrid>
                <a:gridCol w="3286493">
                  <a:extLst>
                    <a:ext uri="{9D8B030D-6E8A-4147-A177-3AD203B41FA5}">
                      <a16:colId xmlns:a16="http://schemas.microsoft.com/office/drawing/2014/main" val="4196941920"/>
                    </a:ext>
                  </a:extLst>
                </a:gridCol>
                <a:gridCol w="1987426">
                  <a:extLst>
                    <a:ext uri="{9D8B030D-6E8A-4147-A177-3AD203B41FA5}">
                      <a16:colId xmlns:a16="http://schemas.microsoft.com/office/drawing/2014/main" val="3258986926"/>
                    </a:ext>
                  </a:extLst>
                </a:gridCol>
                <a:gridCol w="2654211">
                  <a:extLst>
                    <a:ext uri="{9D8B030D-6E8A-4147-A177-3AD203B41FA5}">
                      <a16:colId xmlns:a16="http://schemas.microsoft.com/office/drawing/2014/main" val="3361038834"/>
                    </a:ext>
                  </a:extLst>
                </a:gridCol>
                <a:gridCol w="3086307">
                  <a:extLst>
                    <a:ext uri="{9D8B030D-6E8A-4147-A177-3AD203B41FA5}">
                      <a16:colId xmlns:a16="http://schemas.microsoft.com/office/drawing/2014/main" val="803703112"/>
                    </a:ext>
                  </a:extLst>
                </a:gridCol>
              </a:tblGrid>
              <a:tr h="403072">
                <a:tc>
                  <a:txBody>
                    <a:bodyPr/>
                    <a:lstStyle/>
                    <a:p>
                      <a:pPr algn="ctr"/>
                      <a:r>
                        <a:rPr lang="en-US" dirty="0"/>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Hosted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extLst>
                  <a:ext uri="{0D108BD9-81ED-4DB2-BD59-A6C34878D82A}">
                    <a16:rowId xmlns:a16="http://schemas.microsoft.com/office/drawing/2014/main" val="540302648"/>
                  </a:ext>
                </a:extLst>
              </a:tr>
              <a:tr h="363320">
                <a:tc>
                  <a:txBody>
                    <a:bodyPr/>
                    <a:lstStyle/>
                    <a:p>
                      <a:pPr algn="ctr"/>
                      <a:r>
                        <a:rPr lang="en-US" sz="1400" dirty="0"/>
                        <a:t>Observability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Zoho </a:t>
                      </a:r>
                      <a:r>
                        <a:rPr lang="en-US" sz="1400" kern="1200" dirty="0" err="1">
                          <a:solidFill>
                            <a:schemeClr val="tx1"/>
                          </a:solidFill>
                          <a:latin typeface="+mn-lt"/>
                          <a:ea typeface="+mn-ea"/>
                          <a:cs typeface="+mn-cs"/>
                        </a:rPr>
                        <a:t>OpManager</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970595"/>
                  </a:ext>
                </a:extLst>
              </a:tr>
              <a:tr h="335893">
                <a:tc>
                  <a:txBody>
                    <a:bodyPr/>
                    <a:lstStyle/>
                    <a:p>
                      <a:pPr algn="ctr"/>
                      <a:r>
                        <a:rPr lang="en-US" sz="1400" dirty="0"/>
                        <a:t>Service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Zoho MESDP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107560"/>
                  </a:ext>
                </a:extLst>
              </a:tr>
              <a:tr h="389271">
                <a:tc>
                  <a:txBody>
                    <a:bodyPr/>
                    <a:lstStyle/>
                    <a:p>
                      <a:pPr algn="ctr"/>
                      <a:r>
                        <a:rPr lang="en-US" sz="1400" dirty="0"/>
                        <a:t>Hybrid Cloud FinOps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err="1">
                          <a:solidFill>
                            <a:schemeClr val="tx1"/>
                          </a:solidFill>
                          <a:latin typeface="+mn-lt"/>
                          <a:ea typeface="+mn-ea"/>
                          <a:cs typeface="+mn-cs"/>
                        </a:rPr>
                        <a:t>Compaas</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Vendor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778210"/>
                  </a:ext>
                </a:extLst>
              </a:tr>
              <a:tr h="367644">
                <a:tc>
                  <a:txBody>
                    <a:bodyPr/>
                    <a:lstStyle/>
                    <a:p>
                      <a:pPr algn="ctr"/>
                      <a:r>
                        <a:rPr lang="en-US" sz="1400" dirty="0"/>
                        <a:t>Public Cloud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993099"/>
                  </a:ext>
                </a:extLst>
              </a:tr>
              <a:tr h="370166">
                <a:tc>
                  <a:txBody>
                    <a:bodyPr/>
                    <a:lstStyle/>
                    <a:p>
                      <a:pPr algn="ctr"/>
                      <a:r>
                        <a:rPr lang="en-US" sz="1400" dirty="0"/>
                        <a:t>Data Center and NOC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Zoho MESDP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24327"/>
                  </a:ext>
                </a:extLst>
              </a:tr>
              <a:tr h="449932">
                <a:tc>
                  <a:txBody>
                    <a:bodyPr/>
                    <a:lstStyle/>
                    <a:p>
                      <a:pPr algn="ctr"/>
                      <a:r>
                        <a:rPr lang="en-US" sz="1400" dirty="0"/>
                        <a:t>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err="1">
                          <a:solidFill>
                            <a:schemeClr val="tx1"/>
                          </a:solidFill>
                          <a:latin typeface="+mn-lt"/>
                          <a:ea typeface="+mn-ea"/>
                          <a:cs typeface="+mn-cs"/>
                        </a:rPr>
                        <a:t>Ariksa</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Vendor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572693"/>
                  </a:ext>
                </a:extLst>
              </a:tr>
              <a:tr h="449932">
                <a:tc>
                  <a:txBody>
                    <a:bodyPr/>
                    <a:lstStyle/>
                    <a:p>
                      <a:pPr algn="ctr"/>
                      <a:r>
                        <a:rPr lang="en-US" sz="1400" dirty="0"/>
                        <a:t>Automation Bots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RedHat AAP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732263"/>
                  </a:ext>
                </a:extLst>
              </a:tr>
              <a:tr h="449932">
                <a:tc>
                  <a:txBody>
                    <a:bodyPr/>
                    <a:lstStyle/>
                    <a:p>
                      <a:pPr algn="ctr"/>
                      <a:r>
                        <a:rPr lang="en-US" sz="1400" dirty="0"/>
                        <a:t>Automation Bots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Scripts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862530"/>
                  </a:ext>
                </a:extLst>
              </a:tr>
              <a:tr h="449932">
                <a:tc>
                  <a:txBody>
                    <a:bodyPr/>
                    <a:lstStyle/>
                    <a:p>
                      <a:pPr algn="ctr"/>
                      <a:r>
                        <a:rPr lang="en-US" sz="1400" dirty="0"/>
                        <a:t>Asset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err="1">
                          <a:solidFill>
                            <a:schemeClr val="tx1"/>
                          </a:solidFill>
                          <a:latin typeface="+mn-lt"/>
                          <a:ea typeface="+mn-ea"/>
                          <a:cs typeface="+mn-cs"/>
                        </a:rPr>
                        <a:t>Euladox</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On-Prem (</a:t>
                      </a:r>
                      <a:r>
                        <a:rPr lang="en-US" sz="1400" dirty="0" err="1"/>
                        <a:t>ControlS</a:t>
                      </a:r>
                      <a:r>
                        <a:rPr lang="en-US" sz="1400" dirty="0"/>
                        <a:t>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844116"/>
                  </a:ext>
                </a:extLst>
              </a:tr>
              <a:tr h="449932">
                <a:tc>
                  <a:txBody>
                    <a:bodyPr/>
                    <a:lstStyle/>
                    <a:p>
                      <a:pPr algn="ctr"/>
                      <a:r>
                        <a:rPr lang="en-US" sz="1400" dirty="0"/>
                        <a:t>Dashboard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Power 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012340"/>
                  </a:ext>
                </a:extLst>
              </a:tr>
            </a:tbl>
          </a:graphicData>
        </a:graphic>
      </p:graphicFrame>
    </p:spTree>
    <p:extLst>
      <p:ext uri="{BB962C8B-B14F-4D97-AF65-F5344CB8AC3E}">
        <p14:creationId xmlns:p14="http://schemas.microsoft.com/office/powerpoint/2010/main" val="206015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A6F60-7E83-46B9-4AE8-49893936E6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2F86B2-7C93-68D2-6F05-4F1ED334FE00}"/>
              </a:ext>
            </a:extLst>
          </p:cNvPr>
          <p:cNvSpPr txBox="1"/>
          <p:nvPr/>
        </p:nvSpPr>
        <p:spPr>
          <a:xfrm>
            <a:off x="320529" y="1046775"/>
            <a:ext cx="10782899" cy="646331"/>
          </a:xfrm>
          <a:prstGeom prst="rect">
            <a:avLst/>
          </a:prstGeom>
          <a:noFill/>
        </p:spPr>
        <p:txBody>
          <a:bodyPr wrap="square">
            <a:spAutoFit/>
          </a:bodyPr>
          <a:lstStyle/>
          <a:p>
            <a:r>
              <a:rPr lang="en-IN" sz="3600" b="1" dirty="0">
                <a:effectLst/>
              </a:rPr>
              <a:t>Supporting Technology </a:t>
            </a:r>
            <a:endParaRPr lang="en-US" sz="3600" b="1" dirty="0"/>
          </a:p>
        </p:txBody>
      </p:sp>
      <p:sp>
        <p:nvSpPr>
          <p:cNvPr id="5" name="TextBox 4">
            <a:extLst>
              <a:ext uri="{FF2B5EF4-FFF2-40B4-BE49-F238E27FC236}">
                <a16:creationId xmlns:a16="http://schemas.microsoft.com/office/drawing/2014/main" id="{DE8C2E08-C930-C484-65AD-CA58AFC902BE}"/>
              </a:ext>
            </a:extLst>
          </p:cNvPr>
          <p:cNvSpPr txBox="1"/>
          <p:nvPr/>
        </p:nvSpPr>
        <p:spPr>
          <a:xfrm>
            <a:off x="441446" y="2095432"/>
            <a:ext cx="11201399" cy="861774"/>
          </a:xfrm>
          <a:prstGeom prst="rect">
            <a:avLst/>
          </a:prstGeom>
          <a:noFill/>
        </p:spPr>
        <p:txBody>
          <a:bodyPr wrap="square">
            <a:spAutoFit/>
          </a:bodyPr>
          <a:lstStyle/>
          <a:p>
            <a:br>
              <a:rPr lang="en-US" b="0" i="0" dirty="0">
                <a:solidFill>
                  <a:srgbClr val="000000"/>
                </a:solidFill>
                <a:effectLst/>
                <a:latin typeface="Aptos Body"/>
              </a:rPr>
            </a:br>
            <a:br>
              <a:rPr lang="en-US" sz="1800" b="0" i="0" dirty="0">
                <a:solidFill>
                  <a:srgbClr val="000000"/>
                </a:solidFill>
                <a:effectLst/>
                <a:latin typeface="Arial" panose="020B0604020202020204" pitchFamily="34" charset="0"/>
              </a:rPr>
            </a:br>
            <a:endParaRPr lang="en-US" sz="1400" dirty="0"/>
          </a:p>
        </p:txBody>
      </p:sp>
      <p:cxnSp>
        <p:nvCxnSpPr>
          <p:cNvPr id="10" name="Straight Connector 9">
            <a:extLst>
              <a:ext uri="{FF2B5EF4-FFF2-40B4-BE49-F238E27FC236}">
                <a16:creationId xmlns:a16="http://schemas.microsoft.com/office/drawing/2014/main" id="{9C8D6FA6-CB53-4316-CD3D-173578F3B4BE}"/>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graphicFrame>
        <p:nvGraphicFramePr>
          <p:cNvPr id="2" name="Table 1">
            <a:extLst>
              <a:ext uri="{FF2B5EF4-FFF2-40B4-BE49-F238E27FC236}">
                <a16:creationId xmlns:a16="http://schemas.microsoft.com/office/drawing/2014/main" id="{E73216D4-5A68-59D3-F5D6-B83753D4D918}"/>
              </a:ext>
            </a:extLst>
          </p:cNvPr>
          <p:cNvGraphicFramePr>
            <a:graphicFrameLocks noGrp="1"/>
          </p:cNvGraphicFramePr>
          <p:nvPr>
            <p:extLst>
              <p:ext uri="{D42A27DB-BD31-4B8C-83A1-F6EECF244321}">
                <p14:modId xmlns:p14="http://schemas.microsoft.com/office/powerpoint/2010/main" val="406297147"/>
              </p:ext>
            </p:extLst>
          </p:nvPr>
        </p:nvGraphicFramePr>
        <p:xfrm>
          <a:off x="1320416" y="2111692"/>
          <a:ext cx="8783124" cy="3728507"/>
        </p:xfrm>
        <a:graphic>
          <a:graphicData uri="http://schemas.openxmlformats.org/drawingml/2006/table">
            <a:tbl>
              <a:tblPr firstRow="1" bandRow="1">
                <a:tableStyleId>{7E9639D4-E3E2-4D34-9284-5A2195B3D0D7}</a:tableStyleId>
              </a:tblPr>
              <a:tblGrid>
                <a:gridCol w="2195781">
                  <a:extLst>
                    <a:ext uri="{9D8B030D-6E8A-4147-A177-3AD203B41FA5}">
                      <a16:colId xmlns:a16="http://schemas.microsoft.com/office/drawing/2014/main" val="4196941920"/>
                    </a:ext>
                  </a:extLst>
                </a:gridCol>
                <a:gridCol w="2912672">
                  <a:extLst>
                    <a:ext uri="{9D8B030D-6E8A-4147-A177-3AD203B41FA5}">
                      <a16:colId xmlns:a16="http://schemas.microsoft.com/office/drawing/2014/main" val="3258986926"/>
                    </a:ext>
                  </a:extLst>
                </a:gridCol>
                <a:gridCol w="1478890">
                  <a:extLst>
                    <a:ext uri="{9D8B030D-6E8A-4147-A177-3AD203B41FA5}">
                      <a16:colId xmlns:a16="http://schemas.microsoft.com/office/drawing/2014/main" val="3361038834"/>
                    </a:ext>
                  </a:extLst>
                </a:gridCol>
                <a:gridCol w="2195781">
                  <a:extLst>
                    <a:ext uri="{9D8B030D-6E8A-4147-A177-3AD203B41FA5}">
                      <a16:colId xmlns:a16="http://schemas.microsoft.com/office/drawing/2014/main" val="803703112"/>
                    </a:ext>
                  </a:extLst>
                </a:gridCol>
              </a:tblGrid>
              <a:tr h="329688">
                <a:tc>
                  <a:txBody>
                    <a:bodyPr/>
                    <a:lstStyle/>
                    <a:p>
                      <a:pPr algn="ctr"/>
                      <a:r>
                        <a:rPr lang="en-US" dirty="0"/>
                        <a:t>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Hosted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tc>
                  <a:txBody>
                    <a:bodyPr/>
                    <a:lstStyle/>
                    <a:p>
                      <a:pPr algn="ctr"/>
                      <a:r>
                        <a:rPr lang="en-US" dirty="0"/>
                        <a:t>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74749"/>
                    </a:solidFill>
                  </a:tcPr>
                </a:tc>
                <a:extLst>
                  <a:ext uri="{0D108BD9-81ED-4DB2-BD59-A6C34878D82A}">
                    <a16:rowId xmlns:a16="http://schemas.microsoft.com/office/drawing/2014/main" val="540302648"/>
                  </a:ext>
                </a:extLst>
              </a:tr>
              <a:tr h="329688">
                <a:tc>
                  <a:txBody>
                    <a:bodyPr/>
                    <a:lstStyle/>
                    <a:p>
                      <a:pPr algn="ctr"/>
                      <a:r>
                        <a:rPr lang="en-US" sz="1400" dirty="0"/>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MySQL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970595"/>
                  </a:ext>
                </a:extLst>
              </a:tr>
              <a:tr h="0">
                <a:tc>
                  <a:txBody>
                    <a:bodyPr/>
                    <a:lstStyle/>
                    <a:p>
                      <a:pPr algn="ctr"/>
                      <a:r>
                        <a:rPr lang="en-US" sz="1400" dirty="0"/>
                        <a:t>Active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Azure 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107560"/>
                  </a:ext>
                </a:extLst>
              </a:tr>
              <a:tr h="353237">
                <a:tc>
                  <a:txBody>
                    <a:bodyPr/>
                    <a:lstStyle/>
                    <a:p>
                      <a:pPr algn="ctr"/>
                      <a:r>
                        <a:rPr lang="en-US" sz="1400" dirty="0"/>
                        <a:t>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778210"/>
                  </a:ext>
                </a:extLst>
              </a:tr>
              <a:tr h="333612">
                <a:tc>
                  <a:txBody>
                    <a:bodyPr/>
                    <a:lstStyle/>
                    <a:p>
                      <a:pPr algn="ctr"/>
                      <a:r>
                        <a:rPr lang="en-US" sz="1400" dirty="0"/>
                        <a:t>SMTP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Send mail message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Arun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993099"/>
                  </a:ext>
                </a:extLst>
              </a:tr>
              <a:tr h="408282">
                <a:tc>
                  <a:txBody>
                    <a:bodyPr/>
                    <a:lstStyle/>
                    <a:p>
                      <a:pPr algn="ctr"/>
                      <a:r>
                        <a:rPr lang="en-US" sz="1400" dirty="0"/>
                        <a:t>PowerShell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PowerShell 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24327"/>
                  </a:ext>
                </a:extLst>
              </a:tr>
              <a:tr h="408282">
                <a:tc>
                  <a:txBody>
                    <a:bodyPr/>
                    <a:lstStyle/>
                    <a:p>
                      <a:pPr algn="ctr"/>
                      <a:r>
                        <a:rPr lang="en-US" sz="1400"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Python 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732263"/>
                  </a:ext>
                </a:extLst>
              </a:tr>
              <a:tr h="408282">
                <a:tc>
                  <a:txBody>
                    <a:bodyPr/>
                    <a:lstStyle/>
                    <a:p>
                      <a:pPr algn="ctr"/>
                      <a:r>
                        <a:rPr lang="en-US" sz="1400" dirty="0"/>
                        <a:t>React </a:t>
                      </a:r>
                      <a:r>
                        <a:rPr lang="en-US" sz="1400" dirty="0" err="1"/>
                        <a:t>Js</a:t>
                      </a:r>
                      <a:r>
                        <a:rPr lang="en-US" sz="1400" dirty="0"/>
                        <a:t>(</a:t>
                      </a:r>
                      <a:r>
                        <a:rPr lang="en-US" sz="1400" dirty="0" err="1"/>
                        <a:t>NodeJs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VS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844116"/>
                  </a:ext>
                </a:extLst>
              </a:tr>
              <a:tr h="408282">
                <a:tc>
                  <a:txBody>
                    <a:bodyPr/>
                    <a:lstStyle/>
                    <a:p>
                      <a:pPr algn="ctr"/>
                      <a:r>
                        <a:rPr lang="en-US" sz="1400" dirty="0"/>
                        <a:t>GitHub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GitLab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a:t>
                      </a:r>
                      <a:r>
                        <a:rPr lang="en-US" sz="1400" baseline="0" dirty="0"/>
                        <a:t> &amp; Team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012340"/>
                  </a:ext>
                </a:extLst>
              </a:tr>
              <a:tr h="408282">
                <a:tc>
                  <a:txBody>
                    <a:bodyPr/>
                    <a:lstStyle/>
                    <a:p>
                      <a:pPr algn="ctr"/>
                      <a:r>
                        <a:rPr lang="en-US" sz="1400" dirty="0"/>
                        <a:t>SonarQube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solidFill>
                            <a:schemeClr val="tx1"/>
                          </a:solidFill>
                          <a:latin typeface="+mn-lt"/>
                          <a:ea typeface="+mn-ea"/>
                          <a:cs typeface="+mn-cs"/>
                        </a:rPr>
                        <a:t>Sonar Scanner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Rohit &amp;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0648828"/>
                  </a:ext>
                </a:extLst>
              </a:tr>
            </a:tbl>
          </a:graphicData>
        </a:graphic>
      </p:graphicFrame>
    </p:spTree>
    <p:extLst>
      <p:ext uri="{BB962C8B-B14F-4D97-AF65-F5344CB8AC3E}">
        <p14:creationId xmlns:p14="http://schemas.microsoft.com/office/powerpoint/2010/main" val="162396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AC057-037C-0F62-DEFD-EEDB54CC556B}"/>
              </a:ext>
            </a:extLst>
          </p:cNvPr>
          <p:cNvSpPr txBox="1"/>
          <p:nvPr/>
        </p:nvSpPr>
        <p:spPr>
          <a:xfrm>
            <a:off x="320530" y="1046775"/>
            <a:ext cx="6111688" cy="646331"/>
          </a:xfrm>
          <a:prstGeom prst="rect">
            <a:avLst/>
          </a:prstGeom>
          <a:noFill/>
        </p:spPr>
        <p:txBody>
          <a:bodyPr wrap="square">
            <a:spAutoFit/>
          </a:bodyPr>
          <a:lstStyle/>
          <a:p>
            <a:r>
              <a:rPr lang="en-IN" sz="3600" b="1" dirty="0">
                <a:effectLst/>
              </a:rPr>
              <a:t>What is Pulse Platform?</a:t>
            </a:r>
            <a:endParaRPr lang="en-US" sz="3600" b="1" dirty="0"/>
          </a:p>
        </p:txBody>
      </p:sp>
      <p:sp>
        <p:nvSpPr>
          <p:cNvPr id="5" name="TextBox 4">
            <a:extLst>
              <a:ext uri="{FF2B5EF4-FFF2-40B4-BE49-F238E27FC236}">
                <a16:creationId xmlns:a16="http://schemas.microsoft.com/office/drawing/2014/main" id="{97BA065E-57EF-7F6B-92F1-53E48AA8E986}"/>
              </a:ext>
            </a:extLst>
          </p:cNvPr>
          <p:cNvSpPr txBox="1"/>
          <p:nvPr/>
        </p:nvSpPr>
        <p:spPr>
          <a:xfrm>
            <a:off x="441446" y="2095432"/>
            <a:ext cx="11201399" cy="3593291"/>
          </a:xfrm>
          <a:prstGeom prst="rect">
            <a:avLst/>
          </a:prstGeom>
          <a:noFill/>
        </p:spPr>
        <p:txBody>
          <a:bodyPr wrap="square">
            <a:spAutoFit/>
          </a:bodyPr>
          <a:lstStyle/>
          <a:p>
            <a:pPr algn="just" rtl="0" fontAlgn="base">
              <a:lnSpc>
                <a:spcPts val="1376"/>
              </a:lnSpc>
              <a:spcAft>
                <a:spcPts val="800"/>
              </a:spcAft>
            </a:pPr>
            <a:r>
              <a:rPr lang="en-US" b="0" i="0" dirty="0">
                <a:solidFill>
                  <a:srgbClr val="000000"/>
                </a:solidFill>
                <a:effectLst/>
                <a:latin typeface="Aptos Body"/>
              </a:rPr>
              <a:t>NETCON PULSE is an innovative, all-in-one IT management platform developed by Netcon to address the complexities of multi-cloud environments. It provides a unified interface for managing, monitoring, and optimizing cloud resources across various providers such as AWS, Azure, Google Cloud, and private clouds, network environments. </a:t>
            </a:r>
            <a:br>
              <a:rPr lang="en-US" b="0" i="0" dirty="0">
                <a:solidFill>
                  <a:srgbClr val="000000"/>
                </a:solidFill>
                <a:effectLst/>
                <a:latin typeface="Aptos Body"/>
              </a:rPr>
            </a:br>
            <a:endParaRPr lang="en-US" b="0" i="0" dirty="0">
              <a:solidFill>
                <a:srgbClr val="000000"/>
              </a:solidFill>
              <a:effectLst/>
              <a:latin typeface="Aptos Body"/>
            </a:endParaRPr>
          </a:p>
          <a:p>
            <a:pPr algn="just" rtl="0" fontAlgn="base">
              <a:lnSpc>
                <a:spcPts val="1376"/>
              </a:lnSpc>
              <a:spcAft>
                <a:spcPts val="800"/>
              </a:spcAft>
            </a:pPr>
            <a:br>
              <a:rPr lang="en-US" b="0" i="0" dirty="0">
                <a:solidFill>
                  <a:srgbClr val="000000"/>
                </a:solidFill>
                <a:effectLst/>
                <a:latin typeface="Aptos Body"/>
              </a:rPr>
            </a:br>
            <a:r>
              <a:rPr lang="en-US" dirty="0">
                <a:solidFill>
                  <a:srgbClr val="000000"/>
                </a:solidFill>
                <a:latin typeface="Aptos Body"/>
              </a:rPr>
              <a:t>NETCON PULSE will focus on 4 IT management pillar &amp; tasks primarily</a:t>
            </a:r>
          </a:p>
          <a:p>
            <a:pPr algn="just" rtl="0" fontAlgn="base">
              <a:lnSpc>
                <a:spcPts val="1376"/>
              </a:lnSpc>
              <a:spcAft>
                <a:spcPts val="800"/>
              </a:spcAft>
            </a:pPr>
            <a:r>
              <a:rPr lang="en-US" dirty="0">
                <a:solidFill>
                  <a:srgbClr val="000000"/>
                </a:solidFill>
                <a:latin typeface="Aptos Body"/>
              </a:rPr>
              <a:t>  </a:t>
            </a:r>
          </a:p>
          <a:p>
            <a:pPr marL="285750" indent="-285750" algn="just" rtl="0" fontAlgn="base">
              <a:lnSpc>
                <a:spcPts val="1275"/>
              </a:lnSpc>
              <a:buFont typeface="Arial" panose="020B0604020202020204" pitchFamily="34" charset="0"/>
              <a:buChar char="•"/>
            </a:pPr>
            <a:r>
              <a:rPr lang="en-US" dirty="0">
                <a:solidFill>
                  <a:srgbClr val="000000"/>
                </a:solidFill>
                <a:latin typeface="Aptos Body"/>
              </a:rPr>
              <a:t>Monitoring &amp; Observability</a:t>
            </a:r>
          </a:p>
          <a:p>
            <a:pPr marL="285750" indent="-285750" algn="just" rtl="0" fontAlgn="base">
              <a:lnSpc>
                <a:spcPts val="1275"/>
              </a:lnSpc>
              <a:buFont typeface="Arial" panose="020B0604020202020204" pitchFamily="34" charset="0"/>
              <a:buChar char="•"/>
            </a:pPr>
            <a:endParaRPr lang="en-US" dirty="0">
              <a:solidFill>
                <a:srgbClr val="000000"/>
              </a:solidFill>
              <a:latin typeface="Aptos Body"/>
            </a:endParaRPr>
          </a:p>
          <a:p>
            <a:pPr marL="285750" indent="-285750" algn="just" rtl="0" fontAlgn="base">
              <a:lnSpc>
                <a:spcPts val="1275"/>
              </a:lnSpc>
              <a:buFont typeface="Arial" panose="020B0604020202020204" pitchFamily="34" charset="0"/>
              <a:buChar char="•"/>
            </a:pPr>
            <a:r>
              <a:rPr lang="en-US" dirty="0">
                <a:solidFill>
                  <a:srgbClr val="000000"/>
                </a:solidFill>
                <a:latin typeface="Aptos Body"/>
              </a:rPr>
              <a:t>Security &amp; Financial Governance</a:t>
            </a:r>
          </a:p>
          <a:p>
            <a:pPr marL="285750" indent="-285750" algn="just" rtl="0" fontAlgn="base">
              <a:lnSpc>
                <a:spcPts val="1275"/>
              </a:lnSpc>
              <a:buFont typeface="Arial" panose="020B0604020202020204" pitchFamily="34" charset="0"/>
              <a:buChar char="•"/>
            </a:pPr>
            <a:endParaRPr lang="en-US" dirty="0">
              <a:solidFill>
                <a:srgbClr val="000000"/>
              </a:solidFill>
              <a:latin typeface="Aptos Body"/>
            </a:endParaRPr>
          </a:p>
          <a:p>
            <a:pPr marL="285750" indent="-285750" algn="just" rtl="0" fontAlgn="base">
              <a:lnSpc>
                <a:spcPts val="1275"/>
              </a:lnSpc>
              <a:buFont typeface="Arial" panose="020B0604020202020204" pitchFamily="34" charset="0"/>
              <a:buChar char="•"/>
            </a:pPr>
            <a:r>
              <a:rPr lang="en-US" dirty="0">
                <a:solidFill>
                  <a:srgbClr val="000000"/>
                </a:solidFill>
                <a:latin typeface="Aptos Body"/>
              </a:rPr>
              <a:t>Application &amp; Infrastructure Deployment and release management</a:t>
            </a:r>
          </a:p>
          <a:p>
            <a:pPr marL="285750" indent="-285750" algn="just" rtl="0" fontAlgn="base">
              <a:lnSpc>
                <a:spcPts val="1275"/>
              </a:lnSpc>
              <a:buFont typeface="Arial" panose="020B0604020202020204" pitchFamily="34" charset="0"/>
              <a:buChar char="•"/>
            </a:pPr>
            <a:endParaRPr lang="en-US" dirty="0">
              <a:solidFill>
                <a:srgbClr val="000000"/>
              </a:solidFill>
              <a:latin typeface="Aptos Body"/>
            </a:endParaRPr>
          </a:p>
          <a:p>
            <a:pPr marL="285750" indent="-285750" algn="just" rtl="0" fontAlgn="base">
              <a:lnSpc>
                <a:spcPts val="1275"/>
              </a:lnSpc>
              <a:buFont typeface="Arial" panose="020B0604020202020204" pitchFamily="34" charset="0"/>
              <a:buChar char="•"/>
            </a:pPr>
            <a:r>
              <a:rPr lang="en-US" dirty="0">
                <a:solidFill>
                  <a:srgbClr val="000000"/>
                </a:solidFill>
                <a:latin typeface="Aptos Body"/>
              </a:rPr>
              <a:t>IT Operations &amp; SLA, Service management / Dashboards </a:t>
            </a:r>
          </a:p>
          <a:p>
            <a:br>
              <a:rPr lang="en-US" b="0" i="0" dirty="0">
                <a:solidFill>
                  <a:srgbClr val="000000"/>
                </a:solidFill>
                <a:effectLst/>
                <a:latin typeface="Aptos Body"/>
              </a:rPr>
            </a:br>
            <a:br>
              <a:rPr lang="en-US" sz="1800" b="0" i="0" dirty="0">
                <a:solidFill>
                  <a:srgbClr val="000000"/>
                </a:solidFill>
                <a:effectLst/>
                <a:latin typeface="Arial" panose="020B0604020202020204" pitchFamily="34" charset="0"/>
              </a:rPr>
            </a:br>
            <a:endParaRPr lang="en-US" sz="1400" dirty="0"/>
          </a:p>
        </p:txBody>
      </p:sp>
      <p:cxnSp>
        <p:nvCxnSpPr>
          <p:cNvPr id="10" name="Straight Connector 9">
            <a:extLst>
              <a:ext uri="{FF2B5EF4-FFF2-40B4-BE49-F238E27FC236}">
                <a16:creationId xmlns:a16="http://schemas.microsoft.com/office/drawing/2014/main" id="{37E6FEB1-D3E5-A6B4-BCC6-2CDB69BBE07D}"/>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595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9E4B-C997-3210-AA2D-13C13FED35CE}"/>
              </a:ext>
            </a:extLst>
          </p:cNvPr>
          <p:cNvSpPr>
            <a:spLocks noGrp="1"/>
          </p:cNvSpPr>
          <p:nvPr>
            <p:ph type="title"/>
          </p:nvPr>
        </p:nvSpPr>
        <p:spPr>
          <a:xfrm>
            <a:off x="2220685" y="1160463"/>
            <a:ext cx="7587343" cy="5229451"/>
          </a:xfrm>
        </p:spPr>
        <p:txBody>
          <a:bodyPr>
            <a:normAutofit/>
          </a:bodyPr>
          <a:lstStyle/>
          <a:p>
            <a:pPr algn="ctr"/>
            <a:r>
              <a:rPr lang="en-US" sz="6600"/>
              <a:t>Thank You</a:t>
            </a:r>
          </a:p>
        </p:txBody>
      </p:sp>
    </p:spTree>
    <p:extLst>
      <p:ext uri="{BB962C8B-B14F-4D97-AF65-F5344CB8AC3E}">
        <p14:creationId xmlns:p14="http://schemas.microsoft.com/office/powerpoint/2010/main" val="250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AF778-075A-B6B1-797D-44ADC67653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EEEAD9-AE61-453E-80B5-940A09F9A4A6}"/>
              </a:ext>
            </a:extLst>
          </p:cNvPr>
          <p:cNvSpPr txBox="1"/>
          <p:nvPr/>
        </p:nvSpPr>
        <p:spPr>
          <a:xfrm>
            <a:off x="320529" y="1046775"/>
            <a:ext cx="10782899" cy="584775"/>
          </a:xfrm>
          <a:prstGeom prst="rect">
            <a:avLst/>
          </a:prstGeom>
          <a:noFill/>
        </p:spPr>
        <p:txBody>
          <a:bodyPr wrap="square">
            <a:spAutoFit/>
          </a:bodyPr>
          <a:lstStyle/>
          <a:p>
            <a:r>
              <a:rPr lang="en-US" sz="3200" b="1">
                <a:latin typeface="Roboto" panose="02000000000000000000" pitchFamily="2" charset="0"/>
                <a:ea typeface="Roboto" panose="02000000000000000000" pitchFamily="2" charset="0"/>
                <a:cs typeface="Roboto" panose="02000000000000000000" pitchFamily="2" charset="0"/>
              </a:rPr>
              <a:t>Why Pulse Portal?</a:t>
            </a:r>
          </a:p>
        </p:txBody>
      </p:sp>
      <p:sp>
        <p:nvSpPr>
          <p:cNvPr id="5" name="TextBox 4">
            <a:extLst>
              <a:ext uri="{FF2B5EF4-FFF2-40B4-BE49-F238E27FC236}">
                <a16:creationId xmlns:a16="http://schemas.microsoft.com/office/drawing/2014/main" id="{ACD36F2B-44D7-F00E-5AF4-C1B88B7FA820}"/>
              </a:ext>
            </a:extLst>
          </p:cNvPr>
          <p:cNvSpPr txBox="1"/>
          <p:nvPr/>
        </p:nvSpPr>
        <p:spPr>
          <a:xfrm>
            <a:off x="441447" y="1738650"/>
            <a:ext cx="11201399" cy="3929281"/>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cs typeface="Roboto" panose="02000000000000000000" pitchFamily="2" charset="0"/>
              </a:rPr>
              <a:t>Pulse includes multiple cloud services from different providers to avoid vendor lock-in, enhance flexibility, and optimize costs. This approach allows organizations to leverage the best features of each cloud provider.</a:t>
            </a:r>
            <a:r>
              <a:rPr lang="en-US" sz="1600">
                <a:latin typeface="Roboto" panose="02000000000000000000" pitchFamily="2" charset="0"/>
                <a:ea typeface="Roboto" panose="02000000000000000000" pitchFamily="2" charset="0"/>
                <a:cs typeface="Roboto" panose="02000000000000000000" pitchFamily="2" charset="0"/>
              </a:rPr>
              <a:t> </a:t>
            </a:r>
            <a:r>
              <a:rPr lang="en-US" sz="1600" b="0" i="0" dirty="0">
                <a:solidFill>
                  <a:srgbClr val="242424"/>
                </a:solidFill>
                <a:effectLst/>
                <a:latin typeface="Roboto" panose="02000000000000000000" pitchFamily="2" charset="0"/>
                <a:ea typeface="Roboto" panose="02000000000000000000" pitchFamily="2" charset="0"/>
                <a:cs typeface="Roboto" panose="02000000000000000000" pitchFamily="2" charset="0"/>
              </a:rPr>
              <a:t>Pulse tools are versatile and can be adapted for various industrial applications</a:t>
            </a:r>
            <a:r>
              <a:rPr lang="en-US" sz="1600" b="0" i="0">
                <a:solidFill>
                  <a:srgbClr val="242424"/>
                </a:solidFill>
                <a:effectLst/>
                <a:latin typeface="Roboto" panose="02000000000000000000" pitchFamily="2" charset="0"/>
                <a:ea typeface="Roboto" panose="02000000000000000000" pitchFamily="2" charset="0"/>
                <a:cs typeface="Roboto" panose="02000000000000000000" pitchFamily="2" charset="0"/>
              </a:rPr>
              <a:t>.</a:t>
            </a:r>
            <a:endParaRPr lang="en-US" sz="1600" b="0" i="0">
              <a:solidFill>
                <a:srgbClr val="242424"/>
              </a:solidFill>
              <a:effectLst/>
              <a:highlight>
                <a:srgbClr val="FFFF00"/>
              </a:highlight>
              <a:latin typeface="Roboto" panose="02000000000000000000" pitchFamily="2" charset="0"/>
              <a:ea typeface="Roboto" panose="02000000000000000000" pitchFamily="2" charset="0"/>
              <a:cs typeface="Roboto" panose="02000000000000000000" pitchFamily="2" charset="0"/>
            </a:endParaRPr>
          </a:p>
          <a:p>
            <a:pPr algn="l"/>
            <a:endParaRPr lang="en-US" sz="1600" dirty="0">
              <a:effectLst/>
              <a:latin typeface="Roboto" panose="02000000000000000000" pitchFamily="2" charset="0"/>
              <a:ea typeface="Roboto" panose="02000000000000000000" pitchFamily="2" charset="0"/>
              <a:cs typeface="Roboto" panose="02000000000000000000" pitchFamily="2" charset="0"/>
            </a:endParaRPr>
          </a:p>
          <a:p>
            <a:pPr algn="l">
              <a:spcBef>
                <a:spcPts val="750"/>
              </a:spcBef>
              <a:spcAft>
                <a:spcPts val="750"/>
              </a:spcAft>
            </a:pPr>
            <a:r>
              <a:rPr lang="en-US" sz="1600">
                <a:latin typeface="Roboto" panose="02000000000000000000" pitchFamily="2" charset="0"/>
                <a:ea typeface="Roboto" panose="02000000000000000000" pitchFamily="2" charset="0"/>
                <a:cs typeface="Roboto" panose="02000000000000000000" pitchFamily="2" charset="0"/>
              </a:rPr>
              <a:t>Key </a:t>
            </a:r>
            <a:r>
              <a:rPr lang="en-US" sz="1600" dirty="0">
                <a:latin typeface="Roboto" panose="02000000000000000000" pitchFamily="2" charset="0"/>
                <a:ea typeface="Roboto" panose="02000000000000000000" pitchFamily="2" charset="0"/>
                <a:cs typeface="Roboto" panose="02000000000000000000" pitchFamily="2" charset="0"/>
              </a:rPr>
              <a:t>benefits:</a:t>
            </a:r>
            <a:endParaRPr lang="en-US" sz="1600">
              <a:latin typeface="Roboto" panose="02000000000000000000" pitchFamily="2" charset="0"/>
              <a:ea typeface="Roboto" panose="02000000000000000000" pitchFamily="2" charset="0"/>
              <a:cs typeface="Roboto" panose="02000000000000000000" pitchFamily="2" charset="0"/>
            </a:endParaRPr>
          </a:p>
          <a:p>
            <a:pPr marL="285750" indent="-285750" algn="l">
              <a:spcBef>
                <a:spcPts val="750"/>
              </a:spcBef>
              <a:spcAft>
                <a:spcPts val="750"/>
              </a:spcAft>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Centralized management </a:t>
            </a:r>
            <a:r>
              <a:rPr lang="en-US" sz="1600">
                <a:latin typeface="Roboto" panose="02000000000000000000" pitchFamily="2" charset="0"/>
                <a:ea typeface="Roboto" panose="02000000000000000000" pitchFamily="2" charset="0"/>
                <a:cs typeface="Roboto" panose="02000000000000000000" pitchFamily="2" charset="0"/>
              </a:rPr>
              <a:t>of IT processes. </a:t>
            </a:r>
          </a:p>
          <a:p>
            <a:pPr marL="285750" indent="-285750" algn="l">
              <a:spcBef>
                <a:spcPts val="750"/>
              </a:spcBef>
              <a:spcAft>
                <a:spcPts val="750"/>
              </a:spcAft>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Custom integration</a:t>
            </a:r>
          </a:p>
          <a:p>
            <a:pPr marL="285750" indent="-285750" algn="l">
              <a:spcBef>
                <a:spcPts val="750"/>
              </a:spcBef>
              <a:spcAft>
                <a:spcPts val="750"/>
              </a:spcAft>
              <a:buFont typeface="Arial" panose="020B0604020202020204" pitchFamily="34" charset="0"/>
              <a:buChar char="•"/>
            </a:pPr>
            <a:r>
              <a:rPr lang="en-US" sz="1600" b="1" i="0" dirty="0">
                <a:solidFill>
                  <a:srgbClr val="242424"/>
                </a:solidFill>
                <a:effectLst/>
                <a:latin typeface="Roboto" panose="02000000000000000000" pitchFamily="2" charset="0"/>
                <a:ea typeface="Roboto" panose="02000000000000000000" pitchFamily="2" charset="0"/>
                <a:cs typeface="Roboto" panose="02000000000000000000" pitchFamily="2" charset="0"/>
              </a:rPr>
              <a:t>Productivity</a:t>
            </a:r>
            <a:r>
              <a:rPr lang="en-US" sz="1600">
                <a:solidFill>
                  <a:srgbClr val="242424"/>
                </a:solidFill>
                <a:latin typeface="Roboto" panose="02000000000000000000" pitchFamily="2" charset="0"/>
                <a:ea typeface="Roboto" panose="02000000000000000000" pitchFamily="2" charset="0"/>
                <a:cs typeface="Roboto" panose="02000000000000000000" pitchFamily="2" charset="0"/>
              </a:rPr>
              <a:t> ,single point of access reducing the manual effort spent in accessing multiple platforms</a:t>
            </a:r>
            <a:r>
              <a:rPr lang="en-US" sz="1600" b="0" i="0" dirty="0">
                <a:solidFill>
                  <a:srgbClr val="242424"/>
                </a:solidFill>
                <a:effectLst/>
                <a:latin typeface="Roboto" panose="02000000000000000000" pitchFamily="2" charset="0"/>
                <a:ea typeface="Roboto" panose="02000000000000000000" pitchFamily="2" charset="0"/>
                <a:cs typeface="Roboto" panose="02000000000000000000" pitchFamily="2" charset="0"/>
              </a:rPr>
              <a:t>.</a:t>
            </a:r>
          </a:p>
          <a:p>
            <a:pPr marL="285750" indent="-285750" algn="l">
              <a:spcBef>
                <a:spcPts val="750"/>
              </a:spcBef>
              <a:spcAft>
                <a:spcPts val="750"/>
              </a:spcAft>
              <a:buFont typeface="Arial" panose="020B0604020202020204" pitchFamily="34" charset="0"/>
              <a:buChar char="•"/>
            </a:pPr>
            <a:r>
              <a:rPr lang="en-US" sz="1600" b="1" i="0">
                <a:solidFill>
                  <a:srgbClr val="242424"/>
                </a:solidFill>
                <a:effectLst/>
                <a:latin typeface="Roboto" panose="02000000000000000000" pitchFamily="2" charset="0"/>
                <a:ea typeface="Roboto" panose="02000000000000000000" pitchFamily="2" charset="0"/>
                <a:cs typeface="Roboto" panose="02000000000000000000" pitchFamily="2" charset="0"/>
              </a:rPr>
              <a:t>Cost effective </a:t>
            </a:r>
            <a:r>
              <a:rPr lang="en-US" sz="1600">
                <a:solidFill>
                  <a:srgbClr val="242424"/>
                </a:solidFill>
                <a:latin typeface="Roboto" panose="02000000000000000000" pitchFamily="2" charset="0"/>
                <a:ea typeface="Roboto" panose="02000000000000000000" pitchFamily="2" charset="0"/>
                <a:cs typeface="Roboto" panose="02000000000000000000" pitchFamily="2" charset="0"/>
              </a:rPr>
              <a:t>,ability to adapt and reuse existing infrastructure and applications</a:t>
            </a:r>
            <a:r>
              <a:rPr lang="en-US" sz="1600" b="0" i="0" dirty="0">
                <a:solidFill>
                  <a:srgbClr val="242424"/>
                </a:solidFill>
                <a:effectLst/>
                <a:latin typeface="Roboto" panose="02000000000000000000" pitchFamily="2" charset="0"/>
                <a:ea typeface="Roboto" panose="02000000000000000000" pitchFamily="2" charset="0"/>
                <a:cs typeface="Roboto" panose="02000000000000000000" pitchFamily="2" charset="0"/>
              </a:rPr>
              <a:t>.</a:t>
            </a:r>
            <a:endParaRPr lang="en-US" sz="1600" b="0" i="0">
              <a:solidFill>
                <a:srgbClr val="242424"/>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spcBef>
                <a:spcPts val="750"/>
              </a:spcBef>
              <a:spcAft>
                <a:spcPts val="750"/>
              </a:spcAft>
              <a:buFont typeface="Arial" panose="020B0604020202020204" pitchFamily="34" charset="0"/>
              <a:buChar char="•"/>
            </a:pPr>
            <a:r>
              <a:rPr lang="en-US" sz="1600" b="1" i="0">
                <a:solidFill>
                  <a:srgbClr val="242424"/>
                </a:solidFill>
                <a:effectLst/>
                <a:latin typeface="Roboto" panose="02000000000000000000" pitchFamily="2" charset="0"/>
                <a:ea typeface="Roboto" panose="02000000000000000000" pitchFamily="2" charset="0"/>
                <a:cs typeface="Roboto" panose="02000000000000000000" pitchFamily="2" charset="0"/>
              </a:rPr>
              <a:t>Customizable dashboards </a:t>
            </a:r>
            <a:r>
              <a:rPr lang="en-US" sz="1600" b="0" i="0">
                <a:solidFill>
                  <a:srgbClr val="242424"/>
                </a:solidFill>
                <a:effectLst/>
                <a:latin typeface="Roboto" panose="02000000000000000000" pitchFamily="2" charset="0"/>
                <a:ea typeface="Roboto" panose="02000000000000000000" pitchFamily="2" charset="0"/>
                <a:cs typeface="Roboto" panose="02000000000000000000" pitchFamily="2" charset="0"/>
              </a:rPr>
              <a:t>to project data that is both predictive and real time data regarding cloud and application spending, AMI, MTTA and MTTR, business expense etc.</a:t>
            </a:r>
          </a:p>
        </p:txBody>
      </p:sp>
      <p:cxnSp>
        <p:nvCxnSpPr>
          <p:cNvPr id="10" name="Straight Connector 9">
            <a:extLst>
              <a:ext uri="{FF2B5EF4-FFF2-40B4-BE49-F238E27FC236}">
                <a16:creationId xmlns:a16="http://schemas.microsoft.com/office/drawing/2014/main" id="{C7276789-6516-8110-A923-C0964AE74F83}"/>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01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7A59D-8F38-8D09-F1DC-3D760BE130C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5C2C2EB-4764-6FF4-2070-BD0159D08EAD}"/>
              </a:ext>
            </a:extLst>
          </p:cNvPr>
          <p:cNvSpPr txBox="1"/>
          <p:nvPr/>
        </p:nvSpPr>
        <p:spPr>
          <a:xfrm>
            <a:off x="320530" y="1046775"/>
            <a:ext cx="8224756" cy="707886"/>
          </a:xfrm>
          <a:prstGeom prst="rect">
            <a:avLst/>
          </a:prstGeom>
          <a:noFill/>
        </p:spPr>
        <p:txBody>
          <a:bodyPr wrap="square">
            <a:spAutoFit/>
          </a:bodyPr>
          <a:lstStyle/>
          <a:p>
            <a:r>
              <a:rPr lang="en-US" sz="4000" b="1" dirty="0"/>
              <a:t>Pulse Platform Login Page</a:t>
            </a:r>
          </a:p>
        </p:txBody>
      </p:sp>
      <p:cxnSp>
        <p:nvCxnSpPr>
          <p:cNvPr id="7" name="Straight Connector 6">
            <a:extLst>
              <a:ext uri="{FF2B5EF4-FFF2-40B4-BE49-F238E27FC236}">
                <a16:creationId xmlns:a16="http://schemas.microsoft.com/office/drawing/2014/main" id="{02C26665-36D8-1F62-0956-83E76DABEA1B}"/>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2D9A558B-6154-8C6E-FECA-775B249D4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433" y="1960896"/>
            <a:ext cx="10175134" cy="463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7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7A468-9596-8830-66D0-FEC69DA144A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425F964-DC1D-8CE3-95CE-47F42AD420A1}"/>
              </a:ext>
            </a:extLst>
          </p:cNvPr>
          <p:cNvPicPr>
            <a:picLocks noChangeAspect="1"/>
          </p:cNvPicPr>
          <p:nvPr/>
        </p:nvPicPr>
        <p:blipFill>
          <a:blip r:embed="rId2"/>
          <a:stretch>
            <a:fillRect/>
          </a:stretch>
        </p:blipFill>
        <p:spPr>
          <a:xfrm>
            <a:off x="1000514" y="2006131"/>
            <a:ext cx="10190972" cy="3805094"/>
          </a:xfrm>
          <a:prstGeom prst="rect">
            <a:avLst/>
          </a:prstGeom>
        </p:spPr>
      </p:pic>
      <p:sp>
        <p:nvSpPr>
          <p:cNvPr id="6" name="TextBox 5">
            <a:extLst>
              <a:ext uri="{FF2B5EF4-FFF2-40B4-BE49-F238E27FC236}">
                <a16:creationId xmlns:a16="http://schemas.microsoft.com/office/drawing/2014/main" id="{A113F395-E018-B47A-1595-B97F0080B0A0}"/>
              </a:ext>
            </a:extLst>
          </p:cNvPr>
          <p:cNvSpPr txBox="1"/>
          <p:nvPr/>
        </p:nvSpPr>
        <p:spPr>
          <a:xfrm>
            <a:off x="320530" y="1046775"/>
            <a:ext cx="8224756" cy="646331"/>
          </a:xfrm>
          <a:prstGeom prst="rect">
            <a:avLst/>
          </a:prstGeom>
          <a:noFill/>
        </p:spPr>
        <p:txBody>
          <a:bodyPr wrap="square">
            <a:spAutoFit/>
          </a:bodyPr>
          <a:lstStyle/>
          <a:p>
            <a:r>
              <a:rPr lang="en-IN" sz="3600" b="1" dirty="0">
                <a:effectLst/>
              </a:rPr>
              <a:t>Services Offered Under Pulse</a:t>
            </a:r>
            <a:endParaRPr lang="en-US" sz="4000" b="1" dirty="0"/>
          </a:p>
        </p:txBody>
      </p:sp>
      <p:cxnSp>
        <p:nvCxnSpPr>
          <p:cNvPr id="7" name="Straight Connector 6">
            <a:extLst>
              <a:ext uri="{FF2B5EF4-FFF2-40B4-BE49-F238E27FC236}">
                <a16:creationId xmlns:a16="http://schemas.microsoft.com/office/drawing/2014/main" id="{249AEE73-FF9D-1842-FDB8-B3058C62F405}"/>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92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19723-7208-74D1-639A-50ADCE9B17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6223AE-F288-DDFE-4496-8BF5C96074DB}"/>
              </a:ext>
            </a:extLst>
          </p:cNvPr>
          <p:cNvSpPr txBox="1"/>
          <p:nvPr/>
        </p:nvSpPr>
        <p:spPr>
          <a:xfrm>
            <a:off x="320529" y="1046775"/>
            <a:ext cx="10782899" cy="461665"/>
          </a:xfrm>
          <a:prstGeom prst="rect">
            <a:avLst/>
          </a:prstGeom>
          <a:noFill/>
        </p:spPr>
        <p:txBody>
          <a:bodyPr wrap="square">
            <a:spAutoFit/>
          </a:bodyPr>
          <a:lstStyle/>
          <a:p>
            <a:r>
              <a:rPr lang="en-US" sz="2400" b="1">
                <a:latin typeface="Roboto" panose="02000000000000000000" pitchFamily="2" charset="0"/>
                <a:ea typeface="Roboto" panose="02000000000000000000" pitchFamily="2" charset="0"/>
                <a:cs typeface="Roboto" panose="02000000000000000000" pitchFamily="2" charset="0"/>
              </a:rPr>
              <a:t>Security, Auditing &amp; continuous availability guidelines followed</a:t>
            </a:r>
          </a:p>
        </p:txBody>
      </p:sp>
      <p:sp>
        <p:nvSpPr>
          <p:cNvPr id="5" name="TextBox 4">
            <a:extLst>
              <a:ext uri="{FF2B5EF4-FFF2-40B4-BE49-F238E27FC236}">
                <a16:creationId xmlns:a16="http://schemas.microsoft.com/office/drawing/2014/main" id="{669EBDC1-B12B-F50A-27E9-072B94072265}"/>
              </a:ext>
            </a:extLst>
          </p:cNvPr>
          <p:cNvSpPr txBox="1"/>
          <p:nvPr/>
        </p:nvSpPr>
        <p:spPr>
          <a:xfrm>
            <a:off x="495300" y="1943032"/>
            <a:ext cx="11201399" cy="4247317"/>
          </a:xfrm>
          <a:prstGeom prst="rect">
            <a:avLst/>
          </a:prstGeom>
          <a:noFill/>
        </p:spPr>
        <p:txBody>
          <a:bodyPr wrap="square">
            <a:spAutoFit/>
          </a:bodyPr>
          <a:lstStyle/>
          <a:p>
            <a:pPr marL="342900" indent="-342900">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Authentication</a:t>
            </a:r>
            <a:endParaRPr lang="en-US" sz="1800">
              <a:latin typeface="Roboto" panose="02000000000000000000" pitchFamily="2" charset="0"/>
              <a:ea typeface="Roboto" panose="02000000000000000000" pitchFamily="2" charset="0"/>
              <a:cs typeface="Roboto" panose="02000000000000000000" pitchFamily="2" charset="0"/>
            </a:endParaRP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SSO enabled </a:t>
            </a:r>
            <a:endParaRPr lang="en-US">
              <a:highlight>
                <a:srgbClr val="FFFF00"/>
              </a:highlight>
              <a:latin typeface="Roboto" panose="02000000000000000000" pitchFamily="2" charset="0"/>
              <a:ea typeface="Roboto" panose="02000000000000000000" pitchFamily="2" charset="0"/>
              <a:cs typeface="Roboto" panose="02000000000000000000" pitchFamily="2" charset="0"/>
            </a:endParaRP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MFA enabled</a:t>
            </a: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OTP Expiry in 60secs</a:t>
            </a: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Pulse page expiry in 30mins</a:t>
            </a:r>
          </a:p>
          <a:p>
            <a:pPr marL="342900" indent="-342900">
              <a:buFont typeface="Arial" panose="020B0604020202020204" pitchFamily="34" charset="0"/>
              <a:buChar char="•"/>
            </a:pPr>
            <a:r>
              <a:rPr lang="en-US" sz="1800">
                <a:latin typeface="Roboto" panose="02000000000000000000" pitchFamily="2" charset="0"/>
                <a:ea typeface="Roboto" panose="02000000000000000000" pitchFamily="2" charset="0"/>
                <a:cs typeface="Roboto" panose="02000000000000000000" pitchFamily="2" charset="0"/>
              </a:rPr>
              <a:t>Access Control</a:t>
            </a: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Role based Portal Access</a:t>
            </a:r>
          </a:p>
          <a:p>
            <a:pPr marL="857250" lvl="1" indent="-400050">
              <a:buFont typeface="+mj-lt"/>
              <a:buAutoNum type="romanUcPeriod"/>
            </a:pPr>
            <a:r>
              <a:rPr lang="en-US" sz="1800">
                <a:latin typeface="Roboto" panose="02000000000000000000" pitchFamily="2" charset="0"/>
                <a:ea typeface="Roboto" panose="02000000000000000000" pitchFamily="2" charset="0"/>
                <a:cs typeface="Roboto" panose="02000000000000000000" pitchFamily="2" charset="0"/>
              </a:rPr>
              <a:t>Pulse Portal access enabled for Desktop, Mobile &amp; Tablet view</a:t>
            </a:r>
            <a:endParaRPr lang="en-US">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1800">
                <a:latin typeface="Roboto" panose="02000000000000000000" pitchFamily="2" charset="0"/>
                <a:ea typeface="Roboto" panose="02000000000000000000" pitchFamily="2" charset="0"/>
                <a:cs typeface="Roboto" panose="02000000000000000000" pitchFamily="2" charset="0"/>
              </a:rPr>
              <a:t>Support</a:t>
            </a: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Help button - enables user to submit query with Pulse portal Admin</a:t>
            </a:r>
          </a:p>
          <a:p>
            <a:pPr marL="342900" indent="-342900">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Auditing</a:t>
            </a:r>
            <a:endParaRPr lang="en-US" sz="1800">
              <a:latin typeface="Roboto" panose="02000000000000000000" pitchFamily="2" charset="0"/>
              <a:ea typeface="Roboto" panose="02000000000000000000" pitchFamily="2" charset="0"/>
              <a:cs typeface="Roboto" panose="02000000000000000000" pitchFamily="2" charset="0"/>
            </a:endParaRP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DB integration to fetch Portal traffic report, Services consumed, top issues reported etc.</a:t>
            </a:r>
            <a:endParaRPr lang="en-US">
              <a:highlight>
                <a:srgbClr val="FFFF00"/>
              </a:highlight>
              <a:latin typeface="Roboto" panose="02000000000000000000" pitchFamily="2" charset="0"/>
              <a:ea typeface="Roboto" panose="02000000000000000000" pitchFamily="2" charset="0"/>
              <a:cs typeface="Roboto" panose="02000000000000000000" pitchFamily="2" charset="0"/>
            </a:endParaRP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Pulse Portal Logs </a:t>
            </a:r>
          </a:p>
          <a:p>
            <a:pPr marL="342900" indent="-342900">
              <a:buFont typeface="Arial" panose="020B0604020202020204" pitchFamily="34" charset="0"/>
              <a:buChar char="•"/>
            </a:pPr>
            <a:r>
              <a:rPr lang="en-US" sz="1800">
                <a:latin typeface="Roboto" panose="02000000000000000000" pitchFamily="2" charset="0"/>
                <a:ea typeface="Roboto" panose="02000000000000000000" pitchFamily="2" charset="0"/>
                <a:cs typeface="Roboto" panose="02000000000000000000" pitchFamily="2" charset="0"/>
              </a:rPr>
              <a:t>CI/CD Pipelining</a:t>
            </a:r>
          </a:p>
          <a:p>
            <a:pPr marL="857250" lvl="1" indent="-400050">
              <a:buFont typeface="+mj-lt"/>
              <a:buAutoNum type="romanUcPeriod"/>
            </a:pPr>
            <a:r>
              <a:rPr lang="en-US">
                <a:latin typeface="Roboto" panose="02000000000000000000" pitchFamily="2" charset="0"/>
                <a:ea typeface="Roboto" panose="02000000000000000000" pitchFamily="2" charset="0"/>
                <a:cs typeface="Roboto" panose="02000000000000000000" pitchFamily="2" charset="0"/>
              </a:rPr>
              <a:t>Continuous Front-end &amp; Back-end Code Update via GitHub</a:t>
            </a:r>
            <a:endParaRPr lang="en-US">
              <a:highlight>
                <a:srgbClr val="FFFF00"/>
              </a:highlight>
              <a:latin typeface="Roboto" panose="02000000000000000000" pitchFamily="2" charset="0"/>
              <a:ea typeface="Roboto" panose="02000000000000000000" pitchFamily="2" charset="0"/>
              <a:cs typeface="Roboto" panose="02000000000000000000" pitchFamily="2" charset="0"/>
            </a:endParaRPr>
          </a:p>
        </p:txBody>
      </p:sp>
      <p:cxnSp>
        <p:nvCxnSpPr>
          <p:cNvPr id="10" name="Straight Connector 9">
            <a:extLst>
              <a:ext uri="{FF2B5EF4-FFF2-40B4-BE49-F238E27FC236}">
                <a16:creationId xmlns:a16="http://schemas.microsoft.com/office/drawing/2014/main" id="{6571486F-EE49-CA05-C0AB-334BDF88FE9E}"/>
              </a:ext>
            </a:extLst>
          </p:cNvPr>
          <p:cNvCxnSpPr>
            <a:cxnSpLocks/>
          </p:cNvCxnSpPr>
          <p:nvPr/>
        </p:nvCxnSpPr>
        <p:spPr>
          <a:xfrm>
            <a:off x="517646" y="1594689"/>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24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7717F-82B5-D8EC-84CC-230A768A9F3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1AB3943-513E-70A9-888D-E8F74D4295EC}"/>
              </a:ext>
            </a:extLst>
          </p:cNvPr>
          <p:cNvSpPr txBox="1"/>
          <p:nvPr/>
        </p:nvSpPr>
        <p:spPr>
          <a:xfrm>
            <a:off x="320530" y="1046775"/>
            <a:ext cx="8224756" cy="646331"/>
          </a:xfrm>
          <a:prstGeom prst="rect">
            <a:avLst/>
          </a:prstGeom>
          <a:noFill/>
        </p:spPr>
        <p:txBody>
          <a:bodyPr wrap="square">
            <a:spAutoFit/>
          </a:bodyPr>
          <a:lstStyle/>
          <a:p>
            <a:r>
              <a:rPr lang="en-US" sz="3600" b="1"/>
              <a:t>Observability</a:t>
            </a:r>
          </a:p>
        </p:txBody>
      </p:sp>
      <p:cxnSp>
        <p:nvCxnSpPr>
          <p:cNvPr id="7" name="Straight Connector 6">
            <a:extLst>
              <a:ext uri="{FF2B5EF4-FFF2-40B4-BE49-F238E27FC236}">
                <a16:creationId xmlns:a16="http://schemas.microsoft.com/office/drawing/2014/main" id="{626144E5-67A6-EA13-C321-124846AD39CC}"/>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551AFD1-8C30-915B-F40A-BA96AD8C39A1}"/>
              </a:ext>
            </a:extLst>
          </p:cNvPr>
          <p:cNvSpPr txBox="1"/>
          <p:nvPr/>
        </p:nvSpPr>
        <p:spPr>
          <a:xfrm>
            <a:off x="320530" y="1872342"/>
            <a:ext cx="11098584" cy="2308324"/>
          </a:xfrm>
          <a:prstGeom prst="rect">
            <a:avLst/>
          </a:prstGeom>
          <a:noFill/>
        </p:spPr>
        <p:txBody>
          <a:bodyPr wrap="square" rtlCol="0">
            <a:spAutoFit/>
          </a:bodyPr>
          <a:lstStyle/>
          <a:p>
            <a:r>
              <a:rPr lang="en-US" sz="2400"/>
              <a:t>	</a:t>
            </a:r>
          </a:p>
          <a:p>
            <a:r>
              <a:rPr lang="en-US" sz="2400"/>
              <a:t>Observability as a Service in Pulse Platform helps implement a robust IT Operations Management solution that can provide real-time monitoring, automated incident response, and comprehensive visibility into the IT environment. This solution helps streamline IT operations, reduce downtime, and improve overall efficiency. </a:t>
            </a:r>
          </a:p>
          <a:p>
            <a:endParaRPr lang="en-US" sz="2400" i="0">
              <a:solidFill>
                <a:srgbClr val="111111"/>
              </a:solidFill>
              <a:effectLst/>
              <a:latin typeface="Aptos Body"/>
            </a:endParaRPr>
          </a:p>
        </p:txBody>
      </p:sp>
    </p:spTree>
    <p:extLst>
      <p:ext uri="{BB962C8B-B14F-4D97-AF65-F5344CB8AC3E}">
        <p14:creationId xmlns:p14="http://schemas.microsoft.com/office/powerpoint/2010/main" val="318883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3CD33-D7F9-9152-0154-5F8FD5593F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17AF8F9-5F3A-7FB2-CB0C-653B6F4AB507}"/>
              </a:ext>
            </a:extLst>
          </p:cNvPr>
          <p:cNvSpPr txBox="1"/>
          <p:nvPr/>
        </p:nvSpPr>
        <p:spPr>
          <a:xfrm>
            <a:off x="320530" y="1046775"/>
            <a:ext cx="8224756" cy="646331"/>
          </a:xfrm>
          <a:prstGeom prst="rect">
            <a:avLst/>
          </a:prstGeom>
          <a:noFill/>
        </p:spPr>
        <p:txBody>
          <a:bodyPr wrap="square">
            <a:spAutoFit/>
          </a:bodyPr>
          <a:lstStyle/>
          <a:p>
            <a:r>
              <a:rPr lang="en-US" sz="3600" b="1"/>
              <a:t>Observability</a:t>
            </a:r>
          </a:p>
        </p:txBody>
      </p:sp>
      <p:cxnSp>
        <p:nvCxnSpPr>
          <p:cNvPr id="7" name="Straight Connector 6">
            <a:extLst>
              <a:ext uri="{FF2B5EF4-FFF2-40B4-BE49-F238E27FC236}">
                <a16:creationId xmlns:a16="http://schemas.microsoft.com/office/drawing/2014/main" id="{9F92465B-8464-01C5-3AFD-9324D857961A}"/>
              </a:ext>
            </a:extLst>
          </p:cNvPr>
          <p:cNvCxnSpPr>
            <a:cxnSpLocks/>
          </p:cNvCxnSpPr>
          <p:nvPr/>
        </p:nvCxnSpPr>
        <p:spPr>
          <a:xfrm>
            <a:off x="441447" y="1693106"/>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pic>
        <p:nvPicPr>
          <p:cNvPr id="1028" name="Picture 4">
            <a:extLst>
              <a:ext uri="{FF2B5EF4-FFF2-40B4-BE49-F238E27FC236}">
                <a16:creationId xmlns:a16="http://schemas.microsoft.com/office/drawing/2014/main" id="{EDA09426-996F-3E2E-C6A6-80AA416DA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952" y="1987865"/>
            <a:ext cx="1618093" cy="15515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66AF458-4CB3-5122-B98D-836E2DD4A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239" y="1916196"/>
            <a:ext cx="1623231" cy="16232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0AC150D4-AA46-CB86-1EAE-391FA4408067}"/>
              </a:ext>
            </a:extLst>
          </p:cNvPr>
          <p:cNvPicPr>
            <a:picLocks noChangeAspect="1"/>
          </p:cNvPicPr>
          <p:nvPr/>
        </p:nvPicPr>
        <p:blipFill>
          <a:blip r:embed="rId4"/>
          <a:stretch>
            <a:fillRect/>
          </a:stretch>
        </p:blipFill>
        <p:spPr>
          <a:xfrm>
            <a:off x="7709874" y="4162115"/>
            <a:ext cx="1749365" cy="1569098"/>
          </a:xfrm>
          <a:prstGeom prst="rect">
            <a:avLst/>
          </a:prstGeom>
        </p:spPr>
      </p:pic>
      <p:pic>
        <p:nvPicPr>
          <p:cNvPr id="22" name="Picture 21">
            <a:extLst>
              <a:ext uri="{FF2B5EF4-FFF2-40B4-BE49-F238E27FC236}">
                <a16:creationId xmlns:a16="http://schemas.microsoft.com/office/drawing/2014/main" id="{14C60768-C731-8219-4F72-F686AFA87E3B}"/>
              </a:ext>
            </a:extLst>
          </p:cNvPr>
          <p:cNvPicPr>
            <a:picLocks noChangeAspect="1"/>
          </p:cNvPicPr>
          <p:nvPr/>
        </p:nvPicPr>
        <p:blipFill>
          <a:blip r:embed="rId5"/>
          <a:stretch>
            <a:fillRect/>
          </a:stretch>
        </p:blipFill>
        <p:spPr>
          <a:xfrm>
            <a:off x="2925235" y="4162115"/>
            <a:ext cx="1507673" cy="1507673"/>
          </a:xfrm>
          <a:prstGeom prst="rect">
            <a:avLst/>
          </a:prstGeom>
        </p:spPr>
      </p:pic>
      <p:pic>
        <p:nvPicPr>
          <p:cNvPr id="27" name="Picture 26">
            <a:extLst>
              <a:ext uri="{FF2B5EF4-FFF2-40B4-BE49-F238E27FC236}">
                <a16:creationId xmlns:a16="http://schemas.microsoft.com/office/drawing/2014/main" id="{9AB3685C-3AE4-155A-8FDD-3FE6AD20B457}"/>
              </a:ext>
            </a:extLst>
          </p:cNvPr>
          <p:cNvPicPr>
            <a:picLocks noChangeAspect="1"/>
          </p:cNvPicPr>
          <p:nvPr/>
        </p:nvPicPr>
        <p:blipFill>
          <a:blip r:embed="rId6"/>
          <a:stretch>
            <a:fillRect/>
          </a:stretch>
        </p:blipFill>
        <p:spPr>
          <a:xfrm>
            <a:off x="1010104" y="1987865"/>
            <a:ext cx="1623231" cy="1442526"/>
          </a:xfrm>
          <a:prstGeom prst="rect">
            <a:avLst/>
          </a:prstGeom>
        </p:spPr>
      </p:pic>
      <p:sp>
        <p:nvSpPr>
          <p:cNvPr id="28" name="TextBox 27">
            <a:extLst>
              <a:ext uri="{FF2B5EF4-FFF2-40B4-BE49-F238E27FC236}">
                <a16:creationId xmlns:a16="http://schemas.microsoft.com/office/drawing/2014/main" id="{CFE79C64-E723-9D87-AC4E-722A167615B8}"/>
              </a:ext>
            </a:extLst>
          </p:cNvPr>
          <p:cNvSpPr txBox="1"/>
          <p:nvPr/>
        </p:nvSpPr>
        <p:spPr>
          <a:xfrm>
            <a:off x="1010104" y="3565144"/>
            <a:ext cx="2060818" cy="369332"/>
          </a:xfrm>
          <a:prstGeom prst="rect">
            <a:avLst/>
          </a:prstGeom>
          <a:noFill/>
        </p:spPr>
        <p:txBody>
          <a:bodyPr wrap="square" rtlCol="0">
            <a:spAutoFit/>
          </a:bodyPr>
          <a:lstStyle/>
          <a:p>
            <a:r>
              <a:rPr lang="en-IN" b="1"/>
              <a:t>DASHBOARD</a:t>
            </a:r>
          </a:p>
        </p:txBody>
      </p:sp>
      <p:sp>
        <p:nvSpPr>
          <p:cNvPr id="29" name="TextBox 28">
            <a:extLst>
              <a:ext uri="{FF2B5EF4-FFF2-40B4-BE49-F238E27FC236}">
                <a16:creationId xmlns:a16="http://schemas.microsoft.com/office/drawing/2014/main" id="{30E4B183-66E7-DD85-A498-6D5381685CA9}"/>
              </a:ext>
            </a:extLst>
          </p:cNvPr>
          <p:cNvSpPr txBox="1"/>
          <p:nvPr/>
        </p:nvSpPr>
        <p:spPr>
          <a:xfrm>
            <a:off x="4778829" y="3565144"/>
            <a:ext cx="3320143" cy="369332"/>
          </a:xfrm>
          <a:prstGeom prst="rect">
            <a:avLst/>
          </a:prstGeom>
          <a:noFill/>
        </p:spPr>
        <p:txBody>
          <a:bodyPr wrap="square" rtlCol="0">
            <a:spAutoFit/>
          </a:bodyPr>
          <a:lstStyle/>
          <a:p>
            <a:r>
              <a:rPr lang="en-IN" b="1"/>
              <a:t>INVENTORY MANAGEMENT </a:t>
            </a:r>
          </a:p>
        </p:txBody>
      </p:sp>
      <p:sp>
        <p:nvSpPr>
          <p:cNvPr id="30" name="TextBox 29">
            <a:extLst>
              <a:ext uri="{FF2B5EF4-FFF2-40B4-BE49-F238E27FC236}">
                <a16:creationId xmlns:a16="http://schemas.microsoft.com/office/drawing/2014/main" id="{035B148E-6054-6D64-A697-040D6D5D56AE}"/>
              </a:ext>
            </a:extLst>
          </p:cNvPr>
          <p:cNvSpPr txBox="1"/>
          <p:nvPr/>
        </p:nvSpPr>
        <p:spPr>
          <a:xfrm>
            <a:off x="8871857" y="3565144"/>
            <a:ext cx="3320143" cy="369332"/>
          </a:xfrm>
          <a:prstGeom prst="rect">
            <a:avLst/>
          </a:prstGeom>
          <a:noFill/>
        </p:spPr>
        <p:txBody>
          <a:bodyPr wrap="square" rtlCol="0">
            <a:spAutoFit/>
          </a:bodyPr>
          <a:lstStyle/>
          <a:p>
            <a:r>
              <a:rPr lang="en-IN" b="1"/>
              <a:t>ALARM CONFIGURATION </a:t>
            </a:r>
          </a:p>
        </p:txBody>
      </p:sp>
      <p:sp>
        <p:nvSpPr>
          <p:cNvPr id="31" name="TextBox 30">
            <a:extLst>
              <a:ext uri="{FF2B5EF4-FFF2-40B4-BE49-F238E27FC236}">
                <a16:creationId xmlns:a16="http://schemas.microsoft.com/office/drawing/2014/main" id="{570F1FF2-1CDE-24EC-28E4-CC2C2ACF1952}"/>
              </a:ext>
            </a:extLst>
          </p:cNvPr>
          <p:cNvSpPr txBox="1"/>
          <p:nvPr/>
        </p:nvSpPr>
        <p:spPr>
          <a:xfrm>
            <a:off x="2925235" y="5897427"/>
            <a:ext cx="2060818" cy="369332"/>
          </a:xfrm>
          <a:prstGeom prst="rect">
            <a:avLst/>
          </a:prstGeom>
          <a:noFill/>
        </p:spPr>
        <p:txBody>
          <a:bodyPr wrap="square" rtlCol="0">
            <a:spAutoFit/>
          </a:bodyPr>
          <a:lstStyle/>
          <a:p>
            <a:r>
              <a:rPr lang="en-IN" b="1"/>
              <a:t>WORKFLOWS</a:t>
            </a:r>
          </a:p>
        </p:txBody>
      </p:sp>
      <p:sp>
        <p:nvSpPr>
          <p:cNvPr id="33" name="TextBox 32">
            <a:extLst>
              <a:ext uri="{FF2B5EF4-FFF2-40B4-BE49-F238E27FC236}">
                <a16:creationId xmlns:a16="http://schemas.microsoft.com/office/drawing/2014/main" id="{EAF9F4DB-A041-FF3B-F53B-A55D2D1CFAC4}"/>
              </a:ext>
            </a:extLst>
          </p:cNvPr>
          <p:cNvSpPr txBox="1"/>
          <p:nvPr/>
        </p:nvSpPr>
        <p:spPr>
          <a:xfrm>
            <a:off x="8009115" y="5897427"/>
            <a:ext cx="2060818" cy="369332"/>
          </a:xfrm>
          <a:prstGeom prst="rect">
            <a:avLst/>
          </a:prstGeom>
          <a:noFill/>
        </p:spPr>
        <p:txBody>
          <a:bodyPr wrap="square" rtlCol="0">
            <a:spAutoFit/>
          </a:bodyPr>
          <a:lstStyle/>
          <a:p>
            <a:r>
              <a:rPr lang="en-IN" b="1"/>
              <a:t>REPORTS</a:t>
            </a:r>
          </a:p>
        </p:txBody>
      </p:sp>
    </p:spTree>
    <p:extLst>
      <p:ext uri="{BB962C8B-B14F-4D97-AF65-F5344CB8AC3E}">
        <p14:creationId xmlns:p14="http://schemas.microsoft.com/office/powerpoint/2010/main" val="191666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 calcmode="lin" valueType="num">
                                      <p:cBhvr additive="base">
                                        <p:cTn id="27" dur="500" fill="hold"/>
                                        <p:tgtEl>
                                          <p:spTgt spid="1030"/>
                                        </p:tgtEl>
                                        <p:attrNameLst>
                                          <p:attrName>ppt_x</p:attrName>
                                        </p:attrNameLst>
                                      </p:cBhvr>
                                      <p:tavLst>
                                        <p:tav tm="0">
                                          <p:val>
                                            <p:strVal val="#ppt_x"/>
                                          </p:val>
                                        </p:tav>
                                        <p:tav tm="100000">
                                          <p:val>
                                            <p:strVal val="#ppt_x"/>
                                          </p:val>
                                        </p:tav>
                                      </p:tavLst>
                                    </p:anim>
                                    <p:anim calcmode="lin" valueType="num">
                                      <p:cBhvr additive="base">
                                        <p:cTn id="28" dur="500" fill="hold"/>
                                        <p:tgtEl>
                                          <p:spTgt spid="10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ADD27-0D05-4638-BE6C-9F932A36E02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F05F43D-69C3-D455-61A2-8BAD120FCCD5}"/>
              </a:ext>
            </a:extLst>
          </p:cNvPr>
          <p:cNvSpPr txBox="1"/>
          <p:nvPr/>
        </p:nvSpPr>
        <p:spPr>
          <a:xfrm>
            <a:off x="331416" y="796403"/>
            <a:ext cx="8224756" cy="646331"/>
          </a:xfrm>
          <a:prstGeom prst="rect">
            <a:avLst/>
          </a:prstGeom>
          <a:noFill/>
        </p:spPr>
        <p:txBody>
          <a:bodyPr wrap="square">
            <a:spAutoFit/>
          </a:bodyPr>
          <a:lstStyle/>
          <a:p>
            <a:r>
              <a:rPr lang="en-US" sz="3600" b="1"/>
              <a:t>Service Management</a:t>
            </a:r>
          </a:p>
        </p:txBody>
      </p:sp>
      <p:cxnSp>
        <p:nvCxnSpPr>
          <p:cNvPr id="7" name="Straight Connector 6">
            <a:extLst>
              <a:ext uri="{FF2B5EF4-FFF2-40B4-BE49-F238E27FC236}">
                <a16:creationId xmlns:a16="http://schemas.microsoft.com/office/drawing/2014/main" id="{12AA0A7D-72F6-718A-1725-096EB6BDBE55}"/>
              </a:ext>
            </a:extLst>
          </p:cNvPr>
          <p:cNvCxnSpPr>
            <a:cxnSpLocks/>
          </p:cNvCxnSpPr>
          <p:nvPr/>
        </p:nvCxnSpPr>
        <p:spPr>
          <a:xfrm>
            <a:off x="441447" y="1410078"/>
            <a:ext cx="719906" cy="0"/>
          </a:xfrm>
          <a:prstGeom prst="line">
            <a:avLst/>
          </a:prstGeom>
          <a:ln w="63500">
            <a:solidFill>
              <a:srgbClr val="F5C139"/>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983247C-42B6-4FCF-E835-47FDB5BFCD28}"/>
              </a:ext>
            </a:extLst>
          </p:cNvPr>
          <p:cNvSpPr txBox="1"/>
          <p:nvPr/>
        </p:nvSpPr>
        <p:spPr>
          <a:xfrm>
            <a:off x="441447" y="1580490"/>
            <a:ext cx="11098584" cy="830997"/>
          </a:xfrm>
          <a:prstGeom prst="rect">
            <a:avLst/>
          </a:prstGeom>
          <a:noFill/>
        </p:spPr>
        <p:txBody>
          <a:bodyPr wrap="square" rtlCol="0">
            <a:spAutoFit/>
          </a:bodyPr>
          <a:lstStyle/>
          <a:p>
            <a:pPr algn="l">
              <a:spcBef>
                <a:spcPts val="900"/>
              </a:spcBef>
            </a:pPr>
            <a:r>
              <a:rPr lang="en-US" sz="1600" dirty="0"/>
              <a:t>Service management: Service management in Pulse, involves the implementation and management of quality IT services it comes with integration capabilities to connect with monitoring, automation and dashboard for enhanced efficiency, improved productivity and analytical insight.</a:t>
            </a:r>
            <a:endParaRPr lang="en-US" dirty="0"/>
          </a:p>
        </p:txBody>
      </p:sp>
      <p:pic>
        <p:nvPicPr>
          <p:cNvPr id="3" name="Picture 2">
            <a:extLst>
              <a:ext uri="{FF2B5EF4-FFF2-40B4-BE49-F238E27FC236}">
                <a16:creationId xmlns:a16="http://schemas.microsoft.com/office/drawing/2014/main" id="{3E44ACB5-1F28-1D72-D09E-9BF62D64104F}"/>
              </a:ext>
            </a:extLst>
          </p:cNvPr>
          <p:cNvPicPr>
            <a:picLocks noChangeAspect="1"/>
          </p:cNvPicPr>
          <p:nvPr/>
        </p:nvPicPr>
        <p:blipFill>
          <a:blip r:embed="rId2"/>
          <a:stretch>
            <a:fillRect/>
          </a:stretch>
        </p:blipFill>
        <p:spPr>
          <a:xfrm>
            <a:off x="1161353" y="2689896"/>
            <a:ext cx="1600423" cy="1409897"/>
          </a:xfrm>
          <a:prstGeom prst="rect">
            <a:avLst/>
          </a:prstGeom>
        </p:spPr>
      </p:pic>
      <p:sp>
        <p:nvSpPr>
          <p:cNvPr id="4" name="TextBox 3">
            <a:extLst>
              <a:ext uri="{FF2B5EF4-FFF2-40B4-BE49-F238E27FC236}">
                <a16:creationId xmlns:a16="http://schemas.microsoft.com/office/drawing/2014/main" id="{8FB9B28E-25CF-50FB-CC54-1419DFD8A2FA}"/>
              </a:ext>
            </a:extLst>
          </p:cNvPr>
          <p:cNvSpPr txBox="1"/>
          <p:nvPr/>
        </p:nvSpPr>
        <p:spPr>
          <a:xfrm>
            <a:off x="1408473" y="4401867"/>
            <a:ext cx="1502228" cy="369332"/>
          </a:xfrm>
          <a:prstGeom prst="rect">
            <a:avLst/>
          </a:prstGeom>
          <a:noFill/>
        </p:spPr>
        <p:txBody>
          <a:bodyPr wrap="square" rtlCol="0">
            <a:spAutoFit/>
          </a:bodyPr>
          <a:lstStyle/>
          <a:p>
            <a:r>
              <a:rPr lang="en-IN" b="1" dirty="0"/>
              <a:t>EFFICIENCY</a:t>
            </a:r>
          </a:p>
        </p:txBody>
      </p:sp>
      <p:pic>
        <p:nvPicPr>
          <p:cNvPr id="8" name="Picture 7">
            <a:extLst>
              <a:ext uri="{FF2B5EF4-FFF2-40B4-BE49-F238E27FC236}">
                <a16:creationId xmlns:a16="http://schemas.microsoft.com/office/drawing/2014/main" id="{675BFE92-CADD-4786-C453-EEA56972D474}"/>
              </a:ext>
            </a:extLst>
          </p:cNvPr>
          <p:cNvPicPr>
            <a:picLocks noChangeAspect="1"/>
          </p:cNvPicPr>
          <p:nvPr/>
        </p:nvPicPr>
        <p:blipFill>
          <a:blip r:embed="rId3"/>
          <a:stretch>
            <a:fillRect/>
          </a:stretch>
        </p:blipFill>
        <p:spPr>
          <a:xfrm>
            <a:off x="4443794" y="2522855"/>
            <a:ext cx="1743981" cy="1743981"/>
          </a:xfrm>
          <a:prstGeom prst="rect">
            <a:avLst/>
          </a:prstGeom>
        </p:spPr>
      </p:pic>
      <p:pic>
        <p:nvPicPr>
          <p:cNvPr id="10" name="Picture 9">
            <a:extLst>
              <a:ext uri="{FF2B5EF4-FFF2-40B4-BE49-F238E27FC236}">
                <a16:creationId xmlns:a16="http://schemas.microsoft.com/office/drawing/2014/main" id="{10A4DD22-9F0B-E9AA-F872-0F63D3F054B3}"/>
              </a:ext>
            </a:extLst>
          </p:cNvPr>
          <p:cNvPicPr>
            <a:picLocks noChangeAspect="1"/>
          </p:cNvPicPr>
          <p:nvPr/>
        </p:nvPicPr>
        <p:blipFill>
          <a:blip r:embed="rId4"/>
          <a:stretch>
            <a:fillRect/>
          </a:stretch>
        </p:blipFill>
        <p:spPr>
          <a:xfrm>
            <a:off x="8164287" y="2387824"/>
            <a:ext cx="1879012" cy="1879012"/>
          </a:xfrm>
          <a:prstGeom prst="rect">
            <a:avLst/>
          </a:prstGeom>
        </p:spPr>
      </p:pic>
      <p:sp>
        <p:nvSpPr>
          <p:cNvPr id="11" name="TextBox 10">
            <a:extLst>
              <a:ext uri="{FF2B5EF4-FFF2-40B4-BE49-F238E27FC236}">
                <a16:creationId xmlns:a16="http://schemas.microsoft.com/office/drawing/2014/main" id="{0A169B7F-FEDF-68F1-6248-DE3404D6555D}"/>
              </a:ext>
            </a:extLst>
          </p:cNvPr>
          <p:cNvSpPr txBox="1"/>
          <p:nvPr/>
        </p:nvSpPr>
        <p:spPr>
          <a:xfrm>
            <a:off x="7992569" y="4529734"/>
            <a:ext cx="2790958" cy="369332"/>
          </a:xfrm>
          <a:prstGeom prst="rect">
            <a:avLst/>
          </a:prstGeom>
          <a:noFill/>
        </p:spPr>
        <p:txBody>
          <a:bodyPr wrap="square" rtlCol="0">
            <a:spAutoFit/>
          </a:bodyPr>
          <a:lstStyle/>
          <a:p>
            <a:r>
              <a:rPr lang="en-IN" b="1" dirty="0"/>
              <a:t>ANALYTICAL INSIGHTS</a:t>
            </a:r>
          </a:p>
        </p:txBody>
      </p:sp>
      <p:sp>
        <p:nvSpPr>
          <p:cNvPr id="12" name="TextBox 11">
            <a:extLst>
              <a:ext uri="{FF2B5EF4-FFF2-40B4-BE49-F238E27FC236}">
                <a16:creationId xmlns:a16="http://schemas.microsoft.com/office/drawing/2014/main" id="{A5D97892-7539-1DBA-A2F0-2D5D98F87A94}"/>
              </a:ext>
            </a:extLst>
          </p:cNvPr>
          <p:cNvSpPr txBox="1"/>
          <p:nvPr/>
        </p:nvSpPr>
        <p:spPr>
          <a:xfrm>
            <a:off x="4092211" y="4529734"/>
            <a:ext cx="2447146" cy="369332"/>
          </a:xfrm>
          <a:prstGeom prst="rect">
            <a:avLst/>
          </a:prstGeom>
          <a:noFill/>
        </p:spPr>
        <p:txBody>
          <a:bodyPr wrap="square" rtlCol="0">
            <a:spAutoFit/>
          </a:bodyPr>
          <a:lstStyle/>
          <a:p>
            <a:r>
              <a:rPr lang="en-IN" b="1" dirty="0"/>
              <a:t>HIGH PRODUCTIVITY</a:t>
            </a:r>
          </a:p>
        </p:txBody>
      </p:sp>
    </p:spTree>
    <p:extLst>
      <p:ext uri="{BB962C8B-B14F-4D97-AF65-F5344CB8AC3E}">
        <p14:creationId xmlns:p14="http://schemas.microsoft.com/office/powerpoint/2010/main" val="412262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15320</TotalTime>
  <Words>1080</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Body</vt:lpstr>
      <vt:lpstr>Aptos Display</vt:lpstr>
      <vt:lpstr>Aptosbody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Bobby MD</dc:creator>
  <cp:keywords/>
  <dc:description/>
  <cp:lastModifiedBy>Soumya A  Pattar</cp:lastModifiedBy>
  <cp:revision>32</cp:revision>
  <dcterms:created xsi:type="dcterms:W3CDTF">2024-10-14T07:46:40Z</dcterms:created>
  <dcterms:modified xsi:type="dcterms:W3CDTF">2025-01-30T09:38:13Z</dcterms:modified>
  <cp:category/>
</cp:coreProperties>
</file>