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4" r:id="rId5"/>
    <p:sldId id="350" r:id="rId6"/>
    <p:sldId id="351" r:id="rId7"/>
    <p:sldId id="256" r:id="rId8"/>
    <p:sldId id="258" r:id="rId9"/>
    <p:sldId id="259" r:id="rId10"/>
    <p:sldId id="261" r:id="rId11"/>
    <p:sldId id="356" r:id="rId12"/>
    <p:sldId id="262" r:id="rId13"/>
    <p:sldId id="265" r:id="rId14"/>
    <p:sldId id="278" r:id="rId15"/>
    <p:sldId id="277" r:id="rId16"/>
    <p:sldId id="285" r:id="rId17"/>
    <p:sldId id="286" r:id="rId18"/>
    <p:sldId id="287" r:id="rId19"/>
    <p:sldId id="288" r:id="rId20"/>
    <p:sldId id="289" r:id="rId21"/>
    <p:sldId id="290" r:id="rId22"/>
    <p:sldId id="273" r:id="rId23"/>
    <p:sldId id="276" r:id="rId24"/>
    <p:sldId id="272" r:id="rId25"/>
    <p:sldId id="275" r:id="rId26"/>
    <p:sldId id="291" r:id="rId27"/>
    <p:sldId id="293" r:id="rId28"/>
    <p:sldId id="294" r:id="rId29"/>
    <p:sldId id="300" r:id="rId30"/>
    <p:sldId id="301" r:id="rId31"/>
    <p:sldId id="302" r:id="rId32"/>
    <p:sldId id="303" r:id="rId33"/>
    <p:sldId id="307" r:id="rId34"/>
    <p:sldId id="308" r:id="rId35"/>
    <p:sldId id="309" r:id="rId36"/>
    <p:sldId id="318" r:id="rId37"/>
    <p:sldId id="319" r:id="rId38"/>
    <p:sldId id="324" r:id="rId39"/>
    <p:sldId id="325" r:id="rId40"/>
    <p:sldId id="328" r:id="rId41"/>
    <p:sldId id="329" r:id="rId42"/>
    <p:sldId id="330" r:id="rId43"/>
    <p:sldId id="331" r:id="rId44"/>
    <p:sldId id="336" r:id="rId45"/>
    <p:sldId id="266" r:id="rId46"/>
    <p:sldId id="267" r:id="rId47"/>
    <p:sldId id="268" r:id="rId48"/>
    <p:sldId id="269" r:id="rId49"/>
    <p:sldId id="270" r:id="rId50"/>
    <p:sldId id="281" r:id="rId51"/>
    <p:sldId id="282" r:id="rId52"/>
    <p:sldId id="274" r:id="rId53"/>
    <p:sldId id="279" r:id="rId54"/>
    <p:sldId id="280" r:id="rId55"/>
    <p:sldId id="283" r:id="rId56"/>
    <p:sldId id="284" r:id="rId57"/>
    <p:sldId id="295" r:id="rId58"/>
    <p:sldId id="296" r:id="rId59"/>
    <p:sldId id="297" r:id="rId60"/>
    <p:sldId id="298" r:id="rId61"/>
    <p:sldId id="299" r:id="rId62"/>
    <p:sldId id="292" r:id="rId63"/>
    <p:sldId id="304" r:id="rId64"/>
    <p:sldId id="305" r:id="rId65"/>
    <p:sldId id="306" r:id="rId66"/>
    <p:sldId id="310" r:id="rId67"/>
    <p:sldId id="311" r:id="rId68"/>
    <p:sldId id="312" r:id="rId69"/>
    <p:sldId id="313" r:id="rId70"/>
    <p:sldId id="314" r:id="rId71"/>
    <p:sldId id="315" r:id="rId72"/>
    <p:sldId id="316" r:id="rId73"/>
    <p:sldId id="317" r:id="rId74"/>
    <p:sldId id="320" r:id="rId75"/>
    <p:sldId id="321" r:id="rId76"/>
    <p:sldId id="322" r:id="rId77"/>
    <p:sldId id="323" r:id="rId78"/>
    <p:sldId id="326" r:id="rId79"/>
    <p:sldId id="327" r:id="rId80"/>
    <p:sldId id="332" r:id="rId81"/>
    <p:sldId id="333" r:id="rId82"/>
    <p:sldId id="334" r:id="rId83"/>
    <p:sldId id="335" r:id="rId84"/>
    <p:sldId id="337" r:id="rId85"/>
    <p:sldId id="338" r:id="rId86"/>
    <p:sldId id="339" r:id="rId87"/>
    <p:sldId id="340" r:id="rId88"/>
    <p:sldId id="343" r:id="rId89"/>
    <p:sldId id="341" r:id="rId90"/>
    <p:sldId id="342" r:id="rId91"/>
    <p:sldId id="352" r:id="rId92"/>
    <p:sldId id="353" r:id="rId93"/>
    <p:sldId id="354" r:id="rId94"/>
    <p:sldId id="355" r:id="rId95"/>
    <p:sldId id="358" r:id="rId96"/>
    <p:sldId id="357" r:id="rId97"/>
    <p:sldId id="359" r:id="rId98"/>
    <p:sldId id="360" r:id="rId99"/>
    <p:sldId id="361" r:id="rId100"/>
    <p:sldId id="362" r:id="rId101"/>
    <p:sldId id="363" r:id="rId102"/>
    <p:sldId id="364" r:id="rId103"/>
    <p:sldId id="365" r:id="rId104"/>
    <p:sldId id="366" r:id="rId105"/>
    <p:sldId id="367" r:id="rId106"/>
    <p:sldId id="368" r:id="rId107"/>
    <p:sldId id="369" r:id="rId108"/>
    <p:sldId id="370" r:id="rId109"/>
    <p:sldId id="371" r:id="rId110"/>
    <p:sldId id="372" r:id="rId111"/>
    <p:sldId id="373" r:id="rId112"/>
    <p:sldId id="374" r:id="rId113"/>
    <p:sldId id="375"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B203510-5EAA-46F3-83A4-15F1DDAF4F60}">
          <p14:sldIdLst>
            <p14:sldId id="264"/>
            <p14:sldId id="350"/>
            <p14:sldId id="351"/>
            <p14:sldId id="256"/>
            <p14:sldId id="258"/>
            <p14:sldId id="259"/>
            <p14:sldId id="261"/>
            <p14:sldId id="356"/>
          </p14:sldIdLst>
        </p14:section>
        <p14:section name="Untitled Section" id="{BF18F025-9752-4357-A170-8E691E90A8EF}">
          <p14:sldIdLst>
            <p14:sldId id="262"/>
            <p14:sldId id="265"/>
            <p14:sldId id="278"/>
            <p14:sldId id="277"/>
            <p14:sldId id="285"/>
            <p14:sldId id="286"/>
            <p14:sldId id="287"/>
            <p14:sldId id="288"/>
            <p14:sldId id="289"/>
            <p14:sldId id="290"/>
            <p14:sldId id="273"/>
            <p14:sldId id="276"/>
            <p14:sldId id="272"/>
            <p14:sldId id="275"/>
            <p14:sldId id="291"/>
            <p14:sldId id="293"/>
            <p14:sldId id="294"/>
            <p14:sldId id="300"/>
            <p14:sldId id="301"/>
            <p14:sldId id="302"/>
            <p14:sldId id="303"/>
            <p14:sldId id="307"/>
            <p14:sldId id="308"/>
            <p14:sldId id="309"/>
            <p14:sldId id="318"/>
            <p14:sldId id="319"/>
            <p14:sldId id="324"/>
            <p14:sldId id="325"/>
            <p14:sldId id="328"/>
            <p14:sldId id="329"/>
            <p14:sldId id="330"/>
            <p14:sldId id="331"/>
            <p14:sldId id="336"/>
            <p14:sldId id="266"/>
            <p14:sldId id="267"/>
            <p14:sldId id="268"/>
            <p14:sldId id="269"/>
            <p14:sldId id="270"/>
            <p14:sldId id="281"/>
            <p14:sldId id="282"/>
            <p14:sldId id="274"/>
            <p14:sldId id="279"/>
            <p14:sldId id="280"/>
            <p14:sldId id="283"/>
            <p14:sldId id="284"/>
            <p14:sldId id="295"/>
            <p14:sldId id="296"/>
            <p14:sldId id="297"/>
            <p14:sldId id="298"/>
            <p14:sldId id="299"/>
            <p14:sldId id="292"/>
            <p14:sldId id="304"/>
            <p14:sldId id="305"/>
            <p14:sldId id="306"/>
            <p14:sldId id="310"/>
            <p14:sldId id="311"/>
            <p14:sldId id="312"/>
            <p14:sldId id="313"/>
            <p14:sldId id="314"/>
            <p14:sldId id="315"/>
            <p14:sldId id="316"/>
            <p14:sldId id="317"/>
            <p14:sldId id="320"/>
            <p14:sldId id="321"/>
            <p14:sldId id="322"/>
            <p14:sldId id="323"/>
            <p14:sldId id="326"/>
            <p14:sldId id="327"/>
            <p14:sldId id="332"/>
            <p14:sldId id="333"/>
            <p14:sldId id="334"/>
            <p14:sldId id="335"/>
            <p14:sldId id="337"/>
            <p14:sldId id="338"/>
            <p14:sldId id="339"/>
            <p14:sldId id="340"/>
            <p14:sldId id="343"/>
            <p14:sldId id="341"/>
            <p14:sldId id="342"/>
            <p14:sldId id="352"/>
            <p14:sldId id="353"/>
            <p14:sldId id="354"/>
            <p14:sldId id="355"/>
            <p14:sldId id="358"/>
            <p14:sldId id="357"/>
            <p14:sldId id="359"/>
            <p14:sldId id="360"/>
            <p14:sldId id="361"/>
            <p14:sldId id="362"/>
            <p14:sldId id="363"/>
            <p14:sldId id="364"/>
            <p14:sldId id="365"/>
            <p14:sldId id="366"/>
            <p14:sldId id="367"/>
            <p14:sldId id="368"/>
            <p14:sldId id="369"/>
            <p14:sldId id="370"/>
            <p14:sldId id="371"/>
            <p14:sldId id="372"/>
            <p14:sldId id="373"/>
            <p14:sldId id="374"/>
            <p14:sldId id="3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24D1C1-8E87-4515-B451-E6F002236A75}" v="1428" dt="2024-11-28T07:42:41.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theme" Target="theme/theme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6B258-C7F4-66F9-6F0D-B467FDA87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89481C-DFD0-ED13-9213-1F77999E1A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30C8A1-CE1C-CD8A-0E72-AC73913E7146}"/>
              </a:ext>
            </a:extLst>
          </p:cNvPr>
          <p:cNvSpPr>
            <a:spLocks noGrp="1"/>
          </p:cNvSpPr>
          <p:nvPr>
            <p:ph type="dt" sz="half" idx="10"/>
          </p:nvPr>
        </p:nvSpPr>
        <p:spPr/>
        <p:txBody>
          <a:bodyPr/>
          <a:lstStyle/>
          <a:p>
            <a:fld id="{AA39A772-C3D2-4D13-9B47-9A821A219200}" type="datetimeFigureOut">
              <a:rPr lang="en-US" smtClean="0"/>
              <a:t>11/28/2024</a:t>
            </a:fld>
            <a:endParaRPr lang="en-US"/>
          </a:p>
        </p:txBody>
      </p:sp>
      <p:sp>
        <p:nvSpPr>
          <p:cNvPr id="5" name="Footer Placeholder 4">
            <a:extLst>
              <a:ext uri="{FF2B5EF4-FFF2-40B4-BE49-F238E27FC236}">
                <a16:creationId xmlns:a16="http://schemas.microsoft.com/office/drawing/2014/main" id="{D744AC2D-754A-6778-F398-A9176C1BD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D71AE-2DEE-2749-4D83-3ABECEFA9CA9}"/>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3546624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B1A32-30FC-FFC6-E282-0A2D58233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6B90C7-B6C7-2230-F0D2-6F161B2490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64DCC-A080-D5E3-0919-4150B349A742}"/>
              </a:ext>
            </a:extLst>
          </p:cNvPr>
          <p:cNvSpPr>
            <a:spLocks noGrp="1"/>
          </p:cNvSpPr>
          <p:nvPr>
            <p:ph type="dt" sz="half" idx="10"/>
          </p:nvPr>
        </p:nvSpPr>
        <p:spPr/>
        <p:txBody>
          <a:bodyPr/>
          <a:lstStyle/>
          <a:p>
            <a:fld id="{AA39A772-C3D2-4D13-9B47-9A821A219200}" type="datetimeFigureOut">
              <a:rPr lang="en-US" smtClean="0"/>
              <a:t>11/28/2024</a:t>
            </a:fld>
            <a:endParaRPr lang="en-US"/>
          </a:p>
        </p:txBody>
      </p:sp>
      <p:sp>
        <p:nvSpPr>
          <p:cNvPr id="5" name="Footer Placeholder 4">
            <a:extLst>
              <a:ext uri="{FF2B5EF4-FFF2-40B4-BE49-F238E27FC236}">
                <a16:creationId xmlns:a16="http://schemas.microsoft.com/office/drawing/2014/main" id="{272206EA-09F6-24FF-CDEB-318C614EB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A4D7FE-DEB6-3ACE-4249-AFB0773D895C}"/>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303352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74999-1AE6-3019-5D73-EE1766591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B410DD-491D-0585-225A-4EDCDD745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055A55-84EA-35E4-CE00-EE26B6F1032B}"/>
              </a:ext>
            </a:extLst>
          </p:cNvPr>
          <p:cNvSpPr>
            <a:spLocks noGrp="1"/>
          </p:cNvSpPr>
          <p:nvPr>
            <p:ph type="dt" sz="half" idx="10"/>
          </p:nvPr>
        </p:nvSpPr>
        <p:spPr/>
        <p:txBody>
          <a:bodyPr/>
          <a:lstStyle/>
          <a:p>
            <a:fld id="{AA39A772-C3D2-4D13-9B47-9A821A219200}" type="datetimeFigureOut">
              <a:rPr lang="en-US" smtClean="0"/>
              <a:t>11/28/2024</a:t>
            </a:fld>
            <a:endParaRPr lang="en-US"/>
          </a:p>
        </p:txBody>
      </p:sp>
      <p:sp>
        <p:nvSpPr>
          <p:cNvPr id="5" name="Footer Placeholder 4">
            <a:extLst>
              <a:ext uri="{FF2B5EF4-FFF2-40B4-BE49-F238E27FC236}">
                <a16:creationId xmlns:a16="http://schemas.microsoft.com/office/drawing/2014/main" id="{9B1B6B60-C1DF-8206-5F23-F64438BF2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98620C-5C3C-CE7D-4A78-9D709067D29C}"/>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186362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C60B-180B-C0EC-BFEE-A19F532B90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1E522F-686F-02AC-84F2-237D1F2C3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D9752-44DC-B6B8-9D1B-32CA4D92BD3D}"/>
              </a:ext>
            </a:extLst>
          </p:cNvPr>
          <p:cNvSpPr>
            <a:spLocks noGrp="1"/>
          </p:cNvSpPr>
          <p:nvPr>
            <p:ph type="dt" sz="half" idx="10"/>
          </p:nvPr>
        </p:nvSpPr>
        <p:spPr/>
        <p:txBody>
          <a:bodyPr/>
          <a:lstStyle/>
          <a:p>
            <a:fld id="{AA39A772-C3D2-4D13-9B47-9A821A219200}" type="datetimeFigureOut">
              <a:rPr lang="en-US" smtClean="0"/>
              <a:t>11/28/2024</a:t>
            </a:fld>
            <a:endParaRPr lang="en-US"/>
          </a:p>
        </p:txBody>
      </p:sp>
      <p:sp>
        <p:nvSpPr>
          <p:cNvPr id="5" name="Footer Placeholder 4">
            <a:extLst>
              <a:ext uri="{FF2B5EF4-FFF2-40B4-BE49-F238E27FC236}">
                <a16:creationId xmlns:a16="http://schemas.microsoft.com/office/drawing/2014/main" id="{3C0A9BB5-23A4-FBA6-1D9B-C78BFB03C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66DE7-968B-7402-D32F-9D8F63809FCE}"/>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323434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A0B0-0864-5EB0-2959-55DA2F031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F03FEB-17D3-6EB9-A6DD-4AF5D178B3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C37DC2-D235-E0C4-24A0-1B868A059398}"/>
              </a:ext>
            </a:extLst>
          </p:cNvPr>
          <p:cNvSpPr>
            <a:spLocks noGrp="1"/>
          </p:cNvSpPr>
          <p:nvPr>
            <p:ph type="dt" sz="half" idx="10"/>
          </p:nvPr>
        </p:nvSpPr>
        <p:spPr/>
        <p:txBody>
          <a:bodyPr/>
          <a:lstStyle/>
          <a:p>
            <a:fld id="{AA39A772-C3D2-4D13-9B47-9A821A219200}" type="datetimeFigureOut">
              <a:rPr lang="en-US" smtClean="0"/>
              <a:t>11/28/2024</a:t>
            </a:fld>
            <a:endParaRPr lang="en-US"/>
          </a:p>
        </p:txBody>
      </p:sp>
      <p:sp>
        <p:nvSpPr>
          <p:cNvPr id="5" name="Footer Placeholder 4">
            <a:extLst>
              <a:ext uri="{FF2B5EF4-FFF2-40B4-BE49-F238E27FC236}">
                <a16:creationId xmlns:a16="http://schemas.microsoft.com/office/drawing/2014/main" id="{6A5D9F85-BDE7-6A5A-86C4-AF83A9AC1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D16A4-77B5-BA70-337A-654CBBABBB5C}"/>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139587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D70C1-C388-4D80-29C0-FB2028FFB8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C45A9E-7FFB-61D6-03E1-D61B74AFC7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ECCC06-D167-9D7D-C37F-5F83800DAA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E9FD0-69EA-87AC-F479-AE9F6889D9D4}"/>
              </a:ext>
            </a:extLst>
          </p:cNvPr>
          <p:cNvSpPr>
            <a:spLocks noGrp="1"/>
          </p:cNvSpPr>
          <p:nvPr>
            <p:ph type="dt" sz="half" idx="10"/>
          </p:nvPr>
        </p:nvSpPr>
        <p:spPr/>
        <p:txBody>
          <a:bodyPr/>
          <a:lstStyle/>
          <a:p>
            <a:fld id="{AA39A772-C3D2-4D13-9B47-9A821A219200}" type="datetimeFigureOut">
              <a:rPr lang="en-US" smtClean="0"/>
              <a:t>11/28/2024</a:t>
            </a:fld>
            <a:endParaRPr lang="en-US"/>
          </a:p>
        </p:txBody>
      </p:sp>
      <p:sp>
        <p:nvSpPr>
          <p:cNvPr id="6" name="Footer Placeholder 5">
            <a:extLst>
              <a:ext uri="{FF2B5EF4-FFF2-40B4-BE49-F238E27FC236}">
                <a16:creationId xmlns:a16="http://schemas.microsoft.com/office/drawing/2014/main" id="{A1A53435-66A2-5E97-F8E1-B34788435D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2A4C0F-783B-1396-748E-119BB74CB72A}"/>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347479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ED475-F29E-FB70-4FA8-9F1622B231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83D332-F9B1-D320-D8A8-014D499EA7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A20178-566A-735C-E5ED-E863EABFC5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951FA3-7FBD-74BB-488B-89A80D105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414C7E-D110-F472-927F-329EBB032E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33E86-FF8D-0611-6EA8-2D041820AD18}"/>
              </a:ext>
            </a:extLst>
          </p:cNvPr>
          <p:cNvSpPr>
            <a:spLocks noGrp="1"/>
          </p:cNvSpPr>
          <p:nvPr>
            <p:ph type="dt" sz="half" idx="10"/>
          </p:nvPr>
        </p:nvSpPr>
        <p:spPr/>
        <p:txBody>
          <a:bodyPr/>
          <a:lstStyle/>
          <a:p>
            <a:fld id="{AA39A772-C3D2-4D13-9B47-9A821A219200}" type="datetimeFigureOut">
              <a:rPr lang="en-US" smtClean="0"/>
              <a:t>11/28/2024</a:t>
            </a:fld>
            <a:endParaRPr lang="en-US"/>
          </a:p>
        </p:txBody>
      </p:sp>
      <p:sp>
        <p:nvSpPr>
          <p:cNvPr id="8" name="Footer Placeholder 7">
            <a:extLst>
              <a:ext uri="{FF2B5EF4-FFF2-40B4-BE49-F238E27FC236}">
                <a16:creationId xmlns:a16="http://schemas.microsoft.com/office/drawing/2014/main" id="{4C6C6A82-2A3F-9F72-990E-05C165EB25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00E91C-7E5A-A695-D8E6-BF63713BEEC8}"/>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256634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31759-84A3-167B-3F1E-8677C1BA42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AF0560-3F55-A1FA-0EB0-BCD939F13517}"/>
              </a:ext>
            </a:extLst>
          </p:cNvPr>
          <p:cNvSpPr>
            <a:spLocks noGrp="1"/>
          </p:cNvSpPr>
          <p:nvPr>
            <p:ph type="dt" sz="half" idx="10"/>
          </p:nvPr>
        </p:nvSpPr>
        <p:spPr/>
        <p:txBody>
          <a:bodyPr/>
          <a:lstStyle/>
          <a:p>
            <a:fld id="{AA39A772-C3D2-4D13-9B47-9A821A219200}" type="datetimeFigureOut">
              <a:rPr lang="en-US" smtClean="0"/>
              <a:t>11/28/2024</a:t>
            </a:fld>
            <a:endParaRPr lang="en-US"/>
          </a:p>
        </p:txBody>
      </p:sp>
      <p:sp>
        <p:nvSpPr>
          <p:cNvPr id="4" name="Footer Placeholder 3">
            <a:extLst>
              <a:ext uri="{FF2B5EF4-FFF2-40B4-BE49-F238E27FC236}">
                <a16:creationId xmlns:a16="http://schemas.microsoft.com/office/drawing/2014/main" id="{078BD5FC-0CC9-119D-BB11-3708C07A66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8B331F-8F1C-2B9C-C7E5-B622D27FC82B}"/>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113772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6D64CB-89F2-17BE-2059-75352D577DE4}"/>
              </a:ext>
            </a:extLst>
          </p:cNvPr>
          <p:cNvSpPr>
            <a:spLocks noGrp="1"/>
          </p:cNvSpPr>
          <p:nvPr>
            <p:ph type="dt" sz="half" idx="10"/>
          </p:nvPr>
        </p:nvSpPr>
        <p:spPr/>
        <p:txBody>
          <a:bodyPr/>
          <a:lstStyle/>
          <a:p>
            <a:fld id="{AA39A772-C3D2-4D13-9B47-9A821A219200}" type="datetimeFigureOut">
              <a:rPr lang="en-US" smtClean="0"/>
              <a:t>11/28/2024</a:t>
            </a:fld>
            <a:endParaRPr lang="en-US"/>
          </a:p>
        </p:txBody>
      </p:sp>
      <p:sp>
        <p:nvSpPr>
          <p:cNvPr id="3" name="Footer Placeholder 2">
            <a:extLst>
              <a:ext uri="{FF2B5EF4-FFF2-40B4-BE49-F238E27FC236}">
                <a16:creationId xmlns:a16="http://schemas.microsoft.com/office/drawing/2014/main" id="{08F4D11F-102C-8E42-FA7A-5991B62DBC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488239-D390-C1DD-F93E-A9FC973884B1}"/>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4015047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A0440-0546-1155-6846-40B90972A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3F986-2EE7-190B-541C-F93D7B7D4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E67641-6276-F1D6-D447-0DBE7A46E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B40B77-7514-1790-F118-89EB0E2E69CD}"/>
              </a:ext>
            </a:extLst>
          </p:cNvPr>
          <p:cNvSpPr>
            <a:spLocks noGrp="1"/>
          </p:cNvSpPr>
          <p:nvPr>
            <p:ph type="dt" sz="half" idx="10"/>
          </p:nvPr>
        </p:nvSpPr>
        <p:spPr/>
        <p:txBody>
          <a:bodyPr/>
          <a:lstStyle/>
          <a:p>
            <a:fld id="{AA39A772-C3D2-4D13-9B47-9A821A219200}" type="datetimeFigureOut">
              <a:rPr lang="en-US" smtClean="0"/>
              <a:t>11/28/2024</a:t>
            </a:fld>
            <a:endParaRPr lang="en-US"/>
          </a:p>
        </p:txBody>
      </p:sp>
      <p:sp>
        <p:nvSpPr>
          <p:cNvPr id="6" name="Footer Placeholder 5">
            <a:extLst>
              <a:ext uri="{FF2B5EF4-FFF2-40B4-BE49-F238E27FC236}">
                <a16:creationId xmlns:a16="http://schemas.microsoft.com/office/drawing/2014/main" id="{88D5FCF8-45C4-ADF1-B488-98F457518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0E9CE-7C82-8980-6017-29977610E2D6}"/>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58444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BE20-583B-C1E1-813C-98C5F1BF2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7C3AFB-5B24-9F92-F3C0-DD73411E32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19BA8E-7311-4B23-AE65-848DF14BC9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4A43E-966B-C376-B162-8BE4B7FFA458}"/>
              </a:ext>
            </a:extLst>
          </p:cNvPr>
          <p:cNvSpPr>
            <a:spLocks noGrp="1"/>
          </p:cNvSpPr>
          <p:nvPr>
            <p:ph type="dt" sz="half" idx="10"/>
          </p:nvPr>
        </p:nvSpPr>
        <p:spPr/>
        <p:txBody>
          <a:bodyPr/>
          <a:lstStyle/>
          <a:p>
            <a:fld id="{AA39A772-C3D2-4D13-9B47-9A821A219200}" type="datetimeFigureOut">
              <a:rPr lang="en-US" smtClean="0"/>
              <a:t>11/28/2024</a:t>
            </a:fld>
            <a:endParaRPr lang="en-US"/>
          </a:p>
        </p:txBody>
      </p:sp>
      <p:sp>
        <p:nvSpPr>
          <p:cNvPr id="6" name="Footer Placeholder 5">
            <a:extLst>
              <a:ext uri="{FF2B5EF4-FFF2-40B4-BE49-F238E27FC236}">
                <a16:creationId xmlns:a16="http://schemas.microsoft.com/office/drawing/2014/main" id="{31D6DC9F-8BDA-51EA-0622-8878F00BF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474621-3507-71A5-AAA1-CD76E67A0C80}"/>
              </a:ext>
            </a:extLst>
          </p:cNvPr>
          <p:cNvSpPr>
            <a:spLocks noGrp="1"/>
          </p:cNvSpPr>
          <p:nvPr>
            <p:ph type="sldNum" sz="quarter" idx="12"/>
          </p:nvPr>
        </p:nvSpPr>
        <p:spPr/>
        <p:txBody>
          <a:bodyPr/>
          <a:lstStyle/>
          <a:p>
            <a:fld id="{B3F59A2C-25B3-464C-BE7E-85F6763F837A}" type="slidenum">
              <a:rPr lang="en-US" smtClean="0"/>
              <a:t>‹#›</a:t>
            </a:fld>
            <a:endParaRPr lang="en-US"/>
          </a:p>
        </p:txBody>
      </p:sp>
    </p:spTree>
    <p:extLst>
      <p:ext uri="{BB962C8B-B14F-4D97-AF65-F5344CB8AC3E}">
        <p14:creationId xmlns:p14="http://schemas.microsoft.com/office/powerpoint/2010/main" val="961790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3C59A0-6DCE-16BA-DBDC-E428C83F8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F69395-3B17-E00C-2735-7486C9519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F1940-F379-AE22-2557-B6FADF1CC3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39A772-C3D2-4D13-9B47-9A821A219200}" type="datetimeFigureOut">
              <a:rPr lang="en-US" smtClean="0"/>
              <a:t>11/28/2024</a:t>
            </a:fld>
            <a:endParaRPr lang="en-US"/>
          </a:p>
        </p:txBody>
      </p:sp>
      <p:sp>
        <p:nvSpPr>
          <p:cNvPr id="5" name="Footer Placeholder 4">
            <a:extLst>
              <a:ext uri="{FF2B5EF4-FFF2-40B4-BE49-F238E27FC236}">
                <a16:creationId xmlns:a16="http://schemas.microsoft.com/office/drawing/2014/main" id="{A5365FC1-F472-6957-D52A-0EA768FAA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A1E433-8FE8-23C3-815A-17B616CE0F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F59A2C-25B3-464C-BE7E-85F6763F837A}" type="slidenum">
              <a:rPr lang="en-US" smtClean="0"/>
              <a:t>‹#›</a:t>
            </a:fld>
            <a:endParaRPr lang="en-US"/>
          </a:p>
        </p:txBody>
      </p:sp>
    </p:spTree>
    <p:extLst>
      <p:ext uri="{BB962C8B-B14F-4D97-AF65-F5344CB8AC3E}">
        <p14:creationId xmlns:p14="http://schemas.microsoft.com/office/powerpoint/2010/main" val="175587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410967" y="643075"/>
            <a:ext cx="11270261" cy="3035073"/>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sz="2800" b="1"/>
              <a:t>Netcon Pulse – Automation POC Use Cases</a:t>
            </a:r>
          </a:p>
          <a:p>
            <a:pPr algn="ctr"/>
            <a:endParaRPr lang="en-US"/>
          </a:p>
        </p:txBody>
      </p:sp>
      <p:sp>
        <p:nvSpPr>
          <p:cNvPr id="2" name="TextBox 1">
            <a:extLst>
              <a:ext uri="{FF2B5EF4-FFF2-40B4-BE49-F238E27FC236}">
                <a16:creationId xmlns:a16="http://schemas.microsoft.com/office/drawing/2014/main" id="{6DE64743-5EAB-8118-08AD-0561377F59B9}"/>
              </a:ext>
            </a:extLst>
          </p:cNvPr>
          <p:cNvSpPr txBox="1"/>
          <p:nvPr/>
        </p:nvSpPr>
        <p:spPr>
          <a:xfrm>
            <a:off x="410967" y="5568594"/>
            <a:ext cx="8599470" cy="646331"/>
          </a:xfrm>
          <a:prstGeom prst="rect">
            <a:avLst/>
          </a:prstGeom>
          <a:noFill/>
        </p:spPr>
        <p:txBody>
          <a:bodyPr wrap="square" rtlCol="0">
            <a:spAutoFit/>
          </a:bodyPr>
          <a:lstStyle/>
          <a:p>
            <a:r>
              <a:rPr lang="en-US" b="1">
                <a:latin typeface="-apple-system"/>
              </a:rPr>
              <a:t>Created by: Brindha Arvindaraj</a:t>
            </a:r>
          </a:p>
          <a:p>
            <a:r>
              <a:rPr lang="en-US" b="1">
                <a:latin typeface="-apple-system"/>
              </a:rPr>
              <a:t>Reviewer: Rohit Sharma</a:t>
            </a:r>
          </a:p>
        </p:txBody>
      </p:sp>
      <p:pic>
        <p:nvPicPr>
          <p:cNvPr id="6" name="Picture 5" descr="A logo with black text&#10;&#10;Description automatically generated">
            <a:extLst>
              <a:ext uri="{FF2B5EF4-FFF2-40B4-BE49-F238E27FC236}">
                <a16:creationId xmlns:a16="http://schemas.microsoft.com/office/drawing/2014/main" id="{4B048A22-0CFC-7EF7-E317-D2CDFDA51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900" y="840864"/>
            <a:ext cx="1112545" cy="617462"/>
          </a:xfrm>
          <a:prstGeom prst="rect">
            <a:avLst/>
          </a:prstGeom>
        </p:spPr>
      </p:pic>
    </p:spTree>
    <p:extLst>
      <p:ext uri="{BB962C8B-B14F-4D97-AF65-F5344CB8AC3E}">
        <p14:creationId xmlns:p14="http://schemas.microsoft.com/office/powerpoint/2010/main" val="3244533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PDF Operations – Converting text to PDF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184569" y="698448"/>
            <a:ext cx="11809701" cy="6230937"/>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a:t>
            </a:r>
            <a:r>
              <a:rPr lang="en-US">
                <a:solidFill>
                  <a:srgbClr val="111111"/>
                </a:solidFill>
                <a:latin typeface="-apple-system"/>
              </a:rPr>
              <a:t>To ensure that the text appears consistently across different devices and platforms, maintaining the intended layout and formatting.</a:t>
            </a:r>
            <a:br>
              <a:rPr lang="en-US">
                <a:latin typeface="-apple-system"/>
              </a:rPr>
            </a:br>
            <a:br>
              <a:rPr lang="en-US">
                <a:latin typeface="-apple-system"/>
              </a:rPr>
            </a:br>
            <a:r>
              <a:rPr lang="en-US" b="1">
                <a:solidFill>
                  <a:srgbClr val="111111"/>
                </a:solidFill>
                <a:latin typeface="-apple-system"/>
              </a:rPr>
              <a:t>Scope:</a:t>
            </a:r>
          </a:p>
          <a:p>
            <a:pPr>
              <a:tabLst>
                <a:tab pos="457200" algn="l"/>
              </a:tabLst>
            </a:pPr>
            <a:r>
              <a:rPr lang="en-US" b="1">
                <a:solidFill>
                  <a:srgbClr val="111111"/>
                </a:solidFill>
                <a:latin typeface="-apple-system"/>
              </a:rPr>
              <a:t>1.Professional Presentation: </a:t>
            </a:r>
            <a:r>
              <a:rPr lang="en-US">
                <a:solidFill>
                  <a:srgbClr val="111111"/>
                </a:solidFill>
                <a:latin typeface="-apple-system"/>
              </a:rPr>
              <a:t>Create a more polished and professional-looking document, which is especially important for reports, resumes, and official communications.</a:t>
            </a:r>
          </a:p>
          <a:p>
            <a:pPr>
              <a:tabLst>
                <a:tab pos="457200" algn="l"/>
              </a:tabLst>
            </a:pPr>
            <a:r>
              <a:rPr lang="en-US" b="1">
                <a:solidFill>
                  <a:srgbClr val="111111"/>
                </a:solidFill>
                <a:latin typeface="-apple-system"/>
              </a:rPr>
              <a:t>2.Compatibility:</a:t>
            </a:r>
            <a:r>
              <a:rPr lang="en-US">
                <a:solidFill>
                  <a:srgbClr val="111111"/>
                </a:solidFill>
                <a:latin typeface="-apple-system"/>
              </a:rPr>
              <a:t> Ensure that the document can be easily opened and viewed on any device, as PDF is a widely supported format.</a:t>
            </a:r>
          </a:p>
          <a:p>
            <a:pPr>
              <a:tabLst>
                <a:tab pos="457200" algn="l"/>
              </a:tabLst>
            </a:pPr>
            <a:r>
              <a:rPr lang="en-US" b="1">
                <a:solidFill>
                  <a:srgbClr val="111111"/>
                </a:solidFill>
                <a:latin typeface="-apple-system"/>
              </a:rPr>
              <a:t>3.Archiving: </a:t>
            </a:r>
            <a:r>
              <a:rPr lang="en-US">
                <a:solidFill>
                  <a:srgbClr val="111111"/>
                </a:solidFill>
                <a:latin typeface="-apple-system"/>
              </a:rPr>
              <a:t>Store documents in a format that is less likely to become obsolete, ensuring long-term accessibility and readability.</a:t>
            </a:r>
          </a:p>
          <a:p>
            <a:pPr>
              <a:tabLst>
                <a:tab pos="457200" algn="l"/>
              </a:tabLst>
            </a:pPr>
            <a:endParaRPr lang="en-US">
              <a:solidFill>
                <a:srgbClr val="111111"/>
              </a:solidFill>
              <a:latin typeface="-apple-system"/>
            </a:endParaRPr>
          </a:p>
          <a:p>
            <a:pPr>
              <a:tabLst>
                <a:tab pos="457200" algn="l"/>
              </a:tabLst>
            </a:pPr>
            <a:r>
              <a:rPr lang="en-US" b="1">
                <a:solidFill>
                  <a:srgbClr val="111111"/>
                </a:solidFill>
                <a:latin typeface="-apple-system"/>
              </a:rPr>
              <a:t>Steps to perform tasks:</a:t>
            </a:r>
          </a:p>
          <a:p>
            <a:pPr>
              <a:tabLst>
                <a:tab pos="457200" algn="l"/>
              </a:tabLst>
            </a:pPr>
            <a:r>
              <a:rPr lang="en-US">
                <a:solidFill>
                  <a:srgbClr val="111111"/>
                </a:solidFill>
                <a:latin typeface="-apple-system"/>
              </a:rPr>
              <a:t>1.Get Content of the File </a:t>
            </a:r>
          </a:p>
          <a:p>
            <a:pPr>
              <a:tabLst>
                <a:tab pos="457200" algn="l"/>
              </a:tabLst>
            </a:pPr>
            <a:r>
              <a:rPr lang="en-US">
                <a:solidFill>
                  <a:srgbClr val="111111"/>
                </a:solidFill>
                <a:latin typeface="-apple-system"/>
              </a:rPr>
              <a:t>2.Create and  Add a Word Document </a:t>
            </a:r>
          </a:p>
          <a:p>
            <a:pPr>
              <a:tabLst>
                <a:tab pos="457200" algn="l"/>
              </a:tabLst>
            </a:pPr>
            <a:r>
              <a:rPr lang="en-US">
                <a:solidFill>
                  <a:srgbClr val="111111"/>
                </a:solidFill>
                <a:latin typeface="-apple-system"/>
              </a:rPr>
              <a:t>3.Insert Text into Document and Set Page Orientation </a:t>
            </a:r>
          </a:p>
          <a:p>
            <a:pPr>
              <a:lnSpc>
                <a:spcPct val="114999"/>
              </a:lnSpc>
              <a:spcAft>
                <a:spcPts val="800"/>
              </a:spcAft>
              <a:tabLst>
                <a:tab pos="457200" algn="l"/>
              </a:tabLst>
            </a:pPr>
            <a:r>
              <a:rPr lang="en-US">
                <a:solidFill>
                  <a:srgbClr val="111111"/>
                </a:solidFill>
                <a:latin typeface="-apple-system"/>
              </a:rPr>
              <a:t>4.Export as PDF and Close Document and Quit Word</a:t>
            </a:r>
          </a:p>
          <a:p>
            <a:pPr>
              <a:lnSpc>
                <a:spcPct val="114999"/>
              </a:lnSpc>
              <a:spcAft>
                <a:spcPts val="800"/>
              </a:spcAft>
              <a:tabLst>
                <a:tab pos="457200" algn="l"/>
              </a:tabLst>
            </a:pPr>
            <a:r>
              <a:rPr lang="en-US" sz="1400" b="1">
                <a:solidFill>
                  <a:srgbClr val="111111"/>
                </a:solidFill>
                <a:latin typeface="-apple-system"/>
              </a:rPr>
              <a:t>Observability: </a:t>
            </a:r>
            <a:r>
              <a:rPr lang="en-US" sz="1400" b="1" err="1">
                <a:solidFill>
                  <a:srgbClr val="111111"/>
                </a:solidFill>
                <a:latin typeface="-apple-system"/>
              </a:rPr>
              <a:t>OpManager</a:t>
            </a:r>
          </a:p>
          <a:p>
            <a:pPr>
              <a:lnSpc>
                <a:spcPct val="114999"/>
              </a:lnSpc>
              <a:spcAft>
                <a:spcPts val="800"/>
              </a:spcAft>
              <a:tabLst>
                <a:tab pos="457200" algn="l"/>
              </a:tabLst>
            </a:pPr>
            <a:r>
              <a:rPr lang="en-US" sz="1400" b="1">
                <a:solidFill>
                  <a:srgbClr val="111111"/>
                </a:solidFill>
                <a:latin typeface="-apple-system"/>
              </a:rPr>
              <a:t>ITSM: ManageEngine ServiceDesk Plus</a:t>
            </a:r>
            <a:endParaRPr lang="en-US"/>
          </a:p>
          <a:p>
            <a:pPr>
              <a:tabLst>
                <a:tab pos="457200" algn="l"/>
              </a:tabLst>
            </a:pPr>
            <a:r>
              <a:rPr lang="en-US" sz="1400" b="1">
                <a:solidFill>
                  <a:srgbClr val="111111"/>
                </a:solidFill>
                <a:latin typeface="-apple-system"/>
              </a:rPr>
              <a:t>Request type: Service Request</a:t>
            </a:r>
          </a:p>
          <a:p>
            <a:pPr>
              <a:tabLst>
                <a:tab pos="457200" algn="l"/>
              </a:tabLst>
            </a:pPr>
            <a:r>
              <a:rPr lang="en-US" sz="1400" b="1">
                <a:solidFill>
                  <a:srgbClr val="111111"/>
                </a:solidFill>
                <a:latin typeface="-apple-system"/>
              </a:rPr>
              <a:t>Scripting Language: PowerShell, YAML</a:t>
            </a:r>
            <a:br>
              <a:rPr lang="en-US" sz="1400" b="1">
                <a:latin typeface="-apple-system"/>
              </a:rPr>
            </a:br>
            <a:r>
              <a:rPr lang="en-US" sz="1400" b="1">
                <a:solidFill>
                  <a:srgbClr val="111111"/>
                </a:solidFill>
                <a:latin typeface="-apple-system"/>
              </a:rPr>
              <a:t>Code Repository: GitHub</a:t>
            </a:r>
          </a:p>
          <a:p>
            <a:pPr>
              <a:tabLst>
                <a:tab pos="457200" algn="l"/>
              </a:tabLst>
            </a:pPr>
            <a:r>
              <a:rPr lang="en-US" sz="1400" b="1">
                <a:solidFill>
                  <a:srgbClr val="111111"/>
                </a:solidFill>
                <a:latin typeface="-apple-system"/>
              </a:rPr>
              <a:t>Automation Orchestrator: Ansible Automation Platform</a:t>
            </a:r>
          </a:p>
        </p:txBody>
      </p:sp>
    </p:spTree>
    <p:extLst>
      <p:ext uri="{BB962C8B-B14F-4D97-AF65-F5344CB8AC3E}">
        <p14:creationId xmlns:p14="http://schemas.microsoft.com/office/powerpoint/2010/main" val="416624513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68307333-8D73-BAF0-EB34-8F24A14A8033}"/>
              </a:ext>
            </a:extLst>
          </p:cNvPr>
          <p:cNvSpPr txBox="1">
            <a:spLocks/>
          </p:cNvSpPr>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File System Check</a:t>
            </a:r>
          </a:p>
        </p:txBody>
      </p:sp>
      <p:sp>
        <p:nvSpPr>
          <p:cNvPr id="5" name="TextBox 4">
            <a:extLst>
              <a:ext uri="{FF2B5EF4-FFF2-40B4-BE49-F238E27FC236}">
                <a16:creationId xmlns:a16="http://schemas.microsoft.com/office/drawing/2014/main" id="{1C65A92A-5D9C-B4C9-4BF8-45CFE107E02E}"/>
              </a:ext>
            </a:extLst>
          </p:cNvPr>
          <p:cNvSpPr txBox="1"/>
          <p:nvPr/>
        </p:nvSpPr>
        <p:spPr>
          <a:xfrm>
            <a:off x="184569" y="698448"/>
            <a:ext cx="11809701" cy="6053452"/>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Segoe UI"/>
                <a:cs typeface="Segoe UI"/>
              </a:rPr>
              <a:t> </a:t>
            </a:r>
            <a:r>
              <a:rPr lang="en-US" kern="100" dirty="0">
                <a:solidFill>
                  <a:srgbClr val="242424"/>
                </a:solidFill>
                <a:latin typeface="-apple-system"/>
                <a:cs typeface="Segoe UI"/>
              </a:rPr>
              <a:t>The objective of a network use case on network device file system checks is to ensure the integrity, availability, and optimal performance of the file systems on network devices.</a:t>
            </a:r>
            <a:br>
              <a:rPr lang="en-US" dirty="0">
                <a:latin typeface="-apple-system"/>
              </a:rPr>
            </a:br>
            <a:endParaRPr lang="en-US" kern="100" dirty="0">
              <a:solidFill>
                <a:srgbClr val="242424"/>
              </a:solidFill>
              <a:latin typeface="-apple-system"/>
              <a:cs typeface="Segoe UI"/>
            </a:endParaRPr>
          </a:p>
          <a:p>
            <a:pPr>
              <a:tabLst>
                <a:tab pos="457200" algn="l"/>
              </a:tabLst>
            </a:pPr>
            <a:r>
              <a:rPr lang="en-US" b="1" dirty="0">
                <a:solidFill>
                  <a:srgbClr val="111111"/>
                </a:solidFill>
                <a:latin typeface="-apple-system"/>
              </a:rPr>
              <a:t>Scope:</a:t>
            </a:r>
            <a:endParaRPr lang="en-US" dirty="0"/>
          </a:p>
          <a:p>
            <a:pPr>
              <a:tabLst>
                <a:tab pos="457200" algn="l"/>
              </a:tabLst>
            </a:pPr>
            <a:r>
              <a:rPr lang="en-US" b="1" dirty="0">
                <a:solidFill>
                  <a:srgbClr val="111111"/>
                </a:solidFill>
                <a:latin typeface="-apple-system"/>
              </a:rPr>
              <a:t>1.</a:t>
            </a:r>
            <a:r>
              <a:rPr lang="en-US" dirty="0">
                <a:solidFill>
                  <a:srgbClr val="111111"/>
                </a:solidFill>
                <a:ea typeface="+mn-lt"/>
                <a:cs typeface="+mn-lt"/>
              </a:rPr>
              <a:t>File System Integrity: Regular checks to ensure that the file systems are free from corruption and that all files are intact and accessible.</a:t>
            </a:r>
            <a:endParaRPr lang="en-US" dirty="0">
              <a:solidFill>
                <a:srgbClr val="111111"/>
              </a:solidFill>
              <a:latin typeface="-apple-system"/>
            </a:endParaRPr>
          </a:p>
          <a:p>
            <a:pPr>
              <a:tabLst>
                <a:tab pos="457200" algn="l"/>
              </a:tabLst>
            </a:pPr>
            <a:r>
              <a:rPr lang="en-US" b="1" dirty="0">
                <a:solidFill>
                  <a:srgbClr val="111111"/>
                </a:solidFill>
                <a:latin typeface="-apple-system"/>
              </a:rPr>
              <a:t>2.</a:t>
            </a:r>
            <a:r>
              <a:rPr lang="en-US" dirty="0">
                <a:solidFill>
                  <a:srgbClr val="111111"/>
                </a:solidFill>
                <a:ea typeface="+mn-lt"/>
                <a:cs typeface="+mn-lt"/>
              </a:rPr>
              <a:t>Storage Utilization: Monitoring the usage of storage space to identify underutilized or overutilized areas, helping in efficient storage management and planning for future needs.</a:t>
            </a:r>
          </a:p>
          <a:p>
            <a:pPr>
              <a:tabLst>
                <a:tab pos="457200" algn="l"/>
              </a:tabLst>
            </a:pPr>
            <a:r>
              <a:rPr lang="en-US" b="1" dirty="0">
                <a:solidFill>
                  <a:srgbClr val="111111"/>
                </a:solidFill>
                <a:latin typeface="-apple-system"/>
              </a:rPr>
              <a:t>3.</a:t>
            </a:r>
            <a:r>
              <a:rPr lang="en-US" dirty="0">
                <a:solidFill>
                  <a:srgbClr val="111111"/>
                </a:solidFill>
                <a:ea typeface="+mn-lt"/>
                <a:cs typeface="+mn-lt"/>
              </a:rPr>
              <a:t>Backup and Recovery: Verifying that backup processes are functioning correctly, and that data can be restored from backups if necessary. This is crucial for disaster recovery planning.</a:t>
            </a:r>
            <a:endParaRPr lang="en-US" b="1" dirty="0">
              <a:solidFill>
                <a:srgbClr val="111111"/>
              </a:solidFill>
              <a:latin typeface="Aptos"/>
            </a:endParaRPr>
          </a:p>
          <a:p>
            <a:pPr>
              <a:tabLst>
                <a:tab pos="457200" algn="l"/>
              </a:tabLst>
            </a:pPr>
            <a:endParaRPr lang="en-US" b="1" dirty="0">
              <a:solidFill>
                <a:srgbClr val="111111"/>
              </a:solidFill>
              <a:latin typeface="-apple-system"/>
            </a:endParaRP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ple-system"/>
              </a:rPr>
              <a:t>1.Establish a SSH session to the network device.</a:t>
            </a:r>
          </a:p>
          <a:p>
            <a:pPr>
              <a:tabLst>
                <a:tab pos="457200" algn="l"/>
              </a:tabLst>
            </a:pPr>
            <a:r>
              <a:rPr lang="en-US" dirty="0">
                <a:solidFill>
                  <a:srgbClr val="111111"/>
                </a:solidFill>
                <a:latin typeface="-apple-system"/>
              </a:rPr>
              <a:t>2.Run the file system commands and read the output to notify to stakeholders.</a:t>
            </a:r>
          </a:p>
          <a:p>
            <a:pPr>
              <a:lnSpc>
                <a:spcPct val="114999"/>
              </a:lnSpc>
              <a:spcAft>
                <a:spcPts val="800"/>
              </a:spcAft>
              <a:tabLst>
                <a:tab pos="457200" algn="l"/>
              </a:tabLst>
            </a:pPr>
            <a:r>
              <a:rPr lang="en-US" dirty="0">
                <a:solidFill>
                  <a:srgbClr val="111111"/>
                </a:solidFill>
                <a:latin typeface="-apple-system"/>
              </a:rPr>
              <a:t>3.Remove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122685308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C82777D-0E33-4E8F-D887-BA25EE2C3105}"/>
              </a:ext>
            </a:extLst>
          </p:cNvPr>
          <p:cNvSpPr txBox="1">
            <a:spLocks/>
          </p:cNvSpPr>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Configuration Settings Check</a:t>
            </a:r>
          </a:p>
        </p:txBody>
      </p:sp>
      <p:sp>
        <p:nvSpPr>
          <p:cNvPr id="5" name="TextBox 4">
            <a:extLst>
              <a:ext uri="{FF2B5EF4-FFF2-40B4-BE49-F238E27FC236}">
                <a16:creationId xmlns:a16="http://schemas.microsoft.com/office/drawing/2014/main" id="{9B3207A7-1EB0-FADB-1721-FDAB57742116}"/>
              </a:ext>
            </a:extLst>
          </p:cNvPr>
          <p:cNvSpPr txBox="1"/>
          <p:nvPr/>
        </p:nvSpPr>
        <p:spPr>
          <a:xfrm>
            <a:off x="184569" y="698448"/>
            <a:ext cx="11809701" cy="6053452"/>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Segoe UI"/>
                <a:cs typeface="Segoe UI"/>
              </a:rPr>
              <a:t> </a:t>
            </a:r>
            <a:r>
              <a:rPr lang="en-US" kern="100" dirty="0">
                <a:solidFill>
                  <a:srgbClr val="242424"/>
                </a:solidFill>
                <a:latin typeface="-apple-system"/>
                <a:cs typeface="Segoe UI"/>
              </a:rPr>
              <a:t>The objective of a network use case to check the configuration settings in a device is to ensure that the network device is correctly configured to meet operational, security, and performance requirement.</a:t>
            </a:r>
            <a:br>
              <a:rPr lang="en-US" dirty="0">
                <a:latin typeface="-apple-system"/>
              </a:rPr>
            </a:br>
            <a:r>
              <a:rPr lang="en-US" b="1" dirty="0">
                <a:solidFill>
                  <a:srgbClr val="111111"/>
                </a:solidFill>
                <a:latin typeface="-apple-system"/>
              </a:rPr>
              <a:t>Scope:</a:t>
            </a:r>
            <a:endParaRPr lang="en-US" dirty="0"/>
          </a:p>
          <a:p>
            <a:pPr>
              <a:tabLst>
                <a:tab pos="457200" algn="l"/>
              </a:tabLst>
            </a:pPr>
            <a:r>
              <a:rPr lang="en-US" b="1" dirty="0">
                <a:solidFill>
                  <a:srgbClr val="111111"/>
                </a:solidFill>
                <a:latin typeface="-apple-system"/>
              </a:rPr>
              <a:t>1.</a:t>
            </a:r>
            <a:r>
              <a:rPr lang="en-US" b="1" dirty="0">
                <a:solidFill>
                  <a:srgbClr val="111111"/>
                </a:solidFill>
                <a:ea typeface="+mn-lt"/>
                <a:cs typeface="+mn-lt"/>
              </a:rPr>
              <a:t>Configuration Verification</a:t>
            </a:r>
            <a:r>
              <a:rPr lang="en-US" dirty="0">
                <a:solidFill>
                  <a:srgbClr val="111111"/>
                </a:solidFill>
                <a:ea typeface="+mn-lt"/>
                <a:cs typeface="+mn-lt"/>
              </a:rPr>
              <a:t>: Ensuring that the device's configuration matches the intended network design and policies. This includes verifying settings such as IP addresses, routing protocols, VLAN configurations, and access control lists (ACLs).</a:t>
            </a:r>
            <a:endParaRPr lang="en-US" dirty="0">
              <a:solidFill>
                <a:srgbClr val="111111"/>
              </a:solidFill>
              <a:latin typeface="-apple-system"/>
            </a:endParaRPr>
          </a:p>
          <a:p>
            <a:pPr>
              <a:tabLst>
                <a:tab pos="457200" algn="l"/>
              </a:tabLst>
            </a:pPr>
            <a:r>
              <a:rPr lang="en-US" b="1" dirty="0">
                <a:solidFill>
                  <a:srgbClr val="111111"/>
                </a:solidFill>
                <a:latin typeface="-apple-system"/>
              </a:rPr>
              <a:t>2.</a:t>
            </a:r>
            <a:r>
              <a:rPr lang="en-US" b="1" dirty="0">
                <a:solidFill>
                  <a:srgbClr val="111111"/>
                </a:solidFill>
                <a:ea typeface="+mn-lt"/>
                <a:cs typeface="+mn-lt"/>
              </a:rPr>
              <a:t>Backup and Restore</a:t>
            </a:r>
            <a:r>
              <a:rPr lang="en-US" dirty="0">
                <a:solidFill>
                  <a:srgbClr val="111111"/>
                </a:solidFill>
                <a:ea typeface="+mn-lt"/>
                <a:cs typeface="+mn-lt"/>
              </a:rPr>
              <a:t>: Verifying that configuration backups are regularly taken and can be restored if needed. This is crucial for disaster recovery and maintaining network continuity.</a:t>
            </a:r>
          </a:p>
          <a:p>
            <a:pPr>
              <a:tabLst>
                <a:tab pos="457200" algn="l"/>
              </a:tabLst>
            </a:pPr>
            <a:r>
              <a:rPr lang="en-US" b="1" dirty="0">
                <a:solidFill>
                  <a:srgbClr val="111111"/>
                </a:solidFill>
                <a:latin typeface="-apple-system"/>
              </a:rPr>
              <a:t>3.</a:t>
            </a:r>
            <a:r>
              <a:rPr lang="en-US" b="1" dirty="0">
                <a:solidFill>
                  <a:srgbClr val="111111"/>
                </a:solidFill>
                <a:ea typeface="+mn-lt"/>
                <a:cs typeface="+mn-lt"/>
              </a:rPr>
              <a:t>Performance Optimization:</a:t>
            </a:r>
            <a:r>
              <a:rPr lang="en-US" dirty="0">
                <a:solidFill>
                  <a:srgbClr val="111111"/>
                </a:solidFill>
                <a:ea typeface="+mn-lt"/>
                <a:cs typeface="+mn-lt"/>
              </a:rPr>
              <a:t> Ensuring that the configuration settings are optimized for performance. This includes settings related to quality of service (QoS), load balancing, and traffic shaping.</a:t>
            </a:r>
            <a:endParaRPr lang="en-US" dirty="0">
              <a:solidFill>
                <a:srgbClr val="111111"/>
              </a:solidFill>
              <a:latin typeface="Aptos"/>
            </a:endParaRPr>
          </a:p>
          <a:p>
            <a:pPr>
              <a:tabLst>
                <a:tab pos="457200" algn="l"/>
              </a:tabLst>
            </a:pPr>
            <a:endParaRPr lang="en-US" b="1" dirty="0">
              <a:solidFill>
                <a:srgbClr val="111111"/>
              </a:solidFill>
              <a:latin typeface="-apple-system"/>
            </a:endParaRP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ple-system"/>
              </a:rPr>
              <a:t>1.Establish a SSH session to the network device.</a:t>
            </a:r>
          </a:p>
          <a:p>
            <a:pPr>
              <a:tabLst>
                <a:tab pos="457200" algn="l"/>
              </a:tabLst>
            </a:pPr>
            <a:r>
              <a:rPr lang="en-US" dirty="0">
                <a:solidFill>
                  <a:srgbClr val="111111"/>
                </a:solidFill>
                <a:latin typeface="-apple-system"/>
              </a:rPr>
              <a:t>2.Run the commands to check the configuration and read the output to notify to stakeholders.</a:t>
            </a:r>
          </a:p>
          <a:p>
            <a:pPr>
              <a:lnSpc>
                <a:spcPct val="114999"/>
              </a:lnSpc>
              <a:spcAft>
                <a:spcPts val="800"/>
              </a:spcAft>
              <a:tabLst>
                <a:tab pos="457200" algn="l"/>
              </a:tabLst>
            </a:pPr>
            <a:r>
              <a:rPr lang="en-US" dirty="0">
                <a:solidFill>
                  <a:srgbClr val="111111"/>
                </a:solidFill>
                <a:latin typeface="-apple-system"/>
              </a:rPr>
              <a:t>3.Remove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21078536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418C7936-2509-707F-42D0-E56EBC31587E}"/>
              </a:ext>
            </a:extLst>
          </p:cNvPr>
          <p:cNvSpPr txBox="1">
            <a:spLocks/>
          </p:cNvSpPr>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Device Memory Check</a:t>
            </a:r>
            <a:endParaRPr lang="en-US" dirty="0"/>
          </a:p>
        </p:txBody>
      </p:sp>
      <p:sp>
        <p:nvSpPr>
          <p:cNvPr id="5" name="TextBox 4">
            <a:extLst>
              <a:ext uri="{FF2B5EF4-FFF2-40B4-BE49-F238E27FC236}">
                <a16:creationId xmlns:a16="http://schemas.microsoft.com/office/drawing/2014/main" id="{4D74E178-DB81-165D-DA2D-DD7FA19FE65F}"/>
              </a:ext>
            </a:extLst>
          </p:cNvPr>
          <p:cNvSpPr txBox="1"/>
          <p:nvPr/>
        </p:nvSpPr>
        <p:spPr>
          <a:xfrm>
            <a:off x="184569" y="698448"/>
            <a:ext cx="11809701" cy="5776453"/>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Segoe UI"/>
                <a:cs typeface="Segoe UI"/>
              </a:rPr>
              <a:t> </a:t>
            </a:r>
            <a:r>
              <a:rPr lang="en-US" kern="100" dirty="0">
                <a:solidFill>
                  <a:srgbClr val="242424"/>
                </a:solidFill>
                <a:latin typeface="-apple-system"/>
                <a:cs typeface="Segoe UI"/>
              </a:rPr>
              <a:t>The objective of a network use case to check the configuration settings in a device is to ensure that the network device is correctly configured to meet operational, security, and performance requirement.</a:t>
            </a:r>
            <a:br>
              <a:rPr lang="en-US" dirty="0">
                <a:latin typeface="-apple-system"/>
              </a:rPr>
            </a:br>
            <a:r>
              <a:rPr lang="en-US" b="1" dirty="0">
                <a:solidFill>
                  <a:srgbClr val="111111"/>
                </a:solidFill>
                <a:latin typeface="-apple-system"/>
              </a:rPr>
              <a:t>Scope:</a:t>
            </a:r>
            <a:endParaRPr lang="en-US" dirty="0"/>
          </a:p>
          <a:p>
            <a:pPr>
              <a:tabLst>
                <a:tab pos="457200" algn="l"/>
              </a:tabLst>
            </a:pPr>
            <a:r>
              <a:rPr lang="en-US" b="1" dirty="0">
                <a:solidFill>
                  <a:srgbClr val="111111"/>
                </a:solidFill>
                <a:latin typeface="-apple-system"/>
              </a:rPr>
              <a:t>1.</a:t>
            </a:r>
            <a:r>
              <a:rPr lang="en-US" b="1" dirty="0">
                <a:solidFill>
                  <a:srgbClr val="111111"/>
                </a:solidFill>
                <a:ea typeface="+mn-lt"/>
                <a:cs typeface="+mn-lt"/>
              </a:rPr>
              <a:t>Memory Utilization</a:t>
            </a:r>
            <a:r>
              <a:rPr lang="en-US" dirty="0">
                <a:solidFill>
                  <a:srgbClr val="111111"/>
                </a:solidFill>
                <a:ea typeface="+mn-lt"/>
                <a:cs typeface="+mn-lt"/>
              </a:rPr>
              <a:t>: Monitoring the amount of memory being used by the device to ensure it is within acceptable limits. This helps in identifying memory leaks or applications consuming excessive memory.</a:t>
            </a:r>
            <a:endParaRPr lang="en-US" dirty="0">
              <a:solidFill>
                <a:srgbClr val="111111"/>
              </a:solidFill>
              <a:latin typeface="-apple-system"/>
            </a:endParaRPr>
          </a:p>
          <a:p>
            <a:pPr>
              <a:tabLst>
                <a:tab pos="457200" algn="l"/>
              </a:tabLst>
            </a:pPr>
            <a:r>
              <a:rPr lang="en-US" b="1" dirty="0">
                <a:solidFill>
                  <a:srgbClr val="111111"/>
                </a:solidFill>
                <a:latin typeface="-apple-system"/>
              </a:rPr>
              <a:t>2.</a:t>
            </a:r>
            <a:r>
              <a:rPr lang="en-US" b="1" dirty="0">
                <a:solidFill>
                  <a:srgbClr val="111111"/>
                </a:solidFill>
                <a:ea typeface="+mn-lt"/>
                <a:cs typeface="+mn-lt"/>
              </a:rPr>
              <a:t>Fault Detection</a:t>
            </a:r>
            <a:r>
              <a:rPr lang="en-US" dirty="0">
                <a:solidFill>
                  <a:srgbClr val="111111"/>
                </a:solidFill>
                <a:ea typeface="+mn-lt"/>
                <a:cs typeface="+mn-lt"/>
              </a:rPr>
              <a:t>: Identifying and diagnosing memory-related issues such as memory fragmentation, which can affect the stability and performance of the device.</a:t>
            </a:r>
          </a:p>
          <a:p>
            <a:pPr>
              <a:tabLst>
                <a:tab pos="457200" algn="l"/>
              </a:tabLst>
            </a:pPr>
            <a:r>
              <a:rPr lang="en-US" b="1" dirty="0">
                <a:solidFill>
                  <a:srgbClr val="111111"/>
                </a:solidFill>
                <a:latin typeface="-apple-system"/>
              </a:rPr>
              <a:t>3.</a:t>
            </a:r>
            <a:r>
              <a:rPr lang="en-US" b="1" dirty="0">
                <a:solidFill>
                  <a:srgbClr val="111111"/>
                </a:solidFill>
                <a:ea typeface="+mn-lt"/>
                <a:cs typeface="+mn-lt"/>
              </a:rPr>
              <a:t>Compliance and Reporting</a:t>
            </a:r>
            <a:r>
              <a:rPr lang="en-US" dirty="0">
                <a:solidFill>
                  <a:srgbClr val="111111"/>
                </a:solidFill>
                <a:ea typeface="+mn-lt"/>
                <a:cs typeface="+mn-lt"/>
              </a:rPr>
              <a:t>: Maintaining records of memory usage for compliance with organizational policies and regulatory requirements. This includes generating reports for audits and performance reviews.</a:t>
            </a:r>
            <a:endParaRPr lang="en-US" dirty="0">
              <a:solidFill>
                <a:srgbClr val="111111"/>
              </a:solidFill>
              <a:latin typeface="Aptos"/>
            </a:endParaRPr>
          </a:p>
          <a:p>
            <a:pPr>
              <a:tabLst>
                <a:tab pos="457200" algn="l"/>
              </a:tabLst>
            </a:pPr>
            <a:endParaRPr lang="en-US" b="1" dirty="0">
              <a:solidFill>
                <a:srgbClr val="111111"/>
              </a:solidFill>
              <a:latin typeface="-apple-system"/>
            </a:endParaRP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ple-system"/>
              </a:rPr>
              <a:t>1.Establish a SSH session to the network device.</a:t>
            </a:r>
          </a:p>
          <a:p>
            <a:pPr>
              <a:tabLst>
                <a:tab pos="457200" algn="l"/>
              </a:tabLst>
            </a:pPr>
            <a:r>
              <a:rPr lang="en-US" dirty="0">
                <a:solidFill>
                  <a:srgbClr val="111111"/>
                </a:solidFill>
                <a:latin typeface="-apple-system"/>
              </a:rPr>
              <a:t>2.Run the commands to check CPU memory  and read the output to notify to stakeholders.</a:t>
            </a:r>
          </a:p>
          <a:p>
            <a:pPr>
              <a:lnSpc>
                <a:spcPct val="114999"/>
              </a:lnSpc>
              <a:spcAft>
                <a:spcPts val="800"/>
              </a:spcAft>
              <a:tabLst>
                <a:tab pos="457200" algn="l"/>
              </a:tabLst>
            </a:pPr>
            <a:r>
              <a:rPr lang="en-US" dirty="0">
                <a:solidFill>
                  <a:srgbClr val="111111"/>
                </a:solidFill>
                <a:latin typeface="-apple-system"/>
              </a:rPr>
              <a:t>3.Remove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21654584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702E5A5-B3DA-223F-3BDB-810E3ED63DEE}"/>
              </a:ext>
            </a:extLst>
          </p:cNvPr>
          <p:cNvSpPr txBox="1">
            <a:spLocks/>
          </p:cNvSpPr>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Device Service Check</a:t>
            </a:r>
            <a:endParaRPr lang="en-US" dirty="0"/>
          </a:p>
        </p:txBody>
      </p:sp>
      <p:sp>
        <p:nvSpPr>
          <p:cNvPr id="5" name="TextBox 4">
            <a:extLst>
              <a:ext uri="{FF2B5EF4-FFF2-40B4-BE49-F238E27FC236}">
                <a16:creationId xmlns:a16="http://schemas.microsoft.com/office/drawing/2014/main" id="{C9723EF0-921C-6E2E-86EC-EEAF7340AC3E}"/>
              </a:ext>
            </a:extLst>
          </p:cNvPr>
          <p:cNvSpPr txBox="1"/>
          <p:nvPr/>
        </p:nvSpPr>
        <p:spPr>
          <a:xfrm>
            <a:off x="184569" y="698448"/>
            <a:ext cx="11809701" cy="5776453"/>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Segoe UI"/>
                <a:cs typeface="Segoe UI"/>
              </a:rPr>
              <a:t> </a:t>
            </a:r>
            <a:r>
              <a:rPr lang="en-US" kern="100" dirty="0">
                <a:solidFill>
                  <a:srgbClr val="242424"/>
                </a:solidFill>
                <a:latin typeface="-apple-system"/>
                <a:cs typeface="Segoe UI"/>
              </a:rPr>
              <a:t>The objective of a network use case to check the service status in a device is to ensure that all essential services are running correctly and efficiently.</a:t>
            </a:r>
            <a:br>
              <a:rPr lang="en-US" dirty="0">
                <a:latin typeface="-apple-system"/>
              </a:rPr>
            </a:br>
            <a:r>
              <a:rPr lang="en-US" b="1" dirty="0">
                <a:solidFill>
                  <a:srgbClr val="111111"/>
                </a:solidFill>
                <a:latin typeface="-apple-system"/>
              </a:rPr>
              <a:t>Scope:</a:t>
            </a:r>
            <a:endParaRPr lang="en-US"/>
          </a:p>
          <a:p>
            <a:pPr>
              <a:tabLst>
                <a:tab pos="457200" algn="l"/>
              </a:tabLst>
            </a:pPr>
            <a:r>
              <a:rPr lang="en-US" b="1" dirty="0">
                <a:solidFill>
                  <a:srgbClr val="111111"/>
                </a:solidFill>
                <a:latin typeface="-apple-system"/>
              </a:rPr>
              <a:t>1.</a:t>
            </a:r>
            <a:r>
              <a:rPr lang="en-US" b="1" dirty="0">
                <a:solidFill>
                  <a:srgbClr val="111111"/>
                </a:solidFill>
                <a:ea typeface="+mn-lt"/>
                <a:cs typeface="+mn-lt"/>
              </a:rPr>
              <a:t>Service Availability</a:t>
            </a:r>
            <a:r>
              <a:rPr lang="en-US" dirty="0">
                <a:solidFill>
                  <a:srgbClr val="111111"/>
                </a:solidFill>
                <a:ea typeface="+mn-lt"/>
                <a:cs typeface="+mn-lt"/>
              </a:rPr>
              <a:t>: Ensuring that all essential services (e.g., DHCP, DNS, HTTP) are operational and accessible. This involves checking the status of each service and verifying that they are running without issues.</a:t>
            </a:r>
            <a:endParaRPr lang="en-US" b="1" dirty="0">
              <a:solidFill>
                <a:srgbClr val="111111"/>
              </a:solidFill>
              <a:latin typeface="Aptos"/>
            </a:endParaRPr>
          </a:p>
          <a:p>
            <a:pPr>
              <a:tabLst>
                <a:tab pos="457200" algn="l"/>
              </a:tabLst>
            </a:pPr>
            <a:r>
              <a:rPr lang="en-US" b="1" dirty="0">
                <a:solidFill>
                  <a:srgbClr val="111111"/>
                </a:solidFill>
                <a:latin typeface="-apple-system"/>
              </a:rPr>
              <a:t>2.</a:t>
            </a:r>
            <a:r>
              <a:rPr lang="en-US" b="1" dirty="0">
                <a:solidFill>
                  <a:srgbClr val="111111"/>
                </a:solidFill>
                <a:ea typeface="+mn-lt"/>
                <a:cs typeface="+mn-lt"/>
              </a:rPr>
              <a:t>Security Compliance:</a:t>
            </a:r>
            <a:r>
              <a:rPr lang="en-US" dirty="0">
                <a:solidFill>
                  <a:srgbClr val="111111"/>
                </a:solidFill>
                <a:ea typeface="+mn-lt"/>
                <a:cs typeface="+mn-lt"/>
              </a:rPr>
              <a:t> Checking that services are configured securely to prevent unauthorized access and potential vulnerabilities. This includes verifying firewall rules, access controls, and encryption settings.</a:t>
            </a:r>
            <a:endParaRPr lang="en-US" b="1">
              <a:solidFill>
                <a:srgbClr val="111111"/>
              </a:solidFill>
              <a:ea typeface="+mn-lt"/>
              <a:cs typeface="+mn-lt"/>
            </a:endParaRPr>
          </a:p>
          <a:p>
            <a:pPr>
              <a:tabLst>
                <a:tab pos="457200" algn="l"/>
              </a:tabLst>
            </a:pPr>
            <a:r>
              <a:rPr lang="en-US" b="1" dirty="0">
                <a:solidFill>
                  <a:srgbClr val="111111"/>
                </a:solidFill>
                <a:latin typeface="-apple-system"/>
              </a:rPr>
              <a:t>3.</a:t>
            </a:r>
            <a:r>
              <a:rPr lang="en-US" b="1" dirty="0">
                <a:solidFill>
                  <a:srgbClr val="111111"/>
                </a:solidFill>
                <a:ea typeface="+mn-lt"/>
                <a:cs typeface="+mn-lt"/>
              </a:rPr>
              <a:t>Performance Monitoring:</a:t>
            </a:r>
            <a:r>
              <a:rPr lang="en-US" dirty="0">
                <a:solidFill>
                  <a:srgbClr val="111111"/>
                </a:solidFill>
                <a:ea typeface="+mn-lt"/>
                <a:cs typeface="+mn-lt"/>
              </a:rPr>
              <a:t> Assessing the performance of each service to ensure they are functioning within acceptable parameters. This includes monitoring response times, throughput, and resource utilization.</a:t>
            </a:r>
            <a:endParaRPr lang="en-US" b="1" dirty="0">
              <a:solidFill>
                <a:srgbClr val="111111"/>
              </a:solidFill>
              <a:latin typeface="Aptos"/>
            </a:endParaRPr>
          </a:p>
          <a:p>
            <a:pPr>
              <a:tabLst>
                <a:tab pos="457200" algn="l"/>
              </a:tabLst>
            </a:pPr>
            <a:endParaRPr lang="en-US" b="1" dirty="0">
              <a:solidFill>
                <a:srgbClr val="111111"/>
              </a:solidFill>
              <a:latin typeface="-apple-system"/>
            </a:endParaRP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ple-system"/>
              </a:rPr>
              <a:t>1.Establish a SSH session to the network device.</a:t>
            </a:r>
          </a:p>
          <a:p>
            <a:pPr>
              <a:tabLst>
                <a:tab pos="457200" algn="l"/>
              </a:tabLst>
            </a:pPr>
            <a:r>
              <a:rPr lang="en-US" dirty="0">
                <a:solidFill>
                  <a:srgbClr val="111111"/>
                </a:solidFill>
                <a:latin typeface="-apple-system"/>
              </a:rPr>
              <a:t>2.Run the commands to check services and read the output to notify to stakeholders.</a:t>
            </a:r>
          </a:p>
          <a:p>
            <a:pPr>
              <a:lnSpc>
                <a:spcPct val="114999"/>
              </a:lnSpc>
              <a:spcAft>
                <a:spcPts val="800"/>
              </a:spcAft>
              <a:tabLst>
                <a:tab pos="457200" algn="l"/>
              </a:tabLst>
            </a:pPr>
            <a:r>
              <a:rPr lang="en-US" dirty="0">
                <a:solidFill>
                  <a:srgbClr val="111111"/>
                </a:solidFill>
                <a:latin typeface="-apple-system"/>
              </a:rPr>
              <a:t>3.Remove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16346231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A2C53ED3-15F0-01D5-6A28-153207811A9F}"/>
              </a:ext>
            </a:extLst>
          </p:cNvPr>
          <p:cNvSpPr txBox="1">
            <a:spLocks/>
          </p:cNvSpPr>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Device Status</a:t>
            </a:r>
            <a:endParaRPr lang="en-US" dirty="0"/>
          </a:p>
        </p:txBody>
      </p:sp>
      <p:sp>
        <p:nvSpPr>
          <p:cNvPr id="5" name="TextBox 4">
            <a:extLst>
              <a:ext uri="{FF2B5EF4-FFF2-40B4-BE49-F238E27FC236}">
                <a16:creationId xmlns:a16="http://schemas.microsoft.com/office/drawing/2014/main" id="{EAD112FC-0461-EAF6-A7DB-1F98D7A9241F}"/>
              </a:ext>
            </a:extLst>
          </p:cNvPr>
          <p:cNvSpPr txBox="1"/>
          <p:nvPr/>
        </p:nvSpPr>
        <p:spPr>
          <a:xfrm>
            <a:off x="184569" y="698448"/>
            <a:ext cx="11809701" cy="6053452"/>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apple-system"/>
                <a:cs typeface="Segoe UI"/>
              </a:rPr>
              <a:t> </a:t>
            </a:r>
            <a:r>
              <a:rPr lang="en-US" kern="100" dirty="0">
                <a:solidFill>
                  <a:srgbClr val="242424"/>
                </a:solidFill>
                <a:latin typeface="Aptos"/>
                <a:cs typeface="Segoe UI"/>
              </a:rPr>
              <a:t>The objective of a network use case to check device status is to ensure the health and performance of network devices.</a:t>
            </a:r>
            <a:endParaRPr lang="en-US" dirty="0">
              <a:solidFill>
                <a:srgbClr val="000000"/>
              </a:solidFill>
              <a:latin typeface="Aptos"/>
              <a:cs typeface="Segoe UI"/>
            </a:endParaRPr>
          </a:p>
          <a:p>
            <a:pPr>
              <a:tabLst>
                <a:tab pos="457200" algn="l"/>
              </a:tabLst>
            </a:pPr>
            <a:r>
              <a:rPr lang="en-US" b="1" dirty="0">
                <a:solidFill>
                  <a:srgbClr val="111111"/>
                </a:solidFill>
                <a:latin typeface="-apple-system"/>
              </a:rPr>
              <a:t>Scope:</a:t>
            </a:r>
            <a:endParaRPr lang="en-US" dirty="0"/>
          </a:p>
          <a:p>
            <a:pPr>
              <a:tabLst>
                <a:tab pos="457200" algn="l"/>
              </a:tabLst>
            </a:pPr>
            <a:r>
              <a:rPr lang="en-US" b="1" dirty="0">
                <a:solidFill>
                  <a:srgbClr val="111111"/>
                </a:solidFill>
                <a:latin typeface="-apple-system"/>
              </a:rPr>
              <a:t>1.</a:t>
            </a:r>
            <a:r>
              <a:rPr lang="en-US" b="1" dirty="0">
                <a:solidFill>
                  <a:srgbClr val="111111"/>
                </a:solidFill>
                <a:ea typeface="+mn-lt"/>
                <a:cs typeface="+mn-lt"/>
              </a:rPr>
              <a:t>Device Health Monitoring:</a:t>
            </a:r>
            <a:r>
              <a:rPr lang="en-US" dirty="0">
                <a:solidFill>
                  <a:srgbClr val="111111"/>
                </a:solidFill>
                <a:ea typeface="+mn-lt"/>
                <a:cs typeface="+mn-lt"/>
              </a:rPr>
              <a:t> This involves tracking the operational status of network devices such as routers, switches, firewalls, and servers. Metrics like uptime, CPU utilization, memory usage, and temperature are monitored to ensure devices are functioning correctly.</a:t>
            </a:r>
            <a:endParaRPr lang="en-US" b="1" dirty="0">
              <a:solidFill>
                <a:srgbClr val="111111"/>
              </a:solidFill>
              <a:latin typeface="Aptos"/>
            </a:endParaRPr>
          </a:p>
          <a:p>
            <a:pPr>
              <a:tabLst>
                <a:tab pos="457200" algn="l"/>
              </a:tabLst>
            </a:pPr>
            <a:r>
              <a:rPr lang="en-US" b="1" dirty="0">
                <a:solidFill>
                  <a:srgbClr val="111111"/>
                </a:solidFill>
                <a:latin typeface="-apple-system"/>
              </a:rPr>
              <a:t>2.</a:t>
            </a:r>
            <a:r>
              <a:rPr lang="en-US" b="1" dirty="0">
                <a:solidFill>
                  <a:srgbClr val="111111"/>
                </a:solidFill>
                <a:ea typeface="+mn-lt"/>
                <a:cs typeface="+mn-lt"/>
              </a:rPr>
              <a:t>Performance Metrics</a:t>
            </a:r>
            <a:r>
              <a:rPr lang="en-US" dirty="0">
                <a:solidFill>
                  <a:srgbClr val="111111"/>
                </a:solidFill>
                <a:ea typeface="+mn-lt"/>
                <a:cs typeface="+mn-lt"/>
              </a:rPr>
              <a:t>: Monitoring bandwidth usage, latency, packet loss, and error rates helps in assessing the performance of network devices and identifying potential bottlenecks.</a:t>
            </a:r>
            <a:endParaRPr lang="en-US" b="1" dirty="0">
              <a:solidFill>
                <a:srgbClr val="111111"/>
              </a:solidFill>
              <a:ea typeface="+mn-lt"/>
              <a:cs typeface="+mn-lt"/>
            </a:endParaRPr>
          </a:p>
          <a:p>
            <a:pPr>
              <a:tabLst>
                <a:tab pos="457200" algn="l"/>
              </a:tabLst>
            </a:pPr>
            <a:r>
              <a:rPr lang="en-US" b="1" dirty="0">
                <a:solidFill>
                  <a:srgbClr val="111111"/>
                </a:solidFill>
                <a:latin typeface="-apple-system"/>
              </a:rPr>
              <a:t>3.</a:t>
            </a:r>
            <a:r>
              <a:rPr lang="en-US" b="1" dirty="0">
                <a:solidFill>
                  <a:srgbClr val="111111"/>
                </a:solidFill>
                <a:ea typeface="+mn-lt"/>
                <a:cs typeface="+mn-lt"/>
              </a:rPr>
              <a:t>Historical Data Analysis:</a:t>
            </a:r>
            <a:r>
              <a:rPr lang="en-US" dirty="0">
                <a:solidFill>
                  <a:srgbClr val="111111"/>
                </a:solidFill>
                <a:ea typeface="+mn-lt"/>
                <a:cs typeface="+mn-lt"/>
              </a:rPr>
              <a:t> Collecting and analyzing historical data helps in identifying trends, planning for capacity upgrades, and improving overall network performance.</a:t>
            </a:r>
            <a:endParaRPr lang="en-US" b="1" dirty="0">
              <a:solidFill>
                <a:srgbClr val="111111"/>
              </a:solidFill>
              <a:latin typeface="Aptos"/>
            </a:endParaRPr>
          </a:p>
          <a:p>
            <a:pPr>
              <a:tabLst>
                <a:tab pos="457200" algn="l"/>
              </a:tabLst>
            </a:pPr>
            <a:endParaRPr lang="en-US" b="1" dirty="0">
              <a:solidFill>
                <a:srgbClr val="111111"/>
              </a:solidFill>
              <a:latin typeface="-apple-system"/>
            </a:endParaRP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tos"/>
              </a:rPr>
              <a:t>1.Establish a SSH session to the network device.</a:t>
            </a:r>
          </a:p>
          <a:p>
            <a:pPr>
              <a:tabLst>
                <a:tab pos="457200" algn="l"/>
              </a:tabLst>
            </a:pPr>
            <a:r>
              <a:rPr lang="en-US" dirty="0">
                <a:solidFill>
                  <a:srgbClr val="111111"/>
                </a:solidFill>
                <a:latin typeface="Aptos"/>
              </a:rPr>
              <a:t>2.Run the commands to check device status and read the output to notify to stakeholders.</a:t>
            </a:r>
          </a:p>
          <a:p>
            <a:pPr>
              <a:lnSpc>
                <a:spcPct val="114999"/>
              </a:lnSpc>
              <a:spcAft>
                <a:spcPts val="800"/>
              </a:spcAft>
              <a:tabLst>
                <a:tab pos="457200" algn="l"/>
              </a:tabLst>
            </a:pPr>
            <a:r>
              <a:rPr lang="en-US" dirty="0">
                <a:solidFill>
                  <a:srgbClr val="111111"/>
                </a:solidFill>
                <a:latin typeface="Aptos"/>
              </a:rPr>
              <a:t>3.Remove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311474439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84137480-E8C6-01B9-1882-B5B25C7C16E9}"/>
              </a:ext>
            </a:extLst>
          </p:cNvPr>
          <p:cNvSpPr txBox="1">
            <a:spLocks/>
          </p:cNvSpPr>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Check Ports</a:t>
            </a:r>
            <a:endParaRPr lang="en-US" dirty="0"/>
          </a:p>
        </p:txBody>
      </p:sp>
      <p:sp>
        <p:nvSpPr>
          <p:cNvPr id="5" name="TextBox 4">
            <a:extLst>
              <a:ext uri="{FF2B5EF4-FFF2-40B4-BE49-F238E27FC236}">
                <a16:creationId xmlns:a16="http://schemas.microsoft.com/office/drawing/2014/main" id="{074101B0-9FCE-6AB2-DC04-89A7D4D94B93}"/>
              </a:ext>
            </a:extLst>
          </p:cNvPr>
          <p:cNvSpPr txBox="1"/>
          <p:nvPr/>
        </p:nvSpPr>
        <p:spPr>
          <a:xfrm>
            <a:off x="184569" y="698448"/>
            <a:ext cx="11809701" cy="6053452"/>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Aptos"/>
                <a:cs typeface="Segoe UI"/>
              </a:rPr>
              <a:t> </a:t>
            </a:r>
            <a:r>
              <a:rPr lang="en-US" kern="100" dirty="0">
                <a:solidFill>
                  <a:srgbClr val="242424"/>
                </a:solidFill>
                <a:latin typeface="Aptos"/>
                <a:cs typeface="Segoe UI"/>
              </a:rPr>
              <a:t>The objective of a network use case to check the ports is to ensure network security and efficiency by identifying open and closed ports on network devices.</a:t>
            </a:r>
          </a:p>
          <a:p>
            <a:pPr>
              <a:tabLst>
                <a:tab pos="457200" algn="l"/>
              </a:tabLst>
            </a:pPr>
            <a:r>
              <a:rPr lang="en-US" b="1" dirty="0">
                <a:solidFill>
                  <a:srgbClr val="111111"/>
                </a:solidFill>
                <a:latin typeface="-apple-system"/>
              </a:rPr>
              <a:t>Scope:</a:t>
            </a:r>
            <a:endParaRPr lang="en-US" dirty="0"/>
          </a:p>
          <a:p>
            <a:pPr>
              <a:tabLst>
                <a:tab pos="457200" algn="l"/>
              </a:tabLst>
            </a:pPr>
            <a:r>
              <a:rPr lang="en-US" b="1" dirty="0">
                <a:solidFill>
                  <a:srgbClr val="111111"/>
                </a:solidFill>
                <a:latin typeface="-apple-system"/>
              </a:rPr>
              <a:t>1.</a:t>
            </a:r>
            <a:r>
              <a:rPr lang="en-US" b="1" dirty="0">
                <a:solidFill>
                  <a:srgbClr val="111111"/>
                </a:solidFill>
                <a:ea typeface="+mn-lt"/>
                <a:cs typeface="+mn-lt"/>
              </a:rPr>
              <a:t>Port Scanning:</a:t>
            </a:r>
            <a:r>
              <a:rPr lang="en-US" dirty="0">
                <a:solidFill>
                  <a:srgbClr val="111111"/>
                </a:solidFill>
                <a:ea typeface="+mn-lt"/>
                <a:cs typeface="+mn-lt"/>
              </a:rPr>
              <a:t> Identifying open, closed, and filtered ports on network devices to understand which services are accessible and potentially vulnerable.</a:t>
            </a:r>
            <a:endParaRPr lang="en-US" b="1" dirty="0">
              <a:solidFill>
                <a:srgbClr val="111111"/>
              </a:solidFill>
              <a:latin typeface="Aptos"/>
            </a:endParaRPr>
          </a:p>
          <a:p>
            <a:pPr>
              <a:tabLst>
                <a:tab pos="457200" algn="l"/>
              </a:tabLst>
            </a:pPr>
            <a:r>
              <a:rPr lang="en-US" b="1" dirty="0">
                <a:solidFill>
                  <a:srgbClr val="111111"/>
                </a:solidFill>
                <a:latin typeface="-apple-system"/>
              </a:rPr>
              <a:t>2.</a:t>
            </a:r>
            <a:r>
              <a:rPr lang="en-US" b="1" dirty="0">
                <a:solidFill>
                  <a:srgbClr val="111111"/>
                </a:solidFill>
                <a:ea typeface="+mn-lt"/>
                <a:cs typeface="+mn-lt"/>
              </a:rPr>
              <a:t>Service Identification and Auditing:</a:t>
            </a:r>
            <a:r>
              <a:rPr lang="en-US" dirty="0">
                <a:solidFill>
                  <a:srgbClr val="111111"/>
                </a:solidFill>
                <a:ea typeface="+mn-lt"/>
                <a:cs typeface="+mn-lt"/>
              </a:rPr>
              <a:t> Determining which services and applications are running on the open ports. This helps in managing and securing the network by ensuring only necessary services are active.</a:t>
            </a:r>
          </a:p>
          <a:p>
            <a:pPr>
              <a:tabLst>
                <a:tab pos="457200" algn="l"/>
              </a:tabLst>
            </a:pPr>
            <a:r>
              <a:rPr lang="en-US" b="1" dirty="0">
                <a:solidFill>
                  <a:srgbClr val="111111"/>
                </a:solidFill>
                <a:latin typeface="-apple-system"/>
              </a:rPr>
              <a:t>3.</a:t>
            </a:r>
            <a:r>
              <a:rPr lang="en-US" b="1" dirty="0">
                <a:solidFill>
                  <a:srgbClr val="111111"/>
                </a:solidFill>
                <a:ea typeface="+mn-lt"/>
                <a:cs typeface="+mn-lt"/>
              </a:rPr>
              <a:t>Compliance Monitoring:</a:t>
            </a:r>
            <a:r>
              <a:rPr lang="en-US" dirty="0">
                <a:solidFill>
                  <a:srgbClr val="111111"/>
                </a:solidFill>
                <a:ea typeface="+mn-lt"/>
                <a:cs typeface="+mn-lt"/>
              </a:rPr>
              <a:t> Ensuring that the network adheres to security policies and regulatory requirements by verifying that only approved ports are open.</a:t>
            </a:r>
            <a:endParaRPr lang="en-US" dirty="0">
              <a:solidFill>
                <a:srgbClr val="111111"/>
              </a:solidFill>
              <a:latin typeface="Aptos"/>
            </a:endParaRPr>
          </a:p>
          <a:p>
            <a:pPr>
              <a:tabLst>
                <a:tab pos="457200" algn="l"/>
              </a:tabLst>
            </a:pPr>
            <a:r>
              <a:rPr lang="en-US" b="1" dirty="0">
                <a:solidFill>
                  <a:srgbClr val="111111"/>
                </a:solidFill>
                <a:latin typeface="Aptos"/>
              </a:rPr>
              <a:t>4.</a:t>
            </a:r>
            <a:r>
              <a:rPr lang="en-US" b="1" dirty="0">
                <a:solidFill>
                  <a:srgbClr val="111111"/>
                </a:solidFill>
                <a:ea typeface="+mn-lt"/>
                <a:cs typeface="+mn-lt"/>
              </a:rPr>
              <a:t>Incident Response</a:t>
            </a:r>
            <a:r>
              <a:rPr lang="en-US" dirty="0">
                <a:solidFill>
                  <a:srgbClr val="111111"/>
                </a:solidFill>
                <a:ea typeface="+mn-lt"/>
                <a:cs typeface="+mn-lt"/>
              </a:rPr>
              <a:t>: Using port checks to quickly identify and respond to security incidents, such as detecting unauthorized access attempts or unusual port activity.</a:t>
            </a:r>
            <a:endParaRPr lang="en-US" dirty="0">
              <a:solidFill>
                <a:srgbClr val="111111"/>
              </a:solidFill>
              <a:latin typeface="Aptos"/>
            </a:endParaRP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tos"/>
              </a:rPr>
              <a:t>1.Establish a SSH session to the network device.</a:t>
            </a:r>
          </a:p>
          <a:p>
            <a:pPr>
              <a:tabLst>
                <a:tab pos="457200" algn="l"/>
              </a:tabLst>
            </a:pPr>
            <a:r>
              <a:rPr lang="en-US" dirty="0">
                <a:solidFill>
                  <a:srgbClr val="111111"/>
                </a:solidFill>
                <a:latin typeface="Aptos"/>
              </a:rPr>
              <a:t>2.Run the commands to check the port status and port details  and read the output to notify to stakeholders.</a:t>
            </a:r>
          </a:p>
          <a:p>
            <a:pPr>
              <a:lnSpc>
                <a:spcPct val="114999"/>
              </a:lnSpc>
              <a:spcAft>
                <a:spcPts val="800"/>
              </a:spcAft>
              <a:tabLst>
                <a:tab pos="457200" algn="l"/>
              </a:tabLst>
            </a:pPr>
            <a:r>
              <a:rPr lang="en-US" dirty="0">
                <a:solidFill>
                  <a:srgbClr val="111111"/>
                </a:solidFill>
                <a:latin typeface="Aptos"/>
              </a:rPr>
              <a:t>3.Remove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9782850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62482E21-4562-0973-2742-AA47A3009F1C}"/>
              </a:ext>
            </a:extLst>
          </p:cNvPr>
          <p:cNvSpPr txBox="1">
            <a:spLocks/>
          </p:cNvSpPr>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Peer Connectivity</a:t>
            </a:r>
            <a:endParaRPr lang="en-US" dirty="0"/>
          </a:p>
        </p:txBody>
      </p:sp>
      <p:sp>
        <p:nvSpPr>
          <p:cNvPr id="5" name="TextBox 4">
            <a:extLst>
              <a:ext uri="{FF2B5EF4-FFF2-40B4-BE49-F238E27FC236}">
                <a16:creationId xmlns:a16="http://schemas.microsoft.com/office/drawing/2014/main" id="{21130BD7-E97E-D9B6-0E21-FA1F672BA80C}"/>
              </a:ext>
            </a:extLst>
          </p:cNvPr>
          <p:cNvSpPr txBox="1"/>
          <p:nvPr/>
        </p:nvSpPr>
        <p:spPr>
          <a:xfrm>
            <a:off x="184569" y="698448"/>
            <a:ext cx="11809701" cy="6053452"/>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Aptos"/>
                <a:cs typeface="Segoe UI"/>
              </a:rPr>
              <a:t> </a:t>
            </a:r>
            <a:r>
              <a:rPr lang="en-US" kern="100" dirty="0">
                <a:solidFill>
                  <a:srgbClr val="242424"/>
                </a:solidFill>
                <a:latin typeface="Aptos"/>
                <a:cs typeface="Segoe UI"/>
              </a:rPr>
              <a:t>The objective of a network use case to check peer connectivity is to ensure reliable and efficient communication between network devices.</a:t>
            </a:r>
          </a:p>
          <a:p>
            <a:pPr>
              <a:tabLst>
                <a:tab pos="457200" algn="l"/>
              </a:tabLst>
            </a:pPr>
            <a:r>
              <a:rPr lang="en-US" b="1" dirty="0">
                <a:solidFill>
                  <a:srgbClr val="111111"/>
                </a:solidFill>
                <a:latin typeface="-apple-system"/>
              </a:rPr>
              <a:t>Scope:</a:t>
            </a:r>
            <a:endParaRPr lang="en-US" dirty="0"/>
          </a:p>
          <a:p>
            <a:pPr>
              <a:tabLst>
                <a:tab pos="457200" algn="l"/>
              </a:tabLst>
            </a:pPr>
            <a:r>
              <a:rPr lang="en-US" b="1" dirty="0">
                <a:solidFill>
                  <a:srgbClr val="111111"/>
                </a:solidFill>
                <a:latin typeface="-apple-system"/>
              </a:rPr>
              <a:t>1.</a:t>
            </a:r>
            <a:r>
              <a:rPr lang="en-US" b="1" dirty="0">
                <a:solidFill>
                  <a:srgbClr val="111111"/>
                </a:solidFill>
                <a:ea typeface="+mn-lt"/>
                <a:cs typeface="+mn-lt"/>
              </a:rPr>
              <a:t>Connectivity Testing:</a:t>
            </a:r>
            <a:r>
              <a:rPr lang="en-US" dirty="0">
                <a:solidFill>
                  <a:srgbClr val="111111"/>
                </a:solidFill>
                <a:ea typeface="+mn-lt"/>
                <a:cs typeface="+mn-lt"/>
              </a:rPr>
              <a:t> Regularly testing the connections between network devices (peers) to ensure they are functioning correctly. This includes verifying that devices can communicate with each other without interruptions.</a:t>
            </a:r>
            <a:endParaRPr lang="en-US" b="1" dirty="0">
              <a:solidFill>
                <a:srgbClr val="111111"/>
              </a:solidFill>
              <a:latin typeface="Aptos"/>
            </a:endParaRPr>
          </a:p>
          <a:p>
            <a:pPr>
              <a:tabLst>
                <a:tab pos="457200" algn="l"/>
              </a:tabLst>
            </a:pPr>
            <a:r>
              <a:rPr lang="en-US" b="1" dirty="0">
                <a:solidFill>
                  <a:srgbClr val="111111"/>
                </a:solidFill>
                <a:latin typeface="-apple-system"/>
              </a:rPr>
              <a:t>2.</a:t>
            </a:r>
            <a:r>
              <a:rPr lang="en-US" b="1" dirty="0">
                <a:solidFill>
                  <a:srgbClr val="111111"/>
                </a:solidFill>
                <a:ea typeface="+mn-lt"/>
                <a:cs typeface="+mn-lt"/>
              </a:rPr>
              <a:t>Performance Metrics</a:t>
            </a:r>
            <a:r>
              <a:rPr lang="en-US" dirty="0">
                <a:solidFill>
                  <a:srgbClr val="111111"/>
                </a:solidFill>
                <a:ea typeface="+mn-lt"/>
                <a:cs typeface="+mn-lt"/>
              </a:rPr>
              <a:t>: Monitoring key performance indicators such as latency, packet loss, jitter, and throughput to assess the quality of connections between peers. This helps in identifying and addressing performance issues.</a:t>
            </a:r>
            <a:endParaRPr lang="en-US" b="1" dirty="0">
              <a:solidFill>
                <a:srgbClr val="111111"/>
              </a:solidFill>
              <a:ea typeface="+mn-lt"/>
              <a:cs typeface="+mn-lt"/>
            </a:endParaRPr>
          </a:p>
          <a:p>
            <a:pPr>
              <a:tabLst>
                <a:tab pos="457200" algn="l"/>
              </a:tabLst>
            </a:pPr>
            <a:r>
              <a:rPr lang="en-US" b="1" dirty="0">
                <a:solidFill>
                  <a:srgbClr val="111111"/>
                </a:solidFill>
                <a:latin typeface="-apple-system"/>
              </a:rPr>
              <a:t>3.</a:t>
            </a:r>
            <a:r>
              <a:rPr lang="en-US" b="1" dirty="0">
                <a:solidFill>
                  <a:srgbClr val="111111"/>
                </a:solidFill>
                <a:ea typeface="+mn-lt"/>
                <a:cs typeface="+mn-lt"/>
              </a:rPr>
              <a:t>Fault Detection and Troubleshooting:</a:t>
            </a:r>
            <a:r>
              <a:rPr lang="en-US" dirty="0">
                <a:solidFill>
                  <a:srgbClr val="111111"/>
                </a:solidFill>
                <a:ea typeface="+mn-lt"/>
                <a:cs typeface="+mn-lt"/>
              </a:rPr>
              <a:t> Identifying and diagnosing connectivity issues, such as network outages, degraded performance, or intermittent connectivity problems. This involves using tools and techniques to pinpoint the source of the problem and resolve it quickly.</a:t>
            </a:r>
            <a:endParaRPr lang="en-US" dirty="0">
              <a:solidFill>
                <a:srgbClr val="111111"/>
              </a:solidFill>
              <a:latin typeface="Aptos"/>
            </a:endParaRPr>
          </a:p>
          <a:p>
            <a:pPr>
              <a:tabLst>
                <a:tab pos="457200" algn="l"/>
              </a:tabLst>
            </a:pPr>
            <a:endParaRPr lang="en-US" dirty="0">
              <a:solidFill>
                <a:srgbClr val="111111"/>
              </a:solidFill>
              <a:latin typeface="Aptos"/>
            </a:endParaRP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tos"/>
              </a:rPr>
              <a:t>1.Establish a SSH session to the network device.</a:t>
            </a:r>
          </a:p>
          <a:p>
            <a:pPr>
              <a:tabLst>
                <a:tab pos="457200" algn="l"/>
              </a:tabLst>
            </a:pPr>
            <a:r>
              <a:rPr lang="en-US" dirty="0">
                <a:solidFill>
                  <a:srgbClr val="111111"/>
                </a:solidFill>
                <a:latin typeface="Aptos"/>
              </a:rPr>
              <a:t>2.Run the commands to check the device peer connectivity and read the output to notify to stakeholders.</a:t>
            </a:r>
          </a:p>
          <a:p>
            <a:pPr>
              <a:lnSpc>
                <a:spcPct val="114999"/>
              </a:lnSpc>
              <a:spcAft>
                <a:spcPts val="800"/>
              </a:spcAft>
              <a:tabLst>
                <a:tab pos="457200" algn="l"/>
              </a:tabLst>
            </a:pPr>
            <a:r>
              <a:rPr lang="en-US" dirty="0">
                <a:solidFill>
                  <a:srgbClr val="111111"/>
                </a:solidFill>
                <a:latin typeface="Aptos"/>
              </a:rPr>
              <a:t>3.Remove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17575351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2A568142-5855-62C9-5152-C51CED9C6F00}"/>
              </a:ext>
            </a:extLst>
          </p:cNvPr>
          <p:cNvSpPr txBox="1">
            <a:spLocks/>
          </p:cNvSpPr>
          <p:nvPr/>
        </p:nvSpPr>
        <p:spPr>
          <a:xfrm>
            <a:off x="81280" y="80413"/>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Connected Modules</a:t>
            </a:r>
            <a:endParaRPr lang="en-US" dirty="0"/>
          </a:p>
        </p:txBody>
      </p:sp>
      <p:sp>
        <p:nvSpPr>
          <p:cNvPr id="5" name="TextBox 4">
            <a:extLst>
              <a:ext uri="{FF2B5EF4-FFF2-40B4-BE49-F238E27FC236}">
                <a16:creationId xmlns:a16="http://schemas.microsoft.com/office/drawing/2014/main" id="{32D734A3-C6DD-9902-DD90-7C738DA00B23}"/>
              </a:ext>
            </a:extLst>
          </p:cNvPr>
          <p:cNvSpPr txBox="1"/>
          <p:nvPr/>
        </p:nvSpPr>
        <p:spPr>
          <a:xfrm>
            <a:off x="184569" y="667556"/>
            <a:ext cx="11809701" cy="6053452"/>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Aptos"/>
                <a:cs typeface="Segoe UI"/>
              </a:rPr>
              <a:t> </a:t>
            </a:r>
            <a:r>
              <a:rPr lang="en-US" kern="100" dirty="0">
                <a:solidFill>
                  <a:srgbClr val="242424"/>
                </a:solidFill>
                <a:latin typeface="Aptos"/>
                <a:cs typeface="Segoe UI"/>
              </a:rPr>
              <a:t>The objective of a network use case to check the connected modules is to ensure that all modular components of network devices are functioning correctly and efficiently.</a:t>
            </a:r>
          </a:p>
          <a:p>
            <a:pPr>
              <a:tabLst>
                <a:tab pos="457200" algn="l"/>
              </a:tabLst>
            </a:pPr>
            <a:endParaRPr lang="en-US" b="1" dirty="0">
              <a:solidFill>
                <a:srgbClr val="111111"/>
              </a:solidFill>
              <a:latin typeface="-apple-system"/>
            </a:endParaRPr>
          </a:p>
          <a:p>
            <a:pPr>
              <a:tabLst>
                <a:tab pos="457200" algn="l"/>
              </a:tabLst>
            </a:pPr>
            <a:r>
              <a:rPr lang="en-US" b="1" dirty="0">
                <a:solidFill>
                  <a:srgbClr val="111111"/>
                </a:solidFill>
                <a:latin typeface="-apple-system"/>
              </a:rPr>
              <a:t>Scope:</a:t>
            </a:r>
            <a:endParaRPr lang="en-US" dirty="0"/>
          </a:p>
          <a:p>
            <a:pPr>
              <a:tabLst>
                <a:tab pos="457200" algn="l"/>
              </a:tabLst>
            </a:pPr>
            <a:r>
              <a:rPr lang="en-US" b="1" dirty="0">
                <a:solidFill>
                  <a:srgbClr val="111111"/>
                </a:solidFill>
                <a:latin typeface="-apple-system"/>
              </a:rPr>
              <a:t>1.</a:t>
            </a:r>
            <a:r>
              <a:rPr lang="en-US" b="1" dirty="0">
                <a:solidFill>
                  <a:srgbClr val="111111"/>
                </a:solidFill>
                <a:ea typeface="+mn-lt"/>
                <a:cs typeface="+mn-lt"/>
              </a:rPr>
              <a:t>Module Inventory</a:t>
            </a:r>
            <a:r>
              <a:rPr lang="en-US" dirty="0">
                <a:solidFill>
                  <a:srgbClr val="111111"/>
                </a:solidFill>
                <a:ea typeface="+mn-lt"/>
                <a:cs typeface="+mn-lt"/>
              </a:rPr>
              <a:t>: Keeping an up-to-date inventory of all connected modules, such as line cards, power supplies, and interface modules. This helps in tracking the hardware components and their configurations.</a:t>
            </a:r>
            <a:endParaRPr lang="en-US" b="1" dirty="0">
              <a:solidFill>
                <a:srgbClr val="111111"/>
              </a:solidFill>
              <a:latin typeface="Aptos"/>
            </a:endParaRPr>
          </a:p>
          <a:p>
            <a:pPr>
              <a:tabLst>
                <a:tab pos="457200" algn="l"/>
              </a:tabLst>
            </a:pPr>
            <a:r>
              <a:rPr lang="en-US" b="1" dirty="0">
                <a:solidFill>
                  <a:srgbClr val="111111"/>
                </a:solidFill>
                <a:latin typeface="-apple-system"/>
              </a:rPr>
              <a:t>2.</a:t>
            </a:r>
            <a:r>
              <a:rPr lang="en-US" b="1" dirty="0">
                <a:solidFill>
                  <a:srgbClr val="111111"/>
                </a:solidFill>
                <a:ea typeface="+mn-lt"/>
                <a:cs typeface="+mn-lt"/>
              </a:rPr>
              <a:t>Health Monitoring:</a:t>
            </a:r>
            <a:r>
              <a:rPr lang="en-US" dirty="0">
                <a:solidFill>
                  <a:srgbClr val="111111"/>
                </a:solidFill>
                <a:ea typeface="+mn-lt"/>
                <a:cs typeface="+mn-lt"/>
              </a:rPr>
              <a:t> Continuously monitoring the operational status of each module to ensure they are functioning correctly. This includes checking for faults, errors, and performance metrics like temperature and power consumption.</a:t>
            </a:r>
            <a:endParaRPr lang="en-US" b="1" dirty="0">
              <a:solidFill>
                <a:srgbClr val="111111"/>
              </a:solidFill>
              <a:ea typeface="+mn-lt"/>
              <a:cs typeface="+mn-lt"/>
            </a:endParaRPr>
          </a:p>
          <a:p>
            <a:pPr>
              <a:tabLst>
                <a:tab pos="457200" algn="l"/>
              </a:tabLst>
            </a:pPr>
            <a:r>
              <a:rPr lang="en-US" b="1" dirty="0">
                <a:solidFill>
                  <a:srgbClr val="111111"/>
                </a:solidFill>
                <a:latin typeface="-apple-system"/>
              </a:rPr>
              <a:t>3.</a:t>
            </a:r>
            <a:r>
              <a:rPr lang="en-US" b="1" dirty="0">
                <a:solidFill>
                  <a:srgbClr val="111111"/>
                </a:solidFill>
                <a:ea typeface="+mn-lt"/>
                <a:cs typeface="+mn-lt"/>
              </a:rPr>
              <a:t>Firmware and Software Updates:</a:t>
            </a:r>
            <a:r>
              <a:rPr lang="en-US" dirty="0">
                <a:solidFill>
                  <a:srgbClr val="111111"/>
                </a:solidFill>
                <a:ea typeface="+mn-lt"/>
                <a:cs typeface="+mn-lt"/>
              </a:rPr>
              <a:t> Managing and applying firmware and software updates to the modules to ensure they are running the latest versions, which can include important security patches and performance improvements.</a:t>
            </a:r>
            <a:endParaRPr lang="en-US" b="1" dirty="0">
              <a:solidFill>
                <a:srgbClr val="111111"/>
              </a:solidFill>
              <a:latin typeface="Aptos"/>
            </a:endParaRPr>
          </a:p>
          <a:p>
            <a:pPr>
              <a:tabLst>
                <a:tab pos="457200" algn="l"/>
              </a:tabLst>
            </a:pPr>
            <a:endParaRPr lang="en-US" dirty="0">
              <a:solidFill>
                <a:srgbClr val="111111"/>
              </a:solidFill>
              <a:latin typeface="Aptos"/>
            </a:endParaRP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tos"/>
              </a:rPr>
              <a:t>1.Establish a SSH session to the network device.</a:t>
            </a:r>
          </a:p>
          <a:p>
            <a:pPr>
              <a:tabLst>
                <a:tab pos="457200" algn="l"/>
              </a:tabLst>
            </a:pPr>
            <a:r>
              <a:rPr lang="en-US" dirty="0">
                <a:solidFill>
                  <a:srgbClr val="111111"/>
                </a:solidFill>
                <a:latin typeface="Aptos"/>
              </a:rPr>
              <a:t>2.Run the commands to see the list of connected modules and read the output to notify to stakeholders.</a:t>
            </a:r>
          </a:p>
          <a:p>
            <a:pPr>
              <a:lnSpc>
                <a:spcPct val="114999"/>
              </a:lnSpc>
              <a:spcAft>
                <a:spcPts val="800"/>
              </a:spcAft>
              <a:tabLst>
                <a:tab pos="457200" algn="l"/>
              </a:tabLst>
            </a:pPr>
            <a:r>
              <a:rPr lang="en-US" dirty="0">
                <a:solidFill>
                  <a:srgbClr val="111111"/>
                </a:solidFill>
                <a:latin typeface="Aptos"/>
              </a:rPr>
              <a:t>3.Remove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35667844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9B56A2E0-5A54-E05D-952C-1EA2459190F6}"/>
              </a:ext>
            </a:extLst>
          </p:cNvPr>
          <p:cNvSpPr txBox="1">
            <a:spLocks/>
          </p:cNvSpPr>
          <p:nvPr/>
        </p:nvSpPr>
        <p:spPr>
          <a:xfrm>
            <a:off x="81280" y="80413"/>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Latency Check</a:t>
            </a:r>
            <a:endParaRPr lang="en-US" dirty="0"/>
          </a:p>
        </p:txBody>
      </p:sp>
      <p:sp>
        <p:nvSpPr>
          <p:cNvPr id="5" name="TextBox 4">
            <a:extLst>
              <a:ext uri="{FF2B5EF4-FFF2-40B4-BE49-F238E27FC236}">
                <a16:creationId xmlns:a16="http://schemas.microsoft.com/office/drawing/2014/main" id="{7C3E2C95-7F20-1AC0-7F42-E87D3D434E1B}"/>
              </a:ext>
            </a:extLst>
          </p:cNvPr>
          <p:cNvSpPr txBox="1"/>
          <p:nvPr/>
        </p:nvSpPr>
        <p:spPr>
          <a:xfrm>
            <a:off x="184569" y="667556"/>
            <a:ext cx="11809701" cy="6053452"/>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Aptos"/>
                <a:cs typeface="Segoe UI"/>
              </a:rPr>
              <a:t> </a:t>
            </a:r>
            <a:r>
              <a:rPr lang="en-US" kern="100" dirty="0">
                <a:solidFill>
                  <a:srgbClr val="242424"/>
                </a:solidFill>
                <a:latin typeface="Aptos"/>
                <a:cs typeface="Segoe UI"/>
              </a:rPr>
              <a:t>The objective of a network use case to check latency is to ensure optimal network performance and user experience by measuring and managing the delay in data transmission.</a:t>
            </a:r>
          </a:p>
          <a:p>
            <a:pPr>
              <a:tabLst>
                <a:tab pos="457200" algn="l"/>
              </a:tabLst>
            </a:pPr>
            <a:endParaRPr lang="en-US" b="1" dirty="0">
              <a:solidFill>
                <a:srgbClr val="111111"/>
              </a:solidFill>
              <a:latin typeface="-apple-system"/>
            </a:endParaRPr>
          </a:p>
          <a:p>
            <a:pPr>
              <a:tabLst>
                <a:tab pos="457200" algn="l"/>
              </a:tabLst>
            </a:pPr>
            <a:r>
              <a:rPr lang="en-US" b="1" dirty="0">
                <a:solidFill>
                  <a:srgbClr val="111111"/>
                </a:solidFill>
                <a:latin typeface="-apple-system"/>
              </a:rPr>
              <a:t>Scope:</a:t>
            </a:r>
            <a:endParaRPr lang="en-US" dirty="0"/>
          </a:p>
          <a:p>
            <a:pPr>
              <a:tabLst>
                <a:tab pos="457200" algn="l"/>
              </a:tabLst>
            </a:pPr>
            <a:r>
              <a:rPr lang="en-US" b="1" dirty="0">
                <a:solidFill>
                  <a:srgbClr val="111111"/>
                </a:solidFill>
                <a:latin typeface="-apple-system"/>
              </a:rPr>
              <a:t>1.</a:t>
            </a:r>
            <a:r>
              <a:rPr lang="en-US" b="1" dirty="0">
                <a:solidFill>
                  <a:srgbClr val="111111"/>
                </a:solidFill>
                <a:ea typeface="+mn-lt"/>
                <a:cs typeface="+mn-lt"/>
              </a:rPr>
              <a:t>Latency Measurement:</a:t>
            </a:r>
            <a:r>
              <a:rPr lang="en-US" dirty="0">
                <a:solidFill>
                  <a:srgbClr val="111111"/>
                </a:solidFill>
                <a:ea typeface="+mn-lt"/>
                <a:cs typeface="+mn-lt"/>
              </a:rPr>
              <a:t> Regularly measuring latency using tools like ping, traceroute, and network monitoring software to determine the time it takes for data to travel from the source to the destination and back.</a:t>
            </a:r>
            <a:endParaRPr lang="en-US" b="1" dirty="0">
              <a:solidFill>
                <a:srgbClr val="111111"/>
              </a:solidFill>
              <a:latin typeface="Aptos"/>
            </a:endParaRPr>
          </a:p>
          <a:p>
            <a:pPr>
              <a:tabLst>
                <a:tab pos="457200" algn="l"/>
              </a:tabLst>
            </a:pPr>
            <a:r>
              <a:rPr lang="en-US" b="1" dirty="0">
                <a:solidFill>
                  <a:srgbClr val="111111"/>
                </a:solidFill>
                <a:latin typeface="-apple-system"/>
              </a:rPr>
              <a:t>2.</a:t>
            </a:r>
            <a:r>
              <a:rPr lang="en-US" b="1" dirty="0">
                <a:solidFill>
                  <a:srgbClr val="111111"/>
                </a:solidFill>
                <a:ea typeface="+mn-lt"/>
                <a:cs typeface="+mn-lt"/>
              </a:rPr>
              <a:t>Performance Monitoring:</a:t>
            </a:r>
            <a:r>
              <a:rPr lang="en-US" dirty="0">
                <a:solidFill>
                  <a:srgbClr val="111111"/>
                </a:solidFill>
                <a:ea typeface="+mn-lt"/>
                <a:cs typeface="+mn-lt"/>
              </a:rPr>
              <a:t> Continuously monitoring latency metrics such as </a:t>
            </a:r>
            <a:r>
              <a:rPr lang="en-US" err="1">
                <a:solidFill>
                  <a:srgbClr val="111111"/>
                </a:solidFill>
                <a:ea typeface="+mn-lt"/>
                <a:cs typeface="+mn-lt"/>
              </a:rPr>
              <a:t>RoundTrip</a:t>
            </a:r>
            <a:r>
              <a:rPr lang="en-US" dirty="0">
                <a:solidFill>
                  <a:srgbClr val="111111"/>
                </a:solidFill>
                <a:ea typeface="+mn-lt"/>
                <a:cs typeface="+mn-lt"/>
              </a:rPr>
              <a:t> Time (RTT) and Time to First Byte (TTFB) to assess the performance of network connections.</a:t>
            </a:r>
            <a:endParaRPr lang="en-US" b="1" dirty="0">
              <a:solidFill>
                <a:srgbClr val="111111"/>
              </a:solidFill>
              <a:ea typeface="+mn-lt"/>
              <a:cs typeface="+mn-lt"/>
            </a:endParaRPr>
          </a:p>
          <a:p>
            <a:pPr>
              <a:tabLst>
                <a:tab pos="457200" algn="l"/>
              </a:tabLst>
            </a:pPr>
            <a:r>
              <a:rPr lang="en-US" b="1" dirty="0">
                <a:solidFill>
                  <a:srgbClr val="111111"/>
                </a:solidFill>
                <a:latin typeface="-apple-system"/>
              </a:rPr>
              <a:t>3.</a:t>
            </a:r>
            <a:r>
              <a:rPr lang="en-US" b="1" dirty="0">
                <a:solidFill>
                  <a:srgbClr val="111111"/>
                </a:solidFill>
                <a:ea typeface="+mn-lt"/>
                <a:cs typeface="+mn-lt"/>
              </a:rPr>
              <a:t>Optimization:</a:t>
            </a:r>
            <a:r>
              <a:rPr lang="en-US" dirty="0">
                <a:solidFill>
                  <a:srgbClr val="111111"/>
                </a:solidFill>
                <a:ea typeface="+mn-lt"/>
                <a:cs typeface="+mn-lt"/>
              </a:rPr>
              <a:t> Implementing strategies to reduce latency, such as optimizing network paths, upgrading hardware, and improving configurations. This helps in enhancing the overall network performance.</a:t>
            </a:r>
            <a:endParaRPr lang="en-US" b="1" dirty="0">
              <a:solidFill>
                <a:srgbClr val="111111"/>
              </a:solidFill>
              <a:latin typeface="Aptos"/>
            </a:endParaRPr>
          </a:p>
          <a:p>
            <a:pPr>
              <a:tabLst>
                <a:tab pos="457200" algn="l"/>
              </a:tabLst>
            </a:pPr>
            <a:endParaRPr lang="en-US" dirty="0">
              <a:solidFill>
                <a:srgbClr val="111111"/>
              </a:solidFill>
              <a:latin typeface="Aptos"/>
            </a:endParaRP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tos"/>
              </a:rPr>
              <a:t>1.Establish a SSH session to the network device.</a:t>
            </a:r>
          </a:p>
          <a:p>
            <a:pPr>
              <a:tabLst>
                <a:tab pos="457200" algn="l"/>
              </a:tabLst>
            </a:pPr>
            <a:r>
              <a:rPr lang="en-US" dirty="0">
                <a:solidFill>
                  <a:srgbClr val="111111"/>
                </a:solidFill>
                <a:latin typeface="Aptos"/>
              </a:rPr>
              <a:t>2.Run the commands to check the latency and read the output to notify to stakeholders.</a:t>
            </a:r>
          </a:p>
          <a:p>
            <a:pPr>
              <a:lnSpc>
                <a:spcPct val="114999"/>
              </a:lnSpc>
              <a:spcAft>
                <a:spcPts val="800"/>
              </a:spcAft>
              <a:tabLst>
                <a:tab pos="457200" algn="l"/>
              </a:tabLst>
            </a:pPr>
            <a:r>
              <a:rPr lang="en-US" dirty="0">
                <a:solidFill>
                  <a:srgbClr val="111111"/>
                </a:solidFill>
                <a:latin typeface="Aptos"/>
              </a:rPr>
              <a:t>3.Remove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35761949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ED70CE1E-26CD-9F55-2D5B-3C63A89E5DE2}"/>
              </a:ext>
            </a:extLst>
          </p:cNvPr>
          <p:cNvSpPr txBox="1">
            <a:spLocks/>
          </p:cNvSpPr>
          <p:nvPr/>
        </p:nvSpPr>
        <p:spPr>
          <a:xfrm>
            <a:off x="81280" y="80413"/>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Check Interface Status</a:t>
            </a:r>
            <a:endParaRPr lang="en-US" dirty="0"/>
          </a:p>
        </p:txBody>
      </p:sp>
      <p:sp>
        <p:nvSpPr>
          <p:cNvPr id="5" name="TextBox 4">
            <a:extLst>
              <a:ext uri="{FF2B5EF4-FFF2-40B4-BE49-F238E27FC236}">
                <a16:creationId xmlns:a16="http://schemas.microsoft.com/office/drawing/2014/main" id="{D6DA2690-4EE3-AB78-B17B-BE8A6F0FA763}"/>
              </a:ext>
            </a:extLst>
          </p:cNvPr>
          <p:cNvSpPr txBox="1"/>
          <p:nvPr/>
        </p:nvSpPr>
        <p:spPr>
          <a:xfrm>
            <a:off x="184569" y="667556"/>
            <a:ext cx="11809701" cy="6053452"/>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Aptos"/>
                <a:cs typeface="Segoe UI"/>
              </a:rPr>
              <a:t> </a:t>
            </a:r>
            <a:r>
              <a:rPr lang="en-US" kern="100" dirty="0">
                <a:solidFill>
                  <a:srgbClr val="242424"/>
                </a:solidFill>
                <a:latin typeface="Aptos"/>
                <a:cs typeface="Segoe UI"/>
              </a:rPr>
              <a:t>The objective of a network use case to check the interface status is to ensure the proper functioning and performance of network interfaces.</a:t>
            </a:r>
          </a:p>
          <a:p>
            <a:pPr>
              <a:tabLst>
                <a:tab pos="457200" algn="l"/>
              </a:tabLst>
            </a:pPr>
            <a:r>
              <a:rPr lang="en-US" b="1" dirty="0">
                <a:solidFill>
                  <a:srgbClr val="111111"/>
                </a:solidFill>
                <a:latin typeface="-apple-system"/>
              </a:rPr>
              <a:t>Scope:</a:t>
            </a:r>
            <a:endParaRPr lang="en-US" dirty="0"/>
          </a:p>
          <a:p>
            <a:pPr>
              <a:tabLst>
                <a:tab pos="457200" algn="l"/>
              </a:tabLst>
            </a:pPr>
            <a:r>
              <a:rPr lang="en-US" b="1" dirty="0">
                <a:solidFill>
                  <a:srgbClr val="111111"/>
                </a:solidFill>
                <a:latin typeface="-apple-system"/>
              </a:rPr>
              <a:t>1.</a:t>
            </a:r>
            <a:r>
              <a:rPr lang="en-US" b="1" dirty="0">
                <a:solidFill>
                  <a:srgbClr val="111111"/>
                </a:solidFill>
                <a:ea typeface="+mn-lt"/>
                <a:cs typeface="+mn-lt"/>
              </a:rPr>
              <a:t>Operational Status Monitoring</a:t>
            </a:r>
            <a:r>
              <a:rPr lang="en-US" dirty="0">
                <a:solidFill>
                  <a:srgbClr val="111111"/>
                </a:solidFill>
                <a:ea typeface="+mn-lt"/>
                <a:cs typeface="+mn-lt"/>
              </a:rPr>
              <a:t>: Regularly checking whether network interfaces are up or down. This helps in identifying any interfaces that are not functioning properly.</a:t>
            </a:r>
            <a:endParaRPr lang="en-US" b="1" dirty="0">
              <a:solidFill>
                <a:srgbClr val="111111"/>
              </a:solidFill>
              <a:latin typeface="Aptos"/>
            </a:endParaRPr>
          </a:p>
          <a:p>
            <a:pPr>
              <a:tabLst>
                <a:tab pos="457200" algn="l"/>
              </a:tabLst>
            </a:pPr>
            <a:r>
              <a:rPr lang="en-US" b="1" dirty="0">
                <a:solidFill>
                  <a:srgbClr val="111111"/>
                </a:solidFill>
                <a:latin typeface="-apple-system"/>
              </a:rPr>
              <a:t>2.</a:t>
            </a:r>
            <a:r>
              <a:rPr lang="en-US" b="1" dirty="0">
                <a:solidFill>
                  <a:srgbClr val="111111"/>
                </a:solidFill>
                <a:ea typeface="+mn-lt"/>
                <a:cs typeface="+mn-lt"/>
              </a:rPr>
              <a:t>Firmware and Software Updates:</a:t>
            </a:r>
            <a:r>
              <a:rPr lang="en-US" dirty="0">
                <a:solidFill>
                  <a:srgbClr val="111111"/>
                </a:solidFill>
                <a:ea typeface="+mn-lt"/>
                <a:cs typeface="+mn-lt"/>
              </a:rPr>
              <a:t> Managing and applying updates to the firmware and software of network interfaces to ensure they are running the latest versions, which can include important security patches and performance improvements.</a:t>
            </a:r>
          </a:p>
          <a:p>
            <a:pPr>
              <a:tabLst>
                <a:tab pos="457200" algn="l"/>
              </a:tabLst>
            </a:pPr>
            <a:r>
              <a:rPr lang="en-US" b="1" dirty="0">
                <a:solidFill>
                  <a:srgbClr val="111111"/>
                </a:solidFill>
                <a:latin typeface="-apple-system"/>
              </a:rPr>
              <a:t>3.</a:t>
            </a:r>
            <a:r>
              <a:rPr lang="en-US" b="1" dirty="0">
                <a:solidFill>
                  <a:srgbClr val="111111"/>
                </a:solidFill>
                <a:ea typeface="+mn-lt"/>
                <a:cs typeface="+mn-lt"/>
              </a:rPr>
              <a:t>Performance Metrics:</a:t>
            </a:r>
            <a:r>
              <a:rPr lang="en-US" dirty="0">
                <a:solidFill>
                  <a:srgbClr val="111111"/>
                </a:solidFill>
                <a:ea typeface="+mn-lt"/>
                <a:cs typeface="+mn-lt"/>
              </a:rPr>
              <a:t> Monitoring key performance indicators such as bandwidth usage, error rates, packet loss, and collision rates. This ensures that interfaces are performing optimally and can handle the required network traffic.</a:t>
            </a:r>
            <a:endParaRPr lang="en-US" b="1" dirty="0">
              <a:solidFill>
                <a:srgbClr val="111111"/>
              </a:solidFill>
              <a:latin typeface="Aptos"/>
            </a:endParaRPr>
          </a:p>
          <a:p>
            <a:pPr>
              <a:tabLst>
                <a:tab pos="457200" algn="l"/>
              </a:tabLst>
            </a:pPr>
            <a:endParaRPr lang="en-US" b="1" dirty="0">
              <a:solidFill>
                <a:srgbClr val="111111"/>
              </a:solidFill>
              <a:latin typeface="-apple-system"/>
            </a:endParaRP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tos"/>
              </a:rPr>
              <a:t>1.Establish a SSH session to the network device.</a:t>
            </a:r>
          </a:p>
          <a:p>
            <a:pPr>
              <a:tabLst>
                <a:tab pos="457200" algn="l"/>
              </a:tabLst>
            </a:pPr>
            <a:r>
              <a:rPr lang="en-US" dirty="0">
                <a:solidFill>
                  <a:srgbClr val="111111"/>
                </a:solidFill>
                <a:latin typeface="Aptos"/>
              </a:rPr>
              <a:t>2.Run the commands to check the interface status and read the output to notify to stakeholders.</a:t>
            </a:r>
          </a:p>
          <a:p>
            <a:pPr>
              <a:lnSpc>
                <a:spcPct val="114999"/>
              </a:lnSpc>
              <a:spcAft>
                <a:spcPts val="800"/>
              </a:spcAft>
              <a:tabLst>
                <a:tab pos="457200" algn="l"/>
              </a:tabLst>
            </a:pPr>
            <a:r>
              <a:rPr lang="en-US" dirty="0">
                <a:solidFill>
                  <a:srgbClr val="111111"/>
                </a:solidFill>
                <a:latin typeface="Aptos"/>
              </a:rPr>
              <a:t>3.Remove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4088895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Install SQLDB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803956"/>
            <a:ext cx="11610409" cy="5920595"/>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To set up a robust, scalable, and secure environment for storing, managing, and retrieving data.</a:t>
            </a:r>
            <a:br>
              <a:rPr lang="en-US">
                <a:latin typeface="-apple-system"/>
              </a:rPr>
            </a:br>
            <a:br>
              <a:rPr lang="en-US">
                <a:latin typeface="-apple-system"/>
              </a:rPr>
            </a:br>
            <a:r>
              <a:rPr lang="en-US" b="1" kern="100">
                <a:solidFill>
                  <a:srgbClr val="111111"/>
                </a:solidFill>
                <a:latin typeface="Segoe UI"/>
                <a:cs typeface="Segoe UI"/>
              </a:rPr>
              <a:t>Scope:</a:t>
            </a:r>
          </a:p>
          <a:p>
            <a:pPr marL="342900" indent="-342900">
              <a:buFont typeface="Arial"/>
              <a:buChar char="•"/>
              <a:tabLst>
                <a:tab pos="457200" algn="l"/>
              </a:tabLst>
            </a:pPr>
            <a:r>
              <a:rPr lang="en-US" b="1"/>
              <a:t>Data Storage and Management</a:t>
            </a:r>
            <a:r>
              <a:rPr lang="en-US">
                <a:solidFill>
                  <a:srgbClr val="111111"/>
                </a:solidFill>
                <a:latin typeface="-apple-system"/>
              </a:rPr>
              <a:t>: </a:t>
            </a:r>
            <a:r>
              <a:rPr lang="en-US" kern="100">
                <a:solidFill>
                  <a:srgbClr val="111111"/>
                </a:solidFill>
                <a:latin typeface="Segoe UI"/>
                <a:cs typeface="Segoe UI"/>
              </a:rPr>
              <a:t>Provide a centralized location for storing large volumes of data.</a:t>
            </a:r>
          </a:p>
          <a:p>
            <a:pPr marL="342900" indent="-342900">
              <a:buFont typeface="Arial"/>
              <a:buChar char="•"/>
              <a:tabLst>
                <a:tab pos="457200" algn="l"/>
              </a:tabLst>
            </a:pPr>
            <a:r>
              <a:rPr lang="en-US"/>
              <a:t> </a:t>
            </a:r>
            <a:r>
              <a:rPr lang="en-US" b="1"/>
              <a:t>High Availability and Disaster Recovery:</a:t>
            </a:r>
            <a:r>
              <a:rPr lang="en-US" kern="100">
                <a:solidFill>
                  <a:srgbClr val="111111"/>
                </a:solidFill>
                <a:latin typeface="Segoe UI"/>
                <a:cs typeface="Segoe UI"/>
              </a:rPr>
              <a:t> Plan and implement disaster recovery strategies to quickly restore operations in case of a failure.</a:t>
            </a:r>
          </a:p>
          <a:p>
            <a:pPr marL="285750" indent="-285750">
              <a:buFont typeface="Arial"/>
              <a:buChar char="•"/>
              <a:tabLst>
                <a:tab pos="457200" algn="l"/>
              </a:tabLst>
            </a:pPr>
            <a:r>
              <a:rPr lang="en-US" b="1" kern="100">
                <a:solidFill>
                  <a:srgbClr val="111111"/>
                </a:solidFill>
                <a:latin typeface="Segoe UI"/>
                <a:cs typeface="Segoe UI"/>
              </a:rPr>
              <a:t>Reporting</a:t>
            </a:r>
            <a:r>
              <a:rPr lang="en-US" kern="100">
                <a:solidFill>
                  <a:srgbClr val="111111"/>
                </a:solidFill>
                <a:latin typeface="Segoe UI"/>
                <a:cs typeface="Segoe UI"/>
              </a:rPr>
              <a:t>: Provide robust reporting capabilities to generate insights and support decision-making processes.</a:t>
            </a:r>
          </a:p>
          <a:p>
            <a:pPr marL="342900" indent="-342900">
              <a:buFont typeface="Arial"/>
              <a:buChar char="•"/>
              <a:tabLst>
                <a:tab pos="457200" algn="l"/>
              </a:tabLst>
            </a:pP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p>
          <a:p>
            <a:pPr>
              <a:tabLst>
                <a:tab pos="457200" algn="l"/>
              </a:tabLst>
            </a:pPr>
            <a:r>
              <a:rPr lang="en-US" kern="100">
                <a:solidFill>
                  <a:srgbClr val="111111"/>
                </a:solidFill>
                <a:latin typeface="Segoe UI"/>
                <a:cs typeface="Segoe UI"/>
              </a:rPr>
              <a:t>1.Define the URL</a:t>
            </a:r>
          </a:p>
          <a:p>
            <a:pPr>
              <a:tabLst>
                <a:tab pos="457200" algn="l"/>
              </a:tabLst>
            </a:pPr>
            <a:r>
              <a:rPr lang="en-US" kern="100">
                <a:solidFill>
                  <a:srgbClr val="111111"/>
                </a:solidFill>
                <a:latin typeface="Segoe UI"/>
                <a:cs typeface="Segoe UI"/>
              </a:rPr>
              <a:t>2. Define the path</a:t>
            </a:r>
          </a:p>
          <a:p>
            <a:pPr>
              <a:tabLst>
                <a:tab pos="457200" algn="l"/>
              </a:tabLst>
            </a:pPr>
            <a:r>
              <a:rPr lang="en-US" kern="100">
                <a:solidFill>
                  <a:srgbClr val="111111"/>
                </a:solidFill>
                <a:latin typeface="Segoe UI"/>
                <a:cs typeface="Segoe UI"/>
              </a:rPr>
              <a:t>3.Download the installer</a:t>
            </a:r>
          </a:p>
          <a:p>
            <a:pPr>
              <a:lnSpc>
                <a:spcPct val="114999"/>
              </a:lnSpc>
              <a:spcAft>
                <a:spcPts val="800"/>
              </a:spcAft>
              <a:tabLst>
                <a:tab pos="457200" algn="l"/>
              </a:tabLst>
            </a:pPr>
            <a:r>
              <a:rPr lang="en-US" kern="100">
                <a:solidFill>
                  <a:srgbClr val="111111"/>
                </a:solidFill>
                <a:latin typeface="Segoe UI"/>
                <a:cs typeface="Segoe UI"/>
              </a:rPr>
              <a:t>4.Run the installer</a:t>
            </a:r>
          </a:p>
          <a:p>
            <a:pPr>
              <a:lnSpc>
                <a:spcPct val="114999"/>
              </a:lnSpc>
              <a:spcAft>
                <a:spcPts val="800"/>
              </a:spcAft>
              <a:tabLst>
                <a:tab pos="457200" algn="l"/>
              </a:tabLst>
            </a:pPr>
            <a:endParaRPr lang="en-US">
              <a:solidFill>
                <a:srgbClr val="111111"/>
              </a:solidFill>
              <a:latin typeface="-apple-system"/>
            </a:endParaRPr>
          </a:p>
          <a:p>
            <a:pPr>
              <a:tabLst>
                <a:tab pos="457200" algn="l"/>
              </a:tabLst>
            </a:pPr>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tabLst>
                <a:tab pos="457200" algn="l"/>
              </a:tabLst>
            </a:pPr>
            <a:r>
              <a:rPr lang="en-US" b="1">
                <a:solidFill>
                  <a:srgbClr val="111111"/>
                </a:solidFill>
                <a:latin typeface="-apple-system"/>
              </a:rPr>
              <a:t>ITSM: ManageEngine ServiceDesk Plus</a:t>
            </a:r>
          </a:p>
          <a:p>
            <a:pPr>
              <a:tabLst>
                <a:tab pos="457200" algn="l"/>
              </a:tabLst>
            </a:pPr>
            <a:r>
              <a:rPr lang="en-US" b="1">
                <a:solidFill>
                  <a:srgbClr val="111111"/>
                </a:solidFill>
                <a:latin typeface="-apple-system"/>
              </a:rPr>
              <a:t>Request type: Service Request</a:t>
            </a:r>
          </a:p>
          <a:p>
            <a:pPr>
              <a:tabLst>
                <a:tab pos="457200" algn="l"/>
              </a:tabLst>
            </a:pPr>
            <a:r>
              <a:rPr lang="en-US" b="1">
                <a:solidFill>
                  <a:srgbClr val="111111"/>
                </a:solidFill>
                <a:latin typeface="-apple-system"/>
              </a:rPr>
              <a:t>Scripting Language: PowerShell, YAML</a:t>
            </a:r>
            <a:br>
              <a:rPr lang="en-US" b="1">
                <a:latin typeface="-apple-system"/>
              </a:rPr>
            </a:br>
            <a:r>
              <a:rPr lang="en-US" b="1">
                <a:solidFill>
                  <a:srgbClr val="111111"/>
                </a:solidFill>
                <a:latin typeface="-apple-system"/>
              </a:rPr>
              <a:t>Code Repository: GitHub</a:t>
            </a:r>
          </a:p>
          <a:p>
            <a:pPr>
              <a:tabLst>
                <a:tab pos="457200" algn="l"/>
              </a:tabLst>
            </a:pPr>
            <a:r>
              <a:rPr lang="en-US" b="1">
                <a:solidFill>
                  <a:srgbClr val="111111"/>
                </a:solidFill>
                <a:latin typeface="-apple-system"/>
              </a:rPr>
              <a:t>Automation Orchestrator: Ansible Automation Platform</a:t>
            </a:r>
          </a:p>
        </p:txBody>
      </p:sp>
    </p:spTree>
    <p:extLst>
      <p:ext uri="{BB962C8B-B14F-4D97-AF65-F5344CB8AC3E}">
        <p14:creationId xmlns:p14="http://schemas.microsoft.com/office/powerpoint/2010/main" val="381804625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23DDA5-B615-A5BD-5FA7-A0EF0DFC6635}"/>
              </a:ext>
            </a:extLst>
          </p:cNvPr>
          <p:cNvSpPr txBox="1">
            <a:spLocks/>
          </p:cNvSpPr>
          <p:nvPr/>
        </p:nvSpPr>
        <p:spPr>
          <a:xfrm>
            <a:off x="81280" y="80413"/>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Check CPU Processes</a:t>
            </a:r>
            <a:endParaRPr lang="en-US" dirty="0"/>
          </a:p>
        </p:txBody>
      </p:sp>
      <p:sp>
        <p:nvSpPr>
          <p:cNvPr id="6" name="TextBox 5">
            <a:extLst>
              <a:ext uri="{FF2B5EF4-FFF2-40B4-BE49-F238E27FC236}">
                <a16:creationId xmlns:a16="http://schemas.microsoft.com/office/drawing/2014/main" id="{7116364D-77F4-64C5-1934-B2E3DDE3674C}"/>
              </a:ext>
            </a:extLst>
          </p:cNvPr>
          <p:cNvSpPr txBox="1"/>
          <p:nvPr/>
        </p:nvSpPr>
        <p:spPr>
          <a:xfrm>
            <a:off x="184569" y="667556"/>
            <a:ext cx="11809701" cy="5776453"/>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Aptos"/>
                <a:cs typeface="Segoe UI"/>
              </a:rPr>
              <a:t> </a:t>
            </a:r>
            <a:r>
              <a:rPr lang="en-US" kern="100" dirty="0">
                <a:solidFill>
                  <a:srgbClr val="242424"/>
                </a:solidFill>
                <a:latin typeface="Aptos"/>
                <a:cs typeface="Segoe UI"/>
              </a:rPr>
              <a:t>The objective of a network use case to check CPU processes is to ensure the efficient and reliable operation of network devices by monitoring and managing their CPU usage.</a:t>
            </a:r>
          </a:p>
          <a:p>
            <a:pPr>
              <a:tabLst>
                <a:tab pos="457200" algn="l"/>
              </a:tabLst>
            </a:pPr>
            <a:r>
              <a:rPr lang="en-US" b="1" dirty="0">
                <a:solidFill>
                  <a:srgbClr val="111111"/>
                </a:solidFill>
                <a:latin typeface="-apple-system"/>
              </a:rPr>
              <a:t>Scope:</a:t>
            </a:r>
            <a:endParaRPr lang="en-US" dirty="0"/>
          </a:p>
          <a:p>
            <a:pPr>
              <a:tabLst>
                <a:tab pos="457200" algn="l"/>
              </a:tabLst>
            </a:pPr>
            <a:r>
              <a:rPr lang="en-US" b="1" dirty="0">
                <a:solidFill>
                  <a:srgbClr val="111111"/>
                </a:solidFill>
                <a:latin typeface="-apple-system"/>
              </a:rPr>
              <a:t>1.</a:t>
            </a:r>
            <a:r>
              <a:rPr lang="en-US" b="1" dirty="0">
                <a:solidFill>
                  <a:srgbClr val="111111"/>
                </a:solidFill>
                <a:ea typeface="+mn-lt"/>
                <a:cs typeface="+mn-lt"/>
              </a:rPr>
              <a:t>CPU Utilization Monitoring</a:t>
            </a:r>
            <a:r>
              <a:rPr lang="en-US" dirty="0">
                <a:solidFill>
                  <a:srgbClr val="111111"/>
                </a:solidFill>
                <a:ea typeface="+mn-lt"/>
                <a:cs typeface="+mn-lt"/>
              </a:rPr>
              <a:t>: Continuously tracking the CPU usage of network devices to ensure they are operating within acceptable limits. This helps in identifying any processes that are consuming excessive CPU resources.</a:t>
            </a:r>
            <a:endParaRPr lang="en-US" b="1" dirty="0">
              <a:solidFill>
                <a:srgbClr val="111111"/>
              </a:solidFill>
              <a:latin typeface="Aptos"/>
            </a:endParaRPr>
          </a:p>
          <a:p>
            <a:pPr>
              <a:tabLst>
                <a:tab pos="457200" algn="l"/>
              </a:tabLst>
            </a:pPr>
            <a:r>
              <a:rPr lang="en-US" b="1" dirty="0">
                <a:solidFill>
                  <a:srgbClr val="111111"/>
                </a:solidFill>
                <a:latin typeface="-apple-system"/>
              </a:rPr>
              <a:t>2.</a:t>
            </a:r>
            <a:r>
              <a:rPr lang="en-US" b="1" dirty="0">
                <a:solidFill>
                  <a:srgbClr val="111111"/>
                </a:solidFill>
                <a:ea typeface="+mn-lt"/>
                <a:cs typeface="+mn-lt"/>
              </a:rPr>
              <a:t>Process Identification:</a:t>
            </a:r>
            <a:r>
              <a:rPr lang="en-US" dirty="0">
                <a:solidFill>
                  <a:srgbClr val="111111"/>
                </a:solidFill>
                <a:ea typeface="+mn-lt"/>
                <a:cs typeface="+mn-lt"/>
              </a:rPr>
              <a:t> Identifying and monitoring individual processes running on network devices to understand their impact on CPU usage. This helps in pinpointing specific processes that may be causing performance issues.</a:t>
            </a:r>
            <a:endParaRPr lang="en-US" b="1" dirty="0">
              <a:solidFill>
                <a:srgbClr val="111111"/>
              </a:solidFill>
              <a:ea typeface="+mn-lt"/>
              <a:cs typeface="+mn-lt"/>
            </a:endParaRPr>
          </a:p>
          <a:p>
            <a:pPr>
              <a:tabLst>
                <a:tab pos="457200" algn="l"/>
              </a:tabLst>
            </a:pPr>
            <a:r>
              <a:rPr lang="en-US" b="1" dirty="0">
                <a:solidFill>
                  <a:srgbClr val="111111"/>
                </a:solidFill>
                <a:latin typeface="-apple-system"/>
              </a:rPr>
              <a:t>3.</a:t>
            </a:r>
            <a:r>
              <a:rPr lang="en-US" b="1" dirty="0">
                <a:solidFill>
                  <a:srgbClr val="111111"/>
                </a:solidFill>
                <a:ea typeface="+mn-lt"/>
                <a:cs typeface="+mn-lt"/>
              </a:rPr>
              <a:t>Capacity Planning:</a:t>
            </a:r>
            <a:r>
              <a:rPr lang="en-US" dirty="0">
                <a:solidFill>
                  <a:srgbClr val="111111"/>
                </a:solidFill>
                <a:ea typeface="+mn-lt"/>
                <a:cs typeface="+mn-lt"/>
              </a:rPr>
              <a:t> Analyzing CPU usage trends to plan for future upgrades and expansions. This ensures that the network can handle increased workloads without performance degradation.</a:t>
            </a:r>
            <a:endParaRPr lang="en-US" b="1" dirty="0">
              <a:solidFill>
                <a:srgbClr val="111111"/>
              </a:solidFill>
              <a:latin typeface="Aptos"/>
            </a:endParaRPr>
          </a:p>
          <a:p>
            <a:pPr>
              <a:tabLst>
                <a:tab pos="457200" algn="l"/>
              </a:tabLst>
            </a:pPr>
            <a:endParaRPr lang="en-US" b="1" dirty="0">
              <a:solidFill>
                <a:srgbClr val="111111"/>
              </a:solidFill>
              <a:latin typeface="-apple-system"/>
            </a:endParaRP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tos"/>
              </a:rPr>
              <a:t>1.Establish a SSH session to the network device.</a:t>
            </a:r>
          </a:p>
          <a:p>
            <a:pPr>
              <a:tabLst>
                <a:tab pos="457200" algn="l"/>
              </a:tabLst>
            </a:pPr>
            <a:r>
              <a:rPr lang="en-US" dirty="0">
                <a:solidFill>
                  <a:srgbClr val="111111"/>
                </a:solidFill>
                <a:latin typeface="Aptos"/>
              </a:rPr>
              <a:t>2.Run the commands to check the processes running in CPU and read the output to notify to stakeholders.</a:t>
            </a:r>
          </a:p>
          <a:p>
            <a:pPr>
              <a:lnSpc>
                <a:spcPct val="114999"/>
              </a:lnSpc>
              <a:spcAft>
                <a:spcPts val="800"/>
              </a:spcAft>
              <a:tabLst>
                <a:tab pos="457200" algn="l"/>
              </a:tabLst>
            </a:pPr>
            <a:r>
              <a:rPr lang="en-US" dirty="0">
                <a:solidFill>
                  <a:srgbClr val="111111"/>
                </a:solidFill>
                <a:latin typeface="Aptos"/>
              </a:rPr>
              <a:t>3.Remove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41708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Grant permission on 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803956"/>
            <a:ext cx="11610409" cy="5909310"/>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To ensure secure, efficient, and effective database management. </a:t>
            </a:r>
            <a:br>
              <a:rPr lang="en-US" b="1" kern="100">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a:solidFill>
                <a:srgbClr val="000000"/>
              </a:solidFill>
              <a:latin typeface="Aptos" panose="02110004020202020204"/>
              <a:cs typeface="Segoe UI"/>
            </a:endParaRPr>
          </a:p>
          <a:p>
            <a:pPr marL="285750" indent="-285750">
              <a:buFont typeface="Arial"/>
              <a:buChar char="•"/>
              <a:tabLst>
                <a:tab pos="457200" algn="l"/>
              </a:tabLst>
            </a:pPr>
            <a:r>
              <a:rPr lang="en-US" b="1" kern="100">
                <a:solidFill>
                  <a:srgbClr val="111111"/>
                </a:solidFill>
                <a:latin typeface="Segoe UI"/>
                <a:cs typeface="Segoe UI"/>
              </a:rPr>
              <a:t>Manage Permission: </a:t>
            </a:r>
            <a:r>
              <a:rPr lang="en-US" kern="100">
                <a:solidFill>
                  <a:srgbClr val="111111"/>
                </a:solidFill>
                <a:latin typeface="Segoe UI"/>
                <a:cs typeface="Segoe UI"/>
              </a:rPr>
              <a:t>Manage and display server permissions for a specific login on a SQL Server instance. Managing and auditing permissions for a specific login, ensuring that changes to permissions are tracked and can be reverted if necessary.</a:t>
            </a:r>
          </a:p>
          <a:p>
            <a:pPr marL="285750" indent="-285750">
              <a:buFont typeface="Arial"/>
              <a:buChar char="•"/>
              <a:tabLst>
                <a:tab pos="457200" algn="l"/>
              </a:tabLst>
            </a:pPr>
            <a:r>
              <a:rPr lang="en-US" b="1" kern="100">
                <a:solidFill>
                  <a:srgbClr val="111111"/>
                </a:solidFill>
                <a:latin typeface="Segoe UI"/>
                <a:cs typeface="Segoe UI"/>
              </a:rPr>
              <a:t>Security</a:t>
            </a:r>
            <a:r>
              <a:rPr lang="en-US" kern="100">
                <a:solidFill>
                  <a:srgbClr val="111111"/>
                </a:solidFill>
                <a:latin typeface="Segoe UI"/>
                <a:cs typeface="Segoe UI"/>
              </a:rPr>
              <a:t> : Data protection and minimize risk</a:t>
            </a:r>
          </a:p>
          <a:p>
            <a:pPr marL="285750" indent="-285750">
              <a:buFont typeface="Arial"/>
              <a:buChar char="•"/>
              <a:tabLst>
                <a:tab pos="457200" algn="l"/>
              </a:tabLst>
            </a:pPr>
            <a:r>
              <a:rPr lang="en-US" b="1" kern="100">
                <a:solidFill>
                  <a:srgbClr val="111111"/>
                </a:solidFill>
                <a:latin typeface="Segoe UI"/>
                <a:cs typeface="Segoe UI"/>
              </a:rPr>
              <a:t>Performance management</a:t>
            </a:r>
            <a:r>
              <a:rPr lang="en-US" kern="100">
                <a:solidFill>
                  <a:srgbClr val="111111"/>
                </a:solidFill>
                <a:latin typeface="Segoe UI"/>
                <a:cs typeface="Segoe UI"/>
              </a:rPr>
              <a:t>: Resource allocation and load balancing</a:t>
            </a:r>
          </a:p>
          <a:p>
            <a:pPr indent="-342900">
              <a:buFont typeface="Arial"/>
              <a:buChar cha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p>
          <a:p>
            <a:pPr>
              <a:tabLst>
                <a:tab pos="457200" algn="l"/>
              </a:tabLst>
            </a:pPr>
            <a:r>
              <a:rPr lang="en-US" kern="100">
                <a:solidFill>
                  <a:srgbClr val="111111"/>
                </a:solidFill>
                <a:latin typeface="Segoe UI"/>
                <a:cs typeface="Segoe UI"/>
              </a:rPr>
              <a:t>1.Set the Path Context to SQL Server</a:t>
            </a:r>
          </a:p>
          <a:p>
            <a:pPr>
              <a:tabLst>
                <a:tab pos="457200" algn="l"/>
              </a:tabLst>
            </a:pPr>
            <a:r>
              <a:rPr lang="en-US" kern="100">
                <a:solidFill>
                  <a:srgbClr val="111111"/>
                </a:solidFill>
                <a:latin typeface="Segoe UI"/>
                <a:cs typeface="Segoe UI"/>
              </a:rPr>
              <a:t>2.Define Login and Create Permission Set and display Current Permissions</a:t>
            </a:r>
          </a:p>
          <a:p>
            <a:pPr>
              <a:tabLst>
                <a:tab pos="457200" algn="l"/>
              </a:tabLst>
            </a:pPr>
            <a:r>
              <a:rPr lang="en-US" kern="100">
                <a:solidFill>
                  <a:srgbClr val="111111"/>
                </a:solidFill>
                <a:latin typeface="Segoe UI"/>
                <a:cs typeface="Segoe UI"/>
              </a:rPr>
              <a:t>3.Revoke Permission, then display Permissions After Revoke</a:t>
            </a:r>
          </a:p>
          <a:p>
            <a:pPr>
              <a:tabLst>
                <a:tab pos="457200" algn="l"/>
              </a:tabLst>
            </a:pPr>
            <a:r>
              <a:rPr lang="en-US" kern="100">
                <a:solidFill>
                  <a:srgbClr val="111111"/>
                </a:solidFill>
                <a:latin typeface="Segoe UI"/>
                <a:cs typeface="Segoe UI"/>
              </a:rPr>
              <a:t>4.Grant Permissions Back and display Permissions After Grant</a:t>
            </a:r>
          </a:p>
          <a:p>
            <a:pPr>
              <a:tabLst>
                <a:tab pos="457200" algn="l"/>
              </a:tabLst>
            </a:pP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Observability: </a:t>
            </a:r>
            <a:r>
              <a:rPr lang="en-US" b="1" kern="100" err="1">
                <a:solidFill>
                  <a:srgbClr val="111111"/>
                </a:solidFill>
                <a:latin typeface="Segoe UI"/>
                <a:cs typeface="Segoe UI"/>
              </a:rPr>
              <a:t>OpManager</a:t>
            </a: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ITSM: ManageEngine ServiceDesk Plus</a:t>
            </a:r>
          </a:p>
          <a:p>
            <a:pPr>
              <a:tabLst>
                <a:tab pos="457200" algn="l"/>
              </a:tabLst>
            </a:pPr>
            <a:r>
              <a:rPr lang="en-US" b="1" kern="100">
                <a:solidFill>
                  <a:srgbClr val="111111"/>
                </a:solidFill>
                <a:latin typeface="Segoe UI"/>
                <a:cs typeface="Segoe UI"/>
              </a:rPr>
              <a:t>Request type: Service Request</a:t>
            </a:r>
          </a:p>
          <a:p>
            <a:pPr>
              <a:tabLst>
                <a:tab pos="457200" algn="l"/>
              </a:tabLst>
            </a:pPr>
            <a:r>
              <a:rPr lang="en-US" b="1" kern="100">
                <a:solidFill>
                  <a:srgbClr val="111111"/>
                </a:solidFill>
                <a:latin typeface="Segoe UI"/>
                <a:cs typeface="Segoe UI"/>
              </a:rPr>
              <a:t>Scripting Language: PowerShell, YAML</a:t>
            </a:r>
            <a:br>
              <a:rPr lang="en-US" b="1" kern="100">
                <a:latin typeface="Segoe UI"/>
                <a:cs typeface="Segoe UI"/>
              </a:rPr>
            </a:br>
            <a:r>
              <a:rPr lang="en-US" b="1" kern="100">
                <a:solidFill>
                  <a:srgbClr val="111111"/>
                </a:solidFill>
                <a:latin typeface="Segoe UI"/>
                <a:cs typeface="Segoe UI"/>
              </a:rPr>
              <a:t>Code Repository: GitHub</a:t>
            </a:r>
          </a:p>
          <a:p>
            <a:pPr>
              <a:tabLst>
                <a:tab pos="457200" algn="l"/>
              </a:tabLst>
            </a:pPr>
            <a:r>
              <a:rPr lang="en-US"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1032556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Kill SQL session</a:t>
            </a:r>
          </a:p>
        </p:txBody>
      </p:sp>
      <p:sp>
        <p:nvSpPr>
          <p:cNvPr id="7" name="TextBox 6">
            <a:extLst>
              <a:ext uri="{FF2B5EF4-FFF2-40B4-BE49-F238E27FC236}">
                <a16:creationId xmlns:a16="http://schemas.microsoft.com/office/drawing/2014/main" id="{D95174E8-731D-CD71-0372-CD3CC655F3B8}"/>
              </a:ext>
            </a:extLst>
          </p:cNvPr>
          <p:cNvSpPr txBox="1"/>
          <p:nvPr/>
        </p:nvSpPr>
        <p:spPr>
          <a:xfrm>
            <a:off x="287226" y="680389"/>
            <a:ext cx="11579516" cy="6201698"/>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 </a:t>
            </a:r>
            <a:r>
              <a:rPr lang="en-US" kern="100">
                <a:solidFill>
                  <a:srgbClr val="111111"/>
                </a:solidFill>
                <a:latin typeface="Segoe UI"/>
                <a:cs typeface="Segoe UI"/>
              </a:rPr>
              <a:t>For Consistent layout and fixed format and for enhanced appearance and professional presentation.</a:t>
            </a:r>
            <a:br>
              <a:rPr lang="en-US" kern="100">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Consistent Layout: </a:t>
            </a:r>
            <a:r>
              <a:rPr lang="en-US" kern="100">
                <a:solidFill>
                  <a:srgbClr val="111111"/>
                </a:solidFill>
                <a:latin typeface="Segoe UI"/>
                <a:cs typeface="Segoe UI"/>
              </a:rPr>
              <a:t>Ensure that the document’s layout and formatting remain consistent across different devices and platforms.</a:t>
            </a:r>
          </a:p>
          <a:p>
            <a:pPr marL="285750" indent="-285750">
              <a:buFont typeface="Arial"/>
              <a:buChar char="•"/>
              <a:tabLst>
                <a:tab pos="457200" algn="l"/>
              </a:tabLst>
            </a:pPr>
            <a:r>
              <a:rPr lang="en-US" b="1" kern="100">
                <a:solidFill>
                  <a:srgbClr val="111111"/>
                </a:solidFill>
                <a:latin typeface="Segoe UI"/>
                <a:cs typeface="Segoe UI"/>
              </a:rPr>
              <a:t>Fixed Format and Enhanced Appearance:</a:t>
            </a:r>
            <a:r>
              <a:rPr lang="en-US" kern="100">
                <a:solidFill>
                  <a:srgbClr val="111111"/>
                </a:solidFill>
                <a:latin typeface="Segoe UI"/>
                <a:cs typeface="Segoe UI"/>
              </a:rPr>
              <a:t> Unlike text files, PDFs maintain their formatting regardless of the software or hardware used to view them. PDFs often look more polished and professional compared to text files.</a:t>
            </a:r>
          </a:p>
          <a:p>
            <a:pPr marL="285750" indent="-285750">
              <a:buFont typeface="Arial"/>
              <a:buChar char="•"/>
              <a:tabLst>
                <a:tab pos="457200" algn="l"/>
              </a:tabLst>
            </a:pPr>
            <a:r>
              <a:rPr lang="en-US" b="1" kern="100">
                <a:solidFill>
                  <a:srgbClr val="111111"/>
                </a:solidFill>
                <a:latin typeface="Segoe UI"/>
                <a:cs typeface="Segoe UI"/>
              </a:rPr>
              <a:t>Security and Permissions:</a:t>
            </a:r>
            <a:r>
              <a:rPr lang="en-US" kern="100">
                <a:solidFill>
                  <a:srgbClr val="111111"/>
                </a:solidFill>
                <a:latin typeface="Segoe UI"/>
                <a:cs typeface="Segoe UI"/>
              </a:rPr>
              <a:t> Control permissions to prevent unauthorized editing, copying, or printing of the document.</a:t>
            </a:r>
          </a:p>
          <a:p>
            <a:pPr>
              <a:tabLst>
                <a:tab pos="457200" algn="l"/>
              </a:tabLst>
            </a:pPr>
            <a:endParaRPr lang="en-US" sz="1100" kern="100">
              <a:solidFill>
                <a:srgbClr val="111111"/>
              </a:solidFill>
              <a:latin typeface="Aptos"/>
              <a:cs typeface="Segoe UI"/>
            </a:endParaRPr>
          </a:p>
          <a:p>
            <a:pPr>
              <a:tabLst>
                <a:tab pos="457200" algn="l"/>
              </a:tabLst>
            </a:pPr>
            <a:r>
              <a:rPr lang="en-US" b="1" kern="100">
                <a:solidFill>
                  <a:srgbClr val="111111"/>
                </a:solidFill>
                <a:latin typeface="Segoe UI"/>
                <a:cs typeface="Segoe UI"/>
              </a:rPr>
              <a:t>Steps to perform tasks:</a:t>
            </a:r>
          </a:p>
          <a:p>
            <a:pPr>
              <a:tabLst>
                <a:tab pos="457200" algn="l"/>
              </a:tabLst>
            </a:pPr>
            <a:r>
              <a:rPr lang="en-US" kern="100">
                <a:solidFill>
                  <a:srgbClr val="111111"/>
                </a:solidFill>
                <a:latin typeface="Segoe UI"/>
                <a:cs typeface="Segoe UI"/>
              </a:rPr>
              <a:t>1.Set up the SQL server instance and database name and Create the SQL command to  terminate a session</a:t>
            </a:r>
          </a:p>
          <a:p>
            <a:pPr>
              <a:tabLst>
                <a:tab pos="457200" algn="l"/>
              </a:tabLst>
            </a:pPr>
            <a:r>
              <a:rPr lang="en-US" kern="100">
                <a:solidFill>
                  <a:srgbClr val="111111"/>
                </a:solidFill>
                <a:latin typeface="Segoe UI"/>
                <a:cs typeface="Segoe UI"/>
              </a:rPr>
              <a:t>2.Execute the SQL command on the specified SQL Server instance and database. Enclosed within a try block to handle potential errors.</a:t>
            </a:r>
          </a:p>
          <a:p>
            <a:pPr>
              <a:tabLst>
                <a:tab pos="457200" algn="l"/>
              </a:tabLst>
            </a:pPr>
            <a:r>
              <a:rPr lang="en-US" kern="100">
                <a:solidFill>
                  <a:srgbClr val="111111"/>
                </a:solidFill>
                <a:latin typeface="Segoe UI"/>
                <a:cs typeface="Segoe UI"/>
              </a:rPr>
              <a:t>3.If an error occurs during the execution of the SQL command, the catch block will capture the error and display an error message.</a:t>
            </a:r>
          </a:p>
          <a:p>
            <a:pPr>
              <a:tabLst>
                <a:tab pos="457200" algn="l"/>
              </a:tabLst>
            </a:pPr>
            <a:endParaRPr lang="en-US" sz="1400" b="1" kern="100">
              <a:solidFill>
                <a:srgbClr val="111111"/>
              </a:solidFill>
              <a:latin typeface="Segoe UI"/>
              <a:cs typeface="Segoe UI"/>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b="1" kern="100">
              <a:solidFill>
                <a:srgbClr val="111111"/>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p>
          <a:p>
            <a:pPr>
              <a:tabLst>
                <a:tab pos="457200" algn="l"/>
              </a:tabLst>
            </a:pPr>
            <a:r>
              <a:rPr lang="en-US" sz="1400" b="1" kern="100">
                <a:solidFill>
                  <a:srgbClr val="111111"/>
                </a:solidFill>
                <a:latin typeface="Segoe UI"/>
                <a:cs typeface="Segoe UI"/>
              </a:rPr>
              <a:t>Request type: Service Request</a:t>
            </a: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p>
          <a:p>
            <a:pPr>
              <a:tabLst>
                <a:tab pos="457200" algn="l"/>
              </a:tabLst>
            </a:pPr>
            <a:r>
              <a:rPr lang="en-US" sz="14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274819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Restore SQL 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87226" y="680389"/>
            <a:ext cx="11579516" cy="6478697"/>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ea typeface="+mn-lt"/>
                <a:cs typeface="Segoe UI"/>
              </a:rPr>
              <a:t> To ensure</a:t>
            </a:r>
            <a:r>
              <a:rPr lang="en-US" kern="100">
                <a:solidFill>
                  <a:srgbClr val="111111"/>
                </a:solidFill>
                <a:latin typeface="Segoe UI"/>
                <a:cs typeface="Segoe UI"/>
              </a:rPr>
              <a:t> a </a:t>
            </a:r>
            <a:r>
              <a:rPr lang="en-US" kern="100">
                <a:solidFill>
                  <a:srgbClr val="111111"/>
                </a:solidFill>
                <a:latin typeface="Segoe UI"/>
                <a:ea typeface="+mn-lt"/>
                <a:cs typeface="Segoe UI"/>
              </a:rPr>
              <a:t>smooth</a:t>
            </a:r>
            <a:r>
              <a:rPr lang="en-US" kern="100">
                <a:solidFill>
                  <a:srgbClr val="111111"/>
                </a:solidFill>
                <a:latin typeface="Segoe UI"/>
                <a:cs typeface="Segoe UI"/>
              </a:rPr>
              <a:t> and efficient restoration process with minimal manual intervention, emphasizing  reliability and user feedback throughout the operation.</a:t>
            </a:r>
            <a:br>
              <a:rPr lang="en-US" kern="100">
                <a:solidFill>
                  <a:srgbClr val="111111"/>
                </a:solidFill>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Data Recovery:</a:t>
            </a:r>
            <a:r>
              <a:rPr lang="en-US" kern="100">
                <a:solidFill>
                  <a:srgbClr val="111111"/>
                </a:solidFill>
                <a:latin typeface="Segoe UI"/>
                <a:cs typeface="Segoe UI"/>
              </a:rPr>
              <a:t> Main objective is to restore the data from the backup file to its original state, recovering any lost or corrupted data.</a:t>
            </a:r>
          </a:p>
          <a:p>
            <a:pPr marL="285750" indent="-285750">
              <a:buFont typeface="Arial"/>
              <a:buChar char="•"/>
              <a:tabLst>
                <a:tab pos="457200" algn="l"/>
              </a:tabLst>
            </a:pPr>
            <a:r>
              <a:rPr lang="en-US" b="1" kern="100">
                <a:solidFill>
                  <a:srgbClr val="111111"/>
                </a:solidFill>
                <a:latin typeface="Segoe UI"/>
                <a:cs typeface="Segoe UI"/>
              </a:rPr>
              <a:t>Business Continuity:</a:t>
            </a:r>
            <a:r>
              <a:rPr lang="en-US" kern="100">
                <a:solidFill>
                  <a:srgbClr val="111111"/>
                </a:solidFill>
                <a:latin typeface="Segoe UI"/>
                <a:cs typeface="Segoe UI"/>
              </a:rPr>
              <a:t> Ensures minimal disruption to business operations by quickly restoring the database.</a:t>
            </a:r>
          </a:p>
          <a:p>
            <a:pPr marL="285750" indent="-285750">
              <a:buFont typeface="Arial"/>
              <a:buChar char="•"/>
              <a:tabLst>
                <a:tab pos="457200" algn="l"/>
              </a:tabLst>
            </a:pPr>
            <a:r>
              <a:rPr lang="en-US" b="1" kern="100">
                <a:solidFill>
                  <a:srgbClr val="111111"/>
                </a:solidFill>
                <a:latin typeface="Segoe UI"/>
                <a:cs typeface="Segoe UI"/>
              </a:rPr>
              <a:t>Disaster Recovery</a:t>
            </a:r>
            <a:r>
              <a:rPr lang="en-US" kern="100">
                <a:solidFill>
                  <a:srgbClr val="111111"/>
                </a:solidFill>
                <a:latin typeface="Segoe UI"/>
                <a:cs typeface="Segoe UI"/>
              </a:rPr>
              <a:t>: Acts as a vital part of disaster recovery strategies, allowing you to revert to a known good state after data loss or corruption</a:t>
            </a:r>
          </a:p>
          <a:p>
            <a:pPr>
              <a:tabLst>
                <a:tab pos="457200" algn="l"/>
              </a:tabLst>
            </a:pP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sz="1100" kern="100">
              <a:solidFill>
                <a:srgbClr val="111111"/>
              </a:solidFill>
              <a:latin typeface="Aptos"/>
              <a:cs typeface="Segoe UI"/>
            </a:endParaRPr>
          </a:p>
          <a:p>
            <a:pPr>
              <a:tabLst>
                <a:tab pos="457200" algn="l"/>
              </a:tabLst>
            </a:pPr>
            <a:r>
              <a:rPr lang="en-US" kern="100">
                <a:solidFill>
                  <a:srgbClr val="111111"/>
                </a:solidFill>
                <a:latin typeface="Segoe UI"/>
                <a:cs typeface="Segoe UI"/>
              </a:rPr>
              <a:t>1.Module Importation: </a:t>
            </a:r>
          </a:p>
          <a:p>
            <a:pPr>
              <a:tabLst>
                <a:tab pos="457200" algn="l"/>
              </a:tabLst>
            </a:pPr>
            <a:r>
              <a:rPr lang="en-US" kern="100">
                <a:solidFill>
                  <a:srgbClr val="111111"/>
                </a:solidFill>
                <a:latin typeface="Segoe UI"/>
                <a:cs typeface="Segoe UI"/>
              </a:rPr>
              <a:t>2.Variable Definition:</a:t>
            </a:r>
          </a:p>
          <a:p>
            <a:pPr>
              <a:tabLst>
                <a:tab pos="457200" algn="l"/>
              </a:tabLst>
            </a:pPr>
            <a:r>
              <a:rPr lang="en-US" kern="100">
                <a:solidFill>
                  <a:srgbClr val="111111"/>
                </a:solidFill>
                <a:latin typeface="Segoe UI"/>
                <a:cs typeface="Segoe UI"/>
              </a:rPr>
              <a:t>3.Restore Command Creation</a:t>
            </a:r>
          </a:p>
          <a:p>
            <a:pPr>
              <a:tabLst>
                <a:tab pos="457200" algn="l"/>
              </a:tabLst>
            </a:pPr>
            <a:r>
              <a:rPr lang="en-US" kern="100">
                <a:solidFill>
                  <a:srgbClr val="111111"/>
                </a:solidFill>
                <a:latin typeface="Segoe UI"/>
                <a:cs typeface="Segoe UI"/>
              </a:rPr>
              <a:t>4.Execution of the Command:</a:t>
            </a:r>
          </a:p>
          <a:p>
            <a:pPr>
              <a:tabLst>
                <a:tab pos="457200" algn="l"/>
              </a:tabLst>
            </a:pPr>
            <a:r>
              <a:rPr lang="en-US" kern="100">
                <a:solidFill>
                  <a:srgbClr val="111111"/>
                </a:solidFill>
                <a:latin typeface="Segoe UI"/>
                <a:cs typeface="Segoe UI"/>
              </a:rPr>
              <a:t>5.Confirmation Message post successfully restoring the database</a:t>
            </a:r>
          </a:p>
          <a:p>
            <a:pPr>
              <a:tabLst>
                <a:tab pos="457200" algn="l"/>
              </a:tabLst>
            </a:pPr>
            <a:endParaRPr lang="en-US" sz="1300" kern="100">
              <a:solidFill>
                <a:srgbClr val="282523"/>
              </a:solidFill>
              <a:latin typeface="Aptos" panose="02110004020202020204"/>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b="1"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p>
          <a:p>
            <a:pPr>
              <a:tabLst>
                <a:tab pos="457200" algn="l"/>
              </a:tabLst>
            </a:pPr>
            <a:r>
              <a:rPr lang="en-US" sz="1600" b="1" kern="100">
                <a:solidFill>
                  <a:srgbClr val="111111"/>
                </a:solidFill>
                <a:latin typeface="Segoe UI"/>
                <a:cs typeface="Segoe UI"/>
              </a:rPr>
              <a:t>Request type: Service Request</a:t>
            </a: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p>
          <a:p>
            <a:pPr>
              <a:tabLst>
                <a:tab pos="457200" algn="l"/>
              </a:tabLst>
            </a:pPr>
            <a:r>
              <a:rPr lang="en-US" sz="16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1749318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Run any SQL query</a:t>
            </a:r>
          </a:p>
        </p:txBody>
      </p:sp>
      <p:sp>
        <p:nvSpPr>
          <p:cNvPr id="7" name="TextBox 6">
            <a:extLst>
              <a:ext uri="{FF2B5EF4-FFF2-40B4-BE49-F238E27FC236}">
                <a16:creationId xmlns:a16="http://schemas.microsoft.com/office/drawing/2014/main" id="{D95174E8-731D-CD71-0372-CD3CC655F3B8}"/>
              </a:ext>
            </a:extLst>
          </p:cNvPr>
          <p:cNvSpPr txBox="1"/>
          <p:nvPr/>
        </p:nvSpPr>
        <p:spPr>
          <a:xfrm>
            <a:off x="287226" y="680389"/>
            <a:ext cx="11579516" cy="5647700"/>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ea typeface="+mn-lt"/>
                <a:cs typeface="Segoe UI"/>
              </a:rPr>
              <a:t> To ensure</a:t>
            </a:r>
            <a:r>
              <a:rPr lang="en-US" kern="100">
                <a:solidFill>
                  <a:srgbClr val="111111"/>
                </a:solidFill>
                <a:latin typeface="Segoe UI"/>
                <a:cs typeface="Segoe UI"/>
              </a:rPr>
              <a:t> a </a:t>
            </a:r>
            <a:r>
              <a:rPr lang="en-US" kern="100">
                <a:solidFill>
                  <a:srgbClr val="111111"/>
                </a:solidFill>
                <a:latin typeface="Segoe UI"/>
                <a:ea typeface="+mn-lt"/>
                <a:cs typeface="Segoe UI"/>
              </a:rPr>
              <a:t>smooth</a:t>
            </a:r>
            <a:r>
              <a:rPr lang="en-US" kern="100">
                <a:solidFill>
                  <a:srgbClr val="111111"/>
                </a:solidFill>
                <a:latin typeface="Segoe UI"/>
                <a:cs typeface="Segoe UI"/>
              </a:rPr>
              <a:t> and efficient restoration process with minimal manual intervention, emphasizing  reliability and user feedback throughout the operation.</a:t>
            </a:r>
            <a:br>
              <a:rPr lang="en-US" kern="100">
                <a:solidFill>
                  <a:srgbClr val="111111"/>
                </a:solidFill>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Data Retrieval:</a:t>
            </a:r>
            <a:r>
              <a:rPr lang="en-US" kern="100">
                <a:solidFill>
                  <a:srgbClr val="111111"/>
                </a:solidFill>
                <a:latin typeface="Segoe UI"/>
                <a:cs typeface="Segoe UI"/>
              </a:rPr>
              <a:t> Retrieve specific data from tables for analysis, reporting, or further processing</a:t>
            </a:r>
          </a:p>
          <a:p>
            <a:pPr marL="285750" indent="-285750">
              <a:buFont typeface="Arial"/>
              <a:buChar char="•"/>
              <a:tabLst>
                <a:tab pos="457200" algn="l"/>
              </a:tabLst>
            </a:pPr>
            <a:r>
              <a:rPr lang="en-US" b="1" kern="100">
                <a:solidFill>
                  <a:srgbClr val="111111"/>
                </a:solidFill>
                <a:latin typeface="Segoe UI"/>
                <a:cs typeface="Segoe UI"/>
              </a:rPr>
              <a:t>Reporting:</a:t>
            </a:r>
            <a:r>
              <a:rPr lang="en-US" kern="100">
                <a:solidFill>
                  <a:srgbClr val="111111"/>
                </a:solidFill>
                <a:latin typeface="Segoe UI"/>
                <a:cs typeface="Segoe UI"/>
              </a:rPr>
              <a:t> Extract data to create reports for business insights or decision-making</a:t>
            </a:r>
          </a:p>
          <a:p>
            <a:pPr marL="285750" indent="-285750">
              <a:buFont typeface="Arial"/>
              <a:buChar char="•"/>
              <a:tabLst>
                <a:tab pos="457200" algn="l"/>
              </a:tabLst>
            </a:pPr>
            <a:r>
              <a:rPr lang="en-US" b="1" kern="100">
                <a:solidFill>
                  <a:srgbClr val="111111"/>
                </a:solidFill>
                <a:latin typeface="Segoe UI"/>
                <a:cs typeface="Segoe UI"/>
              </a:rPr>
              <a:t>Data manipulation:</a:t>
            </a:r>
            <a:r>
              <a:rPr lang="en-US" kern="100">
                <a:solidFill>
                  <a:srgbClr val="111111"/>
                </a:solidFill>
                <a:latin typeface="Segoe UI"/>
                <a:cs typeface="Segoe UI"/>
              </a:rPr>
              <a:t> Insert, update and delete records</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sz="1100" kern="100">
              <a:solidFill>
                <a:srgbClr val="111111"/>
              </a:solidFill>
              <a:latin typeface="Aptos"/>
              <a:cs typeface="Segoe UI"/>
            </a:endParaRPr>
          </a:p>
          <a:p>
            <a:pPr>
              <a:tabLst>
                <a:tab pos="457200" algn="l"/>
              </a:tabLst>
            </a:pPr>
            <a:r>
              <a:rPr lang="en-US" kern="100">
                <a:solidFill>
                  <a:srgbClr val="111111"/>
                </a:solidFill>
                <a:latin typeface="Segoe UI"/>
                <a:cs typeface="Segoe UI"/>
              </a:rPr>
              <a:t>1.Variable Definitions</a:t>
            </a:r>
          </a:p>
          <a:p>
            <a:pPr>
              <a:tabLst>
                <a:tab pos="457200" algn="l"/>
              </a:tabLst>
            </a:pPr>
            <a:r>
              <a:rPr lang="en-US" kern="100">
                <a:solidFill>
                  <a:srgbClr val="111111"/>
                </a:solidFill>
                <a:latin typeface="Segoe UI"/>
                <a:cs typeface="Segoe UI"/>
              </a:rPr>
              <a:t>2. Run the SQL query against the specified database and server instance.</a:t>
            </a:r>
          </a:p>
          <a:p>
            <a:pPr>
              <a:tabLst>
                <a:tab pos="457200" algn="l"/>
              </a:tabLst>
            </a:pPr>
            <a:r>
              <a:rPr lang="en-US" kern="100">
                <a:solidFill>
                  <a:srgbClr val="111111"/>
                </a:solidFill>
                <a:latin typeface="Segoe UI"/>
                <a:cs typeface="Segoe UI"/>
              </a:rPr>
              <a:t>3. Output formatting</a:t>
            </a:r>
            <a:endParaRPr lang="en-US"/>
          </a:p>
          <a:p>
            <a:pPr>
              <a:tabLst>
                <a:tab pos="457200" algn="l"/>
              </a:tabLst>
            </a:pPr>
            <a:r>
              <a:rPr lang="en-US" kern="100">
                <a:solidFill>
                  <a:srgbClr val="111111"/>
                </a:solidFill>
                <a:latin typeface="Segoe UI"/>
                <a:cs typeface="Segoe UI"/>
              </a:rPr>
              <a:t>4.Error handling</a:t>
            </a:r>
          </a:p>
          <a:p>
            <a:pPr>
              <a:tabLst>
                <a:tab pos="457200" algn="l"/>
              </a:tabLst>
            </a:pPr>
            <a:endParaRPr lang="en-US" sz="1300" kern="100">
              <a:solidFill>
                <a:srgbClr val="282523"/>
              </a:solidFill>
              <a:latin typeface="Aptos" panose="02110004020202020204"/>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b="1"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p>
          <a:p>
            <a:pPr>
              <a:tabLst>
                <a:tab pos="457200" algn="l"/>
              </a:tabLst>
            </a:pPr>
            <a:r>
              <a:rPr lang="en-US" sz="1600" b="1" kern="100">
                <a:solidFill>
                  <a:srgbClr val="111111"/>
                </a:solidFill>
                <a:latin typeface="Segoe UI"/>
                <a:cs typeface="Segoe UI"/>
              </a:rPr>
              <a:t>Request type: Service Request</a:t>
            </a: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p>
          <a:p>
            <a:pPr>
              <a:tabLst>
                <a:tab pos="457200" algn="l"/>
              </a:tabLst>
            </a:pPr>
            <a:r>
              <a:rPr lang="en-US" sz="16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3045945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Start and Stop 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87226" y="680389"/>
            <a:ext cx="11579516" cy="5247590"/>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To manage the state of a SQL Server instance on a specified machine.</a:t>
            </a:r>
            <a:br>
              <a:rPr lang="en-US" kern="100">
                <a:solidFill>
                  <a:srgbClr val="111111"/>
                </a:solidFill>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Maintenance and Updates:</a:t>
            </a:r>
            <a:r>
              <a:rPr lang="en-US" kern="100">
                <a:solidFill>
                  <a:srgbClr val="111111"/>
                </a:solidFill>
                <a:latin typeface="Segoe UI"/>
                <a:cs typeface="Segoe UI"/>
              </a:rPr>
              <a:t> To apply software updates or patches and to Implement configuration changes.</a:t>
            </a:r>
          </a:p>
          <a:p>
            <a:pPr marL="285750" indent="-285750">
              <a:buFont typeface="Arial"/>
              <a:buChar char="•"/>
              <a:tabLst>
                <a:tab pos="457200" algn="l"/>
              </a:tabLst>
            </a:pPr>
            <a:r>
              <a:rPr lang="en-US" b="1" kern="100">
                <a:solidFill>
                  <a:srgbClr val="111111"/>
                </a:solidFill>
                <a:latin typeface="Segoe UI"/>
                <a:cs typeface="Segoe UI"/>
              </a:rPr>
              <a:t>Troubleshooting and Recovery: </a:t>
            </a:r>
            <a:r>
              <a:rPr lang="en-US" kern="100">
                <a:solidFill>
                  <a:srgbClr val="111111"/>
                </a:solidFill>
                <a:latin typeface="Segoe UI"/>
                <a:cs typeface="Segoe UI"/>
              </a:rPr>
              <a:t>Resolve issues and system recovery.</a:t>
            </a:r>
          </a:p>
          <a:p>
            <a:pPr marL="285750" indent="-285750">
              <a:buFont typeface="Arial"/>
              <a:buChar char="•"/>
              <a:tabLst>
                <a:tab pos="457200" algn="l"/>
              </a:tabLst>
            </a:pPr>
            <a:r>
              <a:rPr lang="en-US" b="1" kern="100">
                <a:solidFill>
                  <a:srgbClr val="111111"/>
                </a:solidFill>
                <a:latin typeface="Segoe UI"/>
                <a:cs typeface="Segoe UI"/>
              </a:rPr>
              <a:t>Performance Optimization: </a:t>
            </a:r>
            <a:r>
              <a:rPr lang="en-US" kern="100">
                <a:solidFill>
                  <a:srgbClr val="111111"/>
                </a:solidFill>
                <a:latin typeface="Segoe UI"/>
                <a:cs typeface="Segoe UI"/>
              </a:rPr>
              <a:t>Resource management and Load balancing</a:t>
            </a:r>
          </a:p>
          <a:p>
            <a:pPr marL="285750" indent="-285750">
              <a:buFont typeface="Arial"/>
              <a:buChar char="•"/>
              <a:tabLst>
                <a:tab pos="457200" algn="l"/>
              </a:tabLst>
            </a:pP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sz="1100" kern="100">
              <a:solidFill>
                <a:srgbClr val="111111"/>
              </a:solidFill>
              <a:latin typeface="Aptos"/>
              <a:cs typeface="Segoe UI"/>
            </a:endParaRPr>
          </a:p>
          <a:p>
            <a:pPr>
              <a:tabLst>
                <a:tab pos="457200" algn="l"/>
              </a:tabLst>
            </a:pPr>
            <a:r>
              <a:rPr lang="en-US" kern="100">
                <a:solidFill>
                  <a:srgbClr val="111111"/>
                </a:solidFill>
                <a:latin typeface="Segoe UI"/>
                <a:cs typeface="Segoe UI"/>
              </a:rPr>
              <a:t>1.Declare machine name, Username and Password</a:t>
            </a:r>
          </a:p>
          <a:p>
            <a:pPr>
              <a:tabLst>
                <a:tab pos="457200" algn="l"/>
              </a:tabLst>
            </a:pPr>
            <a:r>
              <a:rPr lang="en-US" kern="100">
                <a:solidFill>
                  <a:srgbClr val="111111"/>
                </a:solidFill>
                <a:latin typeface="Segoe UI"/>
                <a:cs typeface="Segoe UI"/>
              </a:rPr>
              <a:t>2.Stop SQL Server Instance</a:t>
            </a:r>
          </a:p>
          <a:p>
            <a:pPr>
              <a:tabLst>
                <a:tab pos="457200" algn="l"/>
              </a:tabLst>
            </a:pPr>
            <a:r>
              <a:rPr lang="en-US" kern="100">
                <a:solidFill>
                  <a:srgbClr val="111111"/>
                </a:solidFill>
                <a:latin typeface="Segoe UI"/>
                <a:cs typeface="Segoe UI"/>
              </a:rPr>
              <a:t>3.Start or Restart SQL Server Instance</a:t>
            </a:r>
          </a:p>
          <a:p>
            <a:pPr>
              <a:tabLst>
                <a:tab pos="457200" algn="l"/>
              </a:tabLst>
            </a:pPr>
            <a:endParaRPr lang="en-US" sz="1200" b="1" kern="100">
              <a:solidFill>
                <a:srgbClr val="111111"/>
              </a:solidFill>
              <a:latin typeface="Aptos"/>
              <a:cs typeface="Segoe UI"/>
            </a:endParaRPr>
          </a:p>
          <a:p>
            <a:pPr>
              <a:tabLst>
                <a:tab pos="457200" algn="l"/>
              </a:tabLst>
            </a:pPr>
            <a:endParaRPr lang="en-US"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b="1"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p>
          <a:p>
            <a:pPr>
              <a:tabLst>
                <a:tab pos="457200" algn="l"/>
              </a:tabLst>
            </a:pPr>
            <a:r>
              <a:rPr lang="en-US" sz="1600" b="1" kern="100">
                <a:solidFill>
                  <a:srgbClr val="111111"/>
                </a:solidFill>
                <a:latin typeface="Segoe UI"/>
                <a:cs typeface="Segoe UI"/>
              </a:rPr>
              <a:t>Request type: Service Request</a:t>
            </a: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p>
          <a:p>
            <a:pPr>
              <a:tabLst>
                <a:tab pos="457200" algn="l"/>
              </a:tabLst>
            </a:pPr>
            <a:r>
              <a:rPr lang="en-US" sz="16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480831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Uninstall 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98949" y="867958"/>
            <a:ext cx="11579516" cy="5909310"/>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To Free up system resources by removing unused databases.</a:t>
            </a:r>
            <a:br>
              <a:rPr lang="en-US" kern="100">
                <a:solidFill>
                  <a:srgbClr val="111111"/>
                </a:solidFill>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Decommissioning</a:t>
            </a:r>
            <a:r>
              <a:rPr lang="en-US" kern="100">
                <a:solidFill>
                  <a:srgbClr val="111111"/>
                </a:solidFill>
                <a:latin typeface="Segoe UI"/>
                <a:cs typeface="Segoe UI"/>
              </a:rPr>
              <a:t>: End of life cycle and Resource optimization</a:t>
            </a:r>
            <a:endParaRPr lang="en-US" kern="100" err="1">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Migration</a:t>
            </a:r>
            <a:r>
              <a:rPr lang="en-US" kern="100">
                <a:solidFill>
                  <a:srgbClr val="111111"/>
                </a:solidFill>
                <a:latin typeface="Segoe UI"/>
                <a:cs typeface="Segoe UI"/>
              </a:rPr>
              <a:t>: Data Migration and Migrating systems</a:t>
            </a:r>
          </a:p>
          <a:p>
            <a:pPr marL="285750" indent="-285750">
              <a:buFont typeface="Arial"/>
              <a:buChar char="•"/>
              <a:tabLst>
                <a:tab pos="457200" algn="l"/>
              </a:tabLst>
            </a:pPr>
            <a:r>
              <a:rPr lang="en-US" b="1" kern="100">
                <a:solidFill>
                  <a:srgbClr val="111111"/>
                </a:solidFill>
                <a:latin typeface="Segoe UI"/>
                <a:cs typeface="Segoe UI"/>
              </a:rPr>
              <a:t>Security and Compliance:</a:t>
            </a:r>
            <a:r>
              <a:rPr lang="en-US" kern="100">
                <a:solidFill>
                  <a:srgbClr val="111111"/>
                </a:solidFill>
                <a:latin typeface="Segoe UI"/>
                <a:cs typeface="Segoe UI"/>
              </a:rPr>
              <a:t> Ensuring compliance with data retention policies by removing databases that are no longer required or have reached the end of their lifecycle.</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sz="1100" kern="100">
              <a:solidFill>
                <a:srgbClr val="111111"/>
              </a:solidFill>
              <a:latin typeface="Aptos"/>
              <a:cs typeface="Segoe UI"/>
            </a:endParaRPr>
          </a:p>
          <a:p>
            <a:pPr>
              <a:tabLst>
                <a:tab pos="457200" algn="l"/>
              </a:tabLst>
            </a:pPr>
            <a:r>
              <a:rPr lang="en-US" kern="100">
                <a:solidFill>
                  <a:srgbClr val="111111"/>
                </a:solidFill>
                <a:latin typeface="Segoe UI"/>
                <a:cs typeface="Segoe UI"/>
              </a:rPr>
              <a:t>1.Backup Data</a:t>
            </a:r>
          </a:p>
          <a:p>
            <a:pPr>
              <a:tabLst>
                <a:tab pos="457200" algn="l"/>
              </a:tabLst>
            </a:pPr>
            <a:r>
              <a:rPr lang="en-US" kern="100">
                <a:solidFill>
                  <a:srgbClr val="111111"/>
                </a:solidFill>
                <a:latin typeface="Segoe UI"/>
                <a:cs typeface="Segoe UI"/>
              </a:rPr>
              <a:t>2.Stop SQL Server Services</a:t>
            </a:r>
          </a:p>
          <a:p>
            <a:pPr>
              <a:tabLst>
                <a:tab pos="457200" algn="l"/>
              </a:tabLst>
            </a:pPr>
            <a:r>
              <a:rPr lang="en-US" kern="100">
                <a:solidFill>
                  <a:srgbClr val="111111"/>
                </a:solidFill>
                <a:latin typeface="Segoe UI"/>
                <a:cs typeface="Segoe UI"/>
              </a:rPr>
              <a:t>3.Remove Database</a:t>
            </a:r>
          </a:p>
          <a:p>
            <a:pPr>
              <a:tabLst>
                <a:tab pos="457200" algn="l"/>
              </a:tabLst>
            </a:pPr>
            <a:r>
              <a:rPr lang="en-US" kern="100">
                <a:solidFill>
                  <a:srgbClr val="111111"/>
                </a:solidFill>
                <a:latin typeface="Segoe UI"/>
                <a:cs typeface="Segoe UI"/>
              </a:rPr>
              <a:t>4.Uninstall SQL Server Instance</a:t>
            </a:r>
          </a:p>
          <a:p>
            <a:pPr>
              <a:tabLst>
                <a:tab pos="457200" algn="l"/>
              </a:tabLst>
            </a:pPr>
            <a:r>
              <a:rPr lang="en-US" kern="100">
                <a:solidFill>
                  <a:srgbClr val="111111"/>
                </a:solidFill>
                <a:latin typeface="Segoe UI"/>
                <a:cs typeface="Segoe UI"/>
              </a:rPr>
              <a:t>5. Remove residual files and clean up registry entries</a:t>
            </a:r>
          </a:p>
          <a:p>
            <a:pPr>
              <a:tabLst>
                <a:tab pos="457200" algn="l"/>
              </a:tabLst>
            </a:pPr>
            <a:r>
              <a:rPr lang="en-US" kern="100">
                <a:solidFill>
                  <a:srgbClr val="111111"/>
                </a:solidFill>
                <a:latin typeface="Segoe UI"/>
                <a:cs typeface="Segoe UI"/>
              </a:rPr>
              <a:t>6.Restart system</a:t>
            </a:r>
          </a:p>
          <a:p>
            <a:pPr>
              <a:tabLst>
                <a:tab pos="457200" algn="l"/>
              </a:tabLst>
            </a:pPr>
            <a:endParaRPr lang="en-US" sz="1200" b="1" kern="100">
              <a:solidFill>
                <a:srgbClr val="111111"/>
              </a:solidFill>
              <a:latin typeface="Aptos"/>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b="1"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p>
          <a:p>
            <a:pPr>
              <a:tabLst>
                <a:tab pos="457200" algn="l"/>
              </a:tabLst>
            </a:pPr>
            <a:r>
              <a:rPr lang="en-US" sz="1600" b="1" kern="100">
                <a:solidFill>
                  <a:srgbClr val="111111"/>
                </a:solidFill>
                <a:latin typeface="Segoe UI"/>
                <a:cs typeface="Segoe UI"/>
              </a:rPr>
              <a:t>Request type: Service Request</a:t>
            </a: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p>
          <a:p>
            <a:pPr>
              <a:tabLst>
                <a:tab pos="457200" algn="l"/>
              </a:tabLst>
            </a:pPr>
            <a:r>
              <a:rPr lang="en-US" sz="16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1172813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Database – Update  DB</a:t>
            </a:r>
          </a:p>
        </p:txBody>
      </p:sp>
      <p:sp>
        <p:nvSpPr>
          <p:cNvPr id="7" name="TextBox 6">
            <a:extLst>
              <a:ext uri="{FF2B5EF4-FFF2-40B4-BE49-F238E27FC236}">
                <a16:creationId xmlns:a16="http://schemas.microsoft.com/office/drawing/2014/main" id="{D95174E8-731D-CD71-0372-CD3CC655F3B8}"/>
              </a:ext>
            </a:extLst>
          </p:cNvPr>
          <p:cNvSpPr txBox="1"/>
          <p:nvPr/>
        </p:nvSpPr>
        <p:spPr>
          <a:xfrm>
            <a:off x="298949" y="682607"/>
            <a:ext cx="11579516"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Optimizing and updating database structures can enhance performance, making data retrieval faster and more efficient.</a:t>
            </a:r>
            <a:br>
              <a:rPr lang="en-US" kern="100">
                <a:solidFill>
                  <a:srgbClr val="111111"/>
                </a:solidFill>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a:buFont typeface="Arial"/>
              <a:buChar char="•"/>
              <a:tabLst>
                <a:tab pos="457200" algn="l"/>
              </a:tabLst>
            </a:pPr>
            <a:r>
              <a:rPr lang="en-US" b="1" kern="100">
                <a:solidFill>
                  <a:srgbClr val="111111"/>
                </a:solidFill>
                <a:latin typeface="Segoe UI"/>
                <a:cs typeface="Segoe UI"/>
              </a:rPr>
              <a:t>Functionality: </a:t>
            </a:r>
            <a:r>
              <a:rPr lang="en-US" kern="100">
                <a:solidFill>
                  <a:srgbClr val="111111"/>
                </a:solidFill>
                <a:latin typeface="Segoe UI"/>
                <a:cs typeface="Segoe UI"/>
              </a:rPr>
              <a:t>Adding new features or improving existing ones often requires updates to the database schema or data.</a:t>
            </a:r>
            <a:endParaRPr lang="en-US" kern="100" err="1">
              <a:solidFill>
                <a:srgbClr val="111111"/>
              </a:solidFill>
              <a:latin typeface="Segoe UI"/>
              <a:cs typeface="Segoe UI"/>
            </a:endParaRPr>
          </a:p>
          <a:p>
            <a:pPr>
              <a:buFont typeface="Arial"/>
              <a:buChar char="•"/>
              <a:tabLst>
                <a:tab pos="457200" algn="l"/>
              </a:tabLst>
            </a:pPr>
            <a:r>
              <a:rPr lang="en-US" b="1" kern="100">
                <a:solidFill>
                  <a:srgbClr val="111111"/>
                </a:solidFill>
                <a:latin typeface="Segoe UI"/>
                <a:cs typeface="Segoe UI"/>
              </a:rPr>
              <a:t>Data Integrity:</a:t>
            </a:r>
            <a:r>
              <a:rPr lang="en-US" kern="100">
                <a:solidFill>
                  <a:srgbClr val="111111"/>
                </a:solidFill>
                <a:latin typeface="Segoe UI"/>
                <a:cs typeface="Segoe UI"/>
              </a:rPr>
              <a:t> Maintains the consistency and reliability of data, preventing corruption or loss.</a:t>
            </a:r>
          </a:p>
          <a:p>
            <a:pPr>
              <a:buFont typeface="Arial"/>
              <a:buChar char="•"/>
              <a:tabLst>
                <a:tab pos="457200" algn="l"/>
              </a:tabLst>
            </a:pPr>
            <a:r>
              <a:rPr lang="en-US" b="1" kern="100">
                <a:solidFill>
                  <a:srgbClr val="111111"/>
                </a:solidFill>
                <a:latin typeface="Segoe UI"/>
                <a:cs typeface="Segoe UI"/>
              </a:rPr>
              <a:t>Scalability:</a:t>
            </a:r>
            <a:r>
              <a:rPr lang="en-US" kern="100">
                <a:solidFill>
                  <a:srgbClr val="111111"/>
                </a:solidFill>
                <a:latin typeface="Segoe UI"/>
                <a:cs typeface="Segoe UI"/>
              </a:rPr>
              <a:t> Prepares the database to handle increased loads and larger datasets as the organization grows.</a:t>
            </a:r>
          </a:p>
          <a:p>
            <a:pPr>
              <a:tabLst>
                <a:tab pos="457200" algn="l"/>
              </a:tabLst>
            </a:pP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sz="1100" kern="100">
              <a:solidFill>
                <a:srgbClr val="111111"/>
              </a:solidFill>
              <a:latin typeface="Aptos"/>
              <a:cs typeface="Segoe UI"/>
            </a:endParaRPr>
          </a:p>
          <a:p>
            <a:pPr>
              <a:tabLst>
                <a:tab pos="457200" algn="l"/>
              </a:tabLst>
            </a:pPr>
            <a:r>
              <a:rPr lang="en-US" kern="100">
                <a:solidFill>
                  <a:srgbClr val="111111"/>
                </a:solidFill>
                <a:latin typeface="Segoe UI"/>
                <a:cs typeface="Segoe UI"/>
              </a:rPr>
              <a:t>1.Define the MySQL server, user, password, and database name.</a:t>
            </a:r>
          </a:p>
          <a:p>
            <a:pPr>
              <a:tabLst>
                <a:tab pos="457200" algn="l"/>
              </a:tabLst>
            </a:pPr>
            <a:r>
              <a:rPr lang="en-US" kern="100">
                <a:solidFill>
                  <a:srgbClr val="111111"/>
                </a:solidFill>
                <a:latin typeface="Segoe UI"/>
                <a:cs typeface="Segoe UI"/>
              </a:rPr>
              <a:t>2.Load the MySQL .NET Connector assembly to enable MySQL operations.</a:t>
            </a:r>
          </a:p>
          <a:p>
            <a:pPr>
              <a:tabLst>
                <a:tab pos="457200" algn="l"/>
              </a:tabLst>
            </a:pPr>
            <a:r>
              <a:rPr lang="en-US" kern="100">
                <a:solidFill>
                  <a:srgbClr val="111111"/>
                </a:solidFill>
                <a:latin typeface="Segoe UI"/>
                <a:cs typeface="Segoe UI"/>
              </a:rPr>
              <a:t>3.Create a new MySQL connection object and open the connection.</a:t>
            </a:r>
          </a:p>
          <a:p>
            <a:pPr>
              <a:tabLst>
                <a:tab pos="457200" algn="l"/>
              </a:tabLst>
            </a:pPr>
            <a:r>
              <a:rPr lang="en-US" kern="100">
                <a:solidFill>
                  <a:srgbClr val="111111"/>
                </a:solidFill>
                <a:latin typeface="Segoe UI"/>
                <a:cs typeface="Segoe UI"/>
              </a:rPr>
              <a:t>4.Define the SQL command to update the database.</a:t>
            </a:r>
          </a:p>
          <a:p>
            <a:pPr>
              <a:tabLst>
                <a:tab pos="457200" algn="l"/>
              </a:tabLst>
            </a:pPr>
            <a:r>
              <a:rPr lang="en-US" kern="100">
                <a:solidFill>
                  <a:srgbClr val="111111"/>
                </a:solidFill>
                <a:latin typeface="Segoe UI"/>
                <a:cs typeface="Segoe UI"/>
              </a:rPr>
              <a:t>5.Execute the SQL command using a data adapter and fill the dataset.</a:t>
            </a:r>
          </a:p>
          <a:p>
            <a:pPr>
              <a:tabLst>
                <a:tab pos="457200" algn="l"/>
              </a:tabLst>
            </a:pPr>
            <a:r>
              <a:rPr lang="en-US" kern="100">
                <a:solidFill>
                  <a:srgbClr val="111111"/>
                </a:solidFill>
                <a:latin typeface="Segoe UI"/>
                <a:cs typeface="Segoe UI"/>
              </a:rPr>
              <a:t>6.Close the MySQL connection.</a:t>
            </a:r>
          </a:p>
          <a:p>
            <a:pPr>
              <a:tabLst>
                <a:tab pos="457200" algn="l"/>
              </a:tabLst>
            </a:pPr>
            <a:endParaRPr lang="en-US" sz="1200" kern="100">
              <a:solidFill>
                <a:srgbClr val="111111"/>
              </a:solidFill>
              <a:latin typeface="Aptos"/>
              <a:cs typeface="Segoe UI"/>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b="1" kern="100">
              <a:solidFill>
                <a:srgbClr val="111111"/>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p>
          <a:p>
            <a:pPr>
              <a:tabLst>
                <a:tab pos="457200" algn="l"/>
              </a:tabLst>
            </a:pPr>
            <a:r>
              <a:rPr lang="en-US" sz="1400" b="1" kern="100">
                <a:solidFill>
                  <a:srgbClr val="111111"/>
                </a:solidFill>
                <a:latin typeface="Segoe UI"/>
                <a:cs typeface="Segoe UI"/>
              </a:rPr>
              <a:t>Request type: Service Request</a:t>
            </a: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p>
          <a:p>
            <a:pPr>
              <a:tabLst>
                <a:tab pos="457200" algn="l"/>
              </a:tabLst>
            </a:pPr>
            <a:r>
              <a:rPr lang="en-US" sz="14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372631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Excel Operations – Read the Excel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95" y="680389"/>
            <a:ext cx="11867840" cy="618528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 </a:t>
            </a:r>
            <a:r>
              <a:rPr lang="en-US" kern="100">
                <a:solidFill>
                  <a:srgbClr val="111111"/>
                </a:solidFill>
                <a:latin typeface="Segoe UI"/>
                <a:cs typeface="Segoe UI"/>
              </a:rPr>
              <a:t>To achieve greater efficiency, accuracy, and scalability in their data processing tasks, leading to improved decision-making and overall productivity.</a:t>
            </a:r>
            <a:br>
              <a:rPr lang="en-US" b="1" kern="100">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a:p>
          <a:p>
            <a:pPr>
              <a:tabLst>
                <a:tab pos="457200" algn="l"/>
              </a:tabLst>
            </a:pPr>
            <a:r>
              <a:rPr lang="en-US" b="1" kern="100">
                <a:solidFill>
                  <a:srgbClr val="111111"/>
                </a:solidFill>
                <a:latin typeface="Segoe UI"/>
                <a:cs typeface="Segoe UI"/>
              </a:rPr>
              <a:t>1.Data Extraction: </a:t>
            </a:r>
            <a:r>
              <a:rPr lang="en-US" kern="100">
                <a:solidFill>
                  <a:srgbClr val="111111"/>
                </a:solidFill>
                <a:latin typeface="Segoe UI"/>
                <a:cs typeface="Segoe UI"/>
              </a:rPr>
              <a:t>Extract data from Excel sheets for further processing, analysis, or integration with other systems. </a:t>
            </a:r>
          </a:p>
          <a:p>
            <a:pPr>
              <a:tabLst>
                <a:tab pos="457200" algn="l"/>
              </a:tabLst>
            </a:pPr>
            <a:r>
              <a:rPr lang="en-US" b="1" kern="100">
                <a:solidFill>
                  <a:srgbClr val="111111"/>
                </a:solidFill>
                <a:ea typeface="+mn-lt"/>
                <a:cs typeface="+mn-lt"/>
              </a:rPr>
              <a:t>2.Access Structured Data</a:t>
            </a:r>
            <a:r>
              <a:rPr lang="en-US" kern="100">
                <a:solidFill>
                  <a:srgbClr val="111111"/>
                </a:solidFill>
                <a:ea typeface="+mn-lt"/>
                <a:cs typeface="+mn-lt"/>
              </a:rPr>
              <a:t>: </a:t>
            </a:r>
            <a:r>
              <a:rPr lang="en-US" kern="100">
                <a:solidFill>
                  <a:srgbClr val="111111"/>
                </a:solidFill>
                <a:latin typeface="Segoe UI"/>
                <a:cs typeface="Segoe UI"/>
              </a:rPr>
              <a:t>Access well-organized and structured data stored in Excel for various applications.</a:t>
            </a:r>
          </a:p>
          <a:p>
            <a:pPr>
              <a:tabLst>
                <a:tab pos="457200" algn="l"/>
              </a:tabLst>
            </a:pPr>
            <a:r>
              <a:rPr lang="en-US" b="1" kern="100">
                <a:solidFill>
                  <a:srgbClr val="111111"/>
                </a:solidFill>
                <a:latin typeface="Segoe UI"/>
                <a:cs typeface="Segoe UI"/>
              </a:rPr>
              <a:t>3.Reporting:</a:t>
            </a:r>
            <a:r>
              <a:rPr lang="en-US" kern="100">
                <a:solidFill>
                  <a:srgbClr val="111111"/>
                </a:solidFill>
                <a:latin typeface="Segoe UI"/>
                <a:cs typeface="Segoe UI"/>
              </a:rPr>
              <a:t> Use the data to generate detailed reports and dashboards for business intelligence and decision-making.</a:t>
            </a:r>
          </a:p>
          <a:p>
            <a:pPr indent="-342900">
              <a:buAutoNum type="arabicPeriod"/>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a:p>
          <a:p>
            <a:pPr>
              <a:tabLst>
                <a:tab pos="457200" algn="l"/>
              </a:tabLst>
            </a:pPr>
            <a:r>
              <a:rPr lang="en-US" kern="100">
                <a:solidFill>
                  <a:srgbClr val="111111"/>
                </a:solidFill>
                <a:latin typeface="Segoe UI"/>
                <a:cs typeface="Segoe UI"/>
              </a:rPr>
              <a:t>1.Install the necessary module</a:t>
            </a:r>
          </a:p>
          <a:p>
            <a:pPr>
              <a:tabLst>
                <a:tab pos="457200" algn="l"/>
              </a:tabLst>
            </a:pPr>
            <a:r>
              <a:rPr lang="en-US" kern="100">
                <a:solidFill>
                  <a:srgbClr val="111111"/>
                </a:solidFill>
                <a:latin typeface="Segoe UI"/>
                <a:cs typeface="Segoe UI"/>
              </a:rPr>
              <a:t>2.Import the module</a:t>
            </a:r>
          </a:p>
          <a:p>
            <a:pPr>
              <a:tabLst>
                <a:tab pos="457200" algn="l"/>
              </a:tabLst>
            </a:pPr>
            <a:r>
              <a:rPr lang="en-US" kern="100">
                <a:solidFill>
                  <a:srgbClr val="111111"/>
                </a:solidFill>
                <a:latin typeface="Segoe UI"/>
                <a:cs typeface="Segoe UI"/>
              </a:rPr>
              <a:t>3.Define the input file path</a:t>
            </a:r>
          </a:p>
          <a:p>
            <a:pPr>
              <a:tabLst>
                <a:tab pos="457200" algn="l"/>
              </a:tabLst>
            </a:pPr>
            <a:r>
              <a:rPr lang="en-US" kern="100">
                <a:solidFill>
                  <a:srgbClr val="111111"/>
                </a:solidFill>
                <a:latin typeface="Segoe UI"/>
                <a:cs typeface="Segoe UI"/>
              </a:rPr>
              <a:t>4.Read the data from the Excel file</a:t>
            </a:r>
          </a:p>
          <a:p>
            <a:pPr>
              <a:lnSpc>
                <a:spcPct val="114999"/>
              </a:lnSpc>
              <a:spcAft>
                <a:spcPts val="800"/>
              </a:spcAft>
              <a:tabLst>
                <a:tab pos="457200" algn="l"/>
              </a:tabLst>
            </a:pPr>
            <a:endParaRPr lang="en-US" sz="1400" b="1" kern="100">
              <a:solidFill>
                <a:srgbClr val="111111"/>
              </a:solidFill>
              <a:latin typeface="Segoe UI"/>
              <a:cs typeface="Segoe UI"/>
            </a:endParaRPr>
          </a:p>
          <a:p>
            <a:pPr>
              <a:lnSpc>
                <a:spcPct val="114999"/>
              </a:lnSpc>
              <a:spcAft>
                <a:spcPts val="800"/>
              </a:spcAft>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a:solidFill>
                <a:srgbClr val="000000"/>
              </a:solidFill>
              <a:latin typeface="Aptos" panose="02110004020202020204"/>
              <a:cs typeface="Segoe UI"/>
            </a:endParaRPr>
          </a:p>
          <a:p>
            <a:pPr>
              <a:lnSpc>
                <a:spcPct val="114999"/>
              </a:lnSpc>
              <a:spcAft>
                <a:spcPts val="800"/>
              </a:spcAft>
              <a:tabLst>
                <a:tab pos="457200" algn="l"/>
              </a:tabLst>
            </a:pPr>
            <a:r>
              <a:rPr lang="en-US" sz="1400" b="1" kern="100">
                <a:solidFill>
                  <a:srgbClr val="111111"/>
                </a:solidFill>
                <a:latin typeface="Segoe UI"/>
                <a:cs typeface="Segoe UI"/>
              </a:rPr>
              <a:t>ITSM: ManageEngine ServiceDesk Plus</a:t>
            </a:r>
            <a:endParaRPr lang="en-US" sz="1400">
              <a:solidFill>
                <a:srgbClr val="000000"/>
              </a:solidFill>
              <a:latin typeface="Aptos" panose="02110004020202020204"/>
              <a:cs typeface="Segoe UI"/>
            </a:endParaRPr>
          </a:p>
          <a:p>
            <a:pPr>
              <a:lnSpc>
                <a:spcPct val="114999"/>
              </a:lnSpc>
              <a:spcAft>
                <a:spcPts val="800"/>
              </a:spcAft>
              <a:tabLst>
                <a:tab pos="457200" algn="l"/>
              </a:tabLst>
            </a:pPr>
            <a:r>
              <a:rPr lang="en-US" sz="1400" b="1" kern="100">
                <a:solidFill>
                  <a:srgbClr val="111111"/>
                </a:solidFill>
                <a:latin typeface="Segoe UI"/>
                <a:cs typeface="Segoe UI"/>
              </a:rPr>
              <a:t>Request type: Service Request</a:t>
            </a:r>
            <a:endParaRPr lang="en-US" sz="1400">
              <a:solidFill>
                <a:srgbClr val="000000"/>
              </a:solidFill>
              <a:latin typeface="Aptos" panose="02110004020202020204"/>
              <a:cs typeface="Segoe UI"/>
            </a:endParaRPr>
          </a:p>
          <a:p>
            <a:pPr>
              <a:lnSpc>
                <a:spcPct val="114999"/>
              </a:lnSpc>
              <a:spcAft>
                <a:spcPts val="800"/>
              </a:spcAft>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a:solidFill>
                <a:srgbClr val="000000"/>
              </a:solidFill>
              <a:latin typeface="Aptos" panose="02110004020202020204"/>
              <a:cs typeface="Segoe UI"/>
            </a:endParaRPr>
          </a:p>
          <a:p>
            <a:pPr>
              <a:tabLst>
                <a:tab pos="457200" algn="l"/>
              </a:tabLst>
            </a:pPr>
            <a:r>
              <a:rPr lang="en-US" sz="14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348982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2287C-5098-8F65-170F-803792423DA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5DEB38E-19D5-A592-C9D5-75E88CEC53CB}"/>
              </a:ext>
            </a:extLst>
          </p:cNvPr>
          <p:cNvSpPr txBox="1"/>
          <p:nvPr/>
        </p:nvSpPr>
        <p:spPr>
          <a:xfrm>
            <a:off x="217714" y="237506"/>
            <a:ext cx="10707585" cy="369332"/>
          </a:xfrm>
          <a:prstGeom prst="rect">
            <a:avLst/>
          </a:prstGeom>
          <a:noFill/>
        </p:spPr>
        <p:txBody>
          <a:bodyPr wrap="square" rtlCol="0">
            <a:spAutoFit/>
          </a:bodyPr>
          <a:lstStyle/>
          <a:p>
            <a:r>
              <a:rPr lang="en-US"/>
              <a:t>Table of Contents</a:t>
            </a:r>
          </a:p>
        </p:txBody>
      </p:sp>
      <p:graphicFrame>
        <p:nvGraphicFramePr>
          <p:cNvPr id="2" name="Table 1">
            <a:extLst>
              <a:ext uri="{FF2B5EF4-FFF2-40B4-BE49-F238E27FC236}">
                <a16:creationId xmlns:a16="http://schemas.microsoft.com/office/drawing/2014/main" id="{5B96B2E3-0746-412C-D318-53B1984D37CE}"/>
              </a:ext>
            </a:extLst>
          </p:cNvPr>
          <p:cNvGraphicFramePr>
            <a:graphicFrameLocks noGrp="1"/>
          </p:cNvGraphicFramePr>
          <p:nvPr>
            <p:extLst>
              <p:ext uri="{D42A27DB-BD31-4B8C-83A1-F6EECF244321}">
                <p14:modId xmlns:p14="http://schemas.microsoft.com/office/powerpoint/2010/main" val="3619734904"/>
              </p:ext>
            </p:extLst>
          </p:nvPr>
        </p:nvGraphicFramePr>
        <p:xfrm>
          <a:off x="344384" y="807522"/>
          <a:ext cx="4227616" cy="6037794"/>
        </p:xfrm>
        <a:graphic>
          <a:graphicData uri="http://schemas.openxmlformats.org/drawingml/2006/table">
            <a:tbl>
              <a:tblPr/>
              <a:tblGrid>
                <a:gridCol w="746050">
                  <a:extLst>
                    <a:ext uri="{9D8B030D-6E8A-4147-A177-3AD203B41FA5}">
                      <a16:colId xmlns:a16="http://schemas.microsoft.com/office/drawing/2014/main" val="2244230289"/>
                    </a:ext>
                  </a:extLst>
                </a:gridCol>
                <a:gridCol w="3481566">
                  <a:extLst>
                    <a:ext uri="{9D8B030D-6E8A-4147-A177-3AD203B41FA5}">
                      <a16:colId xmlns:a16="http://schemas.microsoft.com/office/drawing/2014/main" val="975783443"/>
                    </a:ext>
                  </a:extLst>
                </a:gridCol>
              </a:tblGrid>
              <a:tr h="417095">
                <a:tc>
                  <a:txBody>
                    <a:bodyPr/>
                    <a:lstStyle/>
                    <a:p>
                      <a:pPr algn="ctr" fontAlgn="b"/>
                      <a:r>
                        <a:rPr lang="en-US" sz="1200" b="0" i="0" u="none" strike="noStrike">
                          <a:solidFill>
                            <a:srgbClr val="000000"/>
                          </a:solidFill>
                          <a:effectLst/>
                          <a:latin typeface="Aptos Narrow"/>
                        </a:rPr>
                        <a:t>1</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Monitoring and Optimizing CPU Utilization on Windows Systems</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647543"/>
                  </a:ext>
                </a:extLst>
              </a:tr>
              <a:tr h="224828">
                <a:tc>
                  <a:txBody>
                    <a:bodyPr/>
                    <a:lstStyle/>
                    <a:p>
                      <a:pPr algn="ctr" fontAlgn="b"/>
                      <a:r>
                        <a:rPr lang="en-US" sz="1200" b="0" i="0" u="none" strike="noStrike">
                          <a:solidFill>
                            <a:srgbClr val="000000"/>
                          </a:solidFill>
                          <a:effectLst/>
                          <a:latin typeface="Aptos Narrow"/>
                        </a:rPr>
                        <a:t>2</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Automating Active Directory User Property Updates</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0059376"/>
                  </a:ext>
                </a:extLst>
              </a:tr>
              <a:tr h="224828">
                <a:tc>
                  <a:txBody>
                    <a:bodyPr/>
                    <a:lstStyle/>
                    <a:p>
                      <a:pPr algn="ctr" fontAlgn="b"/>
                      <a:r>
                        <a:rPr lang="en-US" sz="1200" b="0" i="0" u="none" strike="noStrike">
                          <a:solidFill>
                            <a:srgbClr val="000000"/>
                          </a:solidFill>
                          <a:effectLst/>
                          <a:latin typeface="Aptos Narrow"/>
                        </a:rPr>
                        <a:t>3</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Deploying a Single Virtual Machine in Azure Cloud</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4691608"/>
                  </a:ext>
                </a:extLst>
              </a:tr>
              <a:tr h="224828">
                <a:tc>
                  <a:txBody>
                    <a:bodyPr/>
                    <a:lstStyle/>
                    <a:p>
                      <a:pPr algn="ctr" fontAlgn="b"/>
                      <a:r>
                        <a:rPr lang="en-US" sz="1200" b="0" i="0" u="none" strike="noStrike">
                          <a:solidFill>
                            <a:srgbClr val="000000"/>
                          </a:solidFill>
                          <a:effectLst/>
                          <a:latin typeface="Aptos Narrow"/>
                        </a:rPr>
                        <a:t>4</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Deploying Infrastructure as Code (</a:t>
                      </a:r>
                      <a:r>
                        <a:rPr lang="en-US" sz="1200" b="0" i="0" u="none" strike="noStrike" err="1">
                          <a:solidFill>
                            <a:srgbClr val="000000"/>
                          </a:solidFill>
                          <a:effectLst/>
                          <a:latin typeface="Aptos Narrow"/>
                        </a:rPr>
                        <a:t>IaC</a:t>
                      </a:r>
                      <a:r>
                        <a:rPr lang="en-US" sz="1200" b="0" i="0" u="none" strike="noStrike">
                          <a:solidFill>
                            <a:srgbClr val="000000"/>
                          </a:solidFill>
                          <a:effectLst/>
                          <a:latin typeface="Aptos Narrow"/>
                        </a:rPr>
                        <a:t>) in Azure</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39254499"/>
                  </a:ext>
                </a:extLst>
              </a:tr>
              <a:tr h="224827">
                <a:tc>
                  <a:txBody>
                    <a:bodyPr/>
                    <a:lstStyle/>
                    <a:p>
                      <a:pPr lvl="0" algn="ctr">
                        <a:buNone/>
                      </a:pPr>
                      <a:r>
                        <a:rPr lang="en-US" sz="1200" b="0" i="0" u="none" strike="noStrike">
                          <a:solidFill>
                            <a:srgbClr val="000000"/>
                          </a:solidFill>
                          <a:effectLst/>
                          <a:latin typeface="Aptos Narrow"/>
                        </a:rPr>
                        <a:t>5</a:t>
                      </a:r>
                    </a:p>
                  </a:txBody>
                  <a:tcPr marL="5802" marR="5802" marT="5802" marB="0" anchor="b">
                    <a:lnL w="6350">
                      <a:solidFill>
                        <a:srgbClr val="000000"/>
                      </a:solidFill>
                    </a:lnL>
                    <a:lnR w="6350">
                      <a:solidFill>
                        <a:srgbClr val="000000"/>
                      </a:solidFill>
                    </a:lnR>
                    <a:lnT w="6350">
                      <a:solidFill>
                        <a:srgbClr val="000000"/>
                      </a:solidFill>
                    </a:lnT>
                    <a:lnB w="6350">
                      <a:solidFill>
                        <a:srgbClr val="000000"/>
                      </a:solidFill>
                    </a:lnB>
                    <a:noFill/>
                  </a:tcPr>
                </a:tc>
                <a:tc>
                  <a:txBody>
                    <a:bodyPr/>
                    <a:lstStyle/>
                    <a:p>
                      <a:pPr lvl="0" algn="l">
                        <a:buNone/>
                      </a:pPr>
                      <a:r>
                        <a:rPr lang="en-US" sz="1200" b="0" i="0" u="none" strike="noStrike">
                          <a:solidFill>
                            <a:srgbClr val="000000"/>
                          </a:solidFill>
                          <a:effectLst/>
                          <a:latin typeface="Aptos Narrow"/>
                        </a:rPr>
                        <a:t>VM Patching Automation in Azure Cloud</a:t>
                      </a:r>
                    </a:p>
                  </a:txBody>
                  <a:tcPr marL="5802" marR="5802" marT="5802" marB="0" anchor="b">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992919816"/>
                  </a:ext>
                </a:extLst>
              </a:tr>
              <a:tr h="224828">
                <a:tc>
                  <a:txBody>
                    <a:bodyPr/>
                    <a:lstStyle/>
                    <a:p>
                      <a:pPr algn="ctr" fontAlgn="b"/>
                      <a:r>
                        <a:rPr lang="en-US" sz="1200" b="0" i="0" u="none" strike="noStrike">
                          <a:solidFill>
                            <a:srgbClr val="000000"/>
                          </a:solidFill>
                          <a:effectLst/>
                          <a:latin typeface="Aptos Narrow"/>
                        </a:rPr>
                        <a:t>6</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Decommissioning of Virtual Machine in Azure</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4902985"/>
                  </a:ext>
                </a:extLst>
              </a:tr>
              <a:tr h="224828">
                <a:tc>
                  <a:txBody>
                    <a:bodyPr/>
                    <a:lstStyle/>
                    <a:p>
                      <a:pPr algn="ctr" fontAlgn="b"/>
                      <a:r>
                        <a:rPr lang="en-US" sz="1200" b="0" i="0" u="none" strike="noStrike">
                          <a:solidFill>
                            <a:srgbClr val="000000"/>
                          </a:solidFill>
                          <a:effectLst/>
                          <a:latin typeface="Aptos Narrow"/>
                        </a:rPr>
                        <a:t>7</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PDF Operations – Converting text to PDF file</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3814872"/>
                  </a:ext>
                </a:extLst>
              </a:tr>
              <a:tr h="224828">
                <a:tc>
                  <a:txBody>
                    <a:bodyPr/>
                    <a:lstStyle/>
                    <a:p>
                      <a:pPr algn="ctr" fontAlgn="b"/>
                      <a:r>
                        <a:rPr lang="en-US" sz="1200" b="0" i="0" u="none" strike="noStrike">
                          <a:solidFill>
                            <a:srgbClr val="000000"/>
                          </a:solidFill>
                          <a:effectLst/>
                          <a:latin typeface="Aptos Narrow"/>
                        </a:rPr>
                        <a:t>8</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Install SQLDB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0587605"/>
                  </a:ext>
                </a:extLst>
              </a:tr>
              <a:tr h="224828">
                <a:tc>
                  <a:txBody>
                    <a:bodyPr/>
                    <a:lstStyle/>
                    <a:p>
                      <a:pPr algn="ctr" fontAlgn="b"/>
                      <a:r>
                        <a:rPr lang="en-US" sz="1200" b="0" i="0" u="none" strike="noStrike">
                          <a:solidFill>
                            <a:srgbClr val="000000"/>
                          </a:solidFill>
                          <a:effectLst/>
                          <a:latin typeface="Aptos Narrow"/>
                        </a:rPr>
                        <a:t>9</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200" b="0" i="0" u="none" strike="noStrike" err="1">
                          <a:solidFill>
                            <a:srgbClr val="000000"/>
                          </a:solidFill>
                          <a:effectLst/>
                          <a:latin typeface="Aptos Narrow"/>
                        </a:rPr>
                        <a:t>Database</a:t>
                      </a:r>
                      <a:r>
                        <a:rPr lang="fr-FR" sz="1200" b="0" i="0" u="none" strike="noStrike">
                          <a:solidFill>
                            <a:srgbClr val="000000"/>
                          </a:solidFill>
                          <a:effectLst/>
                          <a:latin typeface="Aptos Narrow"/>
                        </a:rPr>
                        <a:t> – Grant permission on 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5495265"/>
                  </a:ext>
                </a:extLst>
              </a:tr>
              <a:tr h="224828">
                <a:tc>
                  <a:txBody>
                    <a:bodyPr/>
                    <a:lstStyle/>
                    <a:p>
                      <a:pPr algn="ctr" fontAlgn="b"/>
                      <a:r>
                        <a:rPr lang="en-US" sz="1200" b="0" i="0" u="none" strike="noStrike">
                          <a:solidFill>
                            <a:srgbClr val="000000"/>
                          </a:solidFill>
                          <a:effectLst/>
                          <a:latin typeface="Aptos Narrow"/>
                        </a:rPr>
                        <a:t>10</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Kill SQL session</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64659023"/>
                  </a:ext>
                </a:extLst>
              </a:tr>
              <a:tr h="224828">
                <a:tc>
                  <a:txBody>
                    <a:bodyPr/>
                    <a:lstStyle/>
                    <a:p>
                      <a:pPr algn="ctr" fontAlgn="b"/>
                      <a:r>
                        <a:rPr lang="en-US" sz="1200" b="0" i="0" u="none" strike="noStrike">
                          <a:solidFill>
                            <a:srgbClr val="000000"/>
                          </a:solidFill>
                          <a:effectLst/>
                          <a:latin typeface="Aptos Narrow"/>
                        </a:rPr>
                        <a:t>11</a:t>
                      </a:r>
                      <a:endParaRPr lang="en-US" sz="1200" b="0" i="0" u="none" strike="noStrike">
                        <a:solidFill>
                          <a:srgbClr val="000000"/>
                        </a:solidFill>
                        <a:effectLst/>
                        <a:latin typeface="Aptos Narrow" panose="020B0004020202020204" pitchFamily="34" charset="0"/>
                      </a:endParaRP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Restore SQL 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7845592"/>
                  </a:ext>
                </a:extLst>
              </a:tr>
              <a:tr h="224828">
                <a:tc>
                  <a:txBody>
                    <a:bodyPr/>
                    <a:lstStyle/>
                    <a:p>
                      <a:pPr algn="ctr" fontAlgn="b"/>
                      <a:r>
                        <a:rPr lang="en-US" sz="1200" b="0" i="0" u="none" strike="noStrike">
                          <a:solidFill>
                            <a:srgbClr val="000000"/>
                          </a:solidFill>
                          <a:effectLst/>
                          <a:latin typeface="Aptos Narrow"/>
                        </a:rPr>
                        <a:t>12</a:t>
                      </a:r>
                      <a:endParaRPr lang="en-US" sz="1200" b="0" i="0" u="none" strike="noStrike">
                        <a:solidFill>
                          <a:srgbClr val="000000"/>
                        </a:solidFill>
                        <a:effectLst/>
                        <a:latin typeface="Aptos Narrow" panose="020B0004020202020204" pitchFamily="34" charset="0"/>
                      </a:endParaRP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Run any SQL query</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4992622"/>
                  </a:ext>
                </a:extLst>
              </a:tr>
              <a:tr h="224828">
                <a:tc>
                  <a:txBody>
                    <a:bodyPr/>
                    <a:lstStyle/>
                    <a:p>
                      <a:pPr algn="ctr" fontAlgn="b"/>
                      <a:r>
                        <a:rPr lang="en-US" sz="1200" b="0" i="0" u="none" strike="noStrike">
                          <a:solidFill>
                            <a:srgbClr val="000000"/>
                          </a:solidFill>
                          <a:effectLst/>
                          <a:latin typeface="Aptos Narrow"/>
                        </a:rPr>
                        <a:t>13</a:t>
                      </a:r>
                      <a:endParaRPr lang="en-US" sz="1200" b="0" i="0" u="none" strike="noStrike">
                        <a:solidFill>
                          <a:srgbClr val="000000"/>
                        </a:solidFill>
                        <a:effectLst/>
                        <a:latin typeface="Aptos Narrow" panose="020B0004020202020204" pitchFamily="34" charset="0"/>
                      </a:endParaRP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Start and Stop 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5473105"/>
                  </a:ext>
                </a:extLst>
              </a:tr>
              <a:tr h="224828">
                <a:tc>
                  <a:txBody>
                    <a:bodyPr/>
                    <a:lstStyle/>
                    <a:p>
                      <a:pPr algn="ctr" fontAlgn="b"/>
                      <a:r>
                        <a:rPr lang="en-US" sz="1200" b="0" i="0" u="none" strike="noStrike">
                          <a:solidFill>
                            <a:srgbClr val="000000"/>
                          </a:solidFill>
                          <a:effectLst/>
                          <a:latin typeface="Aptos Narrow"/>
                        </a:rPr>
                        <a:t>14</a:t>
                      </a:r>
                      <a:endParaRPr lang="en-US" sz="1200" b="0" i="0" u="none" strike="noStrike">
                        <a:solidFill>
                          <a:srgbClr val="000000"/>
                        </a:solidFill>
                        <a:effectLst/>
                        <a:latin typeface="Aptos Narrow" panose="020B0004020202020204" pitchFamily="34" charset="0"/>
                      </a:endParaRP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Uninstall 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8513061"/>
                  </a:ext>
                </a:extLst>
              </a:tr>
              <a:tr h="224828">
                <a:tc>
                  <a:txBody>
                    <a:bodyPr/>
                    <a:lstStyle/>
                    <a:p>
                      <a:pPr algn="ctr" fontAlgn="b"/>
                      <a:r>
                        <a:rPr lang="en-US" sz="1200" b="0" i="0" u="none" strike="noStrike">
                          <a:solidFill>
                            <a:srgbClr val="000000"/>
                          </a:solidFill>
                          <a:effectLst/>
                          <a:latin typeface="Aptos Narrow"/>
                        </a:rPr>
                        <a:t>15</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 Update  DB</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3279207"/>
                  </a:ext>
                </a:extLst>
              </a:tr>
              <a:tr h="224828">
                <a:tc>
                  <a:txBody>
                    <a:bodyPr/>
                    <a:lstStyle/>
                    <a:p>
                      <a:pPr algn="ctr" fontAlgn="b"/>
                      <a:r>
                        <a:rPr lang="en-US" sz="1200" b="0" i="0" u="none" strike="noStrike">
                          <a:solidFill>
                            <a:srgbClr val="000000"/>
                          </a:solidFill>
                          <a:effectLst/>
                          <a:latin typeface="Aptos Narrow"/>
                        </a:rPr>
                        <a:t>16</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Excel Operations – Read the Excel file</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3658447"/>
                  </a:ext>
                </a:extLst>
              </a:tr>
              <a:tr h="224828">
                <a:tc>
                  <a:txBody>
                    <a:bodyPr/>
                    <a:lstStyle/>
                    <a:p>
                      <a:pPr algn="ctr" fontAlgn="b"/>
                      <a:r>
                        <a:rPr lang="en-US" sz="1200" b="0" i="0" u="none" strike="noStrike">
                          <a:solidFill>
                            <a:srgbClr val="000000"/>
                          </a:solidFill>
                          <a:effectLst/>
                          <a:latin typeface="Aptos Narrow"/>
                        </a:rPr>
                        <a:t>17</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Excel Operations –  Insert Rows and Columns</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0174507"/>
                  </a:ext>
                </a:extLst>
              </a:tr>
              <a:tr h="224828">
                <a:tc>
                  <a:txBody>
                    <a:bodyPr/>
                    <a:lstStyle/>
                    <a:p>
                      <a:pPr algn="ctr" fontAlgn="b"/>
                      <a:r>
                        <a:rPr lang="en-US" sz="1200" b="0" i="0" u="none" strike="noStrike">
                          <a:solidFill>
                            <a:srgbClr val="000000"/>
                          </a:solidFill>
                          <a:effectLst/>
                          <a:latin typeface="Aptos Narrow"/>
                        </a:rPr>
                        <a:t>18</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Excel Operations – Deleting the Rows and Columns</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9727789"/>
                  </a:ext>
                </a:extLst>
              </a:tr>
              <a:tr h="224828">
                <a:tc>
                  <a:txBody>
                    <a:bodyPr/>
                    <a:lstStyle/>
                    <a:p>
                      <a:pPr algn="ctr" fontAlgn="b"/>
                      <a:r>
                        <a:rPr lang="en-US" sz="1200" b="0" i="0" u="none" strike="noStrike">
                          <a:solidFill>
                            <a:srgbClr val="000000"/>
                          </a:solidFill>
                          <a:effectLst/>
                          <a:latin typeface="Aptos Narrow"/>
                        </a:rPr>
                        <a:t>19</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Excel Operations – Compare rows and columns</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3468510"/>
                  </a:ext>
                </a:extLst>
              </a:tr>
              <a:tr h="224828">
                <a:tc>
                  <a:txBody>
                    <a:bodyPr/>
                    <a:lstStyle/>
                    <a:p>
                      <a:pPr algn="ctr" fontAlgn="b"/>
                      <a:r>
                        <a:rPr lang="en-US" sz="1200" b="0" i="0" u="none" strike="noStrike">
                          <a:solidFill>
                            <a:srgbClr val="000000"/>
                          </a:solidFill>
                          <a:effectLst/>
                          <a:latin typeface="Aptos Narrow"/>
                        </a:rPr>
                        <a:t>20</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Create DL</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63901"/>
                  </a:ext>
                </a:extLst>
              </a:tr>
              <a:tr h="224828">
                <a:tc>
                  <a:txBody>
                    <a:bodyPr/>
                    <a:lstStyle/>
                    <a:p>
                      <a:pPr algn="ctr" fontAlgn="b"/>
                      <a:r>
                        <a:rPr lang="en-US" sz="1200" b="0" i="0" u="none" strike="noStrike">
                          <a:solidFill>
                            <a:srgbClr val="000000"/>
                          </a:solidFill>
                          <a:effectLst/>
                          <a:latin typeface="Aptos Narrow"/>
                        </a:rPr>
                        <a:t>21</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Create, modify and delete public folder</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85992018"/>
                  </a:ext>
                </a:extLst>
              </a:tr>
              <a:tr h="224828">
                <a:tc>
                  <a:txBody>
                    <a:bodyPr/>
                    <a:lstStyle/>
                    <a:p>
                      <a:pPr algn="ctr" fontAlgn="b"/>
                      <a:r>
                        <a:rPr lang="en-US" sz="1200" b="0" i="0" u="none" strike="noStrike">
                          <a:solidFill>
                            <a:srgbClr val="000000"/>
                          </a:solidFill>
                          <a:effectLst/>
                          <a:latin typeface="Aptos Narrow"/>
                        </a:rPr>
                        <a:t>22</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Delete DL</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8452982"/>
                  </a:ext>
                </a:extLst>
              </a:tr>
              <a:tr h="224828">
                <a:tc>
                  <a:txBody>
                    <a:bodyPr/>
                    <a:lstStyle/>
                    <a:p>
                      <a:pPr algn="ctr" fontAlgn="b"/>
                      <a:r>
                        <a:rPr lang="en-US" sz="1200" b="0" i="0" u="none" strike="noStrike">
                          <a:solidFill>
                            <a:srgbClr val="000000"/>
                          </a:solidFill>
                          <a:effectLst/>
                          <a:latin typeface="Aptos Narrow"/>
                        </a:rPr>
                        <a:t>23</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Delete Mailbox</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3730256"/>
                  </a:ext>
                </a:extLst>
              </a:tr>
              <a:tr h="224828">
                <a:tc>
                  <a:txBody>
                    <a:bodyPr/>
                    <a:lstStyle/>
                    <a:p>
                      <a:pPr algn="ctr" fontAlgn="b"/>
                      <a:r>
                        <a:rPr lang="en-US" sz="1200" b="0" i="0" u="none" strike="noStrike">
                          <a:solidFill>
                            <a:srgbClr val="000000"/>
                          </a:solidFill>
                          <a:effectLst/>
                          <a:latin typeface="Aptos Narrow"/>
                        </a:rPr>
                        <a:t>24</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Mail sending attachment</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4956324"/>
                  </a:ext>
                </a:extLst>
              </a:tr>
              <a:tr h="224828">
                <a:tc>
                  <a:txBody>
                    <a:bodyPr/>
                    <a:lstStyle/>
                    <a:p>
                      <a:pPr algn="ctr" fontAlgn="b"/>
                      <a:r>
                        <a:rPr lang="en-US" sz="1200" b="0" i="0" u="none" strike="noStrike">
                          <a:solidFill>
                            <a:srgbClr val="000000"/>
                          </a:solidFill>
                          <a:effectLst/>
                          <a:latin typeface="Aptos Narrow"/>
                        </a:rPr>
                        <a:t>25</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Mail sending html</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16689936"/>
                  </a:ext>
                </a:extLst>
              </a:tr>
              <a:tr h="224828">
                <a:tc>
                  <a:txBody>
                    <a:bodyPr/>
                    <a:lstStyle/>
                    <a:p>
                      <a:pPr algn="ctr" fontAlgn="b"/>
                      <a:r>
                        <a:rPr lang="en-US" sz="1200" b="0" i="0" u="none" strike="noStrike">
                          <a:solidFill>
                            <a:srgbClr val="000000"/>
                          </a:solidFill>
                          <a:effectLst/>
                          <a:latin typeface="Aptos Narrow"/>
                        </a:rPr>
                        <a:t>26</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Exchange – Modify DL</a:t>
                      </a:r>
                    </a:p>
                  </a:txBody>
                  <a:tcPr marL="5803" marR="5803" marT="58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9786531"/>
                  </a:ext>
                </a:extLst>
              </a:tr>
            </a:tbl>
          </a:graphicData>
        </a:graphic>
      </p:graphicFrame>
      <p:graphicFrame>
        <p:nvGraphicFramePr>
          <p:cNvPr id="4" name="Table 3">
            <a:extLst>
              <a:ext uri="{FF2B5EF4-FFF2-40B4-BE49-F238E27FC236}">
                <a16:creationId xmlns:a16="http://schemas.microsoft.com/office/drawing/2014/main" id="{B394A64F-1DEE-E427-5962-F85FC6A41A13}"/>
              </a:ext>
            </a:extLst>
          </p:cNvPr>
          <p:cNvGraphicFramePr>
            <a:graphicFrameLocks noGrp="1"/>
          </p:cNvGraphicFramePr>
          <p:nvPr>
            <p:extLst>
              <p:ext uri="{D42A27DB-BD31-4B8C-83A1-F6EECF244321}">
                <p14:modId xmlns:p14="http://schemas.microsoft.com/office/powerpoint/2010/main" val="3146098529"/>
              </p:ext>
            </p:extLst>
          </p:nvPr>
        </p:nvGraphicFramePr>
        <p:xfrm>
          <a:off x="6095999" y="699171"/>
          <a:ext cx="4227615" cy="5921325"/>
        </p:xfrm>
        <a:graphic>
          <a:graphicData uri="http://schemas.openxmlformats.org/drawingml/2006/table">
            <a:tbl>
              <a:tblPr/>
              <a:tblGrid>
                <a:gridCol w="746049">
                  <a:extLst>
                    <a:ext uri="{9D8B030D-6E8A-4147-A177-3AD203B41FA5}">
                      <a16:colId xmlns:a16="http://schemas.microsoft.com/office/drawing/2014/main" val="1399390533"/>
                    </a:ext>
                  </a:extLst>
                </a:gridCol>
                <a:gridCol w="3481566">
                  <a:extLst>
                    <a:ext uri="{9D8B030D-6E8A-4147-A177-3AD203B41FA5}">
                      <a16:colId xmlns:a16="http://schemas.microsoft.com/office/drawing/2014/main" val="2950438531"/>
                    </a:ext>
                  </a:extLst>
                </a:gridCol>
              </a:tblGrid>
              <a:tr h="236853">
                <a:tc>
                  <a:txBody>
                    <a:bodyPr/>
                    <a:lstStyle/>
                    <a:p>
                      <a:pPr algn="ctr" fontAlgn="b"/>
                      <a:r>
                        <a:rPr lang="en-US" sz="1200" b="0" i="0" u="none" strike="noStrike">
                          <a:solidFill>
                            <a:srgbClr val="000000"/>
                          </a:solidFill>
                          <a:effectLst/>
                          <a:latin typeface="Aptos Narrow"/>
                        </a:rPr>
                        <a:t>27</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XML Operations – Delete XML attributes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6214729"/>
                  </a:ext>
                </a:extLst>
              </a:tr>
              <a:tr h="236853">
                <a:tc>
                  <a:txBody>
                    <a:bodyPr/>
                    <a:lstStyle/>
                    <a:p>
                      <a:pPr algn="ctr" fontAlgn="b"/>
                      <a:r>
                        <a:rPr lang="en-US" sz="1200" b="0" i="0" u="none" strike="noStrike">
                          <a:solidFill>
                            <a:srgbClr val="000000"/>
                          </a:solidFill>
                          <a:effectLst/>
                          <a:latin typeface="Aptos Narrow"/>
                        </a:rPr>
                        <a:t>28</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XML Operations – Retrieve XML attributes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3349705"/>
                  </a:ext>
                </a:extLst>
              </a:tr>
              <a:tr h="236853">
                <a:tc>
                  <a:txBody>
                    <a:bodyPr/>
                    <a:lstStyle/>
                    <a:p>
                      <a:pPr algn="ctr" fontAlgn="b"/>
                      <a:r>
                        <a:rPr lang="en-US" sz="1200" b="0" i="0" u="none" strike="noStrike">
                          <a:solidFill>
                            <a:srgbClr val="000000"/>
                          </a:solidFill>
                          <a:effectLst/>
                          <a:latin typeface="Aptos Narrow"/>
                        </a:rPr>
                        <a:t>29</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XML Operations – Traverse on Tree</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5511339"/>
                  </a:ext>
                </a:extLst>
              </a:tr>
              <a:tr h="236853">
                <a:tc>
                  <a:txBody>
                    <a:bodyPr/>
                    <a:lstStyle/>
                    <a:p>
                      <a:pPr algn="ctr" fontAlgn="b"/>
                      <a:r>
                        <a:rPr lang="en-US" sz="1200" b="0" i="0" u="none" strike="noStrike">
                          <a:solidFill>
                            <a:srgbClr val="000000"/>
                          </a:solidFill>
                          <a:effectLst/>
                          <a:latin typeface="Aptos Narrow"/>
                        </a:rPr>
                        <a:t>30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 Stage– Service monitor</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8573560"/>
                  </a:ext>
                </a:extLst>
              </a:tr>
              <a:tr h="236853">
                <a:tc>
                  <a:txBody>
                    <a:bodyPr/>
                    <a:lstStyle/>
                    <a:p>
                      <a:pPr algn="ctr" fontAlgn="b"/>
                      <a:r>
                        <a:rPr lang="en-US" sz="1200" b="0" i="0" u="none" strike="noStrike">
                          <a:solidFill>
                            <a:srgbClr val="000000"/>
                          </a:solidFill>
                          <a:effectLst/>
                          <a:latin typeface="Aptos Narrow"/>
                        </a:rPr>
                        <a:t>31</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 Stage– User role privileges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8807980"/>
                  </a:ext>
                </a:extLst>
              </a:tr>
              <a:tr h="236853">
                <a:tc>
                  <a:txBody>
                    <a:bodyPr/>
                    <a:lstStyle/>
                    <a:p>
                      <a:pPr algn="ctr" fontAlgn="b"/>
                      <a:r>
                        <a:rPr lang="en-US" sz="1200" b="0" i="0" u="none" strike="noStrike">
                          <a:solidFill>
                            <a:srgbClr val="000000"/>
                          </a:solidFill>
                          <a:effectLst/>
                          <a:latin typeface="Aptos Narrow"/>
                        </a:rPr>
                        <a:t>32</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copy files</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7760454"/>
                  </a:ext>
                </a:extLst>
              </a:tr>
              <a:tr h="236853">
                <a:tc>
                  <a:txBody>
                    <a:bodyPr/>
                    <a:lstStyle/>
                    <a:p>
                      <a:pPr algn="ctr" fontAlgn="b"/>
                      <a:r>
                        <a:rPr lang="en-US" sz="1200" b="0" i="0" u="none" strike="noStrike">
                          <a:solidFill>
                            <a:srgbClr val="000000"/>
                          </a:solidFill>
                          <a:effectLst/>
                          <a:latin typeface="Aptos Narrow"/>
                        </a:rPr>
                        <a:t>33</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delete file</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7631352"/>
                  </a:ext>
                </a:extLst>
              </a:tr>
              <a:tr h="236853">
                <a:tc>
                  <a:txBody>
                    <a:bodyPr/>
                    <a:lstStyle/>
                    <a:p>
                      <a:pPr algn="ctr" fontAlgn="b"/>
                      <a:r>
                        <a:rPr lang="en-US" sz="1200" b="0" i="0" u="none" strike="noStrike">
                          <a:solidFill>
                            <a:srgbClr val="000000"/>
                          </a:solidFill>
                          <a:effectLst/>
                          <a:latin typeface="Aptos Narrow"/>
                        </a:rPr>
                        <a:t>34</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move the file</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0059242"/>
                  </a:ext>
                </a:extLst>
              </a:tr>
              <a:tr h="236853">
                <a:tc>
                  <a:txBody>
                    <a:bodyPr/>
                    <a:lstStyle/>
                    <a:p>
                      <a:pPr algn="ctr" fontAlgn="b"/>
                      <a:r>
                        <a:rPr lang="en-US" sz="1200" b="0" i="0" u="none" strike="noStrike">
                          <a:solidFill>
                            <a:srgbClr val="000000"/>
                          </a:solidFill>
                          <a:effectLst/>
                          <a:latin typeface="Aptos Narrow"/>
                        </a:rPr>
                        <a:t>35</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Read the file</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1560169"/>
                  </a:ext>
                </a:extLst>
              </a:tr>
              <a:tr h="236853">
                <a:tc>
                  <a:txBody>
                    <a:bodyPr/>
                    <a:lstStyle/>
                    <a:p>
                      <a:pPr algn="ctr" fontAlgn="b"/>
                      <a:r>
                        <a:rPr lang="en-US" sz="1200" b="0" i="0" u="none" strike="noStrike">
                          <a:solidFill>
                            <a:srgbClr val="000000"/>
                          </a:solidFill>
                          <a:effectLst/>
                          <a:latin typeface="Aptos Narrow"/>
                        </a:rPr>
                        <a:t>36</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Write the file</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9941061"/>
                  </a:ext>
                </a:extLst>
              </a:tr>
              <a:tr h="236853">
                <a:tc>
                  <a:txBody>
                    <a:bodyPr/>
                    <a:lstStyle/>
                    <a:p>
                      <a:pPr algn="ctr" fontAlgn="b"/>
                      <a:r>
                        <a:rPr lang="en-US" sz="1200" b="0" i="0" u="none" strike="noStrike">
                          <a:solidFill>
                            <a:srgbClr val="000000"/>
                          </a:solidFill>
                          <a:effectLst/>
                          <a:latin typeface="Aptos Narrow"/>
                        </a:rPr>
                        <a:t>37</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Replace string</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4508703"/>
                  </a:ext>
                </a:extLst>
              </a:tr>
              <a:tr h="236853">
                <a:tc>
                  <a:txBody>
                    <a:bodyPr/>
                    <a:lstStyle/>
                    <a:p>
                      <a:pPr algn="ctr" fontAlgn="b"/>
                      <a:r>
                        <a:rPr lang="en-US" sz="1200" b="0" i="0" u="none" strike="noStrike">
                          <a:solidFill>
                            <a:srgbClr val="000000"/>
                          </a:solidFill>
                          <a:effectLst/>
                          <a:latin typeface="Aptos Narrow"/>
                        </a:rPr>
                        <a:t>38</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File Operations – Search string</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2156319"/>
                  </a:ext>
                </a:extLst>
              </a:tr>
              <a:tr h="236853">
                <a:tc>
                  <a:txBody>
                    <a:bodyPr/>
                    <a:lstStyle/>
                    <a:p>
                      <a:pPr algn="ctr" fontAlgn="b"/>
                      <a:r>
                        <a:rPr lang="en-US" sz="1200" b="0" i="0" u="none" strike="noStrike">
                          <a:solidFill>
                            <a:srgbClr val="000000"/>
                          </a:solidFill>
                          <a:effectLst/>
                          <a:latin typeface="Aptos Narrow"/>
                        </a:rPr>
                        <a:t>39</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CSV Operation-Read Data</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4410465"/>
                  </a:ext>
                </a:extLst>
              </a:tr>
              <a:tr h="236853">
                <a:tc>
                  <a:txBody>
                    <a:bodyPr/>
                    <a:lstStyle/>
                    <a:p>
                      <a:pPr algn="ctr" fontAlgn="b"/>
                      <a:r>
                        <a:rPr lang="en-US" sz="1200" b="0" i="0" u="none" strike="noStrike">
                          <a:solidFill>
                            <a:srgbClr val="000000"/>
                          </a:solidFill>
                          <a:effectLst/>
                          <a:latin typeface="Aptos Narrow"/>
                        </a:rPr>
                        <a:t>40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CSV Operation- Insert data</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8902248"/>
                  </a:ext>
                </a:extLst>
              </a:tr>
              <a:tr h="236853">
                <a:tc>
                  <a:txBody>
                    <a:bodyPr/>
                    <a:lstStyle/>
                    <a:p>
                      <a:pPr algn="ctr" fontAlgn="b"/>
                      <a:r>
                        <a:rPr lang="en-US" sz="1200" b="0" i="0" u="none" strike="noStrike">
                          <a:solidFill>
                            <a:srgbClr val="000000"/>
                          </a:solidFill>
                          <a:effectLst/>
                          <a:latin typeface="Aptos Narrow"/>
                        </a:rPr>
                        <a:t>41</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CSV Operation-Delete Data</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701958"/>
                  </a:ext>
                </a:extLst>
              </a:tr>
              <a:tr h="236853">
                <a:tc>
                  <a:txBody>
                    <a:bodyPr/>
                    <a:lstStyle/>
                    <a:p>
                      <a:pPr algn="ctr" fontAlgn="b"/>
                      <a:r>
                        <a:rPr lang="en-US" sz="1200" b="0" i="0" u="none" strike="noStrike">
                          <a:solidFill>
                            <a:srgbClr val="000000"/>
                          </a:solidFill>
                          <a:effectLst/>
                          <a:latin typeface="Aptos Narrow"/>
                        </a:rPr>
                        <a:t>42</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CSV Operation-Update Data</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4959866"/>
                  </a:ext>
                </a:extLst>
              </a:tr>
              <a:tr h="236853">
                <a:tc>
                  <a:txBody>
                    <a:bodyPr/>
                    <a:lstStyle/>
                    <a:p>
                      <a:pPr algn="ctr" fontAlgn="b"/>
                      <a:r>
                        <a:rPr lang="en-US" sz="1200" b="0" i="0" u="none" strike="noStrike">
                          <a:solidFill>
                            <a:srgbClr val="000000"/>
                          </a:solidFill>
                          <a:effectLst/>
                          <a:latin typeface="Aptos Narrow"/>
                        </a:rPr>
                        <a:t>43</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CSV Operation- Compare Data</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3356901"/>
                  </a:ext>
                </a:extLst>
              </a:tr>
              <a:tr h="236853">
                <a:tc>
                  <a:txBody>
                    <a:bodyPr/>
                    <a:lstStyle/>
                    <a:p>
                      <a:pPr algn="ctr" fontAlgn="b"/>
                      <a:r>
                        <a:rPr lang="en-US" sz="1200" b="0" i="0" u="none" strike="noStrike">
                          <a:solidFill>
                            <a:srgbClr val="000000"/>
                          </a:solidFill>
                          <a:effectLst/>
                          <a:latin typeface="Aptos Narrow"/>
                        </a:rPr>
                        <a:t>44</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Create Data(MySQL)</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84898734"/>
                  </a:ext>
                </a:extLst>
              </a:tr>
              <a:tr h="236853">
                <a:tc>
                  <a:txBody>
                    <a:bodyPr/>
                    <a:lstStyle/>
                    <a:p>
                      <a:pPr algn="ctr" fontAlgn="b"/>
                      <a:r>
                        <a:rPr lang="en-US" sz="1200" b="0" i="0" u="none" strike="noStrike">
                          <a:solidFill>
                            <a:srgbClr val="000000"/>
                          </a:solidFill>
                          <a:effectLst/>
                          <a:latin typeface="Aptos Narrow"/>
                        </a:rPr>
                        <a:t>45</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Read Data(MySQL)</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7836328"/>
                  </a:ext>
                </a:extLst>
              </a:tr>
              <a:tr h="236853">
                <a:tc>
                  <a:txBody>
                    <a:bodyPr/>
                    <a:lstStyle/>
                    <a:p>
                      <a:pPr algn="ctr" fontAlgn="b"/>
                      <a:r>
                        <a:rPr lang="en-US" sz="1200" b="0" i="0" u="none" strike="noStrike">
                          <a:solidFill>
                            <a:srgbClr val="000000"/>
                          </a:solidFill>
                          <a:effectLst/>
                          <a:latin typeface="Aptos Narrow"/>
                        </a:rPr>
                        <a:t>46</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Update Data(MySQL)</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7938872"/>
                  </a:ext>
                </a:extLst>
              </a:tr>
              <a:tr h="236853">
                <a:tc>
                  <a:txBody>
                    <a:bodyPr/>
                    <a:lstStyle/>
                    <a:p>
                      <a:pPr algn="ctr" fontAlgn="b"/>
                      <a:r>
                        <a:rPr lang="en-US" sz="1200" b="0" i="0" u="none" strike="noStrike">
                          <a:solidFill>
                            <a:srgbClr val="000000"/>
                          </a:solidFill>
                          <a:effectLst/>
                          <a:latin typeface="Aptos Narrow"/>
                        </a:rPr>
                        <a:t>47</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Delete Data(MySQL)</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6715365"/>
                  </a:ext>
                </a:extLst>
              </a:tr>
              <a:tr h="236853">
                <a:tc>
                  <a:txBody>
                    <a:bodyPr/>
                    <a:lstStyle/>
                    <a:p>
                      <a:pPr algn="ctr" fontAlgn="b"/>
                      <a:r>
                        <a:rPr lang="en-US" sz="1200" b="0" i="0" u="none" strike="noStrike">
                          <a:solidFill>
                            <a:srgbClr val="000000"/>
                          </a:solidFill>
                          <a:effectLst/>
                          <a:latin typeface="Aptos Narrow"/>
                        </a:rPr>
                        <a:t>48</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Excel To Csv</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68741500"/>
                  </a:ext>
                </a:extLst>
              </a:tr>
              <a:tr h="236853">
                <a:tc>
                  <a:txBody>
                    <a:bodyPr/>
                    <a:lstStyle/>
                    <a:p>
                      <a:pPr algn="ctr" fontAlgn="b"/>
                      <a:r>
                        <a:rPr lang="en-US" sz="1200" b="0" i="0" u="none" strike="noStrike">
                          <a:solidFill>
                            <a:srgbClr val="000000"/>
                          </a:solidFill>
                          <a:effectLst/>
                          <a:latin typeface="Aptos Narrow"/>
                        </a:rPr>
                        <a:t>49</a:t>
                      </a:r>
                      <a:endParaRPr lang="en-US"/>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JSON To xml</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7281131"/>
                  </a:ext>
                </a:extLst>
              </a:tr>
              <a:tr h="236853">
                <a:tc>
                  <a:txBody>
                    <a:bodyPr/>
                    <a:lstStyle/>
                    <a:p>
                      <a:pPr algn="ctr" fontAlgn="b"/>
                      <a:r>
                        <a:rPr lang="en-US" sz="1200" b="0" i="0" u="none" strike="noStrike">
                          <a:solidFill>
                            <a:srgbClr val="000000"/>
                          </a:solidFill>
                          <a:effectLst/>
                          <a:latin typeface="Aptos Narrow"/>
                        </a:rPr>
                        <a:t>50</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JSON To xlsx</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4904774"/>
                  </a:ext>
                </a:extLst>
              </a:tr>
              <a:tr h="236853">
                <a:tc>
                  <a:txBody>
                    <a:bodyPr/>
                    <a:lstStyle/>
                    <a:p>
                      <a:pPr algn="ctr" fontAlgn="b"/>
                      <a:r>
                        <a:rPr lang="en-US" sz="1200" b="0" i="0" u="none" strike="noStrike">
                          <a:solidFill>
                            <a:srgbClr val="000000"/>
                          </a:solidFill>
                          <a:effectLst/>
                          <a:latin typeface="Aptos Narrow"/>
                        </a:rPr>
                        <a:t>51</a:t>
                      </a:r>
                      <a:endParaRPr lang="en-US" sz="1200" b="0" i="0" u="none" strike="noStrike">
                        <a:solidFill>
                          <a:srgbClr val="000000"/>
                        </a:solidFill>
                        <a:effectLst/>
                        <a:latin typeface="Aptos Narrow" panose="020B0004020202020204" pitchFamily="34" charset="0"/>
                      </a:endParaRP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JSON To Csv</a:t>
                      </a:r>
                    </a:p>
                  </a:txBody>
                  <a:tcPr marL="6002" marR="6002" marT="600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9684603"/>
                  </a:ext>
                </a:extLst>
              </a:tr>
            </a:tbl>
          </a:graphicData>
        </a:graphic>
      </p:graphicFrame>
    </p:spTree>
    <p:extLst>
      <p:ext uri="{BB962C8B-B14F-4D97-AF65-F5344CB8AC3E}">
        <p14:creationId xmlns:p14="http://schemas.microsoft.com/office/powerpoint/2010/main" val="3144818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Excel Operations –  Insert Rows and Columns</a:t>
            </a:r>
          </a:p>
        </p:txBody>
      </p:sp>
      <p:sp>
        <p:nvSpPr>
          <p:cNvPr id="7" name="TextBox 6">
            <a:extLst>
              <a:ext uri="{FF2B5EF4-FFF2-40B4-BE49-F238E27FC236}">
                <a16:creationId xmlns:a16="http://schemas.microsoft.com/office/drawing/2014/main" id="{D95174E8-731D-CD71-0372-CD3CC655F3B8}"/>
              </a:ext>
            </a:extLst>
          </p:cNvPr>
          <p:cNvSpPr txBox="1"/>
          <p:nvPr/>
        </p:nvSpPr>
        <p:spPr>
          <a:xfrm>
            <a:off x="287226" y="680389"/>
            <a:ext cx="11579516" cy="635558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 </a:t>
            </a:r>
            <a:r>
              <a:rPr lang="en-US" kern="100">
                <a:solidFill>
                  <a:srgbClr val="111111"/>
                </a:solidFill>
                <a:latin typeface="Segoe UI"/>
                <a:cs typeface="Segoe UI"/>
              </a:rPr>
              <a:t>For Consistent layout and fixed format and for enhanced appearance and professional presentation.</a:t>
            </a:r>
            <a:br>
              <a:rPr lang="en-US" kern="100">
                <a:latin typeface="Segoe UI"/>
                <a:cs typeface="Segoe UI"/>
              </a:rPr>
            </a:br>
            <a:endParaRPr lang="en-US"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kern="100">
              <a:solidFill>
                <a:srgbClr val="111111"/>
              </a:solidFill>
              <a:latin typeface="Segoe UI"/>
              <a:cs typeface="Segoe UI"/>
            </a:endParaRPr>
          </a:p>
          <a:p>
            <a:pPr marL="285750" indent="-285750">
              <a:buFont typeface="Arial"/>
              <a:buChar char="•"/>
              <a:tabLst>
                <a:tab pos="457200" algn="l"/>
              </a:tabLst>
            </a:pPr>
            <a:r>
              <a:rPr lang="en-US" b="1" kern="100">
                <a:solidFill>
                  <a:srgbClr val="111111"/>
                </a:solidFill>
                <a:latin typeface="Segoe UI"/>
                <a:cs typeface="Segoe UI"/>
              </a:rPr>
              <a:t>Consistent Layout: </a:t>
            </a:r>
            <a:r>
              <a:rPr lang="en-US" kern="100">
                <a:solidFill>
                  <a:srgbClr val="111111"/>
                </a:solidFill>
                <a:latin typeface="Segoe UI"/>
                <a:cs typeface="Segoe UI"/>
              </a:rPr>
              <a:t>Ensure that the document’s layout and formatting remain consistent across different devices and platforms.</a:t>
            </a:r>
          </a:p>
          <a:p>
            <a:pPr marL="285750" indent="-285750">
              <a:buFont typeface="Arial"/>
              <a:buChar char="•"/>
              <a:tabLst>
                <a:tab pos="457200" algn="l"/>
              </a:tabLst>
            </a:pPr>
            <a:r>
              <a:rPr lang="en-US" b="1" kern="100">
                <a:solidFill>
                  <a:srgbClr val="111111"/>
                </a:solidFill>
                <a:latin typeface="Segoe UI"/>
                <a:cs typeface="Segoe UI"/>
              </a:rPr>
              <a:t>Fixed Format and Enhanced Appearance:</a:t>
            </a:r>
            <a:r>
              <a:rPr lang="en-US" kern="100">
                <a:solidFill>
                  <a:srgbClr val="111111"/>
                </a:solidFill>
                <a:latin typeface="Segoe UI"/>
                <a:cs typeface="Segoe UI"/>
              </a:rPr>
              <a:t> Unlike text files, PDFs maintain their formatting regardless of the software or hardware used to view them. PDFs often look more polished and professional compared to text files.</a:t>
            </a:r>
          </a:p>
          <a:p>
            <a:pPr marL="285750" indent="-285750">
              <a:buFont typeface="Arial"/>
              <a:buChar char="•"/>
              <a:tabLst>
                <a:tab pos="457200" algn="l"/>
              </a:tabLst>
            </a:pPr>
            <a:r>
              <a:rPr lang="en-US" b="1" kern="100">
                <a:solidFill>
                  <a:srgbClr val="111111"/>
                </a:solidFill>
                <a:latin typeface="Segoe UI"/>
                <a:cs typeface="Segoe UI"/>
              </a:rPr>
              <a:t>Security and Permissions:</a:t>
            </a:r>
            <a:r>
              <a:rPr lang="en-US" kern="100">
                <a:solidFill>
                  <a:srgbClr val="111111"/>
                </a:solidFill>
                <a:latin typeface="Segoe UI"/>
                <a:cs typeface="Segoe UI"/>
              </a:rPr>
              <a:t> Control permissions to prevent unauthorized editing, copying, or printing of the document.</a:t>
            </a:r>
          </a:p>
          <a:p>
            <a:pPr>
              <a:tabLst>
                <a:tab pos="457200" algn="l"/>
              </a:tabLst>
            </a:pPr>
            <a:endParaRPr lang="en-US" sz="1100" kern="100">
              <a:solidFill>
                <a:srgbClr val="111111"/>
              </a:solidFill>
              <a:latin typeface="Aptos"/>
              <a:cs typeface="Segoe UI"/>
            </a:endParaRPr>
          </a:p>
          <a:p>
            <a:pPr>
              <a:tabLst>
                <a:tab pos="457200" algn="l"/>
              </a:tabLst>
            </a:pPr>
            <a:r>
              <a:rPr lang="en-US" b="1" kern="100">
                <a:solidFill>
                  <a:srgbClr val="111111"/>
                </a:solidFill>
                <a:latin typeface="Segoe UI"/>
                <a:cs typeface="Segoe UI"/>
              </a:rPr>
              <a:t>Steps to perform tasks:</a:t>
            </a:r>
          </a:p>
          <a:p>
            <a:pPr>
              <a:tabLst>
                <a:tab pos="457200" algn="l"/>
              </a:tabLst>
            </a:pPr>
            <a:r>
              <a:rPr lang="en-US" kern="100">
                <a:solidFill>
                  <a:srgbClr val="111111"/>
                </a:solidFill>
                <a:latin typeface="Segoe UI"/>
                <a:cs typeface="Segoe UI"/>
              </a:rPr>
              <a:t>1.Initialize Excel Application</a:t>
            </a:r>
          </a:p>
          <a:p>
            <a:pPr>
              <a:tabLst>
                <a:tab pos="457200" algn="l"/>
              </a:tabLst>
            </a:pPr>
            <a:r>
              <a:rPr lang="en-US" kern="100">
                <a:solidFill>
                  <a:srgbClr val="111111"/>
                </a:solidFill>
                <a:latin typeface="Segoe UI"/>
                <a:cs typeface="Segoe UI"/>
              </a:rPr>
              <a:t>2.Create a New Workbook and Add a Worksheet.</a:t>
            </a:r>
          </a:p>
          <a:p>
            <a:pPr>
              <a:tabLst>
                <a:tab pos="457200" algn="l"/>
              </a:tabLst>
            </a:pPr>
            <a:r>
              <a:rPr lang="en-US" kern="100">
                <a:solidFill>
                  <a:srgbClr val="111111"/>
                </a:solidFill>
                <a:latin typeface="Segoe UI"/>
                <a:cs typeface="Segoe UI"/>
              </a:rPr>
              <a:t>3.Set Column Headers and Insert Data.</a:t>
            </a:r>
          </a:p>
          <a:p>
            <a:pPr>
              <a:tabLst>
                <a:tab pos="457200" algn="l"/>
              </a:tabLst>
            </a:pPr>
            <a:r>
              <a:rPr lang="en-US" kern="100">
                <a:solidFill>
                  <a:srgbClr val="111111"/>
                </a:solidFill>
                <a:latin typeface="Segoe UI"/>
                <a:cs typeface="Segoe UI"/>
              </a:rPr>
              <a:t>4.Format the Worksheet. Save and Quit Excel. </a:t>
            </a:r>
          </a:p>
          <a:p>
            <a:pPr>
              <a:tabLst>
                <a:tab pos="457200" algn="l"/>
              </a:tabLst>
            </a:pPr>
            <a:endParaRPr lang="en-US"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b="1" kern="100">
              <a:solidFill>
                <a:srgbClr val="111111"/>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p>
          <a:p>
            <a:pPr>
              <a:tabLst>
                <a:tab pos="457200" algn="l"/>
              </a:tabLst>
            </a:pPr>
            <a:r>
              <a:rPr lang="en-US" sz="1600" b="1" kern="100">
                <a:solidFill>
                  <a:srgbClr val="111111"/>
                </a:solidFill>
                <a:latin typeface="Segoe UI"/>
                <a:cs typeface="Segoe UI"/>
              </a:rPr>
              <a:t>Request type: Service Request</a:t>
            </a: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p>
          <a:p>
            <a:pPr>
              <a:tabLst>
                <a:tab pos="457200" algn="l"/>
              </a:tabLst>
            </a:pPr>
            <a:r>
              <a:rPr lang="en-US" sz="1600" b="1" kern="100">
                <a:solidFill>
                  <a:srgbClr val="111111"/>
                </a:solidFill>
                <a:latin typeface="Segoe UI"/>
                <a:cs typeface="Segoe UI"/>
              </a:rPr>
              <a:t>Automation Orchestrator: Ansible Automation Platform</a:t>
            </a:r>
          </a:p>
        </p:txBody>
      </p:sp>
    </p:spTree>
    <p:extLst>
      <p:ext uri="{BB962C8B-B14F-4D97-AF65-F5344CB8AC3E}">
        <p14:creationId xmlns:p14="http://schemas.microsoft.com/office/powerpoint/2010/main" val="4242333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Excel Operations – Deleting the Rows and Columns</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803956"/>
            <a:ext cx="11610409" cy="5695918"/>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To remove irrelevant data and to improve the data quality and enhance the readability</a:t>
            </a:r>
            <a:br>
              <a:rPr lang="en-US" kern="100">
                <a:latin typeface="Segoe UI"/>
                <a:cs typeface="Segoe UI"/>
              </a:rPr>
            </a:br>
            <a:br>
              <a:rPr lang="en-US" kern="100">
                <a:latin typeface="Segoe UI"/>
                <a:cs typeface="Segoe UI"/>
              </a:rPr>
            </a:br>
            <a:r>
              <a:rPr lang="en-US" b="1" kern="100">
                <a:solidFill>
                  <a:srgbClr val="111111"/>
                </a:solidFill>
                <a:latin typeface="Segoe UI"/>
                <a:cs typeface="Segoe UI"/>
              </a:rPr>
              <a:t>Scope:</a:t>
            </a:r>
            <a:endParaRPr lang="en-US" b="1" kern="100">
              <a:latin typeface="Segoe UI"/>
              <a:cs typeface="Segoe UI"/>
            </a:endParaRPr>
          </a:p>
          <a:p>
            <a:pPr>
              <a:tabLst>
                <a:tab pos="457200" algn="l"/>
              </a:tabLst>
            </a:pPr>
            <a:r>
              <a:rPr lang="en-US" b="1" kern="100">
                <a:solidFill>
                  <a:srgbClr val="111111"/>
                </a:solidFill>
                <a:latin typeface="Segoe UI"/>
                <a:cs typeface="Segoe UI"/>
              </a:rPr>
              <a:t>1.Data cleaning</a:t>
            </a:r>
            <a:r>
              <a:rPr lang="en-US" kern="100">
                <a:solidFill>
                  <a:srgbClr val="111111"/>
                </a:solidFill>
                <a:latin typeface="Segoe UI"/>
                <a:cs typeface="Segoe UI"/>
              </a:rPr>
              <a:t>: Eliminate rows and columns that contain unnecessary or irrelevant information to streamline the dataset.</a:t>
            </a:r>
          </a:p>
          <a:p>
            <a:pPr>
              <a:tabLst>
                <a:tab pos="457200" algn="l"/>
              </a:tabLst>
            </a:pPr>
            <a:r>
              <a:rPr lang="en-US" b="1" kern="100">
                <a:solidFill>
                  <a:srgbClr val="111111"/>
                </a:solidFill>
                <a:latin typeface="Segoe UI"/>
                <a:cs typeface="Segoe UI"/>
              </a:rPr>
              <a:t>2.Correct Errors: </a:t>
            </a:r>
            <a:r>
              <a:rPr lang="en-US" kern="100">
                <a:solidFill>
                  <a:srgbClr val="111111"/>
                </a:solidFill>
                <a:latin typeface="Segoe UI"/>
                <a:cs typeface="Segoe UI"/>
              </a:rPr>
              <a:t>Delete rows or columns with incorrect or corrupted data to ensure the dataset’s accuracy.</a:t>
            </a:r>
          </a:p>
          <a:p>
            <a:pPr>
              <a:tabLst>
                <a:tab pos="457200" algn="l"/>
              </a:tabLst>
            </a:pPr>
            <a:r>
              <a:rPr lang="en-US" b="1" kern="100">
                <a:solidFill>
                  <a:srgbClr val="111111"/>
                </a:solidFill>
                <a:latin typeface="Arial"/>
                <a:cs typeface="Arial"/>
              </a:rPr>
              <a:t>3</a:t>
            </a:r>
            <a:r>
              <a:rPr lang="en-US" b="1" kern="100">
                <a:solidFill>
                  <a:srgbClr val="111111"/>
                </a:solidFill>
                <a:latin typeface="Segoe UI"/>
                <a:cs typeface="Segoe UI"/>
              </a:rPr>
              <a:t>.Standardize Data: </a:t>
            </a:r>
            <a:r>
              <a:rPr lang="en-US" kern="100">
                <a:solidFill>
                  <a:srgbClr val="111111"/>
                </a:solidFill>
                <a:latin typeface="Segoe UI"/>
                <a:cs typeface="Segoe UI"/>
              </a:rPr>
              <a:t>Ensure consistency by removing redundant or duplicate rows and columns.</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Steps to perform tasks:</a:t>
            </a:r>
            <a:endParaRPr lang="en-US" kern="100">
              <a:latin typeface="Segoe UI"/>
              <a:cs typeface="Segoe UI"/>
            </a:endParaRPr>
          </a:p>
          <a:p>
            <a:pPr>
              <a:tabLst>
                <a:tab pos="457200" algn="l"/>
              </a:tabLst>
            </a:pPr>
            <a:r>
              <a:rPr lang="en-US" kern="100">
                <a:solidFill>
                  <a:srgbClr val="111111"/>
                </a:solidFill>
                <a:latin typeface="Arial"/>
                <a:cs typeface="Arial"/>
              </a:rPr>
              <a:t>1.Open the specified Excel file</a:t>
            </a:r>
          </a:p>
          <a:p>
            <a:pPr>
              <a:tabLst>
                <a:tab pos="457200" algn="l"/>
              </a:tabLst>
            </a:pPr>
            <a:r>
              <a:rPr lang="en-US" kern="100">
                <a:solidFill>
                  <a:srgbClr val="111111"/>
                </a:solidFill>
                <a:latin typeface="Arial"/>
                <a:cs typeface="Arial"/>
              </a:rPr>
              <a:t>2.Delete rows and columns based on the condition,</a:t>
            </a:r>
          </a:p>
          <a:p>
            <a:pPr>
              <a:tabLst>
                <a:tab pos="457200" algn="l"/>
              </a:tabLst>
            </a:pPr>
            <a:r>
              <a:rPr lang="en-US" kern="100">
                <a:solidFill>
                  <a:srgbClr val="111111"/>
                </a:solidFill>
                <a:latin typeface="Arial"/>
                <a:cs typeface="Arial"/>
              </a:rPr>
              <a:t>3.Save the changes</a:t>
            </a:r>
          </a:p>
          <a:p>
            <a:pPr>
              <a:tabLst>
                <a:tab pos="457200" algn="l"/>
              </a:tabLst>
            </a:pPr>
            <a:r>
              <a:rPr lang="en-US" kern="100">
                <a:solidFill>
                  <a:srgbClr val="111111"/>
                </a:solidFill>
                <a:latin typeface="Arial"/>
                <a:cs typeface="Arial"/>
              </a:rPr>
              <a:t>4.Close the file. </a:t>
            </a:r>
          </a:p>
          <a:p>
            <a:pPr>
              <a:lnSpc>
                <a:spcPct val="114999"/>
              </a:lnSpc>
              <a:spcAft>
                <a:spcPts val="800"/>
              </a:spcAft>
              <a:tabLst>
                <a:tab pos="457200" algn="l"/>
              </a:tabLst>
            </a:pPr>
            <a:endParaRPr lang="en-US" sz="1600" b="1" kern="100">
              <a:solidFill>
                <a:srgbClr val="111111"/>
              </a:solidFill>
              <a:latin typeface="Segoe UI"/>
              <a:cs typeface="Segoe UI"/>
            </a:endParaRPr>
          </a:p>
          <a:p>
            <a:pPr>
              <a:lnSpc>
                <a:spcPct val="114999"/>
              </a:lnSpc>
              <a:spcAft>
                <a:spcPts val="800"/>
              </a:spcAft>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2805888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Excel Operations – Compare rows and columns</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Segoe UI"/>
                <a:cs typeface="Segoe UI"/>
              </a:rPr>
              <a:t> T</a:t>
            </a:r>
            <a:r>
              <a:rPr lang="en-US" kern="100">
                <a:solidFill>
                  <a:srgbClr val="111111"/>
                </a:solidFill>
                <a:latin typeface="Arial"/>
                <a:cs typeface="Arial"/>
              </a:rPr>
              <a:t>o ensure that data entries are consistent across different rows and columns, which is crucial for maintaining data integrity.</a:t>
            </a:r>
            <a:endParaRPr lang="en-US"/>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b="1" kern="100">
              <a:latin typeface="Segoe UI"/>
              <a:cs typeface="Segoe UI"/>
            </a:endParaRPr>
          </a:p>
          <a:p>
            <a:pPr marL="342900" indent="-342900">
              <a:buAutoNum type="arabicPeriod"/>
              <a:tabLst>
                <a:tab pos="457200" algn="l"/>
              </a:tabLst>
            </a:pPr>
            <a:r>
              <a:rPr lang="en-US" b="1" kern="100">
                <a:solidFill>
                  <a:srgbClr val="111111"/>
                </a:solidFill>
                <a:latin typeface="Arial"/>
                <a:ea typeface="+mn-lt"/>
                <a:cs typeface="Arial"/>
              </a:rPr>
              <a:t>Data</a:t>
            </a:r>
            <a:r>
              <a:rPr lang="en-US" b="1" kern="100">
                <a:solidFill>
                  <a:srgbClr val="111111"/>
                </a:solidFill>
                <a:latin typeface="Arial"/>
                <a:cs typeface="Arial"/>
              </a:rPr>
              <a:t> Analysis:</a:t>
            </a:r>
            <a:r>
              <a:rPr lang="en-US" kern="100">
                <a:solidFill>
                  <a:srgbClr val="111111"/>
                </a:solidFill>
                <a:latin typeface="Arial"/>
                <a:cs typeface="Arial"/>
              </a:rPr>
              <a:t> Facilitate deeper analysis by comparing different sets of data to find trends, correlations, or outliers.</a:t>
            </a:r>
          </a:p>
          <a:p>
            <a:pPr>
              <a:tabLst>
                <a:tab pos="457200" algn="l"/>
              </a:tabLst>
            </a:pPr>
            <a:r>
              <a:rPr lang="en-US" b="1" kern="100">
                <a:solidFill>
                  <a:srgbClr val="111111"/>
                </a:solidFill>
                <a:latin typeface="Arial"/>
                <a:cs typeface="Arial"/>
              </a:rPr>
              <a:t>2.  Efficiency:</a:t>
            </a:r>
            <a:r>
              <a:rPr lang="en-US" kern="100">
                <a:solidFill>
                  <a:srgbClr val="111111"/>
                </a:solidFill>
                <a:latin typeface="Arial"/>
                <a:cs typeface="Arial"/>
              </a:rPr>
              <a:t> Streamline data processing tasks by quickly identifying and addressing issues, saving time and        effort.</a:t>
            </a:r>
          </a:p>
          <a:p>
            <a:pPr>
              <a:tabLst>
                <a:tab pos="457200" algn="l"/>
              </a:tabLst>
            </a:pPr>
            <a:r>
              <a:rPr lang="en-US" b="1" kern="100">
                <a:solidFill>
                  <a:srgbClr val="111111"/>
                </a:solidFill>
                <a:latin typeface="Arial"/>
                <a:cs typeface="Arial"/>
              </a:rPr>
              <a:t>3.  Validation:</a:t>
            </a:r>
            <a:r>
              <a:rPr lang="en-US" kern="100">
                <a:solidFill>
                  <a:srgbClr val="111111"/>
                </a:solidFill>
                <a:latin typeface="Arial"/>
                <a:cs typeface="Arial"/>
              </a:rPr>
              <a:t> Verify that data meets certain criteria or standards, which is essential for accurate reporting and decision-making.</a:t>
            </a:r>
            <a:endParaRPr lang="en-US"/>
          </a:p>
          <a:p>
            <a:pPr marL="342900" indent="-342900">
              <a:buAutoNum type="arabicPeriod"/>
              <a:tabLst>
                <a:tab pos="457200" algn="l"/>
              </a:tabLst>
            </a:pPr>
            <a:endParaRPr lang="en-US" kern="100">
              <a:solidFill>
                <a:srgbClr val="000000"/>
              </a:solidFill>
              <a:latin typeface="Arial"/>
              <a:cs typeface="Arial"/>
            </a:endParaRPr>
          </a:p>
          <a:p>
            <a:pPr>
              <a:tabLst>
                <a:tab pos="457200" algn="l"/>
              </a:tabLst>
            </a:pPr>
            <a:r>
              <a:rPr lang="en-US" b="1" kern="100">
                <a:solidFill>
                  <a:srgbClr val="111111"/>
                </a:solidFill>
                <a:latin typeface="Segoe UI"/>
                <a:cs typeface="Segoe UI"/>
              </a:rPr>
              <a:t>Steps to perform tasks:</a:t>
            </a:r>
            <a:endParaRPr lang="en-US" kern="100">
              <a:latin typeface="Segoe UI"/>
              <a:cs typeface="Segoe UI"/>
            </a:endParaRPr>
          </a:p>
          <a:p>
            <a:pPr>
              <a:tabLst>
                <a:tab pos="457200" algn="l"/>
              </a:tabLst>
            </a:pPr>
            <a:r>
              <a:rPr lang="en-US" kern="100">
                <a:solidFill>
                  <a:srgbClr val="111111"/>
                </a:solidFill>
                <a:ea typeface="+mn-lt"/>
                <a:cs typeface="+mn-lt"/>
              </a:rPr>
              <a:t>1.Load the Excel COM Objects.</a:t>
            </a:r>
            <a:endParaRPr lang="en-US">
              <a:solidFill>
                <a:srgbClr val="000000"/>
              </a:solidFill>
              <a:ea typeface="+mn-lt"/>
              <a:cs typeface="+mn-lt"/>
            </a:endParaRPr>
          </a:p>
          <a:p>
            <a:pPr>
              <a:buFont typeface="Arial"/>
              <a:tabLst>
                <a:tab pos="457200" algn="l"/>
              </a:tabLst>
            </a:pPr>
            <a:r>
              <a:rPr lang="en-US" kern="100">
                <a:solidFill>
                  <a:srgbClr val="111111"/>
                </a:solidFill>
                <a:ea typeface="+mn-lt"/>
                <a:cs typeface="Segoe UI"/>
              </a:rPr>
              <a:t>2</a:t>
            </a:r>
            <a:r>
              <a:rPr lang="en-US" kern="100">
                <a:solidFill>
                  <a:srgbClr val="111111"/>
                </a:solidFill>
                <a:latin typeface="Aptos"/>
                <a:cs typeface="Segoe UI"/>
              </a:rPr>
              <a:t>.</a:t>
            </a:r>
            <a:r>
              <a:rPr lang="en-US" kern="100">
                <a:solidFill>
                  <a:srgbClr val="111111"/>
                </a:solidFill>
                <a:ea typeface="+mn-lt"/>
                <a:cs typeface="+mn-lt"/>
              </a:rPr>
              <a:t>Open the Destination Excel File and Source Excel File and get the Last Row in Both Worksheets.</a:t>
            </a:r>
            <a:endParaRPr lang="en-US" kern="100">
              <a:solidFill>
                <a:srgbClr val="111111"/>
              </a:solidFill>
              <a:latin typeface="Aptos"/>
              <a:cs typeface="Segoe UI"/>
            </a:endParaRPr>
          </a:p>
          <a:p>
            <a:pPr>
              <a:tabLst>
                <a:tab pos="457200" algn="l"/>
              </a:tabLst>
            </a:pPr>
            <a:r>
              <a:rPr lang="en-US" kern="100">
                <a:solidFill>
                  <a:srgbClr val="111111"/>
                </a:solidFill>
                <a:ea typeface="+mn-lt"/>
                <a:cs typeface="+mn-lt"/>
              </a:rPr>
              <a:t>3.Loop Through Each Row in the Destination Worksheet.</a:t>
            </a:r>
          </a:p>
          <a:p>
            <a:pPr>
              <a:tabLst>
                <a:tab pos="457200" algn="l"/>
              </a:tabLst>
            </a:pPr>
            <a:r>
              <a:rPr lang="en-US" kern="100">
                <a:solidFill>
                  <a:srgbClr val="111111"/>
                </a:solidFill>
                <a:ea typeface="+mn-lt"/>
                <a:cs typeface="+mn-lt"/>
              </a:rPr>
              <a:t>4.Save Changes to the Destination Excel File. Close Both Excel Files, quit the application and release COM objects</a:t>
            </a:r>
          </a:p>
          <a:p>
            <a:pPr>
              <a:tabLst>
                <a:tab pos="457200" algn="l"/>
              </a:tabLst>
            </a:pPr>
            <a:endParaRPr lang="en-US" kern="100">
              <a:solidFill>
                <a:srgbClr val="111111"/>
              </a:solidFill>
              <a:ea typeface="+mn-lt"/>
              <a:cs typeface="Segoe UI"/>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3605665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Create DL</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Arial"/>
                <a:cs typeface="Arial"/>
              </a:rPr>
              <a:t> To Ensure that all members of the group receive the same information simultaneously, maintaining consistency in communication.</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b="1" kern="100">
              <a:latin typeface="Segoe UI"/>
              <a:cs typeface="Segoe UI"/>
            </a:endParaRPr>
          </a:p>
          <a:p>
            <a:pPr marL="285750" indent="-285750">
              <a:buFont typeface="Arial"/>
              <a:buChar char="•"/>
              <a:tabLst>
                <a:tab pos="457200" algn="l"/>
              </a:tabLst>
            </a:pPr>
            <a:r>
              <a:rPr lang="en-US" b="1" kern="100">
                <a:solidFill>
                  <a:srgbClr val="111111"/>
                </a:solidFill>
                <a:latin typeface="Arial"/>
                <a:cs typeface="Arial"/>
              </a:rPr>
              <a:t>Efficient Communication: </a:t>
            </a:r>
            <a:r>
              <a:rPr lang="en-US" kern="100">
                <a:solidFill>
                  <a:srgbClr val="111111"/>
                </a:solidFill>
                <a:latin typeface="Arial"/>
                <a:cs typeface="Arial"/>
              </a:rPr>
              <a:t>Allows you to send emails to multiple recipients at once by using a single email address, streamlining communication within teams or departments.</a:t>
            </a:r>
          </a:p>
          <a:p>
            <a:pPr marL="285750" indent="-285750">
              <a:buFont typeface="Arial"/>
              <a:buChar char="•"/>
              <a:tabLst>
                <a:tab pos="457200" algn="l"/>
              </a:tabLst>
            </a:pPr>
            <a:r>
              <a:rPr lang="en-US" b="1" kern="100">
                <a:solidFill>
                  <a:srgbClr val="111111"/>
                </a:solidFill>
                <a:latin typeface="Arial"/>
                <a:cs typeface="Arial"/>
              </a:rPr>
              <a:t>Organizational Structure:</a:t>
            </a:r>
            <a:r>
              <a:rPr lang="en-US" kern="100">
                <a:solidFill>
                  <a:srgbClr val="111111"/>
                </a:solidFill>
                <a:latin typeface="Arial"/>
                <a:cs typeface="Arial"/>
              </a:rPr>
              <a:t> Helps in organizing contacts into groups based on roles, projects, or departments, making it easier to manage and communicate with specific sets of users.</a:t>
            </a:r>
          </a:p>
          <a:p>
            <a:pPr marL="285750" indent="-285750">
              <a:buFont typeface="Arial"/>
              <a:buChar char="•"/>
              <a:tabLst>
                <a:tab pos="457200" algn="l"/>
              </a:tabLst>
            </a:pPr>
            <a:r>
              <a:rPr lang="en-US" b="1" kern="100">
                <a:solidFill>
                  <a:srgbClr val="111111"/>
                </a:solidFill>
                <a:latin typeface="Arial"/>
                <a:cs typeface="Arial"/>
              </a:rPr>
              <a:t>Scalability: </a:t>
            </a:r>
            <a:r>
              <a:rPr lang="en-US" kern="100">
                <a:solidFill>
                  <a:srgbClr val="111111"/>
                </a:solidFill>
                <a:latin typeface="Arial"/>
                <a:cs typeface="Arial"/>
              </a:rPr>
              <a:t>Easily add or remove members from the distribution list as needed, without having to update individual email addresses</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Segoe UI"/>
                <a:cs typeface="Segoe UI"/>
              </a:rPr>
              <a:t>Steps to perform tasks:</a:t>
            </a:r>
            <a:endParaRPr lang="en-US" kern="100">
              <a:latin typeface="Arial"/>
              <a:cs typeface="Arial"/>
            </a:endParaRPr>
          </a:p>
          <a:p>
            <a:pPr>
              <a:tabLst>
                <a:tab pos="457200" algn="l"/>
              </a:tabLst>
            </a:pPr>
            <a:r>
              <a:rPr lang="en-US" kern="100">
                <a:solidFill>
                  <a:srgbClr val="111111"/>
                </a:solidFill>
                <a:latin typeface="Arial"/>
                <a:cs typeface="Arial"/>
              </a:rPr>
              <a:t>1.Set the parameters for the distribution list, including its name, alias, email address, and members.</a:t>
            </a:r>
          </a:p>
          <a:p>
            <a:pPr>
              <a:tabLst>
                <a:tab pos="457200" algn="l"/>
              </a:tabLst>
            </a:pPr>
            <a:r>
              <a:rPr lang="en-US" kern="100">
                <a:solidFill>
                  <a:srgbClr val="111111"/>
                </a:solidFill>
                <a:latin typeface="Arial"/>
                <a:cs typeface="Arial"/>
              </a:rPr>
              <a:t>2.Establish a connection to Exchange Online</a:t>
            </a:r>
          </a:p>
          <a:p>
            <a:pPr>
              <a:tabLst>
                <a:tab pos="457200" algn="l"/>
              </a:tabLst>
            </a:pPr>
            <a:r>
              <a:rPr lang="en-US" kern="100">
                <a:solidFill>
                  <a:srgbClr val="111111"/>
                </a:solidFill>
                <a:latin typeface="Arial"/>
                <a:cs typeface="Arial"/>
              </a:rPr>
              <a:t>3.create a new distribution list with the specified parameters.</a:t>
            </a:r>
          </a:p>
          <a:p>
            <a:pPr>
              <a:tabLst>
                <a:tab pos="457200" algn="l"/>
              </a:tabLst>
            </a:pPr>
            <a:r>
              <a:rPr lang="en-US" kern="100">
                <a:solidFill>
                  <a:srgbClr val="111111"/>
                </a:solidFill>
                <a:latin typeface="Arial"/>
                <a:cs typeface="Arial"/>
              </a:rPr>
              <a:t>4.Print a confirmation message indicating that the distribution list has been created successfully.</a:t>
            </a:r>
          </a:p>
          <a:p>
            <a:pPr>
              <a:tabLst>
                <a:tab pos="457200" algn="l"/>
              </a:tabLst>
            </a:pPr>
            <a:endParaRPr lang="en-US" sz="1200" kern="100">
              <a:solidFill>
                <a:srgbClr val="111111"/>
              </a:solidFill>
              <a:ea typeface="+mn-lt"/>
              <a:cs typeface="+mn-lt"/>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264650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Create, modify and delete public folder</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5724644"/>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Arial"/>
                <a:cs typeface="Arial"/>
              </a:rPr>
              <a:t> To organize content in a hierarchical structure that is easy to browse and  ensures that the shared information remains relevant and up-to-date, facilitating effective collaboration.</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b="1" kern="100">
              <a:latin typeface="Segoe UI"/>
              <a:cs typeface="Segoe UI"/>
            </a:endParaRPr>
          </a:p>
          <a:p>
            <a:pPr marL="285750" indent="-285750">
              <a:buFont typeface="Arial"/>
              <a:buChar char="•"/>
              <a:tabLst>
                <a:tab pos="457200" algn="l"/>
              </a:tabLst>
            </a:pPr>
            <a:r>
              <a:rPr lang="en-US" b="1" kern="100">
                <a:solidFill>
                  <a:srgbClr val="111111"/>
                </a:solidFill>
                <a:latin typeface="Arial"/>
                <a:cs typeface="Arial"/>
              </a:rPr>
              <a:t>Efficient Information Management:</a:t>
            </a:r>
            <a:r>
              <a:rPr lang="en-US" kern="100">
                <a:solidFill>
                  <a:srgbClr val="111111"/>
                </a:solidFill>
                <a:latin typeface="Arial"/>
                <a:cs typeface="Arial"/>
              </a:rPr>
              <a:t> Improve the organization and accessibility of information.</a:t>
            </a:r>
          </a:p>
          <a:p>
            <a:pPr marL="285750" indent="-285750">
              <a:buFont typeface="Arial"/>
              <a:buChar char="•"/>
              <a:tabLst>
                <a:tab pos="457200" algn="l"/>
              </a:tabLst>
            </a:pPr>
            <a:r>
              <a:rPr lang="en-US" b="1" kern="100">
                <a:solidFill>
                  <a:srgbClr val="111111"/>
                </a:solidFill>
                <a:latin typeface="Arial"/>
                <a:cs typeface="Arial"/>
              </a:rPr>
              <a:t>Resource Management: </a:t>
            </a:r>
            <a:r>
              <a:rPr lang="en-US" kern="100">
                <a:solidFill>
                  <a:srgbClr val="111111"/>
                </a:solidFill>
                <a:latin typeface="Arial"/>
                <a:cs typeface="Arial"/>
              </a:rPr>
              <a:t>Establishing new public folders can help distribute the load across multiple folders, improving performance and resource utilization.</a:t>
            </a:r>
          </a:p>
          <a:p>
            <a:pPr marL="285750" indent="-285750">
              <a:buFont typeface="Arial"/>
              <a:buChar char="•"/>
              <a:tabLst>
                <a:tab pos="457200" algn="l"/>
              </a:tabLst>
            </a:pPr>
            <a:r>
              <a:rPr lang="en-US" b="1" kern="100">
                <a:solidFill>
                  <a:srgbClr val="111111"/>
                </a:solidFill>
                <a:latin typeface="Arial"/>
                <a:cs typeface="Arial"/>
              </a:rPr>
              <a:t>Shared Access and Collaboration:</a:t>
            </a:r>
            <a:r>
              <a:rPr lang="en-US" kern="100">
                <a:solidFill>
                  <a:srgbClr val="111111"/>
                </a:solidFill>
                <a:latin typeface="Arial"/>
                <a:cs typeface="Arial"/>
              </a:rPr>
              <a:t> Updating public folders ensures that the shared information remains relevant and up-to-date, facilitating effective collaboration.</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a:t>
            </a:r>
            <a:r>
              <a:rPr lang="en-US" b="1" kern="100">
                <a:solidFill>
                  <a:srgbClr val="111111"/>
                </a:solidFill>
                <a:latin typeface="Segoe UI"/>
                <a:cs typeface="Segoe UI"/>
              </a:rPr>
              <a:t>rform tasks:</a:t>
            </a:r>
            <a:endParaRPr lang="en-US" kern="100">
              <a:latin typeface="Arial"/>
              <a:cs typeface="Arial"/>
            </a:endParaRPr>
          </a:p>
          <a:p>
            <a:pPr>
              <a:tabLst>
                <a:tab pos="457200" algn="l"/>
              </a:tabLst>
            </a:pPr>
            <a:r>
              <a:rPr lang="en-US" kern="100">
                <a:solidFill>
                  <a:srgbClr val="111111"/>
                </a:solidFill>
                <a:latin typeface="Arial"/>
                <a:cs typeface="Arial"/>
              </a:rPr>
              <a:t>1.Declare the variables for folder name, folder path, and server name</a:t>
            </a:r>
          </a:p>
          <a:p>
            <a:pPr>
              <a:tabLst>
                <a:tab pos="457200" algn="l"/>
              </a:tabLst>
            </a:pPr>
            <a:r>
              <a:rPr lang="en-US" kern="100">
                <a:solidFill>
                  <a:srgbClr val="111111"/>
                </a:solidFill>
                <a:latin typeface="Arial"/>
                <a:cs typeface="Arial"/>
              </a:rPr>
              <a:t>2.Create a new public folder with the specified name.</a:t>
            </a:r>
          </a:p>
          <a:p>
            <a:pPr>
              <a:tabLst>
                <a:tab pos="457200" algn="l"/>
              </a:tabLst>
            </a:pPr>
            <a:r>
              <a:rPr lang="en-US" kern="100">
                <a:solidFill>
                  <a:srgbClr val="111111"/>
                </a:solidFill>
                <a:latin typeface="Arial"/>
                <a:cs typeface="Arial"/>
              </a:rPr>
              <a:t>3.Update the public folder on the specified server.</a:t>
            </a:r>
          </a:p>
          <a:p>
            <a:pPr>
              <a:tabLst>
                <a:tab pos="457200" algn="l"/>
              </a:tabLst>
            </a:pPr>
            <a:r>
              <a:rPr lang="en-US" kern="100">
                <a:solidFill>
                  <a:srgbClr val="111111"/>
                </a:solidFill>
                <a:latin typeface="Arial"/>
                <a:cs typeface="Arial"/>
              </a:rPr>
              <a:t>4.delete the public folder and all its child folders recursively.</a:t>
            </a:r>
          </a:p>
          <a:p>
            <a:pPr>
              <a:tabLst>
                <a:tab pos="457200" algn="l"/>
              </a:tabLst>
            </a:pPr>
            <a:endParaRPr lang="en-US" sz="1200" kern="100">
              <a:solidFill>
                <a:srgbClr val="111111"/>
              </a:solidFill>
              <a:ea typeface="+mn-lt"/>
              <a:cs typeface="+mn-lt"/>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3314162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Delete DL</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Arial"/>
                <a:cs typeface="Arial"/>
              </a:rPr>
              <a:t> To keep the directory organized, making it easier to manage and </a:t>
            </a:r>
            <a:r>
              <a:rPr lang="en-US" kern="100" err="1">
                <a:solidFill>
                  <a:srgbClr val="111111"/>
                </a:solidFill>
                <a:latin typeface="Arial"/>
                <a:cs typeface="Arial"/>
              </a:rPr>
              <a:t>navigate.managing</a:t>
            </a:r>
            <a:r>
              <a:rPr lang="en-US" kern="100">
                <a:solidFill>
                  <a:srgbClr val="111111"/>
                </a:solidFill>
                <a:latin typeface="Arial"/>
                <a:cs typeface="Arial"/>
              </a:rPr>
              <a:t> these lists can improve overall system performance.</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b="1" kern="100">
              <a:latin typeface="Segoe UI"/>
              <a:cs typeface="Segoe UI"/>
            </a:endParaRPr>
          </a:p>
          <a:p>
            <a:pPr marL="285750" indent="-285750">
              <a:buFont typeface="Arial"/>
              <a:buChar char="•"/>
              <a:tabLst>
                <a:tab pos="457200" algn="l"/>
              </a:tabLst>
            </a:pPr>
            <a:r>
              <a:rPr lang="en-US" b="1" kern="100">
                <a:solidFill>
                  <a:srgbClr val="111111"/>
                </a:solidFill>
                <a:latin typeface="Arial"/>
                <a:cs typeface="Arial"/>
              </a:rPr>
              <a:t>Compliance:</a:t>
            </a:r>
            <a:r>
              <a:rPr lang="en-US" kern="100">
                <a:solidFill>
                  <a:srgbClr val="111111"/>
                </a:solidFill>
                <a:latin typeface="Arial"/>
                <a:cs typeface="Arial"/>
              </a:rPr>
              <a:t> Ensures compliance with data retention policies by removing distribution lists that are no longer needed or have reached the end of their lifecycle</a:t>
            </a:r>
          </a:p>
          <a:p>
            <a:pPr marL="285750" indent="-285750">
              <a:buFont typeface="Arial"/>
              <a:buChar char="•"/>
              <a:tabLst>
                <a:tab pos="457200" algn="l"/>
              </a:tabLst>
            </a:pPr>
            <a:r>
              <a:rPr lang="en-US" b="1" kern="100">
                <a:solidFill>
                  <a:srgbClr val="111111"/>
                </a:solidFill>
                <a:latin typeface="Arial"/>
                <a:cs typeface="Arial"/>
              </a:rPr>
              <a:t>Simplified Administration: </a:t>
            </a:r>
            <a:r>
              <a:rPr lang="en-US" kern="100">
                <a:solidFill>
                  <a:srgbClr val="111111"/>
                </a:solidFill>
                <a:latin typeface="Arial"/>
                <a:cs typeface="Arial"/>
              </a:rPr>
              <a:t>Reduces the administrative overhead associated with managing large number of distribution lists, allowing IT staff to focus on more critical tasks.</a:t>
            </a:r>
          </a:p>
          <a:p>
            <a:pPr marL="285750" indent="-285750">
              <a:buFont typeface="Arial"/>
              <a:buChar char="•"/>
              <a:tabLst>
                <a:tab pos="457200" algn="l"/>
              </a:tabLst>
            </a:pPr>
            <a:r>
              <a:rPr lang="en-US" b="1" kern="100">
                <a:solidFill>
                  <a:srgbClr val="111111"/>
                </a:solidFill>
                <a:latin typeface="Arial"/>
                <a:cs typeface="Arial"/>
              </a:rPr>
              <a:t>Security:</a:t>
            </a:r>
            <a:r>
              <a:rPr lang="en-US" kern="100">
                <a:solidFill>
                  <a:srgbClr val="111111"/>
                </a:solidFill>
                <a:latin typeface="Arial"/>
                <a:cs typeface="Arial"/>
              </a:rPr>
              <a:t> Eliminating unnecessary distribution lists reduces potential security risks by minimizing the number of email addresses that could be targeted by phishing or spam attacks.</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Segoe UI"/>
                <a:cs typeface="Segoe UI"/>
              </a:rPr>
              <a:t>Steps to perform tasks:</a:t>
            </a:r>
            <a:endParaRPr lang="en-US" kern="100">
              <a:latin typeface="Arial"/>
              <a:cs typeface="Arial"/>
            </a:endParaRPr>
          </a:p>
          <a:p>
            <a:pPr>
              <a:tabLst>
                <a:tab pos="457200" algn="l"/>
              </a:tabLst>
            </a:pPr>
            <a:r>
              <a:rPr lang="en-US" kern="100">
                <a:solidFill>
                  <a:srgbClr val="111111"/>
                </a:solidFill>
                <a:latin typeface="Arial"/>
                <a:cs typeface="Arial"/>
              </a:rPr>
              <a:t>1.Set the parameters for the distribution list, including its name, alias, email address, and members.</a:t>
            </a:r>
          </a:p>
          <a:p>
            <a:pPr>
              <a:tabLst>
                <a:tab pos="457200" algn="l"/>
              </a:tabLst>
            </a:pPr>
            <a:r>
              <a:rPr lang="en-US" kern="100">
                <a:solidFill>
                  <a:srgbClr val="111111"/>
                </a:solidFill>
                <a:latin typeface="Arial"/>
                <a:cs typeface="Arial"/>
              </a:rPr>
              <a:t>2.Establish a connection to Exchange Online</a:t>
            </a:r>
          </a:p>
          <a:p>
            <a:pPr>
              <a:tabLst>
                <a:tab pos="457200" algn="l"/>
              </a:tabLst>
            </a:pPr>
            <a:r>
              <a:rPr lang="en-US" kern="100">
                <a:solidFill>
                  <a:srgbClr val="111111"/>
                </a:solidFill>
                <a:latin typeface="Arial"/>
                <a:cs typeface="Arial"/>
              </a:rPr>
              <a:t>3.Delete the specified distribution list without confirmation prompts.</a:t>
            </a:r>
          </a:p>
          <a:p>
            <a:pPr>
              <a:tabLst>
                <a:tab pos="457200" algn="l"/>
              </a:tabLst>
            </a:pPr>
            <a:r>
              <a:rPr lang="en-US" kern="100">
                <a:solidFill>
                  <a:srgbClr val="111111"/>
                </a:solidFill>
                <a:latin typeface="Arial"/>
                <a:cs typeface="Arial"/>
              </a:rPr>
              <a:t>4.Print a confirmation message indicating that the distribution list has been created successfully.</a:t>
            </a:r>
          </a:p>
          <a:p>
            <a:pPr>
              <a:tabLst>
                <a:tab pos="457200" algn="l"/>
              </a:tabLst>
            </a:pPr>
            <a:endParaRPr lang="en-US" sz="1200" kern="100">
              <a:solidFill>
                <a:srgbClr val="111111"/>
              </a:solidFill>
              <a:ea typeface="+mn-lt"/>
              <a:cs typeface="+mn-lt"/>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1408491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Delete Mailbox</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5816977"/>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Segoe UI"/>
                <a:cs typeface="Segoe UI"/>
              </a:rPr>
              <a:t>Objective:</a:t>
            </a:r>
            <a:r>
              <a:rPr lang="en-US" kern="100">
                <a:solidFill>
                  <a:srgbClr val="111111"/>
                </a:solidFill>
                <a:latin typeface="Arial"/>
                <a:cs typeface="Arial"/>
              </a:rPr>
              <a:t> To prevent unauthorized access and potential data breaches and to improve overall system performance.</a:t>
            </a:r>
          </a:p>
          <a:p>
            <a:pPr>
              <a:tabLst>
                <a:tab pos="457200" algn="l"/>
              </a:tabLst>
            </a:pPr>
            <a:endParaRPr lang="en-US" b="1" kern="100">
              <a:solidFill>
                <a:srgbClr val="111111"/>
              </a:solidFill>
              <a:latin typeface="Segoe UI"/>
              <a:cs typeface="Segoe UI"/>
            </a:endParaRPr>
          </a:p>
          <a:p>
            <a:pPr>
              <a:tabLst>
                <a:tab pos="457200" algn="l"/>
              </a:tabLst>
            </a:pPr>
            <a:r>
              <a:rPr lang="en-US" b="1" kern="100">
                <a:solidFill>
                  <a:srgbClr val="111111"/>
                </a:solidFill>
                <a:latin typeface="Segoe UI"/>
                <a:cs typeface="Segoe UI"/>
              </a:rPr>
              <a:t>Scope:</a:t>
            </a:r>
            <a:endParaRPr lang="en-US" b="1" kern="100">
              <a:latin typeface="Segoe UI"/>
              <a:cs typeface="Segoe UI"/>
            </a:endParaRPr>
          </a:p>
          <a:p>
            <a:pPr>
              <a:buFont typeface="Arial"/>
              <a:buChar char="•"/>
              <a:tabLst>
                <a:tab pos="457200" algn="l"/>
              </a:tabLst>
            </a:pPr>
            <a:r>
              <a:rPr lang="en-US" b="1" kern="100">
                <a:solidFill>
                  <a:srgbClr val="111111"/>
                </a:solidFill>
                <a:latin typeface="Arial"/>
                <a:cs typeface="Arial"/>
              </a:rPr>
              <a:t>Employee Departure:</a:t>
            </a:r>
            <a:r>
              <a:rPr lang="en-US" kern="100">
                <a:solidFill>
                  <a:srgbClr val="111111"/>
                </a:solidFill>
                <a:latin typeface="Arial"/>
                <a:cs typeface="Arial"/>
              </a:rPr>
              <a:t> When an employee leaves the organization, their mailbox may be deleted to free up resources and ensure security.</a:t>
            </a:r>
          </a:p>
          <a:p>
            <a:pPr>
              <a:buFont typeface="Arial"/>
              <a:buChar char="•"/>
              <a:tabLst>
                <a:tab pos="457200" algn="l"/>
              </a:tabLst>
            </a:pPr>
            <a:r>
              <a:rPr lang="en-US" b="1" kern="100">
                <a:solidFill>
                  <a:srgbClr val="111111"/>
                </a:solidFill>
                <a:latin typeface="Arial"/>
                <a:cs typeface="Arial"/>
              </a:rPr>
              <a:t>Cost Management:</a:t>
            </a:r>
            <a:r>
              <a:rPr lang="en-US" kern="100">
                <a:solidFill>
                  <a:srgbClr val="111111"/>
                </a:solidFill>
                <a:latin typeface="Arial"/>
                <a:cs typeface="Arial"/>
              </a:rPr>
              <a:t> Reducing the number of active mailboxes can help manage costs, especially in environments where mailbox licenses are expensive.</a:t>
            </a:r>
          </a:p>
          <a:p>
            <a:pPr>
              <a:buFont typeface="Arial"/>
              <a:buChar char="•"/>
              <a:tabLst>
                <a:tab pos="457200" algn="l"/>
              </a:tabLst>
            </a:pPr>
            <a:r>
              <a:rPr lang="en-US" b="1" kern="100">
                <a:solidFill>
                  <a:srgbClr val="111111"/>
                </a:solidFill>
                <a:latin typeface="Arial"/>
                <a:cs typeface="Arial"/>
              </a:rPr>
              <a:t>Data Management:</a:t>
            </a:r>
            <a:r>
              <a:rPr lang="en-US" kern="100">
                <a:solidFill>
                  <a:srgbClr val="111111"/>
                </a:solidFill>
                <a:latin typeface="Arial"/>
                <a:cs typeface="Arial"/>
              </a:rPr>
              <a:t> Deleting old or unused mailboxes can help in managing data storage and maintaining an organized email system.</a:t>
            </a:r>
          </a:p>
          <a:p>
            <a:pPr>
              <a:buFont typeface="Arial"/>
              <a:buChar char="•"/>
              <a:tabLst>
                <a:tab pos="457200" algn="l"/>
              </a:tabLst>
            </a:pPr>
            <a:endParaRPr lang="en-US" sz="1200" kern="100">
              <a:solidFill>
                <a:srgbClr val="111111"/>
              </a:solidFill>
              <a:latin typeface="Aptos"/>
              <a:cs typeface="Segoe UI"/>
            </a:endParaRPr>
          </a:p>
          <a:p>
            <a:pPr>
              <a:tabLst>
                <a:tab pos="457200" algn="l"/>
              </a:tabLst>
            </a:pPr>
            <a:r>
              <a:rPr lang="en-US" b="1" kern="100">
                <a:solidFill>
                  <a:srgbClr val="111111"/>
                </a:solidFill>
                <a:latin typeface="Segoe UI"/>
                <a:cs typeface="Segoe UI"/>
              </a:rPr>
              <a:t>Steps to perform tasks:</a:t>
            </a:r>
            <a:endParaRPr lang="en-US" kern="100">
              <a:latin typeface="Arial"/>
              <a:cs typeface="Arial"/>
            </a:endParaRPr>
          </a:p>
          <a:p>
            <a:pPr>
              <a:tabLst>
                <a:tab pos="457200" algn="l"/>
              </a:tabLst>
            </a:pPr>
            <a:r>
              <a:rPr lang="en-US" kern="100">
                <a:solidFill>
                  <a:srgbClr val="111111"/>
                </a:solidFill>
                <a:latin typeface="Arial"/>
                <a:cs typeface="Arial"/>
              </a:rPr>
              <a:t>1.Define the user mailbox name</a:t>
            </a:r>
          </a:p>
          <a:p>
            <a:pPr>
              <a:tabLst>
                <a:tab pos="457200" algn="l"/>
              </a:tabLst>
            </a:pPr>
            <a:r>
              <a:rPr lang="en-US" kern="100">
                <a:solidFill>
                  <a:srgbClr val="111111"/>
                </a:solidFill>
                <a:latin typeface="Arial"/>
                <a:cs typeface="Arial"/>
              </a:rPr>
              <a:t>2.Retrieve the soft-deleted mailbox</a:t>
            </a:r>
          </a:p>
          <a:p>
            <a:pPr>
              <a:tabLst>
                <a:tab pos="457200" algn="l"/>
              </a:tabLst>
            </a:pPr>
            <a:r>
              <a:rPr lang="en-US" kern="100">
                <a:solidFill>
                  <a:srgbClr val="111111"/>
                </a:solidFill>
                <a:latin typeface="Arial"/>
                <a:cs typeface="Arial"/>
              </a:rPr>
              <a:t>3.Permanently delete the mailbox</a:t>
            </a:r>
          </a:p>
          <a:p>
            <a:pPr>
              <a:tabLst>
                <a:tab pos="457200" algn="l"/>
              </a:tabLst>
            </a:pPr>
            <a:endParaRPr lang="en-US" sz="1200" b="1" kern="100">
              <a:solidFill>
                <a:srgbClr val="111111"/>
              </a:solidFill>
              <a:latin typeface="Aptos" panose="02110004020202020204"/>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48914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Mail sending attachment</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186309"/>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To keep a record of important communications and attachments for future reference or compliance purposes and to provide customers with requested information and documents.</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p>
          <a:p>
            <a:pPr>
              <a:buFont typeface="Arial"/>
              <a:buChar char="•"/>
              <a:tabLst>
                <a:tab pos="457200" algn="l"/>
              </a:tabLst>
            </a:pPr>
            <a:r>
              <a:rPr lang="en-US" b="1" kern="100">
                <a:solidFill>
                  <a:srgbClr val="111111"/>
                </a:solidFill>
                <a:latin typeface="Arial"/>
                <a:cs typeface="Arial"/>
              </a:rPr>
              <a:t>Collaboration: </a:t>
            </a:r>
            <a:r>
              <a:rPr lang="en-US" kern="100">
                <a:solidFill>
                  <a:srgbClr val="111111"/>
                </a:solidFill>
                <a:latin typeface="Arial"/>
                <a:cs typeface="Arial"/>
              </a:rPr>
              <a:t>To share work files, project updates, or collaborative documents with team members or colleagues.</a:t>
            </a:r>
          </a:p>
          <a:p>
            <a:pPr>
              <a:buFont typeface="Arial"/>
              <a:buChar char="•"/>
              <a:tabLst>
                <a:tab pos="457200" algn="l"/>
              </a:tabLst>
            </a:pPr>
            <a:r>
              <a:rPr lang="en-US" b="1" kern="100">
                <a:solidFill>
                  <a:srgbClr val="111111"/>
                </a:solidFill>
                <a:latin typeface="Arial"/>
                <a:cs typeface="Arial"/>
              </a:rPr>
              <a:t>Information Dissemination:</a:t>
            </a:r>
            <a:r>
              <a:rPr lang="en-US" kern="100">
                <a:solidFill>
                  <a:srgbClr val="111111"/>
                </a:solidFill>
                <a:latin typeface="Arial"/>
                <a:cs typeface="Arial"/>
              </a:rPr>
              <a:t> To distribute information such as newsletters, announcements, or updates that include additional files for reference.</a:t>
            </a:r>
          </a:p>
          <a:p>
            <a:pPr>
              <a:buFont typeface="Arial"/>
              <a:buChar char="•"/>
              <a:tabLst>
                <a:tab pos="457200" algn="l"/>
              </a:tabLst>
            </a:pPr>
            <a:r>
              <a:rPr lang="en-US" b="1" kern="100">
                <a:solidFill>
                  <a:srgbClr val="111111"/>
                </a:solidFill>
                <a:latin typeface="Arial"/>
                <a:cs typeface="Arial"/>
              </a:rPr>
              <a:t>Formal Communication: </a:t>
            </a:r>
            <a:r>
              <a:rPr lang="en-US" kern="100">
                <a:solidFill>
                  <a:srgbClr val="111111"/>
                </a:solidFill>
                <a:latin typeface="Arial"/>
                <a:cs typeface="Arial"/>
              </a:rPr>
              <a:t>To send official documents, contracts, or agreements that require the recipient’s attention or action.</a:t>
            </a:r>
          </a:p>
          <a:p>
            <a:pPr>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1.Define email parameters and user credentials</a:t>
            </a:r>
          </a:p>
          <a:p>
            <a:pPr>
              <a:tabLst>
                <a:tab pos="457200" algn="l"/>
              </a:tabLst>
            </a:pPr>
            <a:r>
              <a:rPr lang="en-US" kern="100">
                <a:solidFill>
                  <a:srgbClr val="111111"/>
                </a:solidFill>
                <a:latin typeface="Arial"/>
                <a:cs typeface="Arial"/>
              </a:rPr>
              <a:t>2.Create the email message object</a:t>
            </a:r>
          </a:p>
          <a:p>
            <a:pPr>
              <a:tabLst>
                <a:tab pos="457200" algn="l"/>
              </a:tabLst>
            </a:pPr>
            <a:r>
              <a:rPr lang="en-US" kern="100">
                <a:solidFill>
                  <a:srgbClr val="111111"/>
                </a:solidFill>
                <a:latin typeface="Arial"/>
                <a:cs typeface="Arial"/>
              </a:rPr>
              <a:t>3.Add the attachment to the email</a:t>
            </a:r>
          </a:p>
          <a:p>
            <a:pPr>
              <a:tabLst>
                <a:tab pos="457200" algn="l"/>
              </a:tabLst>
            </a:pPr>
            <a:r>
              <a:rPr lang="en-US" kern="100">
                <a:solidFill>
                  <a:srgbClr val="111111"/>
                </a:solidFill>
                <a:latin typeface="Arial"/>
                <a:cs typeface="Arial"/>
              </a:rPr>
              <a:t>4.Configure the SMTP client and send the email.</a:t>
            </a:r>
          </a:p>
          <a:p>
            <a:pPr>
              <a:tabLst>
                <a:tab pos="457200" algn="l"/>
              </a:tabLst>
            </a:pPr>
            <a:endParaRPr lang="en-US" sz="1200" b="1" kern="100">
              <a:solidFill>
                <a:srgbClr val="111111"/>
              </a:solidFill>
              <a:latin typeface="Aptos" panose="02110004020202020204"/>
              <a:cs typeface="Segoe UI"/>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1361365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Mail sending html</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278642"/>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HTML emails can be designed to be responsive, ensuring they look good on various devices and screen sizes, from desktops to smartphones.</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a:p>
          <a:p>
            <a:pPr>
              <a:buFont typeface="Arial"/>
              <a:buChar char="•"/>
              <a:tabLst>
                <a:tab pos="457200" algn="l"/>
              </a:tabLst>
            </a:pPr>
            <a:r>
              <a:rPr lang="en-US" b="1" kern="100">
                <a:solidFill>
                  <a:srgbClr val="111111"/>
                </a:solidFill>
                <a:latin typeface="Arial"/>
                <a:cs typeface="Arial"/>
              </a:rPr>
              <a:t>Enhanced Presentation: </a:t>
            </a:r>
            <a:r>
              <a:rPr lang="en-US" kern="100">
                <a:solidFill>
                  <a:srgbClr val="111111"/>
                </a:solidFill>
                <a:latin typeface="Arial"/>
                <a:cs typeface="Arial"/>
              </a:rPr>
              <a:t>HTML emails allow for rich formatting, including images, colors, fonts, and layouts, making the email more visually appealing and engaging.</a:t>
            </a:r>
          </a:p>
          <a:p>
            <a:pPr>
              <a:buFont typeface="Arial"/>
              <a:buChar char="•"/>
              <a:tabLst>
                <a:tab pos="457200" algn="l"/>
              </a:tabLst>
            </a:pPr>
            <a:r>
              <a:rPr lang="en-US" b="1" kern="100">
                <a:solidFill>
                  <a:srgbClr val="111111"/>
                </a:solidFill>
                <a:latin typeface="Arial"/>
                <a:cs typeface="Arial"/>
              </a:rPr>
              <a:t>Branding: </a:t>
            </a:r>
            <a:r>
              <a:rPr lang="en-US" kern="100">
                <a:solidFill>
                  <a:srgbClr val="111111"/>
                </a:solidFill>
                <a:latin typeface="Arial"/>
                <a:cs typeface="Arial"/>
              </a:rPr>
              <a:t>Companies can use HTML emails to incorporate their branding elements such as logos, brand colors, and styles, ensuring consistency across communications.</a:t>
            </a:r>
          </a:p>
          <a:p>
            <a:pPr>
              <a:buFont typeface="Arial"/>
              <a:buChar char="•"/>
              <a:tabLst>
                <a:tab pos="457200" algn="l"/>
              </a:tabLst>
            </a:pPr>
            <a:r>
              <a:rPr lang="en-US" b="1" kern="100">
                <a:solidFill>
                  <a:srgbClr val="111111"/>
                </a:solidFill>
                <a:latin typeface="Arial"/>
                <a:cs typeface="Arial"/>
              </a:rPr>
              <a:t>Interactive Content: </a:t>
            </a:r>
            <a:r>
              <a:rPr lang="en-US" kern="100">
                <a:solidFill>
                  <a:srgbClr val="111111"/>
                </a:solidFill>
                <a:latin typeface="Arial"/>
                <a:cs typeface="Arial"/>
              </a:rPr>
              <a:t>HTML emails can include interactive elements like buttons, links, and forms, which can improve user engagement and drive actions such as clicking a link or filling out a survey.</a:t>
            </a:r>
          </a:p>
          <a:p>
            <a:pPr>
              <a:tabLst>
                <a:tab pos="457200" algn="l"/>
              </a:tabLst>
            </a:pPr>
            <a:endParaRPr lang="en-US" b="1"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1.Import necessary libraries and define sender and recipient email addresses.</a:t>
            </a:r>
          </a:p>
          <a:p>
            <a:pPr>
              <a:tabLst>
                <a:tab pos="457200" algn="l"/>
              </a:tabLst>
            </a:pPr>
            <a:r>
              <a:rPr lang="en-US" kern="100">
                <a:solidFill>
                  <a:srgbClr val="111111"/>
                </a:solidFill>
                <a:latin typeface="Arial"/>
                <a:cs typeface="Arial"/>
              </a:rPr>
              <a:t>2.Create the message container</a:t>
            </a:r>
          </a:p>
          <a:p>
            <a:pPr>
              <a:tabLst>
                <a:tab pos="457200" algn="l"/>
              </a:tabLst>
            </a:pPr>
            <a:r>
              <a:rPr lang="en-US" kern="100">
                <a:solidFill>
                  <a:srgbClr val="111111"/>
                </a:solidFill>
                <a:latin typeface="Arial"/>
                <a:cs typeface="Arial"/>
              </a:rPr>
              <a:t>3.Create the body of the message in html version.</a:t>
            </a:r>
          </a:p>
          <a:p>
            <a:pPr>
              <a:tabLst>
                <a:tab pos="457200" algn="l"/>
              </a:tabLst>
            </a:pPr>
            <a:r>
              <a:rPr lang="en-US" kern="100">
                <a:solidFill>
                  <a:srgbClr val="111111"/>
                </a:solidFill>
                <a:latin typeface="Arial"/>
                <a:cs typeface="Arial"/>
              </a:rPr>
              <a:t>4.Record the MIME types of both parts and Attach parts into message container and Send the message via local SMTP server.</a:t>
            </a:r>
          </a:p>
          <a:p>
            <a:pPr>
              <a:tabLst>
                <a:tab pos="457200" algn="l"/>
              </a:tabLst>
            </a:pPr>
            <a:endParaRPr lang="en-US" sz="1200" b="1" kern="100">
              <a:solidFill>
                <a:srgbClr val="111111"/>
              </a:solidFill>
              <a:latin typeface="Aptos" panose="02110004020202020204"/>
              <a:cs typeface="Segoe UI"/>
            </a:endParaRPr>
          </a:p>
          <a:p>
            <a:pPr>
              <a:tabLst>
                <a:tab pos="457200" algn="l"/>
              </a:tabLst>
            </a:pPr>
            <a:r>
              <a:rPr lang="en-US" sz="1200" b="1" kern="100">
                <a:solidFill>
                  <a:srgbClr val="111111"/>
                </a:solidFill>
                <a:latin typeface="Segoe UI"/>
                <a:cs typeface="Segoe UI"/>
              </a:rPr>
              <a:t>Observability: </a:t>
            </a:r>
            <a:r>
              <a:rPr lang="en-US" sz="1200" b="1" kern="100" err="1">
                <a:solidFill>
                  <a:srgbClr val="111111"/>
                </a:solidFill>
                <a:latin typeface="Segoe UI"/>
                <a:cs typeface="Segoe UI"/>
              </a:rPr>
              <a:t>OpManager</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ITSM: ManageEngine ServiceDesk Plus</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Request type: Service Request</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Scripting Language: PowerShell, YAML</a:t>
            </a:r>
            <a:br>
              <a:rPr lang="en-US" sz="1200" b="1" kern="100">
                <a:latin typeface="Segoe UI"/>
                <a:cs typeface="Segoe UI"/>
              </a:rPr>
            </a:br>
            <a:r>
              <a:rPr lang="en-US" sz="1200" b="1" kern="100">
                <a:solidFill>
                  <a:srgbClr val="111111"/>
                </a:solidFill>
                <a:latin typeface="Segoe UI"/>
                <a:cs typeface="Segoe UI"/>
              </a:rPr>
              <a:t>Code Repository: GitHub</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Automation Orchestrator: Ansible Automation Platform</a:t>
            </a:r>
            <a:endParaRPr lang="en-US" sz="1200"/>
          </a:p>
        </p:txBody>
      </p:sp>
    </p:spTree>
    <p:extLst>
      <p:ext uri="{BB962C8B-B14F-4D97-AF65-F5344CB8AC3E}">
        <p14:creationId xmlns:p14="http://schemas.microsoft.com/office/powerpoint/2010/main" val="2456871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Exchange – Modify DL</a:t>
            </a:r>
          </a:p>
        </p:txBody>
      </p:sp>
      <p:sp>
        <p:nvSpPr>
          <p:cNvPr id="7" name="TextBox 6">
            <a:extLst>
              <a:ext uri="{FF2B5EF4-FFF2-40B4-BE49-F238E27FC236}">
                <a16:creationId xmlns:a16="http://schemas.microsoft.com/office/drawing/2014/main" id="{D95174E8-731D-CD71-0372-CD3CC655F3B8}"/>
              </a:ext>
            </a:extLst>
          </p:cNvPr>
          <p:cNvSpPr txBox="1"/>
          <p:nvPr/>
        </p:nvSpPr>
        <p:spPr>
          <a:xfrm>
            <a:off x="266631" y="675003"/>
            <a:ext cx="11375948"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a:t>
            </a:r>
            <a:r>
              <a:rPr lang="en-US" b="1" kern="100">
                <a:solidFill>
                  <a:srgbClr val="111111"/>
                </a:solidFill>
                <a:latin typeface="Arial"/>
                <a:ea typeface="+mn-lt"/>
                <a:cs typeface="Arial"/>
              </a:rPr>
              <a:t> </a:t>
            </a:r>
            <a:r>
              <a:rPr lang="en-US" kern="100">
                <a:solidFill>
                  <a:srgbClr val="111111"/>
                </a:solidFill>
                <a:latin typeface="Arial"/>
                <a:cs typeface="Arial"/>
              </a:rPr>
              <a:t>Keeps the DL up-to-date, ensuring that communications reach the correct recipients without unnecessary delays or errors.</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a:p>
          <a:p>
            <a:pPr marL="285750" indent="-285750">
              <a:buFont typeface="Arial"/>
              <a:buChar char="•"/>
              <a:tabLst>
                <a:tab pos="457200" algn="l"/>
              </a:tabLst>
            </a:pPr>
            <a:r>
              <a:rPr lang="en-US" b="1" kern="100">
                <a:solidFill>
                  <a:srgbClr val="111111"/>
                </a:solidFill>
                <a:latin typeface="Arial"/>
                <a:cs typeface="Arial"/>
              </a:rPr>
              <a:t>Resource Management:</a:t>
            </a:r>
            <a:r>
              <a:rPr lang="en-US" kern="100">
                <a:solidFill>
                  <a:srgbClr val="111111"/>
                </a:solidFill>
                <a:latin typeface="Arial"/>
                <a:cs typeface="Arial"/>
              </a:rPr>
              <a:t> Efficiently manages resources by removing inactive or unnecessary members, which can help in optimizing system performance.</a:t>
            </a:r>
          </a:p>
          <a:p>
            <a:pPr marL="285750" indent="-285750">
              <a:buFont typeface="Arial"/>
              <a:buChar char="•"/>
              <a:tabLst>
                <a:tab pos="457200" algn="l"/>
              </a:tabLst>
            </a:pPr>
            <a:r>
              <a:rPr lang="en-US" b="1" kern="100">
                <a:solidFill>
                  <a:srgbClr val="111111"/>
                </a:solidFill>
                <a:latin typeface="Arial"/>
                <a:cs typeface="Arial"/>
              </a:rPr>
              <a:t>Access Control:</a:t>
            </a:r>
            <a:r>
              <a:rPr lang="en-US" kern="100">
                <a:solidFill>
                  <a:srgbClr val="111111"/>
                </a:solidFill>
                <a:latin typeface="Arial"/>
                <a:cs typeface="Arial"/>
              </a:rPr>
              <a:t> Ensures that only the appropriate users have access to the DL, which can be crucial for maintaining security and confidentiality.</a:t>
            </a:r>
          </a:p>
          <a:p>
            <a:pPr marL="285750" indent="-285750">
              <a:buFont typeface="Arial"/>
              <a:buChar char="•"/>
              <a:tabLst>
                <a:tab pos="457200" algn="l"/>
              </a:tabLst>
            </a:pPr>
            <a:r>
              <a:rPr lang="en-US" b="1" kern="100">
                <a:solidFill>
                  <a:srgbClr val="111111"/>
                </a:solidFill>
                <a:latin typeface="Arial"/>
                <a:cs typeface="Arial"/>
              </a:rPr>
              <a:t>Project Management:</a:t>
            </a:r>
            <a:r>
              <a:rPr lang="en-US" kern="100">
                <a:solidFill>
                  <a:srgbClr val="111111"/>
                </a:solidFill>
                <a:latin typeface="Arial"/>
                <a:cs typeface="Arial"/>
              </a:rPr>
              <a:t> Facilitates project management by ensuring that project teams and stakeholders are correctly represented in the DL.</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Parameters and Connect to Exchange Online.</a:t>
            </a:r>
          </a:p>
          <a:p>
            <a:pPr>
              <a:tabLst>
                <a:tab pos="457200" algn="l"/>
              </a:tabLst>
            </a:pPr>
            <a:r>
              <a:rPr lang="en-US" kern="100">
                <a:solidFill>
                  <a:srgbClr val="111111"/>
                </a:solidFill>
                <a:latin typeface="Arial"/>
                <a:cs typeface="Arial"/>
              </a:rPr>
              <a:t>2.Add a Single Member to the Distribution List</a:t>
            </a:r>
            <a:br>
              <a:rPr lang="en-US" kern="100">
                <a:latin typeface="Arial"/>
                <a:cs typeface="Arial"/>
              </a:rPr>
            </a:br>
            <a:r>
              <a:rPr lang="en-US" kern="100">
                <a:solidFill>
                  <a:srgbClr val="111111"/>
                </a:solidFill>
                <a:latin typeface="Arial"/>
                <a:cs typeface="Arial"/>
              </a:rPr>
              <a:t>3.Add Multiple Members to the Distribution List</a:t>
            </a:r>
          </a:p>
          <a:p>
            <a:pPr>
              <a:tabLst>
                <a:tab pos="457200" algn="l"/>
              </a:tabLst>
            </a:pPr>
            <a:r>
              <a:rPr lang="en-US" kern="100">
                <a:solidFill>
                  <a:srgbClr val="111111"/>
                </a:solidFill>
                <a:latin typeface="Arial"/>
                <a:cs typeface="Arial"/>
              </a:rPr>
              <a:t>4.Remove a Single Member from the Distribution List</a:t>
            </a:r>
          </a:p>
          <a:p>
            <a:pPr>
              <a:tabLst>
                <a:tab pos="457200" algn="l"/>
              </a:tabLst>
            </a:pPr>
            <a:r>
              <a:rPr lang="en-US" kern="100">
                <a:solidFill>
                  <a:srgbClr val="111111"/>
                </a:solidFill>
                <a:latin typeface="Arial"/>
                <a:cs typeface="Arial"/>
              </a:rPr>
              <a:t>5.Remove Multiple Members from the Distribution List</a:t>
            </a:r>
          </a:p>
          <a:p>
            <a:pPr>
              <a:tabLst>
                <a:tab pos="457200" algn="l"/>
              </a:tabLst>
            </a:pPr>
            <a:endParaRPr lang="en-US" sz="1200" b="1" kern="100">
              <a:solidFill>
                <a:srgbClr val="111111"/>
              </a:solidFill>
              <a:latin typeface="Aptos" panose="02110004020202020204"/>
              <a:cs typeface="Segoe UI"/>
            </a:endParaRPr>
          </a:p>
          <a:p>
            <a:pPr>
              <a:tabLst>
                <a:tab pos="457200" algn="l"/>
              </a:tabLst>
            </a:pPr>
            <a:r>
              <a:rPr lang="en-US" sz="1200" b="1" kern="100">
                <a:solidFill>
                  <a:srgbClr val="111111"/>
                </a:solidFill>
                <a:latin typeface="Segoe UI"/>
                <a:cs typeface="Segoe UI"/>
              </a:rPr>
              <a:t>Observability: </a:t>
            </a:r>
            <a:r>
              <a:rPr lang="en-US" sz="1200" b="1" kern="100" err="1">
                <a:solidFill>
                  <a:srgbClr val="111111"/>
                </a:solidFill>
                <a:latin typeface="Segoe UI"/>
                <a:cs typeface="Segoe UI"/>
              </a:rPr>
              <a:t>OpManager</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ITSM: ManageEngine ServiceDesk Plus</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Request type: Service Request</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Scripting Language: PowerShell, YAML</a:t>
            </a:r>
            <a:br>
              <a:rPr lang="en-US" sz="1200" b="1" kern="100">
                <a:latin typeface="Segoe UI"/>
                <a:cs typeface="Segoe UI"/>
              </a:rPr>
            </a:br>
            <a:r>
              <a:rPr lang="en-US" sz="1200" b="1" kern="100">
                <a:solidFill>
                  <a:srgbClr val="111111"/>
                </a:solidFill>
                <a:latin typeface="Segoe UI"/>
                <a:cs typeface="Segoe UI"/>
              </a:rPr>
              <a:t>Code Repository: GitHub</a:t>
            </a:r>
            <a:endParaRPr lang="en-US" sz="1200" kern="100">
              <a:solidFill>
                <a:srgbClr val="000000"/>
              </a:solidFill>
              <a:latin typeface="Segoe UI"/>
              <a:cs typeface="Segoe UI"/>
            </a:endParaRPr>
          </a:p>
          <a:p>
            <a:pPr>
              <a:tabLst>
                <a:tab pos="457200" algn="l"/>
              </a:tabLst>
            </a:pPr>
            <a:r>
              <a:rPr lang="en-US" sz="1200" b="1" kern="100">
                <a:solidFill>
                  <a:srgbClr val="111111"/>
                </a:solidFill>
                <a:latin typeface="Segoe UI"/>
                <a:cs typeface="Segoe UI"/>
              </a:rPr>
              <a:t>Automation Orchestrator: Ansible Automation Platform</a:t>
            </a:r>
            <a:endParaRPr lang="en-US" sz="1200"/>
          </a:p>
        </p:txBody>
      </p:sp>
    </p:spTree>
    <p:extLst>
      <p:ext uri="{BB962C8B-B14F-4D97-AF65-F5344CB8AC3E}">
        <p14:creationId xmlns:p14="http://schemas.microsoft.com/office/powerpoint/2010/main" val="284574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79AF7-0022-2F4A-A109-62D299BD344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12E15E7-A697-CF49-2CE8-FE6683203EDA}"/>
              </a:ext>
            </a:extLst>
          </p:cNvPr>
          <p:cNvSpPr txBox="1"/>
          <p:nvPr/>
        </p:nvSpPr>
        <p:spPr>
          <a:xfrm>
            <a:off x="217714" y="237506"/>
            <a:ext cx="11756572" cy="369332"/>
          </a:xfrm>
          <a:prstGeom prst="rect">
            <a:avLst/>
          </a:prstGeom>
          <a:noFill/>
        </p:spPr>
        <p:txBody>
          <a:bodyPr wrap="square" rtlCol="0">
            <a:spAutoFit/>
          </a:bodyPr>
          <a:lstStyle/>
          <a:p>
            <a:r>
              <a:rPr lang="en-US"/>
              <a:t>Table of Contents</a:t>
            </a:r>
          </a:p>
        </p:txBody>
      </p:sp>
      <p:graphicFrame>
        <p:nvGraphicFramePr>
          <p:cNvPr id="3" name="Table 2">
            <a:extLst>
              <a:ext uri="{FF2B5EF4-FFF2-40B4-BE49-F238E27FC236}">
                <a16:creationId xmlns:a16="http://schemas.microsoft.com/office/drawing/2014/main" id="{335156A4-8257-6468-F00A-18BBCBDB7905}"/>
              </a:ext>
            </a:extLst>
          </p:cNvPr>
          <p:cNvGraphicFramePr>
            <a:graphicFrameLocks noGrp="1"/>
          </p:cNvGraphicFramePr>
          <p:nvPr>
            <p:extLst>
              <p:ext uri="{D42A27DB-BD31-4B8C-83A1-F6EECF244321}">
                <p14:modId xmlns:p14="http://schemas.microsoft.com/office/powerpoint/2010/main" val="3410328413"/>
              </p:ext>
            </p:extLst>
          </p:nvPr>
        </p:nvGraphicFramePr>
        <p:xfrm>
          <a:off x="360071" y="699171"/>
          <a:ext cx="4211929" cy="5761000"/>
        </p:xfrm>
        <a:graphic>
          <a:graphicData uri="http://schemas.openxmlformats.org/drawingml/2006/table">
            <a:tbl>
              <a:tblPr/>
              <a:tblGrid>
                <a:gridCol w="743282">
                  <a:extLst>
                    <a:ext uri="{9D8B030D-6E8A-4147-A177-3AD203B41FA5}">
                      <a16:colId xmlns:a16="http://schemas.microsoft.com/office/drawing/2014/main" val="594117935"/>
                    </a:ext>
                  </a:extLst>
                </a:gridCol>
                <a:gridCol w="3468647">
                  <a:extLst>
                    <a:ext uri="{9D8B030D-6E8A-4147-A177-3AD203B41FA5}">
                      <a16:colId xmlns:a16="http://schemas.microsoft.com/office/drawing/2014/main" val="685467388"/>
                    </a:ext>
                  </a:extLst>
                </a:gridCol>
              </a:tblGrid>
              <a:tr h="205750">
                <a:tc>
                  <a:txBody>
                    <a:bodyPr/>
                    <a:lstStyle/>
                    <a:p>
                      <a:pPr algn="ctr" fontAlgn="b"/>
                      <a:r>
                        <a:rPr lang="en-US" sz="1200" b="0" i="0" u="none" strike="noStrike">
                          <a:solidFill>
                            <a:srgbClr val="000000"/>
                          </a:solidFill>
                          <a:effectLst/>
                          <a:latin typeface="Aptos Narrow"/>
                        </a:rPr>
                        <a:t>52</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JSON To HTML</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9020909"/>
                  </a:ext>
                </a:extLst>
              </a:tr>
              <a:tr h="205750">
                <a:tc>
                  <a:txBody>
                    <a:bodyPr/>
                    <a:lstStyle/>
                    <a:p>
                      <a:pPr algn="ctr" fontAlgn="b"/>
                      <a:r>
                        <a:rPr lang="en-US" sz="1200" b="0" i="0" u="none" strike="noStrike">
                          <a:solidFill>
                            <a:srgbClr val="000000"/>
                          </a:solidFill>
                          <a:effectLst/>
                          <a:latin typeface="Aptos Narrow"/>
                        </a:rPr>
                        <a:t>53</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JSON To Text</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2317503"/>
                  </a:ext>
                </a:extLst>
              </a:tr>
              <a:tr h="205750">
                <a:tc>
                  <a:txBody>
                    <a:bodyPr/>
                    <a:lstStyle/>
                    <a:p>
                      <a:pPr algn="ctr" fontAlgn="b"/>
                      <a:r>
                        <a:rPr lang="en-US" sz="1200" b="0" i="0" u="none" strike="noStrike">
                          <a:solidFill>
                            <a:srgbClr val="000000"/>
                          </a:solidFill>
                          <a:effectLst/>
                          <a:latin typeface="Aptos Narrow"/>
                        </a:rPr>
                        <a:t>54</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XML To Csv</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35808"/>
                  </a:ext>
                </a:extLst>
              </a:tr>
              <a:tr h="205750">
                <a:tc>
                  <a:txBody>
                    <a:bodyPr/>
                    <a:lstStyle/>
                    <a:p>
                      <a:pPr algn="ctr" fontAlgn="b"/>
                      <a:r>
                        <a:rPr lang="en-US" sz="1200" b="0" i="0" u="none" strike="noStrike">
                          <a:solidFill>
                            <a:srgbClr val="000000"/>
                          </a:solidFill>
                          <a:effectLst/>
                          <a:latin typeface="Aptos Narrow"/>
                        </a:rPr>
                        <a:t>55</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Conversion Utilities- XML To Json</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6352390"/>
                  </a:ext>
                </a:extLst>
              </a:tr>
              <a:tr h="205750">
                <a:tc>
                  <a:txBody>
                    <a:bodyPr/>
                    <a:lstStyle/>
                    <a:p>
                      <a:pPr algn="ctr" fontAlgn="b"/>
                      <a:r>
                        <a:rPr lang="en-US" sz="1200" b="0" i="0" u="none" strike="noStrike">
                          <a:solidFill>
                            <a:srgbClr val="000000"/>
                          </a:solidFill>
                          <a:effectLst/>
                          <a:latin typeface="Aptos Narrow"/>
                        </a:rPr>
                        <a:t>56</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 Create DB (MS Access)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6601584"/>
                  </a:ext>
                </a:extLst>
              </a:tr>
              <a:tr h="205750">
                <a:tc>
                  <a:txBody>
                    <a:bodyPr/>
                    <a:lstStyle/>
                    <a:p>
                      <a:pPr algn="ctr" fontAlgn="b"/>
                      <a:r>
                        <a:rPr lang="en-US" sz="1200" b="0" i="0" u="none" strike="noStrike">
                          <a:solidFill>
                            <a:srgbClr val="000000"/>
                          </a:solidFill>
                          <a:effectLst/>
                          <a:latin typeface="Aptos Narrow"/>
                        </a:rPr>
                        <a:t>57</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 Read DB (MS Access)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9223268"/>
                  </a:ext>
                </a:extLst>
              </a:tr>
              <a:tr h="205750">
                <a:tc>
                  <a:txBody>
                    <a:bodyPr/>
                    <a:lstStyle/>
                    <a:p>
                      <a:pPr algn="ctr" fontAlgn="b"/>
                      <a:r>
                        <a:rPr lang="en-US" sz="1200" b="0" i="0" u="none" strike="noStrike">
                          <a:solidFill>
                            <a:srgbClr val="000000"/>
                          </a:solidFill>
                          <a:effectLst/>
                          <a:latin typeface="Aptos Narrow"/>
                        </a:rPr>
                        <a:t>58</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 Update DB (MS Access)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8935360"/>
                  </a:ext>
                </a:extLst>
              </a:tr>
              <a:tr h="205750">
                <a:tc>
                  <a:txBody>
                    <a:bodyPr/>
                    <a:lstStyle/>
                    <a:p>
                      <a:pPr algn="ctr" fontAlgn="b"/>
                      <a:r>
                        <a:rPr lang="en-US" sz="1200" b="0" i="0" u="none" strike="noStrike">
                          <a:solidFill>
                            <a:srgbClr val="000000"/>
                          </a:solidFill>
                          <a:effectLst/>
                          <a:latin typeface="Aptos Narrow"/>
                        </a:rPr>
                        <a:t>59</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Database Operations – Delete DB (MS Access)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6748527"/>
                  </a:ext>
                </a:extLst>
              </a:tr>
              <a:tr h="205750">
                <a:tc>
                  <a:txBody>
                    <a:bodyPr/>
                    <a:lstStyle/>
                    <a:p>
                      <a:pPr algn="ctr" fontAlgn="b"/>
                      <a:r>
                        <a:rPr lang="en-US" sz="1200" b="0" i="0" u="none" strike="noStrike">
                          <a:solidFill>
                            <a:srgbClr val="000000"/>
                          </a:solidFill>
                          <a:effectLst/>
                          <a:latin typeface="Aptos Narrow"/>
                        </a:rPr>
                        <a:t>60</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Adding Privileges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4863511"/>
                  </a:ext>
                </a:extLst>
              </a:tr>
              <a:tr h="205750">
                <a:tc>
                  <a:txBody>
                    <a:bodyPr/>
                    <a:lstStyle/>
                    <a:p>
                      <a:pPr algn="ctr" fontAlgn="b"/>
                      <a:r>
                        <a:rPr lang="en-US" sz="1200" b="0" i="0" u="none" strike="noStrike">
                          <a:solidFill>
                            <a:srgbClr val="000000"/>
                          </a:solidFill>
                          <a:effectLst/>
                          <a:latin typeface="Aptos Narrow"/>
                        </a:rPr>
                        <a:t>61</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checking process status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7501168"/>
                  </a:ext>
                </a:extLst>
              </a:tr>
              <a:tr h="205750">
                <a:tc>
                  <a:txBody>
                    <a:bodyPr/>
                    <a:lstStyle/>
                    <a:p>
                      <a:pPr algn="ctr" fontAlgn="b"/>
                      <a:r>
                        <a:rPr lang="en-US" sz="1200" b="0" i="0" u="none" strike="noStrike">
                          <a:solidFill>
                            <a:srgbClr val="000000"/>
                          </a:solidFill>
                          <a:effectLst/>
                          <a:latin typeface="Aptos Narrow"/>
                        </a:rPr>
                        <a:t>62</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checking Cluster status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09953672"/>
                  </a:ext>
                </a:extLst>
              </a:tr>
              <a:tr h="205750">
                <a:tc>
                  <a:txBody>
                    <a:bodyPr/>
                    <a:lstStyle/>
                    <a:p>
                      <a:pPr algn="ctr" fontAlgn="b"/>
                      <a:r>
                        <a:rPr lang="en-US" sz="1200" b="0" i="0" u="none" strike="noStrike">
                          <a:solidFill>
                            <a:srgbClr val="000000"/>
                          </a:solidFill>
                          <a:effectLst/>
                          <a:latin typeface="Aptos Narrow"/>
                        </a:rPr>
                        <a:t>63</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installation and configuration</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784265"/>
                  </a:ext>
                </a:extLst>
              </a:tr>
              <a:tr h="205750">
                <a:tc>
                  <a:txBody>
                    <a:bodyPr/>
                    <a:lstStyle/>
                    <a:p>
                      <a:pPr algn="ctr" fontAlgn="b"/>
                      <a:r>
                        <a:rPr lang="en-US" sz="1200" b="0" i="0" u="none" strike="noStrike">
                          <a:solidFill>
                            <a:srgbClr val="000000"/>
                          </a:solidFill>
                          <a:effectLst/>
                          <a:latin typeface="Aptos Narrow"/>
                        </a:rPr>
                        <a:t>64</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start app pool</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11099406"/>
                  </a:ext>
                </a:extLst>
              </a:tr>
              <a:tr h="205750">
                <a:tc>
                  <a:txBody>
                    <a:bodyPr/>
                    <a:lstStyle/>
                    <a:p>
                      <a:pPr algn="ctr" fontAlgn="b"/>
                      <a:r>
                        <a:rPr lang="en-US" sz="1200" b="0" i="0" u="none" strike="noStrike">
                          <a:solidFill>
                            <a:srgbClr val="000000"/>
                          </a:solidFill>
                          <a:effectLst/>
                          <a:latin typeface="Aptos Narrow"/>
                        </a:rPr>
                        <a:t>65</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stop app pool</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69115157"/>
                  </a:ext>
                </a:extLst>
              </a:tr>
              <a:tr h="205750">
                <a:tc>
                  <a:txBody>
                    <a:bodyPr/>
                    <a:lstStyle/>
                    <a:p>
                      <a:pPr algn="ctr" fontAlgn="b"/>
                      <a:r>
                        <a:rPr lang="en-US" sz="1200" b="0" i="0" u="none" strike="noStrike">
                          <a:solidFill>
                            <a:srgbClr val="000000"/>
                          </a:solidFill>
                          <a:effectLst/>
                          <a:latin typeface="Aptos Narrow"/>
                        </a:rPr>
                        <a:t>66</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start service</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5040796"/>
                  </a:ext>
                </a:extLst>
              </a:tr>
              <a:tr h="205750">
                <a:tc>
                  <a:txBody>
                    <a:bodyPr/>
                    <a:lstStyle/>
                    <a:p>
                      <a:pPr algn="ctr" fontAlgn="b"/>
                      <a:r>
                        <a:rPr lang="en-US" sz="1200" b="0" i="0" u="none" strike="noStrike">
                          <a:solidFill>
                            <a:srgbClr val="000000"/>
                          </a:solidFill>
                          <a:effectLst/>
                          <a:latin typeface="Aptos Narrow"/>
                        </a:rPr>
                        <a:t>67</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Middleware  stop service</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0931399"/>
                  </a:ext>
                </a:extLst>
              </a:tr>
              <a:tr h="205750">
                <a:tc>
                  <a:txBody>
                    <a:bodyPr/>
                    <a:lstStyle/>
                    <a:p>
                      <a:pPr algn="ctr" fontAlgn="b"/>
                      <a:r>
                        <a:rPr lang="en-US" sz="1200" b="0" i="0" u="none" strike="noStrike">
                          <a:solidFill>
                            <a:srgbClr val="000000"/>
                          </a:solidFill>
                          <a:effectLst/>
                          <a:latin typeface="Aptos Narrow"/>
                        </a:rPr>
                        <a:t>68</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SAP </a:t>
                      </a:r>
                      <a:r>
                        <a:rPr lang="en-US" sz="1200" b="0" i="0" u="none" strike="noStrike" err="1">
                          <a:solidFill>
                            <a:srgbClr val="000000"/>
                          </a:solidFill>
                          <a:effectLst/>
                          <a:latin typeface="Aptos Narrow"/>
                        </a:rPr>
                        <a:t>Idoc</a:t>
                      </a:r>
                      <a:r>
                        <a:rPr lang="en-US" sz="1200" b="0" i="0" u="none" strike="noStrike">
                          <a:solidFill>
                            <a:srgbClr val="000000"/>
                          </a:solidFill>
                          <a:effectLst/>
                          <a:latin typeface="Aptos Narrow"/>
                        </a:rPr>
                        <a:t> processing</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8732706"/>
                  </a:ext>
                </a:extLst>
              </a:tr>
              <a:tr h="205750">
                <a:tc>
                  <a:txBody>
                    <a:bodyPr/>
                    <a:lstStyle/>
                    <a:p>
                      <a:pPr algn="ctr" fontAlgn="b"/>
                      <a:r>
                        <a:rPr lang="en-US" sz="1200" b="0" i="0" u="none" strike="noStrike">
                          <a:solidFill>
                            <a:srgbClr val="000000"/>
                          </a:solidFill>
                          <a:effectLst/>
                          <a:latin typeface="Aptos Narrow"/>
                        </a:rPr>
                        <a:t>69</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SAP service monitoring</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1958049"/>
                  </a:ext>
                </a:extLst>
              </a:tr>
              <a:tr h="205750">
                <a:tc>
                  <a:txBody>
                    <a:bodyPr/>
                    <a:lstStyle/>
                    <a:p>
                      <a:pPr algn="ctr" fontAlgn="b"/>
                      <a:r>
                        <a:rPr lang="en-US" sz="1200" b="0" i="0" u="none" strike="noStrike">
                          <a:solidFill>
                            <a:srgbClr val="000000"/>
                          </a:solidFill>
                          <a:effectLst/>
                          <a:latin typeface="Aptos Narrow"/>
                        </a:rPr>
                        <a:t>70</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Active Directory(Azure) - Password Reset</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33353"/>
                  </a:ext>
                </a:extLst>
              </a:tr>
              <a:tr h="205750">
                <a:tc>
                  <a:txBody>
                    <a:bodyPr/>
                    <a:lstStyle/>
                    <a:p>
                      <a:pPr algn="ctr" fontAlgn="b"/>
                      <a:r>
                        <a:rPr lang="en-US" sz="1200" b="0" i="0" u="none" strike="noStrike">
                          <a:solidFill>
                            <a:srgbClr val="000000"/>
                          </a:solidFill>
                          <a:effectLst/>
                          <a:latin typeface="Aptos Narrow"/>
                        </a:rPr>
                        <a:t>71</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Active Directory(Azure) - Account Enable</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8156282"/>
                  </a:ext>
                </a:extLst>
              </a:tr>
              <a:tr h="205750">
                <a:tc>
                  <a:txBody>
                    <a:bodyPr/>
                    <a:lstStyle/>
                    <a:p>
                      <a:pPr algn="ctr" fontAlgn="b"/>
                      <a:r>
                        <a:rPr lang="en-US" sz="1200" b="0" i="0" u="none" strike="noStrike">
                          <a:solidFill>
                            <a:srgbClr val="000000"/>
                          </a:solidFill>
                          <a:effectLst/>
                          <a:latin typeface="Aptos Narrow"/>
                        </a:rPr>
                        <a:t>72</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Active Directory(Azure) - Account Disable</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9395604"/>
                  </a:ext>
                </a:extLst>
              </a:tr>
              <a:tr h="205750">
                <a:tc>
                  <a:txBody>
                    <a:bodyPr/>
                    <a:lstStyle/>
                    <a:p>
                      <a:pPr algn="ctr" fontAlgn="b"/>
                      <a:r>
                        <a:rPr lang="en-US" sz="1200" b="0" i="0" u="none" strike="noStrike">
                          <a:solidFill>
                            <a:srgbClr val="000000"/>
                          </a:solidFill>
                          <a:effectLst/>
                          <a:latin typeface="Aptos Narrow"/>
                        </a:rPr>
                        <a:t>73</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Active Directory(Azure) - Modify User Properties</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08214535"/>
                  </a:ext>
                </a:extLst>
              </a:tr>
              <a:tr h="205750">
                <a:tc>
                  <a:txBody>
                    <a:bodyPr/>
                    <a:lstStyle/>
                    <a:p>
                      <a:pPr algn="ctr" fontAlgn="b"/>
                      <a:r>
                        <a:rPr lang="en-US" sz="1200" b="0" i="0" u="none" strike="noStrike">
                          <a:solidFill>
                            <a:srgbClr val="000000"/>
                          </a:solidFill>
                          <a:effectLst/>
                          <a:latin typeface="Aptos Narrow"/>
                        </a:rPr>
                        <a:t>74</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Informatica Access management</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5750849"/>
                  </a:ext>
                </a:extLst>
              </a:tr>
              <a:tr h="205750">
                <a:tc>
                  <a:txBody>
                    <a:bodyPr/>
                    <a:lstStyle/>
                    <a:p>
                      <a:pPr algn="ctr" fontAlgn="b"/>
                      <a:r>
                        <a:rPr lang="en-US" sz="1200" b="0" i="0" u="none" strike="noStrike">
                          <a:solidFill>
                            <a:srgbClr val="000000"/>
                          </a:solidFill>
                          <a:effectLst/>
                          <a:latin typeface="Aptos Narrow"/>
                        </a:rPr>
                        <a:t>75</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Informatica Ad-hoc Workflow Executor</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5752419"/>
                  </a:ext>
                </a:extLst>
              </a:tr>
              <a:tr h="205750">
                <a:tc>
                  <a:txBody>
                    <a:bodyPr/>
                    <a:lstStyle/>
                    <a:p>
                      <a:pPr algn="ctr" fontAlgn="b"/>
                      <a:r>
                        <a:rPr lang="en-US" sz="1200" b="0" i="0" u="none" strike="noStrike">
                          <a:solidFill>
                            <a:srgbClr val="000000"/>
                          </a:solidFill>
                          <a:effectLst/>
                          <a:latin typeface="Aptos Narrow"/>
                        </a:rPr>
                        <a:t>76</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Informatica critical job delay</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9702447"/>
                  </a:ext>
                </a:extLst>
              </a:tr>
              <a:tr h="205750">
                <a:tc>
                  <a:txBody>
                    <a:bodyPr/>
                    <a:lstStyle/>
                    <a:p>
                      <a:pPr algn="ctr" fontAlgn="b"/>
                      <a:r>
                        <a:rPr lang="en-US" sz="1200" b="0" i="0" u="none" strike="noStrike">
                          <a:solidFill>
                            <a:srgbClr val="000000"/>
                          </a:solidFill>
                          <a:effectLst/>
                          <a:latin typeface="Aptos Narrow"/>
                        </a:rPr>
                        <a:t>77</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Informatica services monitor</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0251966"/>
                  </a:ext>
                </a:extLst>
              </a:tr>
              <a:tr h="205750">
                <a:tc>
                  <a:txBody>
                    <a:bodyPr/>
                    <a:lstStyle/>
                    <a:p>
                      <a:pPr algn="ctr" fontAlgn="b"/>
                      <a:r>
                        <a:rPr lang="en-US" sz="1200" b="0" i="0" u="none" strike="noStrike">
                          <a:solidFill>
                            <a:srgbClr val="000000"/>
                          </a:solidFill>
                          <a:effectLst/>
                          <a:latin typeface="Aptos Narrow"/>
                        </a:rPr>
                        <a:t>78</a:t>
                      </a:r>
                      <a:endParaRPr lang="en-US"/>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Log analysis return before after</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3778062"/>
                  </a:ext>
                </a:extLst>
              </a:tr>
              <a:tr h="205750">
                <a:tc>
                  <a:txBody>
                    <a:bodyPr/>
                    <a:lstStyle/>
                    <a:p>
                      <a:pPr algn="ctr" fontAlgn="b"/>
                      <a:r>
                        <a:rPr lang="en-US" sz="1200" b="0" i="0" u="none" strike="noStrike">
                          <a:solidFill>
                            <a:srgbClr val="000000"/>
                          </a:solidFill>
                          <a:effectLst/>
                          <a:latin typeface="Aptos Narrow"/>
                        </a:rPr>
                        <a:t>79</a:t>
                      </a:r>
                      <a:endParaRPr lang="en-US" sz="1200" b="0" i="0" u="none" strike="noStrike">
                        <a:solidFill>
                          <a:srgbClr val="000000"/>
                        </a:solidFill>
                        <a:effectLst/>
                        <a:latin typeface="Aptos Narrow" panose="020B0004020202020204" pitchFamily="34" charset="0"/>
                      </a:endParaRP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200" b="0" i="0" u="none" strike="noStrike">
                          <a:solidFill>
                            <a:srgbClr val="000000"/>
                          </a:solidFill>
                          <a:effectLst/>
                          <a:latin typeface="Aptos Narrow"/>
                        </a:rPr>
                        <a:t>Log analysis search pattern</a:t>
                      </a:r>
                    </a:p>
                  </a:txBody>
                  <a:tcPr marL="4323" marR="4323" marT="432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0193658"/>
                  </a:ext>
                </a:extLst>
              </a:tr>
            </a:tbl>
          </a:graphicData>
        </a:graphic>
      </p:graphicFrame>
      <p:graphicFrame>
        <p:nvGraphicFramePr>
          <p:cNvPr id="6" name="Table 5">
            <a:extLst>
              <a:ext uri="{FF2B5EF4-FFF2-40B4-BE49-F238E27FC236}">
                <a16:creationId xmlns:a16="http://schemas.microsoft.com/office/drawing/2014/main" id="{DF97C68E-3A8F-6072-B8ED-2E0B9BE98CFC}"/>
              </a:ext>
            </a:extLst>
          </p:cNvPr>
          <p:cNvGraphicFramePr>
            <a:graphicFrameLocks noGrp="1"/>
          </p:cNvGraphicFramePr>
          <p:nvPr>
            <p:extLst>
              <p:ext uri="{D42A27DB-BD31-4B8C-83A1-F6EECF244321}">
                <p14:modId xmlns:p14="http://schemas.microsoft.com/office/powerpoint/2010/main" val="2781388204"/>
              </p:ext>
            </p:extLst>
          </p:nvPr>
        </p:nvGraphicFramePr>
        <p:xfrm>
          <a:off x="6096687" y="698466"/>
          <a:ext cx="4673600" cy="5646420"/>
        </p:xfrm>
        <a:graphic>
          <a:graphicData uri="http://schemas.openxmlformats.org/drawingml/2006/table">
            <a:tbl>
              <a:tblPr bandRow="1">
                <a:tableStyleId>{5C22544A-7EE6-4342-B048-85BDC9FD1C3A}</a:tableStyleId>
              </a:tblPr>
              <a:tblGrid>
                <a:gridCol w="609600">
                  <a:extLst>
                    <a:ext uri="{9D8B030D-6E8A-4147-A177-3AD203B41FA5}">
                      <a16:colId xmlns:a16="http://schemas.microsoft.com/office/drawing/2014/main" val="785073384"/>
                    </a:ext>
                  </a:extLst>
                </a:gridCol>
                <a:gridCol w="4064000">
                  <a:extLst>
                    <a:ext uri="{9D8B030D-6E8A-4147-A177-3AD203B41FA5}">
                      <a16:colId xmlns:a16="http://schemas.microsoft.com/office/drawing/2014/main" val="1161772974"/>
                    </a:ext>
                  </a:extLst>
                </a:gridCol>
              </a:tblGrid>
              <a:tr h="184150">
                <a:tc>
                  <a:txBody>
                    <a:bodyPr/>
                    <a:lstStyle/>
                    <a:p>
                      <a:pPr algn="r" fontAlgn="b"/>
                      <a:r>
                        <a:rPr lang="en-US" sz="1100" b="0" i="0" u="none" strike="noStrike">
                          <a:solidFill>
                            <a:srgbClr val="000000"/>
                          </a:solidFill>
                          <a:effectLst/>
                          <a:latin typeface="Aptos Narrow" panose="020B0004020202020204" pitchFamily="34" charset="0"/>
                        </a:rPr>
                        <a:t>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Log analysis with time stamp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056081"/>
                  </a:ext>
                </a:extLst>
              </a:tr>
              <a:tr h="184150">
                <a:tc>
                  <a:txBody>
                    <a:bodyPr/>
                    <a:lstStyle/>
                    <a:p>
                      <a:pPr algn="r" fontAlgn="b"/>
                      <a:r>
                        <a:rPr lang="en-US" sz="1100" b="0" i="0" u="none" strike="noStrike">
                          <a:solidFill>
                            <a:srgbClr val="000000"/>
                          </a:solidFill>
                          <a:effectLst/>
                          <a:latin typeface="Aptos Narrow" panose="020B0004020202020204" pitchFamily="34" charset="0"/>
                        </a:rPr>
                        <a:t>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Storage - List snapshot for volume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119559"/>
                  </a:ext>
                </a:extLst>
              </a:tr>
              <a:tr h="184150">
                <a:tc>
                  <a:txBody>
                    <a:bodyPr/>
                    <a:lstStyle/>
                    <a:p>
                      <a:pPr algn="r" fontAlgn="b"/>
                      <a:r>
                        <a:rPr lang="en-US" sz="1100" b="0" i="0" u="none" strike="noStrike">
                          <a:solidFill>
                            <a:srgbClr val="000000"/>
                          </a:solidFill>
                          <a:effectLst/>
                          <a:latin typeface="Aptos Narrow" panose="020B0004020202020204" pitchFamily="34" charset="0"/>
                        </a:rPr>
                        <a:t>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List Users Azure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1883479"/>
                  </a:ext>
                </a:extLst>
              </a:tr>
              <a:tr h="203200">
                <a:tc>
                  <a:txBody>
                    <a:bodyPr/>
                    <a:lstStyle/>
                    <a:p>
                      <a:pPr algn="r" fontAlgn="b"/>
                      <a:r>
                        <a:rPr lang="en-US" sz="1100" b="0" i="0" u="none" strike="noStrike">
                          <a:solidFill>
                            <a:srgbClr val="000000"/>
                          </a:solidFill>
                          <a:effectLst/>
                          <a:latin typeface="Aptos Narrow" panose="020B0004020202020204" pitchFamily="34" charset="0"/>
                        </a:rPr>
                        <a:t>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O365 operations – Add license to a user(azure) account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6575876"/>
                  </a:ext>
                </a:extLst>
              </a:tr>
              <a:tr h="203200">
                <a:tc>
                  <a:txBody>
                    <a:bodyPr/>
                    <a:lstStyle/>
                    <a:p>
                      <a:pPr algn="r" fontAlgn="b"/>
                      <a:r>
                        <a:rPr lang="en-US" sz="1100" b="0" i="0" u="none" strike="noStrike">
                          <a:solidFill>
                            <a:srgbClr val="000000"/>
                          </a:solidFill>
                          <a:effectLst/>
                          <a:latin typeface="Aptos Narrow" panose="020B0004020202020204" pitchFamily="34" charset="0"/>
                        </a:rPr>
                        <a:t>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O365 operations – Remove a license from a user(azure) account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4018139"/>
                  </a:ext>
                </a:extLst>
              </a:tr>
              <a:tr h="203200">
                <a:tc>
                  <a:txBody>
                    <a:bodyPr/>
                    <a:lstStyle/>
                    <a:p>
                      <a:pPr algn="r" fontAlgn="b"/>
                      <a:r>
                        <a:rPr lang="en-US" sz="1100" b="0" i="0" u="none" strike="noStrike">
                          <a:solidFill>
                            <a:srgbClr val="000000"/>
                          </a:solidFill>
                          <a:effectLst/>
                          <a:latin typeface="Aptos Narrow" panose="020B0004020202020204" pitchFamily="34" charset="0"/>
                        </a:rPr>
                        <a:t>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SharePoint – Site Creation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4333636"/>
                  </a:ext>
                </a:extLst>
              </a:tr>
              <a:tr h="203200">
                <a:tc>
                  <a:txBody>
                    <a:bodyPr/>
                    <a:lstStyle/>
                    <a:p>
                      <a:pPr algn="r" fontAlgn="b"/>
                      <a:r>
                        <a:rPr lang="en-US" sz="1100" b="0" i="0" u="none" strike="noStrike">
                          <a:solidFill>
                            <a:srgbClr val="000000"/>
                          </a:solidFill>
                          <a:effectLst/>
                          <a:latin typeface="Aptos Narrow" panose="020B0004020202020204" pitchFamily="34" charset="0"/>
                        </a:rPr>
                        <a:t>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SharePoint – Create Site Column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1651389"/>
                  </a:ext>
                </a:extLst>
              </a:tr>
              <a:tr h="203200">
                <a:tc>
                  <a:txBody>
                    <a:bodyPr/>
                    <a:lstStyle/>
                    <a:p>
                      <a:pPr algn="r" fontAlgn="b"/>
                      <a:r>
                        <a:rPr lang="en-US" sz="1100" b="0" i="0" u="none" strike="noStrike">
                          <a:solidFill>
                            <a:srgbClr val="000000"/>
                          </a:solidFill>
                          <a:effectLst/>
                          <a:latin typeface="Aptos Narrow" panose="020B0004020202020204" pitchFamily="34" charset="0"/>
                        </a:rPr>
                        <a:t>87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SharePoint – Create list for the Site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3744913"/>
                  </a:ext>
                </a:extLst>
              </a:tr>
              <a:tr h="203200">
                <a:tc>
                  <a:txBody>
                    <a:bodyPr/>
                    <a:lstStyle/>
                    <a:p>
                      <a:pPr algn="r" fontAlgn="b"/>
                      <a:r>
                        <a:rPr lang="en-US" sz="1100" b="0" i="0" u="none" strike="noStrike">
                          <a:solidFill>
                            <a:srgbClr val="000000"/>
                          </a:solidFill>
                          <a:effectLst/>
                          <a:latin typeface="Aptos Narrow" panose="020B0004020202020204" pitchFamily="34" charset="0"/>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SharePoint – Create new Item in List for the site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74721466"/>
                  </a:ext>
                </a:extLst>
              </a:tr>
              <a:tr h="203200">
                <a:tc>
                  <a:txBody>
                    <a:bodyPr/>
                    <a:lstStyle/>
                    <a:p>
                      <a:pPr algn="r" fontAlgn="b"/>
                      <a:r>
                        <a:rPr lang="en-US" sz="1100" b="0" i="0" u="none" strike="noStrike">
                          <a:solidFill>
                            <a:srgbClr val="000000"/>
                          </a:solidFill>
                          <a:effectLst/>
                          <a:latin typeface="Aptos Narrow" panose="020B0004020202020204" pitchFamily="34" charset="0"/>
                        </a:rPr>
                        <a:t>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SharePoint – Create group in a site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6631812"/>
                  </a:ext>
                </a:extLst>
              </a:tr>
              <a:tr h="203200">
                <a:tc>
                  <a:txBody>
                    <a:bodyPr/>
                    <a:lstStyle/>
                    <a:p>
                      <a:pPr algn="r" fontAlgn="b"/>
                      <a:r>
                        <a:rPr lang="en-US" sz="1100" b="0" i="0" u="none" strike="noStrike">
                          <a:solidFill>
                            <a:srgbClr val="000000"/>
                          </a:solidFill>
                          <a:effectLst/>
                          <a:latin typeface="Aptos Narrow" panose="020B0004020202020204" pitchFamily="34" charset="0"/>
                        </a:rPr>
                        <a:t>90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SharePoint – Add user to a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79962877"/>
                  </a:ext>
                </a:extLst>
              </a:tr>
              <a:tr h="203200">
                <a:tc>
                  <a:txBody>
                    <a:bodyPr/>
                    <a:lstStyle/>
                    <a:p>
                      <a:pPr algn="r" fontAlgn="b"/>
                      <a:r>
                        <a:rPr lang="en-US" sz="1100" b="0" i="0" u="none" strike="noStrike">
                          <a:solidFill>
                            <a:srgbClr val="000000"/>
                          </a:solidFill>
                          <a:effectLst/>
                          <a:latin typeface="Aptos Narrow" panose="020B0004020202020204" pitchFamily="34" charset="0"/>
                        </a:rPr>
                        <a:t>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SharePoint – Import Document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8916155"/>
                  </a:ext>
                </a:extLst>
              </a:tr>
              <a:tr h="203200">
                <a:tc>
                  <a:txBody>
                    <a:bodyPr/>
                    <a:lstStyle/>
                    <a:p>
                      <a:pPr algn="r" fontAlgn="b"/>
                      <a:r>
                        <a:rPr lang="en-US" sz="1100" b="0" i="0" u="none" strike="noStrike">
                          <a:solidFill>
                            <a:srgbClr val="000000"/>
                          </a:solidFill>
                          <a:effectLst/>
                          <a:latin typeface="Aptos Narrow" panose="020B0004020202020204" pitchFamily="34" charset="0"/>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SharePoint – Remove a user from a group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8096378"/>
                  </a:ext>
                </a:extLst>
              </a:tr>
              <a:tr h="203200">
                <a:tc>
                  <a:txBody>
                    <a:bodyPr/>
                    <a:lstStyle/>
                    <a:p>
                      <a:pPr algn="r" fontAlgn="b"/>
                      <a:r>
                        <a:rPr lang="en-US" sz="1100" b="0" i="0" u="none" strike="noStrike">
                          <a:solidFill>
                            <a:srgbClr val="000000"/>
                          </a:solidFill>
                          <a:effectLst/>
                          <a:latin typeface="Aptos Narrow" panose="020B0004020202020204" pitchFamily="34" charset="0"/>
                        </a:rPr>
                        <a:t>93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SharePoint – Remove a group from a site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1334958"/>
                  </a:ext>
                </a:extLst>
              </a:tr>
              <a:tr h="203200">
                <a:tc>
                  <a:txBody>
                    <a:bodyPr/>
                    <a:lstStyle/>
                    <a:p>
                      <a:pPr algn="r" fontAlgn="b"/>
                      <a:r>
                        <a:rPr lang="en-US" sz="1100" b="0" i="0" u="none" strike="noStrike">
                          <a:solidFill>
                            <a:srgbClr val="000000"/>
                          </a:solidFill>
                          <a:effectLst/>
                          <a:latin typeface="Aptos Narrow" panose="020B0004020202020204" pitchFamily="34" charset="0"/>
                        </a:rPr>
                        <a:t>94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SharePoint – Remove a List from a site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4419438"/>
                  </a:ext>
                </a:extLst>
              </a:tr>
              <a:tr h="203200">
                <a:tc>
                  <a:txBody>
                    <a:bodyPr/>
                    <a:lstStyle/>
                    <a:p>
                      <a:pPr algn="r" fontAlgn="b"/>
                      <a:r>
                        <a:rPr lang="en-US" sz="1100" b="0" i="0" u="none" strike="noStrike">
                          <a:solidFill>
                            <a:srgbClr val="000000"/>
                          </a:solidFill>
                          <a:effectLst/>
                          <a:latin typeface="Aptos Narrow" panose="020B0004020202020204" pitchFamily="34" charset="0"/>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SharePoint – Remove Site Column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7933760"/>
                  </a:ext>
                </a:extLst>
              </a:tr>
              <a:tr h="184150">
                <a:tc>
                  <a:txBody>
                    <a:bodyPr/>
                    <a:lstStyle/>
                    <a:p>
                      <a:pPr algn="r" fontAlgn="b"/>
                      <a:r>
                        <a:rPr lang="en-US" sz="1100" b="0" i="0" u="none" strike="noStrike">
                          <a:solidFill>
                            <a:srgbClr val="000000"/>
                          </a:solidFill>
                          <a:effectLst/>
                          <a:latin typeface="Aptos Narrow" panose="020B0004020202020204" pitchFamily="34" charset="0"/>
                        </a:rPr>
                        <a:t>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Device Health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8586232"/>
                  </a:ext>
                </a:extLst>
              </a:tr>
              <a:tr h="203200">
                <a:tc>
                  <a:txBody>
                    <a:bodyPr/>
                    <a:lstStyle/>
                    <a:p>
                      <a:pPr algn="r" fontAlgn="b"/>
                      <a:r>
                        <a:rPr lang="en-US" sz="1100" b="0" i="0" u="none" strike="noStrike">
                          <a:solidFill>
                            <a:srgbClr val="000000"/>
                          </a:solidFill>
                          <a:effectLst/>
                          <a:latin typeface="Aptos Narrow" panose="020B0004020202020204" pitchFamily="34" charset="0"/>
                        </a:rPr>
                        <a:t>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File System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03163"/>
                  </a:ext>
                </a:extLst>
              </a:tr>
              <a:tr h="203200">
                <a:tc>
                  <a:txBody>
                    <a:bodyPr/>
                    <a:lstStyle/>
                    <a:p>
                      <a:pPr algn="r" fontAlgn="b"/>
                      <a:r>
                        <a:rPr lang="en-US" sz="1100" b="0" i="0" u="none" strike="noStrike">
                          <a:solidFill>
                            <a:srgbClr val="000000"/>
                          </a:solidFill>
                          <a:effectLst/>
                          <a:latin typeface="Aptos Narrow" panose="020B0004020202020204" pitchFamily="34" charset="0"/>
                        </a:rPr>
                        <a:t>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Configuration Settings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6639988"/>
                  </a:ext>
                </a:extLst>
              </a:tr>
              <a:tr h="203200">
                <a:tc>
                  <a:txBody>
                    <a:bodyPr/>
                    <a:lstStyle/>
                    <a:p>
                      <a:pPr algn="r" fontAlgn="b"/>
                      <a:r>
                        <a:rPr lang="en-US" sz="1100" b="0" i="0" u="none" strike="noStrike">
                          <a:solidFill>
                            <a:srgbClr val="000000"/>
                          </a:solidFill>
                          <a:effectLst/>
                          <a:latin typeface="Aptos Narrow" panose="020B0004020202020204" pitchFamily="34" charset="0"/>
                        </a:rPr>
                        <a:t>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Device Memory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4762249"/>
                  </a:ext>
                </a:extLst>
              </a:tr>
              <a:tr h="203200">
                <a:tc>
                  <a:txBody>
                    <a:bodyPr/>
                    <a:lstStyle/>
                    <a:p>
                      <a:pPr algn="r" fontAlgn="b"/>
                      <a:r>
                        <a:rPr lang="en-US" sz="1100" b="0" i="0" u="none" strike="noStrike">
                          <a:solidFill>
                            <a:srgbClr val="000000"/>
                          </a:solidFill>
                          <a:effectLst/>
                          <a:latin typeface="Aptos Narrow" panose="020B000402020202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Device Service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4542606"/>
                  </a:ext>
                </a:extLst>
              </a:tr>
              <a:tr h="203200">
                <a:tc>
                  <a:txBody>
                    <a:bodyPr/>
                    <a:lstStyle/>
                    <a:p>
                      <a:pPr algn="r" fontAlgn="b"/>
                      <a:r>
                        <a:rPr lang="en-US" sz="1100" b="0" i="0" u="none" strike="noStrike">
                          <a:solidFill>
                            <a:srgbClr val="000000"/>
                          </a:solidFill>
                          <a:effectLst/>
                          <a:latin typeface="Aptos Narrow" panose="020B000402020202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Device 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0388415"/>
                  </a:ext>
                </a:extLst>
              </a:tr>
              <a:tr h="203200">
                <a:tc>
                  <a:txBody>
                    <a:bodyPr/>
                    <a:lstStyle/>
                    <a:p>
                      <a:pPr algn="r" fontAlgn="b"/>
                      <a:r>
                        <a:rPr lang="en-US" sz="1100" b="0" i="0" u="none" strike="noStrike">
                          <a:solidFill>
                            <a:srgbClr val="000000"/>
                          </a:solidFill>
                          <a:effectLst/>
                          <a:latin typeface="Aptos Narrow" panose="020B000402020202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Device Ports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8967767"/>
                  </a:ext>
                </a:extLst>
              </a:tr>
              <a:tr h="203200">
                <a:tc>
                  <a:txBody>
                    <a:bodyPr/>
                    <a:lstStyle/>
                    <a:p>
                      <a:pPr algn="r" fontAlgn="b"/>
                      <a:r>
                        <a:rPr lang="en-US" sz="1100" b="0" i="0" u="none" strike="noStrike">
                          <a:solidFill>
                            <a:srgbClr val="000000"/>
                          </a:solidFill>
                          <a:effectLst/>
                          <a:latin typeface="Aptos Narrow" panose="020B000402020202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Device Peer connectivity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0404081"/>
                  </a:ext>
                </a:extLst>
              </a:tr>
              <a:tr h="203200">
                <a:tc>
                  <a:txBody>
                    <a:bodyPr/>
                    <a:lstStyle/>
                    <a:p>
                      <a:pPr algn="r" fontAlgn="b"/>
                      <a:r>
                        <a:rPr lang="en-US" sz="1100" b="0" i="0" u="none" strike="noStrike">
                          <a:solidFill>
                            <a:srgbClr val="000000"/>
                          </a:solidFill>
                          <a:effectLst/>
                          <a:latin typeface="Aptos Narrow" panose="020B0004020202020204" pitchFamily="34" charset="0"/>
                        </a:rPr>
                        <a:t>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Device Connected Modules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1909856"/>
                  </a:ext>
                </a:extLst>
              </a:tr>
              <a:tr h="203200">
                <a:tc>
                  <a:txBody>
                    <a:bodyPr/>
                    <a:lstStyle/>
                    <a:p>
                      <a:pPr algn="r" fontAlgn="b"/>
                      <a:r>
                        <a:rPr lang="en-US" sz="1100" b="0" i="0" u="none" strike="noStrike">
                          <a:solidFill>
                            <a:srgbClr val="000000"/>
                          </a:solidFill>
                          <a:effectLst/>
                          <a:latin typeface="Aptos Narrow" panose="020B0004020202020204" pitchFamily="34" charset="0"/>
                        </a:rPr>
                        <a:t>105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Device Latency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0854537"/>
                  </a:ext>
                </a:extLst>
              </a:tr>
              <a:tr h="203200">
                <a:tc>
                  <a:txBody>
                    <a:bodyPr/>
                    <a:lstStyle/>
                    <a:p>
                      <a:pPr algn="r" fontAlgn="b"/>
                      <a:r>
                        <a:rPr lang="en-US" sz="1100" b="0" i="0" u="none" strike="noStrike">
                          <a:solidFill>
                            <a:srgbClr val="000000"/>
                          </a:solidFill>
                          <a:effectLst/>
                          <a:latin typeface="Aptos Narrow" panose="020B0004020202020204" pitchFamily="34" charset="0"/>
                        </a:rPr>
                        <a:t>106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Device Interface Status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1972973"/>
                  </a:ext>
                </a:extLst>
              </a:tr>
              <a:tr h="203200">
                <a:tc>
                  <a:txBody>
                    <a:bodyPr/>
                    <a:lstStyle/>
                    <a:p>
                      <a:pPr algn="r" fontAlgn="b"/>
                      <a:r>
                        <a:rPr lang="en-US" sz="1100" b="0" i="0" u="none" strike="noStrike">
                          <a:solidFill>
                            <a:srgbClr val="000000"/>
                          </a:solidFill>
                          <a:effectLst/>
                          <a:latin typeface="Aptos Narrow" panose="020B0004020202020204" pitchFamily="34" charset="0"/>
                        </a:rPr>
                        <a:t>107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200" b="0" i="0" u="none" strike="noStrike">
                          <a:solidFill>
                            <a:srgbClr val="000000"/>
                          </a:solidFill>
                          <a:effectLst/>
                          <a:latin typeface="Aptos Narrow" panose="020B0004020202020204" pitchFamily="34" charset="0"/>
                        </a:rPr>
                        <a:t>Network - Device CPU Process Check</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1809093"/>
                  </a:ext>
                </a:extLst>
              </a:tr>
            </a:tbl>
          </a:graphicData>
        </a:graphic>
      </p:graphicFrame>
    </p:spTree>
    <p:extLst>
      <p:ext uri="{BB962C8B-B14F-4D97-AF65-F5344CB8AC3E}">
        <p14:creationId xmlns:p14="http://schemas.microsoft.com/office/powerpoint/2010/main" val="174738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XML Operations – Delete XML attributes</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175327"/>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To  Ensure that the XML data remains accurate and up-to-date by modifying attributes to reflect current information.</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Performance:</a:t>
            </a:r>
            <a:r>
              <a:rPr lang="en-US" kern="100">
                <a:solidFill>
                  <a:srgbClr val="111111"/>
                </a:solidFill>
                <a:latin typeface="Arial"/>
                <a:cs typeface="Arial"/>
              </a:rPr>
              <a:t> Optimizing attributes can improve the performance of XML parsing and processing, especially in large datasets.</a:t>
            </a:r>
          </a:p>
          <a:p>
            <a:pPr marL="285750" indent="-285750">
              <a:buFont typeface="Arial"/>
              <a:buChar char="•"/>
              <a:tabLst>
                <a:tab pos="457200" algn="l"/>
              </a:tabLst>
            </a:pPr>
            <a:r>
              <a:rPr lang="en-US" b="1" kern="100">
                <a:solidFill>
                  <a:srgbClr val="111111"/>
                </a:solidFill>
                <a:latin typeface="Arial"/>
                <a:cs typeface="Arial"/>
              </a:rPr>
              <a:t>Data Integrity: </a:t>
            </a:r>
            <a:r>
              <a:rPr lang="en-US" kern="100">
                <a:solidFill>
                  <a:srgbClr val="111111"/>
                </a:solidFill>
                <a:latin typeface="Arial"/>
                <a:cs typeface="Arial"/>
              </a:rPr>
              <a:t>Helps maintain the integrity of the data by ensuring that attributes are correctly set and relevant to the context.</a:t>
            </a:r>
          </a:p>
          <a:p>
            <a:pPr marL="285750" indent="-285750">
              <a:buFont typeface="Arial"/>
              <a:buChar char="•"/>
              <a:tabLst>
                <a:tab pos="457200" algn="l"/>
              </a:tabLst>
            </a:pPr>
            <a:r>
              <a:rPr lang="en-US" b="1" kern="100">
                <a:solidFill>
                  <a:srgbClr val="111111"/>
                </a:solidFill>
                <a:latin typeface="Arial"/>
                <a:cs typeface="Arial"/>
              </a:rPr>
              <a:t>Interoperability:</a:t>
            </a:r>
            <a:r>
              <a:rPr lang="en-US" kern="100">
                <a:solidFill>
                  <a:srgbClr val="111111"/>
                </a:solidFill>
                <a:latin typeface="Arial"/>
                <a:cs typeface="Arial"/>
              </a:rPr>
              <a:t> Enhances interoperability between different systems and applications by ensuring that the XML data conforms to expected formats and structures.</a:t>
            </a:r>
          </a:p>
          <a:p>
            <a:pPr marL="285750" indent="-285750">
              <a:buFont typeface="Arial"/>
              <a:buChar char="•"/>
              <a:tabLst>
                <a:tab pos="457200" algn="l"/>
              </a:tabLst>
            </a:pPr>
            <a:endParaRPr lang="en-US" sz="1200" kern="100">
              <a:solidFill>
                <a:srgbClr val="111111"/>
              </a:solidFill>
              <a:latin typeface="Aptos"/>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the parameters and Load the XML file.</a:t>
            </a:r>
            <a:br>
              <a:rPr lang="en-US" kern="100">
                <a:latin typeface="Arial"/>
                <a:cs typeface="Arial"/>
              </a:rPr>
            </a:br>
            <a:r>
              <a:rPr lang="en-US" kern="100">
                <a:solidFill>
                  <a:srgbClr val="111111"/>
                </a:solidFill>
                <a:latin typeface="Arial"/>
                <a:cs typeface="Arial"/>
              </a:rPr>
              <a:t>2.Update the management server node</a:t>
            </a:r>
          </a:p>
          <a:p>
            <a:pPr>
              <a:tabLst>
                <a:tab pos="457200" algn="l"/>
              </a:tabLst>
            </a:pPr>
            <a:r>
              <a:rPr lang="en-US" kern="100">
                <a:solidFill>
                  <a:srgbClr val="111111"/>
                </a:solidFill>
                <a:latin typeface="Arial"/>
                <a:cs typeface="Arial"/>
              </a:rPr>
              <a:t>3.Update the SQL Server node and update the SQL Admin node</a:t>
            </a:r>
          </a:p>
          <a:p>
            <a:pPr>
              <a:tabLst>
                <a:tab pos="457200" algn="l"/>
              </a:tabLst>
            </a:pPr>
            <a:r>
              <a:rPr lang="en-US" kern="100">
                <a:solidFill>
                  <a:srgbClr val="111111"/>
                </a:solidFill>
                <a:latin typeface="Arial"/>
                <a:cs typeface="Arial"/>
              </a:rPr>
              <a:t>4.Update the DNS Server VM name node and save the modified XML file</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err="1">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1481535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XML Operations – Retrieve XML attributes</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ea typeface="+mn-lt"/>
                <a:cs typeface="Arial"/>
              </a:rPr>
              <a:t>Attributes help in maintaining compatibility between different systems by providing essential information that can be used to interpret the data correctly.</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Extraction: </a:t>
            </a:r>
            <a:r>
              <a:rPr lang="en-US" kern="100">
                <a:solidFill>
                  <a:srgbClr val="111111"/>
                </a:solidFill>
                <a:latin typeface="Arial"/>
                <a:cs typeface="Arial"/>
              </a:rPr>
              <a:t>Attributes often contain metadata or additional information about elements. Retrieving these attributes allows you to extract and utilize this data effectively</a:t>
            </a:r>
          </a:p>
          <a:p>
            <a:pPr marL="285750" indent="-285750">
              <a:buFont typeface="Arial"/>
              <a:buChar char="•"/>
              <a:tabLst>
                <a:tab pos="457200" algn="l"/>
              </a:tabLst>
            </a:pPr>
            <a:r>
              <a:rPr lang="en-US" b="1" kern="100">
                <a:solidFill>
                  <a:srgbClr val="111111"/>
                </a:solidFill>
                <a:latin typeface="Arial"/>
                <a:cs typeface="Arial"/>
              </a:rPr>
              <a:t>Efficient Data Handling: </a:t>
            </a:r>
            <a:r>
              <a:rPr lang="en-US" kern="100">
                <a:solidFill>
                  <a:srgbClr val="111111"/>
                </a:solidFill>
                <a:latin typeface="Arial"/>
                <a:cs typeface="Arial"/>
              </a:rPr>
              <a:t>Attributes can make data handling more efficient by providing quick access to specific pieces of information without needing to parse entire elements</a:t>
            </a:r>
          </a:p>
          <a:p>
            <a:pPr marL="285750" indent="-285750">
              <a:buFont typeface="Arial"/>
              <a:buChar char="•"/>
              <a:tabLst>
                <a:tab pos="457200" algn="l"/>
              </a:tabLst>
            </a:pPr>
            <a:r>
              <a:rPr lang="en-US" b="1" kern="100">
                <a:solidFill>
                  <a:srgbClr val="111111"/>
                </a:solidFill>
                <a:latin typeface="Arial"/>
                <a:cs typeface="Arial"/>
              </a:rPr>
              <a:t>Data Validation:</a:t>
            </a:r>
            <a:r>
              <a:rPr lang="en-US" kern="100">
                <a:solidFill>
                  <a:srgbClr val="111111"/>
                </a:solidFill>
                <a:latin typeface="Arial"/>
                <a:cs typeface="Arial"/>
              </a:rPr>
              <a:t> Attributes can be used to validate data within XML documents. For example, an attribute might specify a data type or a required format, which can be checked during data processing</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1.Define the Path</a:t>
            </a:r>
            <a:br>
              <a:rPr lang="en-US" kern="100">
                <a:solidFill>
                  <a:srgbClr val="111111"/>
                </a:solidFill>
                <a:latin typeface="Arial"/>
                <a:cs typeface="Arial"/>
              </a:rPr>
            </a:br>
            <a:r>
              <a:rPr lang="en-US" kern="100">
                <a:solidFill>
                  <a:srgbClr val="111111"/>
                </a:solidFill>
                <a:latin typeface="Arial"/>
                <a:cs typeface="Arial"/>
              </a:rPr>
              <a:t>2.Define the XPath Query</a:t>
            </a:r>
          </a:p>
          <a:p>
            <a:pPr>
              <a:tabLst>
                <a:tab pos="457200" algn="l"/>
              </a:tabLst>
            </a:pPr>
            <a:r>
              <a:rPr lang="en-US" kern="100">
                <a:solidFill>
                  <a:srgbClr val="111111"/>
                </a:solidFill>
                <a:latin typeface="Arial"/>
                <a:cs typeface="Arial"/>
              </a:rPr>
              <a:t>3.Select XML Nodes</a:t>
            </a:r>
          </a:p>
          <a:p>
            <a:pPr>
              <a:tabLst>
                <a:tab pos="457200" algn="l"/>
              </a:tabLst>
            </a:pPr>
            <a:r>
              <a:rPr lang="en-US" kern="100">
                <a:solidFill>
                  <a:srgbClr val="111111"/>
                </a:solidFill>
                <a:latin typeface="Arial"/>
                <a:cs typeface="Arial"/>
              </a:rPr>
              <a:t>4.Output the Retrieved Nodes</a:t>
            </a:r>
          </a:p>
          <a:p>
            <a:pPr>
              <a:tabLst>
                <a:tab pos="457200" algn="l"/>
              </a:tabLst>
            </a:pPr>
            <a:endParaRPr lang="en-US" kern="100">
              <a:solidFill>
                <a:srgbClr val="111111"/>
              </a:solidFill>
              <a:latin typeface="Arial"/>
              <a:cs typeface="Arial"/>
            </a:endParaRPr>
          </a:p>
          <a:p>
            <a:pPr>
              <a:tabLst>
                <a:tab pos="457200" algn="l"/>
              </a:tabLst>
            </a:pPr>
            <a:r>
              <a:rPr lang="en-US" sz="1400" b="1" kern="100">
                <a:solidFill>
                  <a:srgbClr val="111111"/>
                </a:solidFill>
                <a:latin typeface="Segoe UI"/>
                <a:cs typeface="Segoe UI"/>
              </a:rPr>
              <a:t>Observability: 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3125130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XML Operations – Traverse on Tree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It ensures that the document adheres to the defined schema or DTD (Document Type Definition) and for maintaining and updating XML documents.</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Validation and Parsing: </a:t>
            </a:r>
            <a:r>
              <a:rPr lang="en-US" kern="100">
                <a:solidFill>
                  <a:srgbClr val="111111"/>
                </a:solidFill>
                <a:latin typeface="Arial"/>
                <a:cs typeface="Arial"/>
              </a:rPr>
              <a:t>Traversing the tree helps in validating the structure and content of the XML document.</a:t>
            </a:r>
          </a:p>
          <a:p>
            <a:pPr marL="285750" indent="-285750">
              <a:buFont typeface="Arial"/>
              <a:buChar char="•"/>
              <a:tabLst>
                <a:tab pos="457200" algn="l"/>
              </a:tabLst>
            </a:pPr>
            <a:r>
              <a:rPr lang="en-US" b="1" kern="100">
                <a:solidFill>
                  <a:srgbClr val="111111"/>
                </a:solidFill>
                <a:latin typeface="Arial"/>
                <a:cs typeface="Arial"/>
              </a:rPr>
              <a:t>Data Manipulation:</a:t>
            </a:r>
            <a:r>
              <a:rPr lang="en-US" kern="100">
                <a:solidFill>
                  <a:srgbClr val="111111"/>
                </a:solidFill>
                <a:latin typeface="Arial"/>
                <a:cs typeface="Arial"/>
              </a:rPr>
              <a:t> Traversing allows you to modify the XML structure, such as adding, updating, or deleting nodes. This is essential for maintaining and updating XML documents</a:t>
            </a:r>
          </a:p>
          <a:p>
            <a:pPr marL="285750" indent="-285750">
              <a:buFont typeface="Arial"/>
              <a:buChar char="•"/>
              <a:tabLst>
                <a:tab pos="457200" algn="l"/>
              </a:tabLst>
            </a:pPr>
            <a:r>
              <a:rPr lang="en-US" b="1" kern="100">
                <a:solidFill>
                  <a:srgbClr val="111111"/>
                </a:solidFill>
                <a:latin typeface="Arial"/>
                <a:cs typeface="Arial"/>
              </a:rPr>
              <a:t>Interoperability:</a:t>
            </a:r>
            <a:r>
              <a:rPr lang="en-US" kern="100">
                <a:solidFill>
                  <a:srgbClr val="111111"/>
                </a:solidFill>
                <a:latin typeface="Arial"/>
                <a:cs typeface="Arial"/>
              </a:rPr>
              <a:t> XML is often used for data interchange between different systems. Traversing the XML tree ensures that the data can be correctly interpreted and processed by various applications.</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1.Add the Chilkat .NET Assembly</a:t>
            </a:r>
            <a:br>
              <a:rPr lang="en-US" kern="100">
                <a:solidFill>
                  <a:srgbClr val="111111"/>
                </a:solidFill>
                <a:latin typeface="Arial"/>
                <a:cs typeface="Arial"/>
              </a:rPr>
            </a:br>
            <a:r>
              <a:rPr lang="en-US" kern="100">
                <a:solidFill>
                  <a:srgbClr val="111111"/>
                </a:solidFill>
                <a:latin typeface="Arial"/>
                <a:cs typeface="Arial"/>
              </a:rPr>
              <a:t>2.Create a New </a:t>
            </a:r>
            <a:r>
              <a:rPr lang="en-US" kern="100" err="1">
                <a:solidFill>
                  <a:srgbClr val="111111"/>
                </a:solidFill>
                <a:latin typeface="Arial"/>
                <a:cs typeface="Arial"/>
              </a:rPr>
              <a:t>Chilkat.Xml</a:t>
            </a:r>
            <a:r>
              <a:rPr lang="en-US" kern="100">
                <a:solidFill>
                  <a:srgbClr val="111111"/>
                </a:solidFill>
                <a:latin typeface="Arial"/>
                <a:cs typeface="Arial"/>
              </a:rPr>
              <a:t> Object</a:t>
            </a:r>
          </a:p>
          <a:p>
            <a:pPr>
              <a:tabLst>
                <a:tab pos="457200" algn="l"/>
              </a:tabLst>
            </a:pPr>
            <a:r>
              <a:rPr lang="en-US" kern="100">
                <a:solidFill>
                  <a:srgbClr val="111111"/>
                </a:solidFill>
                <a:latin typeface="Arial"/>
                <a:cs typeface="Arial"/>
              </a:rPr>
              <a:t>3.Load the XML File</a:t>
            </a:r>
          </a:p>
          <a:p>
            <a:pPr>
              <a:tabLst>
                <a:tab pos="457200" algn="l"/>
              </a:tabLst>
            </a:pPr>
            <a:r>
              <a:rPr lang="en-US" kern="100">
                <a:solidFill>
                  <a:srgbClr val="111111"/>
                </a:solidFill>
                <a:latin typeface="Arial"/>
                <a:cs typeface="Arial"/>
              </a:rPr>
              <a:t>4.Create a StringBuilder Object and traverse the XML Tree</a:t>
            </a:r>
          </a:p>
          <a:p>
            <a:pPr>
              <a:tabLst>
                <a:tab pos="457200" algn="l"/>
              </a:tabLst>
            </a:pPr>
            <a:endParaRPr lang="en-US" kern="100">
              <a:solidFill>
                <a:srgbClr val="111111"/>
              </a:solidFill>
              <a:latin typeface="Arial"/>
              <a:cs typeface="Arial"/>
            </a:endParaRPr>
          </a:p>
          <a:p>
            <a:pPr>
              <a:tabLst>
                <a:tab pos="457200" algn="l"/>
              </a:tabLst>
            </a:pPr>
            <a:r>
              <a:rPr lang="en-US" sz="1400" b="1" kern="100">
                <a:solidFill>
                  <a:srgbClr val="111111"/>
                </a:solidFill>
                <a:latin typeface="Segoe UI"/>
                <a:cs typeface="Segoe UI"/>
              </a:rPr>
              <a:t>Observability: OpManager</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2152001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 Stage– Service monitor</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Quickly identifies and resolves errors or failures in data processing. This minimizes downtime and ensures data integrity.</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Performance Tracking:</a:t>
            </a:r>
            <a:r>
              <a:rPr lang="en-US" kern="100">
                <a:solidFill>
                  <a:srgbClr val="111111"/>
                </a:solidFill>
                <a:latin typeface="Arial"/>
                <a:cs typeface="Arial"/>
              </a:rPr>
              <a:t> Ensures that data integration jobs are running efficiently and within expected time frames. This helps in identifying bottlenecks and optimizing performance.</a:t>
            </a:r>
          </a:p>
          <a:p>
            <a:pPr marL="285750" indent="-285750">
              <a:buFont typeface="Arial"/>
              <a:buChar char="•"/>
              <a:tabLst>
                <a:tab pos="457200" algn="l"/>
              </a:tabLst>
            </a:pPr>
            <a:r>
              <a:rPr lang="en-US" b="1" kern="100">
                <a:solidFill>
                  <a:srgbClr val="111111"/>
                </a:solidFill>
                <a:latin typeface="Arial"/>
                <a:cs typeface="Arial"/>
              </a:rPr>
              <a:t>Resource Management:</a:t>
            </a:r>
            <a:r>
              <a:rPr lang="en-US" kern="100">
                <a:solidFill>
                  <a:srgbClr val="111111"/>
                </a:solidFill>
                <a:latin typeface="Arial"/>
                <a:cs typeface="Arial"/>
              </a:rPr>
              <a:t> Monitors the usage of system resources such as CPU, memory, and disk space. This helps in planning and scaling resources to meet the demands of data processing tasks</a:t>
            </a:r>
          </a:p>
          <a:p>
            <a:pPr marL="285750" indent="-285750">
              <a:buFont typeface="Arial"/>
              <a:buChar char="•"/>
              <a:tabLst>
                <a:tab pos="457200" algn="l"/>
              </a:tabLst>
            </a:pPr>
            <a:r>
              <a:rPr lang="en-US" b="1" kern="100">
                <a:solidFill>
                  <a:srgbClr val="111111"/>
                </a:solidFill>
                <a:latin typeface="Arial"/>
                <a:cs typeface="Arial"/>
              </a:rPr>
              <a:t>Proactive Maintenance:</a:t>
            </a:r>
            <a:r>
              <a:rPr lang="en-US" kern="100">
                <a:solidFill>
                  <a:srgbClr val="111111"/>
                </a:solidFill>
                <a:latin typeface="Arial"/>
                <a:cs typeface="Arial"/>
              </a:rPr>
              <a:t> Enables proactive maintenance by predicting potential issues before they become critical. This helps in maintaining the overall health of the data integration environment</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1.List all known projects.</a:t>
            </a:r>
            <a:br>
              <a:rPr lang="en-US" kern="100">
                <a:latin typeface="Arial"/>
                <a:cs typeface="Arial"/>
              </a:rPr>
            </a:br>
            <a:r>
              <a:rPr lang="en-US" kern="100">
                <a:solidFill>
                  <a:srgbClr val="111111"/>
                </a:solidFill>
                <a:latin typeface="Arial"/>
                <a:cs typeface="Arial"/>
              </a:rPr>
              <a:t>2.Create a project for CPD and for </a:t>
            </a:r>
            <a:r>
              <a:rPr lang="en-US" kern="100" err="1">
                <a:solidFill>
                  <a:srgbClr val="111111"/>
                </a:solidFill>
                <a:latin typeface="Arial"/>
                <a:cs typeface="Arial"/>
              </a:rPr>
              <a:t>CPDaaS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3.Delete a project.                  </a:t>
            </a:r>
          </a:p>
          <a:p>
            <a:pPr>
              <a:tabLst>
                <a:tab pos="457200" algn="l"/>
              </a:tabLst>
            </a:pPr>
            <a:r>
              <a:rPr lang="en-US" kern="100">
                <a:solidFill>
                  <a:srgbClr val="111111"/>
                </a:solidFill>
                <a:latin typeface="Arial"/>
                <a:cs typeface="Arial"/>
              </a:rPr>
              <a:t>4.List all jobs in a specified project and create a job in a specified project.</a:t>
            </a:r>
          </a:p>
          <a:p>
            <a:pPr>
              <a:tabLst>
                <a:tab pos="457200" algn="l"/>
              </a:tabLst>
            </a:pPr>
            <a:endParaRPr lang="en-US" kern="100">
              <a:solidFill>
                <a:srgbClr val="111111"/>
              </a:solidFill>
              <a:latin typeface="Arial"/>
              <a:cs typeface="Arial"/>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err="1">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2066143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Data Stage– User role privileges</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To ensures that only authorized users can access and modify sensitive data and configurations and helps in protecting and integrity and confidentiality of the data.</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Task Specialization:</a:t>
            </a:r>
            <a:r>
              <a:rPr lang="en-US" kern="100">
                <a:solidFill>
                  <a:srgbClr val="111111"/>
                </a:solidFill>
                <a:latin typeface="Arial"/>
                <a:cs typeface="Arial"/>
              </a:rPr>
              <a:t> Different roles allow users to perform tasks that match their responsibilities and expertise.</a:t>
            </a:r>
          </a:p>
          <a:p>
            <a:pPr marL="285750" indent="-285750">
              <a:buFont typeface="Arial"/>
              <a:buChar char="•"/>
              <a:tabLst>
                <a:tab pos="457200" algn="l"/>
              </a:tabLst>
            </a:pPr>
            <a:r>
              <a:rPr lang="en-US" b="1" kern="100">
                <a:solidFill>
                  <a:srgbClr val="111111"/>
                </a:solidFill>
                <a:latin typeface="Arial"/>
                <a:cs typeface="Arial"/>
              </a:rPr>
              <a:t>Operational Efficiency:</a:t>
            </a:r>
            <a:r>
              <a:rPr lang="en-US" kern="100">
                <a:solidFill>
                  <a:srgbClr val="111111"/>
                </a:solidFill>
                <a:latin typeface="Arial"/>
                <a:cs typeface="Arial"/>
              </a:rPr>
              <a:t> By clearly defining roles and privileges, organizations can streamline workflows and reduce the risk of errors. Each user knows their specific duties and has the necessary permissions to perform them</a:t>
            </a:r>
          </a:p>
          <a:p>
            <a:pPr marL="285750" indent="-285750">
              <a:buFont typeface="Arial"/>
              <a:buChar char="•"/>
              <a:tabLst>
                <a:tab pos="457200" algn="l"/>
              </a:tabLst>
            </a:pPr>
            <a:r>
              <a:rPr lang="en-US" b="1" kern="100">
                <a:solidFill>
                  <a:srgbClr val="111111"/>
                </a:solidFill>
                <a:latin typeface="Arial"/>
                <a:cs typeface="Arial"/>
              </a:rPr>
              <a:t>Resource Management: </a:t>
            </a:r>
            <a:r>
              <a:rPr lang="en-US" kern="100">
                <a:solidFill>
                  <a:srgbClr val="111111"/>
                </a:solidFill>
                <a:latin typeface="Arial"/>
                <a:cs typeface="Arial"/>
              </a:rPr>
              <a:t>Properly assigned roles help in managing system resources effectively.</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1.Set Environment Variables.</a:t>
            </a:r>
            <a:br>
              <a:rPr lang="en-US" kern="100">
                <a:latin typeface="Arial"/>
                <a:cs typeface="Arial"/>
              </a:rPr>
            </a:br>
            <a:r>
              <a:rPr lang="en-US" kern="100">
                <a:solidFill>
                  <a:srgbClr val="111111"/>
                </a:solidFill>
                <a:latin typeface="Arial"/>
                <a:cs typeface="Arial"/>
              </a:rPr>
              <a:t>2.Configure CPDCTL User and CPDCTL Profile.</a:t>
            </a:r>
          </a:p>
          <a:p>
            <a:pPr>
              <a:tabLst>
                <a:tab pos="457200" algn="l"/>
              </a:tabLst>
            </a:pPr>
            <a:r>
              <a:rPr lang="en-US" kern="100">
                <a:solidFill>
                  <a:srgbClr val="111111"/>
                </a:solidFill>
                <a:latin typeface="Arial"/>
                <a:cs typeface="Arial"/>
              </a:rPr>
              <a:t>3.Use the Configured Profile.                 </a:t>
            </a:r>
          </a:p>
          <a:p>
            <a:pPr>
              <a:tabLst>
                <a:tab pos="457200" algn="l"/>
              </a:tabLst>
            </a:pPr>
            <a:r>
              <a:rPr lang="en-US" kern="100">
                <a:solidFill>
                  <a:srgbClr val="111111"/>
                </a:solidFill>
                <a:latin typeface="Arial"/>
                <a:cs typeface="Arial"/>
              </a:rPr>
              <a:t>4.Switch Between Profiles and List Projects.</a:t>
            </a:r>
          </a:p>
          <a:p>
            <a:pPr>
              <a:tabLst>
                <a:tab pos="457200" algn="l"/>
              </a:tabLst>
            </a:pPr>
            <a:endParaRPr lang="en-US" kern="100">
              <a:solidFill>
                <a:srgbClr val="111111"/>
              </a:solidFill>
              <a:latin typeface="Arial"/>
              <a:cs typeface="Arial"/>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err="1">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3484995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copy files</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5724644"/>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To help in organizing data more efficiently and to enhance data security and availability.</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Backup:</a:t>
            </a:r>
            <a:r>
              <a:rPr lang="en-US" kern="100">
                <a:solidFill>
                  <a:srgbClr val="111111"/>
                </a:solidFill>
                <a:latin typeface="Arial"/>
                <a:cs typeface="Arial"/>
              </a:rPr>
              <a:t> Creating copies of files ensures that you have backups in case the original files are lost, corrupted, or accidentally deleted.</a:t>
            </a:r>
          </a:p>
          <a:p>
            <a:pPr marL="285750" indent="-285750">
              <a:buFont typeface="Arial"/>
              <a:buChar char="•"/>
              <a:tabLst>
                <a:tab pos="457200" algn="l"/>
              </a:tabLst>
            </a:pPr>
            <a:r>
              <a:rPr lang="en-US" b="1" kern="100">
                <a:solidFill>
                  <a:srgbClr val="111111"/>
                </a:solidFill>
                <a:latin typeface="Arial"/>
                <a:cs typeface="Arial"/>
              </a:rPr>
              <a:t>Data Distribution:</a:t>
            </a:r>
            <a:r>
              <a:rPr lang="en-US" kern="100">
                <a:solidFill>
                  <a:srgbClr val="111111"/>
                </a:solidFill>
                <a:latin typeface="Arial"/>
                <a:cs typeface="Arial"/>
              </a:rPr>
              <a:t> Copying files allows you to distribute data to different locations or users. This is useful for sharing information or deploying applications.</a:t>
            </a:r>
          </a:p>
          <a:p>
            <a:pPr marL="285750" indent="-285750">
              <a:buFont typeface="Arial"/>
              <a:buChar char="•"/>
              <a:tabLst>
                <a:tab pos="457200" algn="l"/>
              </a:tabLst>
            </a:pPr>
            <a:r>
              <a:rPr lang="en-US" b="1" kern="100">
                <a:solidFill>
                  <a:srgbClr val="111111"/>
                </a:solidFill>
                <a:latin typeface="Arial"/>
                <a:cs typeface="Arial"/>
              </a:rPr>
              <a:t>System Migration:</a:t>
            </a:r>
            <a:r>
              <a:rPr lang="en-US" kern="100">
                <a:solidFill>
                  <a:srgbClr val="111111"/>
                </a:solidFill>
                <a:latin typeface="Arial"/>
                <a:cs typeface="Arial"/>
              </a:rPr>
              <a:t> When upgrading or migrating systems, copying files from the old system to the new one ensures that all necessary data is transferred and available on the new system</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1.Define the Source Path2</a:t>
            </a:r>
          </a:p>
          <a:p>
            <a:pPr>
              <a:tabLst>
                <a:tab pos="457200" algn="l"/>
              </a:tabLst>
            </a:pPr>
            <a:r>
              <a:rPr lang="en-US" kern="100">
                <a:solidFill>
                  <a:srgbClr val="111111"/>
                </a:solidFill>
                <a:latin typeface="Arial"/>
                <a:cs typeface="Arial"/>
              </a:rPr>
              <a:t>2.Define the Destination Path</a:t>
            </a:r>
            <a:br>
              <a:rPr lang="en-US" kern="100">
                <a:latin typeface="Arial"/>
                <a:cs typeface="Arial"/>
              </a:rPr>
            </a:br>
            <a:r>
              <a:rPr lang="en-US" kern="100">
                <a:solidFill>
                  <a:srgbClr val="111111"/>
                </a:solidFill>
                <a:latin typeface="Arial"/>
                <a:cs typeface="Arial"/>
              </a:rPr>
              <a:t>3.copy the file from the source path to the destination path </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3600891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delete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To help in organizing data more efficiently and to enhance data security and availability.</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Backup:</a:t>
            </a:r>
            <a:r>
              <a:rPr lang="en-US" kern="100">
                <a:solidFill>
                  <a:srgbClr val="111111"/>
                </a:solidFill>
                <a:latin typeface="Arial"/>
                <a:cs typeface="Arial"/>
              </a:rPr>
              <a:t> Creating copies of files ensures that you have backups in case the original files are lost, corrupted, or accidentally deleted.</a:t>
            </a:r>
          </a:p>
          <a:p>
            <a:pPr marL="285750" indent="-285750">
              <a:buFont typeface="Arial"/>
              <a:buChar char="•"/>
              <a:tabLst>
                <a:tab pos="457200" algn="l"/>
              </a:tabLst>
            </a:pPr>
            <a:r>
              <a:rPr lang="en-US" b="1" kern="100">
                <a:solidFill>
                  <a:srgbClr val="111111"/>
                </a:solidFill>
                <a:latin typeface="Arial"/>
                <a:cs typeface="Arial"/>
              </a:rPr>
              <a:t>Data Distribution:</a:t>
            </a:r>
            <a:r>
              <a:rPr lang="en-US" kern="100">
                <a:solidFill>
                  <a:srgbClr val="111111"/>
                </a:solidFill>
                <a:latin typeface="Arial"/>
                <a:cs typeface="Arial"/>
              </a:rPr>
              <a:t> Copying files allows you to distribute data to different locations or users. This is useful for sharing information or deploying applications.</a:t>
            </a:r>
          </a:p>
          <a:p>
            <a:pPr marL="285750" indent="-285750">
              <a:buFont typeface="Arial"/>
              <a:buChar char="•"/>
              <a:tabLst>
                <a:tab pos="457200" algn="l"/>
              </a:tabLst>
            </a:pPr>
            <a:r>
              <a:rPr lang="en-US" b="1" kern="100">
                <a:solidFill>
                  <a:srgbClr val="111111"/>
                </a:solidFill>
                <a:latin typeface="Arial"/>
                <a:cs typeface="Arial"/>
              </a:rPr>
              <a:t>System Migration:</a:t>
            </a:r>
            <a:r>
              <a:rPr lang="en-US" kern="100">
                <a:solidFill>
                  <a:srgbClr val="111111"/>
                </a:solidFill>
                <a:latin typeface="Arial"/>
                <a:cs typeface="Arial"/>
              </a:rPr>
              <a:t> When upgrading or migrating systems, copying files from the old system to the new one ensures that all necessary data is transferred and available on the new system</a:t>
            </a:r>
          </a:p>
          <a:p>
            <a:pPr marL="285750" indent="-285750">
              <a:buFont typeface="Arial"/>
              <a:buChar cha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1.Define the path of the file you want to delete.</a:t>
            </a:r>
          </a:p>
          <a:p>
            <a:pPr>
              <a:tabLst>
                <a:tab pos="457200" algn="l"/>
              </a:tabLst>
            </a:pPr>
            <a:r>
              <a:rPr lang="en-US" kern="100">
                <a:solidFill>
                  <a:srgbClr val="111111"/>
                </a:solidFill>
                <a:latin typeface="Arial"/>
                <a:cs typeface="Arial"/>
              </a:rPr>
              <a:t>2.Delete the file at the specified path and ensure that the file is deleted even if it is read-only.</a:t>
            </a:r>
            <a:br>
              <a:rPr lang="en-US" kern="100">
                <a:latin typeface="Arial"/>
                <a:cs typeface="Arial"/>
              </a:rPr>
            </a:br>
            <a:r>
              <a:rPr lang="en-US" kern="100">
                <a:solidFill>
                  <a:srgbClr val="111111"/>
                </a:solidFill>
                <a:latin typeface="Arial"/>
                <a:cs typeface="Arial"/>
              </a:rPr>
              <a:t>3.check if the file still exists at the specified path.</a:t>
            </a:r>
          </a:p>
          <a:p>
            <a:pPr>
              <a:tabLst>
                <a:tab pos="457200" algn="l"/>
              </a:tabLst>
            </a:pPr>
            <a:r>
              <a:rPr lang="en-US" kern="100">
                <a:solidFill>
                  <a:srgbClr val="111111"/>
                </a:solidFill>
                <a:latin typeface="Arial"/>
                <a:cs typeface="Arial"/>
              </a:rPr>
              <a:t>4.Output the Result.</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err="1">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4238656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move the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Enhances security by moving sensitive files to more secure locations where access can be controlled more effectively.</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Organization:</a:t>
            </a:r>
            <a:r>
              <a:rPr lang="en-US" kern="100">
                <a:solidFill>
                  <a:srgbClr val="111111"/>
                </a:solidFill>
                <a:latin typeface="Arial"/>
                <a:cs typeface="Arial"/>
              </a:rPr>
              <a:t> Helps in organizing files systematically by placing them in appropriate directories or folders. This makes it easier to locate and manage files.</a:t>
            </a:r>
          </a:p>
          <a:p>
            <a:pPr marL="285750" indent="-285750">
              <a:buFont typeface="Arial"/>
              <a:buChar char="•"/>
              <a:tabLst>
                <a:tab pos="457200" algn="l"/>
              </a:tabLst>
            </a:pPr>
            <a:r>
              <a:rPr lang="en-US" b="1" kern="100">
                <a:solidFill>
                  <a:srgbClr val="111111"/>
                </a:solidFill>
                <a:latin typeface="Arial"/>
                <a:cs typeface="Arial"/>
              </a:rPr>
              <a:t>Space Management: </a:t>
            </a:r>
            <a:r>
              <a:rPr lang="en-US" kern="100">
                <a:solidFill>
                  <a:srgbClr val="111111"/>
                </a:solidFill>
                <a:latin typeface="Arial"/>
                <a:cs typeface="Arial"/>
              </a:rPr>
              <a:t>Frees up space in the source location, which can be crucial for maintaining system performance and avoiding clutter.</a:t>
            </a:r>
          </a:p>
          <a:p>
            <a:pPr marL="285750" indent="-285750">
              <a:buFont typeface="Arial"/>
              <a:buChar char="•"/>
              <a:tabLst>
                <a:tab pos="457200" algn="l"/>
              </a:tabLst>
            </a:pPr>
            <a:r>
              <a:rPr lang="en-US" b="1" kern="100">
                <a:solidFill>
                  <a:srgbClr val="111111"/>
                </a:solidFill>
                <a:latin typeface="Arial"/>
                <a:cs typeface="Arial"/>
              </a:rPr>
              <a:t>Backup and Archiving: </a:t>
            </a:r>
            <a:r>
              <a:rPr lang="en-US" kern="100">
                <a:solidFill>
                  <a:srgbClr val="111111"/>
                </a:solidFill>
                <a:latin typeface="Arial"/>
                <a:cs typeface="Arial"/>
              </a:rPr>
              <a:t>Moves files to backup or archive locations to ensure data safety and compliance with data retention policies</a:t>
            </a:r>
          </a:p>
          <a:p>
            <a:pP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p>
          <a:p>
            <a:pPr>
              <a:tabLst>
                <a:tab pos="457200" algn="l"/>
              </a:tabLst>
            </a:pPr>
            <a:r>
              <a:rPr lang="en-US" kern="100">
                <a:solidFill>
                  <a:srgbClr val="111111"/>
                </a:solidFill>
                <a:latin typeface="Arial"/>
                <a:cs typeface="Arial"/>
              </a:rPr>
              <a:t>1.Define the path of the file you want to move.</a:t>
            </a:r>
          </a:p>
          <a:p>
            <a:pPr>
              <a:tabLst>
                <a:tab pos="457200" algn="l"/>
              </a:tabLst>
            </a:pPr>
            <a:r>
              <a:rPr lang="en-US" kern="100">
                <a:solidFill>
                  <a:srgbClr val="111111"/>
                </a:solidFill>
                <a:latin typeface="Arial"/>
                <a:cs typeface="Arial"/>
              </a:rPr>
              <a:t>2. Define the path where you want to move the file.</a:t>
            </a:r>
            <a:br>
              <a:rPr lang="en-US" kern="100">
                <a:latin typeface="Arial"/>
                <a:cs typeface="Arial"/>
              </a:rPr>
            </a:br>
            <a:r>
              <a:rPr lang="en-US" kern="100">
                <a:solidFill>
                  <a:srgbClr val="111111"/>
                </a:solidFill>
                <a:latin typeface="Arial"/>
                <a:cs typeface="Arial"/>
              </a:rPr>
              <a:t>3.Move the file from the source path  to the destination path.</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err="1">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26083398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Read the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 </a:t>
            </a:r>
            <a:r>
              <a:rPr lang="en-US" kern="100">
                <a:solidFill>
                  <a:srgbClr val="111111"/>
                </a:solidFill>
                <a:latin typeface="Arial"/>
                <a:cs typeface="Arial"/>
              </a:rPr>
              <a:t>Enables the processing of data stored in files, such as parsing logs, analyzing datasets, or transforming data for further use.</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Retrieval</a:t>
            </a:r>
            <a:r>
              <a:rPr lang="en-US" kern="100">
                <a:solidFill>
                  <a:srgbClr val="111111"/>
                </a:solidFill>
                <a:latin typeface="Arial"/>
                <a:cs typeface="Arial"/>
              </a:rPr>
              <a:t>: Allows you to access and retrieve stored information, which can be used for analysis, processing, or display</a:t>
            </a:r>
          </a:p>
          <a:p>
            <a:pPr marL="285750" indent="-285750">
              <a:buFont typeface="Arial"/>
              <a:buChar char="•"/>
              <a:tabLst>
                <a:tab pos="457200" algn="l"/>
              </a:tabLst>
            </a:pPr>
            <a:r>
              <a:rPr lang="en-US" b="1" kern="100">
                <a:solidFill>
                  <a:srgbClr val="111111"/>
                </a:solidFill>
                <a:latin typeface="Arial"/>
                <a:cs typeface="Arial"/>
              </a:rPr>
              <a:t>Configuration and Settings: </a:t>
            </a:r>
            <a:r>
              <a:rPr lang="en-US" kern="100">
                <a:solidFill>
                  <a:srgbClr val="111111"/>
                </a:solidFill>
                <a:latin typeface="Arial"/>
                <a:cs typeface="Arial"/>
              </a:rPr>
              <a:t>Many applications store configuration settings in files. Reading these files allows the application to initialize with the correct settings</a:t>
            </a:r>
          </a:p>
          <a:p>
            <a:pPr marL="285750" indent="-285750">
              <a:buFont typeface="Arial"/>
              <a:buChar char="•"/>
              <a:tabLst>
                <a:tab pos="457200" algn="l"/>
              </a:tabLst>
            </a:pPr>
            <a:r>
              <a:rPr lang="en-US" b="1" kern="100">
                <a:solidFill>
                  <a:srgbClr val="111111"/>
                </a:solidFill>
                <a:latin typeface="Arial"/>
                <a:cs typeface="Arial"/>
              </a:rPr>
              <a:t>Backup and Recovery: </a:t>
            </a:r>
            <a:r>
              <a:rPr lang="en-US" kern="100">
                <a:solidFill>
                  <a:srgbClr val="111111"/>
                </a:solidFill>
                <a:latin typeface="Arial"/>
                <a:cs typeface="Arial"/>
              </a:rPr>
              <a:t>Reading backup files is essential for data recovery processes, ensuring that data can be restored in case of loss or corruption</a:t>
            </a:r>
          </a:p>
          <a:p>
            <a:pPr>
              <a:tabLst>
                <a:tab pos="457200" algn="l"/>
              </a:tabLst>
            </a:pPr>
            <a:endParaRPr lang="en-US" b="1"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the path of the file you want to read.</a:t>
            </a:r>
          </a:p>
          <a:p>
            <a:pPr>
              <a:tabLst>
                <a:tab pos="457200" algn="l"/>
              </a:tabLst>
            </a:pPr>
            <a:r>
              <a:rPr lang="en-US" kern="100">
                <a:solidFill>
                  <a:srgbClr val="111111"/>
                </a:solidFill>
                <a:latin typeface="Arial"/>
                <a:cs typeface="Arial"/>
              </a:rPr>
              <a:t>2.Read the content of the file at the specified path and stores it in the variable. </a:t>
            </a:r>
            <a:br>
              <a:rPr lang="en-US" kern="100">
                <a:latin typeface="Arial"/>
                <a:cs typeface="Arial"/>
              </a:rPr>
            </a:br>
            <a:r>
              <a:rPr lang="en-US" kern="100">
                <a:solidFill>
                  <a:srgbClr val="111111"/>
                </a:solidFill>
                <a:latin typeface="Arial"/>
                <a:cs typeface="Arial"/>
              </a:rPr>
              <a:t>3.Outputs the content of the file stored in the  variable to the console.</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a:t>
            </a:r>
            <a:r>
              <a:rPr lang="en-US" sz="1600" b="1" kern="100" err="1">
                <a:solidFill>
                  <a:srgbClr val="111111"/>
                </a:solidFill>
                <a:latin typeface="Segoe UI"/>
                <a:cs typeface="Segoe UI"/>
              </a:rPr>
              <a:t>OpManager</a:t>
            </a:r>
            <a:endParaRPr lang="en-US" sz="1600" kern="100" err="1">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33856140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Write the file</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93976"/>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a:t>
            </a:r>
            <a:r>
              <a:rPr lang="en-US" kern="100">
                <a:solidFill>
                  <a:srgbClr val="111111"/>
                </a:solidFill>
                <a:latin typeface="Arial"/>
                <a:cs typeface="Arial"/>
              </a:rPr>
              <a:t> Facilitates the sharing of data between different programs, systems, or users. Files can be easily transferred and accessed by various applications</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Data Retrieval</a:t>
            </a:r>
            <a:r>
              <a:rPr lang="en-US" kern="100">
                <a:solidFill>
                  <a:srgbClr val="111111"/>
                </a:solidFill>
                <a:latin typeface="Arial"/>
                <a:cs typeface="Arial"/>
              </a:rPr>
              <a:t>: Allows you to access and retrieve stored information, which can be used for analysis, processing, or display</a:t>
            </a:r>
          </a:p>
          <a:p>
            <a:pPr marL="285750" indent="-285750">
              <a:buFont typeface="Arial"/>
              <a:buChar char="•"/>
              <a:tabLst>
                <a:tab pos="457200" algn="l"/>
              </a:tabLst>
            </a:pPr>
            <a:r>
              <a:rPr lang="en-US" b="1" kern="100">
                <a:solidFill>
                  <a:srgbClr val="111111"/>
                </a:solidFill>
                <a:latin typeface="Arial"/>
                <a:cs typeface="Arial"/>
              </a:rPr>
              <a:t>Configuration and Settings: </a:t>
            </a:r>
            <a:r>
              <a:rPr lang="en-US" kern="100">
                <a:solidFill>
                  <a:srgbClr val="111111"/>
                </a:solidFill>
                <a:latin typeface="Arial"/>
                <a:cs typeface="Arial"/>
              </a:rPr>
              <a:t>Many applications store configuration settings in files. Reading these files allows the application to initialize with the correct settings.</a:t>
            </a:r>
          </a:p>
          <a:p>
            <a:pPr marL="285750" indent="-285750">
              <a:buFont typeface="Arial"/>
              <a:buChar char="•"/>
              <a:tabLst>
                <a:tab pos="457200" algn="l"/>
              </a:tabLst>
            </a:pPr>
            <a:r>
              <a:rPr lang="en-US" b="1" kern="100">
                <a:solidFill>
                  <a:srgbClr val="111111"/>
                </a:solidFill>
                <a:latin typeface="Arial"/>
                <a:cs typeface="Arial"/>
              </a:rPr>
              <a:t>Backup and Recovery: </a:t>
            </a:r>
            <a:r>
              <a:rPr lang="en-US" kern="100">
                <a:solidFill>
                  <a:srgbClr val="111111"/>
                </a:solidFill>
                <a:latin typeface="Arial"/>
                <a:cs typeface="Arial"/>
              </a:rPr>
              <a:t>Reading backup files is essential for data recovery processes, ensuring that data can be restored in case of loss or corruption.</a:t>
            </a:r>
          </a:p>
          <a:p>
            <a:pPr>
              <a:tabLst>
                <a:tab pos="457200" algn="l"/>
              </a:tabLst>
            </a:pPr>
            <a:endParaRPr lang="en-US" b="1"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the path of the file you want to add data.</a:t>
            </a:r>
          </a:p>
          <a:p>
            <a:pPr>
              <a:tabLst>
                <a:tab pos="457200" algn="l"/>
              </a:tabLst>
            </a:pPr>
            <a:r>
              <a:rPr lang="en-US" kern="100">
                <a:solidFill>
                  <a:srgbClr val="111111"/>
                </a:solidFill>
                <a:latin typeface="Arial"/>
                <a:cs typeface="Arial"/>
              </a:rPr>
              <a:t>2.Define the Data to be Added</a:t>
            </a:r>
            <a:br>
              <a:rPr lang="en-US" kern="100">
                <a:latin typeface="Arial"/>
                <a:cs typeface="Arial"/>
              </a:rPr>
            </a:br>
            <a:r>
              <a:rPr lang="en-US" kern="100">
                <a:solidFill>
                  <a:srgbClr val="111111"/>
                </a:solidFill>
                <a:latin typeface="Arial"/>
                <a:cs typeface="Arial"/>
              </a:rPr>
              <a:t>3.Add Data to the File.</a:t>
            </a:r>
          </a:p>
          <a:p>
            <a:pPr>
              <a:tabLst>
                <a:tab pos="457200" algn="l"/>
              </a:tabLst>
            </a:pPr>
            <a:r>
              <a:rPr lang="en-US" kern="100">
                <a:solidFill>
                  <a:srgbClr val="111111"/>
                </a:solidFill>
                <a:latin typeface="Arial"/>
                <a:cs typeface="Arial"/>
              </a:rPr>
              <a:t>4.Output the Result</a:t>
            </a:r>
          </a:p>
          <a:p>
            <a:pPr>
              <a:tabLst>
                <a:tab pos="457200" algn="l"/>
              </a:tabLst>
            </a:pPr>
            <a:endParaRPr lang="en-US" kern="100">
              <a:solidFill>
                <a:srgbClr val="111111"/>
              </a:solidFill>
              <a:latin typeface="Arial"/>
              <a:cs typeface="Arial"/>
            </a:endParaRPr>
          </a:p>
          <a:p>
            <a:pPr>
              <a:tabLst>
                <a:tab pos="457200" algn="l"/>
              </a:tabLst>
            </a:pPr>
            <a:r>
              <a:rPr lang="en-US" sz="1400" b="1" kern="100">
                <a:solidFill>
                  <a:srgbClr val="111111"/>
                </a:solidFill>
                <a:latin typeface="Segoe UI"/>
                <a:cs typeface="Segoe UI"/>
              </a:rPr>
              <a:t>Observability: </a:t>
            </a:r>
            <a:r>
              <a:rPr lang="en-US" sz="1400" b="1" kern="100" err="1">
                <a:solidFill>
                  <a:srgbClr val="111111"/>
                </a:solidFill>
                <a:latin typeface="Segoe UI"/>
                <a:cs typeface="Segoe UI"/>
              </a:rPr>
              <a:t>OpManager</a:t>
            </a:r>
            <a:endParaRPr lang="en-US" sz="1400" kern="100" err="1">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ITSM: ManageEngine ServiceDesk Plus</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Request type: Service Request</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Scripting Language: PowerShell, YAML</a:t>
            </a:r>
            <a:br>
              <a:rPr lang="en-US" sz="1400" b="1" kern="100">
                <a:latin typeface="Segoe UI"/>
                <a:cs typeface="Segoe UI"/>
              </a:rPr>
            </a:br>
            <a:r>
              <a:rPr lang="en-US" sz="1400" b="1" kern="100">
                <a:solidFill>
                  <a:srgbClr val="111111"/>
                </a:solidFill>
                <a:latin typeface="Segoe UI"/>
                <a:cs typeface="Segoe UI"/>
              </a:rPr>
              <a:t>Code Repository: GitHub</a:t>
            </a:r>
            <a:endParaRPr lang="en-US" sz="1400" kern="100">
              <a:solidFill>
                <a:srgbClr val="000000"/>
              </a:solidFill>
              <a:latin typeface="Segoe UI"/>
              <a:cs typeface="Segoe UI"/>
            </a:endParaRPr>
          </a:p>
          <a:p>
            <a:pPr>
              <a:tabLst>
                <a:tab pos="457200" algn="l"/>
              </a:tabLst>
            </a:pPr>
            <a:r>
              <a:rPr lang="en-US" sz="1400" b="1" kern="100">
                <a:solidFill>
                  <a:srgbClr val="111111"/>
                </a:solidFill>
                <a:latin typeface="Segoe UI"/>
                <a:cs typeface="Segoe UI"/>
              </a:rPr>
              <a:t>Automation Orchestrator: Ansible Automation Platform</a:t>
            </a:r>
            <a:endParaRPr lang="en-US" sz="1400"/>
          </a:p>
        </p:txBody>
      </p:sp>
    </p:spTree>
    <p:extLst>
      <p:ext uri="{BB962C8B-B14F-4D97-AF65-F5344CB8AC3E}">
        <p14:creationId xmlns:p14="http://schemas.microsoft.com/office/powerpoint/2010/main" val="1838070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Monitoring and Optimizing CPU Utilization on Windows Systems</a:t>
            </a:r>
          </a:p>
          <a:p>
            <a:pPr algn="ctr"/>
            <a:endParaRPr lang="en-US"/>
          </a:p>
        </p:txBody>
      </p:sp>
      <p:sp>
        <p:nvSpPr>
          <p:cNvPr id="5" name="TextBox 4">
            <a:extLst>
              <a:ext uri="{FF2B5EF4-FFF2-40B4-BE49-F238E27FC236}">
                <a16:creationId xmlns:a16="http://schemas.microsoft.com/office/drawing/2014/main" id="{4D81A833-8F21-89A5-352E-66B6DD3AF25D}"/>
              </a:ext>
            </a:extLst>
          </p:cNvPr>
          <p:cNvSpPr txBox="1"/>
          <p:nvPr/>
        </p:nvSpPr>
        <p:spPr>
          <a:xfrm>
            <a:off x="273276" y="796290"/>
            <a:ext cx="11645446" cy="5909310"/>
          </a:xfrm>
          <a:prstGeom prst="rect">
            <a:avLst/>
          </a:prstGeom>
          <a:noFill/>
        </p:spPr>
        <p:txBody>
          <a:bodyPr wrap="square" rtlCol="0">
            <a:spAutoFit/>
          </a:bodyPr>
          <a:lstStyle/>
          <a:p>
            <a:pPr algn="l"/>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The objective is to develop a comprehensive automated solution for monitoring, analyzing, and optimizing CPU utilization on Windows systems. This solution should provide real-time insights into CPU usage patterns, identify processes that consume excessive CPU resources, and take diagnostic or resolution steps as per SOP.</a:t>
            </a:r>
            <a:br>
              <a:rPr lang="en-US">
                <a:solidFill>
                  <a:srgbClr val="111111"/>
                </a:solidFill>
                <a:latin typeface="-apple-system"/>
              </a:rPr>
            </a:br>
            <a:br>
              <a:rPr lang="en-US">
                <a:solidFill>
                  <a:srgbClr val="111111"/>
                </a:solidFill>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lgn="l">
              <a:buAutoNum type="arabicPeriod"/>
            </a:pPr>
            <a:r>
              <a:rPr lang="en-US" b="1" i="0">
                <a:solidFill>
                  <a:srgbClr val="111111"/>
                </a:solidFill>
                <a:effectLst/>
                <a:latin typeface="-apple-system"/>
              </a:rPr>
              <a:t>Automated Data Collection:</a:t>
            </a:r>
            <a:r>
              <a:rPr lang="en-US" b="0" i="0">
                <a:solidFill>
                  <a:srgbClr val="111111"/>
                </a:solidFill>
                <a:effectLst/>
                <a:latin typeface="-apple-system"/>
              </a:rPr>
              <a:t> Implement tools to automatically collect real-time CPU utilization data from Windows systems. </a:t>
            </a:r>
          </a:p>
          <a:p>
            <a:pPr marL="342900" indent="-342900" algn="l">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the collected data and identify trends, patterns, and anomalies in CPU usage.</a:t>
            </a:r>
          </a:p>
          <a:p>
            <a:pPr marL="342900" indent="-342900">
              <a:buFontTx/>
              <a:buAutoNum type="arabicPeriod"/>
            </a:pPr>
            <a:r>
              <a:rPr lang="en-US" b="1" i="0">
                <a:solidFill>
                  <a:srgbClr val="111111"/>
                </a:solidFill>
                <a:effectLst/>
                <a:latin typeface="-apple-system"/>
              </a:rPr>
              <a:t>Automated Optimization:</a:t>
            </a:r>
            <a:r>
              <a:rPr lang="en-US" b="0" i="0">
                <a:solidFill>
                  <a:srgbClr val="111111"/>
                </a:solidFill>
                <a:effectLst/>
                <a:latin typeface="-apple-system"/>
              </a:rPr>
              <a:t> Create scripts or tools to automatically optimize CPU performance based on the analysis, such as adjusting process priorities, terminating unnecessary processes, and reallocating resources.</a:t>
            </a:r>
          </a:p>
          <a:p>
            <a:pPr marL="342900" indent="-342900">
              <a:buFontTx/>
              <a:buAutoNum type="arabicPeriod"/>
            </a:pPr>
            <a:r>
              <a:rPr lang="en-US" b="1" i="0">
                <a:solidFill>
                  <a:srgbClr val="111111"/>
                </a:solidFill>
                <a:effectLst/>
                <a:latin typeface="-apple-system"/>
              </a:rPr>
              <a:t>Alerting:</a:t>
            </a:r>
            <a:r>
              <a:rPr lang="en-US" b="0" i="0">
                <a:solidFill>
                  <a:srgbClr val="111111"/>
                </a:solidFill>
                <a:effectLst/>
                <a:latin typeface="-apple-system"/>
              </a:rPr>
              <a:t> Set up automated alerts to notify administrators of high CPU usage events and optimization actions taken.</a:t>
            </a:r>
          </a:p>
          <a:p>
            <a:pPr algn="l">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Report identified anomalies, current CPU utilization in intervals </a:t>
            </a:r>
            <a:r>
              <a:rPr lang="en-US">
                <a:solidFill>
                  <a:srgbClr val="111111"/>
                </a:solidFill>
                <a:latin typeface="-apple-system"/>
              </a:rPr>
              <a:t>a</a:t>
            </a:r>
            <a:r>
              <a:rPr lang="en-US" i="0">
                <a:solidFill>
                  <a:srgbClr val="111111"/>
                </a:solidFill>
                <a:effectLst/>
                <a:latin typeface="-apple-system"/>
              </a:rPr>
              <a:t>nd take corrective measures as defined by SOP. </a:t>
            </a:r>
          </a:p>
          <a:p>
            <a:pPr algn="l">
              <a:buFont typeface="+mj-lt"/>
              <a:buAutoNum type="arabicPeriod"/>
            </a:pPr>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pPr algn="l"/>
            <a:r>
              <a:rPr lang="en-US" b="1">
                <a:solidFill>
                  <a:srgbClr val="111111"/>
                </a:solidFill>
                <a:latin typeface="-apple-system"/>
              </a:rPr>
              <a:t>Request type: Incident</a:t>
            </a:r>
          </a:p>
          <a:p>
            <a:r>
              <a:rPr lang="en-US" b="1" i="0">
                <a:solidFill>
                  <a:srgbClr val="111111"/>
                </a:solidFill>
                <a:effectLst/>
                <a:latin typeface="-apple-system"/>
              </a:rPr>
              <a:t>Scripting Language: PowerShell, YAML</a:t>
            </a:r>
            <a:br>
              <a:rPr lang="en-US" b="1" i="0">
                <a:solidFill>
                  <a:srgbClr val="111111"/>
                </a:solidFill>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791685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Replace string</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a:t>
            </a:r>
            <a:r>
              <a:rPr lang="en-US" kern="100">
                <a:solidFill>
                  <a:srgbClr val="111111"/>
                </a:solidFill>
                <a:latin typeface="Arial"/>
                <a:cs typeface="Arial"/>
              </a:rPr>
              <a:t> To ensure consistency across multiple files by replacing different variations of a term with a standardized one.</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Updating Information:</a:t>
            </a:r>
            <a:r>
              <a:rPr lang="en-US" kern="100">
                <a:solidFill>
                  <a:srgbClr val="111111"/>
                </a:solidFill>
                <a:latin typeface="Arial"/>
                <a:cs typeface="Arial"/>
              </a:rPr>
              <a:t> To update outdated or incorrect information in a file, such as changing an old URL to a new one.</a:t>
            </a:r>
          </a:p>
          <a:p>
            <a:pPr marL="285750" indent="-285750">
              <a:buFont typeface="Arial"/>
              <a:buChar char="•"/>
              <a:tabLst>
                <a:tab pos="457200" algn="l"/>
              </a:tabLst>
            </a:pPr>
            <a:r>
              <a:rPr lang="en-US" b="1" kern="100">
                <a:solidFill>
                  <a:srgbClr val="111111"/>
                </a:solidFill>
                <a:latin typeface="Arial"/>
                <a:cs typeface="Arial"/>
              </a:rPr>
              <a:t>Configuration Changes:</a:t>
            </a:r>
            <a:r>
              <a:rPr lang="en-US" kern="100">
                <a:solidFill>
                  <a:srgbClr val="111111"/>
                </a:solidFill>
                <a:latin typeface="Arial"/>
                <a:cs typeface="Arial"/>
              </a:rPr>
              <a:t> To modify configuration files where certain parameters, need to be updated, like changing a database connection string.</a:t>
            </a:r>
          </a:p>
          <a:p>
            <a:pPr marL="285750" indent="-285750">
              <a:buFont typeface="Arial"/>
              <a:buChar char="•"/>
              <a:tabLst>
                <a:tab pos="457200" algn="l"/>
              </a:tabLst>
            </a:pPr>
            <a:r>
              <a:rPr lang="en-US" b="1" kern="100">
                <a:solidFill>
                  <a:srgbClr val="111111"/>
                </a:solidFill>
                <a:latin typeface="Arial"/>
                <a:cs typeface="Arial"/>
              </a:rPr>
              <a:t>Data Correction: </a:t>
            </a:r>
            <a:r>
              <a:rPr lang="en-US" kern="100">
                <a:solidFill>
                  <a:srgbClr val="111111"/>
                </a:solidFill>
                <a:latin typeface="Arial"/>
                <a:cs typeface="Arial"/>
              </a:rPr>
              <a:t>To correct typos or errors in a large dataset without manually editing each instance.</a:t>
            </a:r>
          </a:p>
          <a:p>
            <a:pPr>
              <a:tabLst>
                <a:tab pos="457200" algn="l"/>
              </a:tabLst>
            </a:pPr>
            <a:endParaRPr lang="en-US" b="1"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the path of the file.</a:t>
            </a:r>
          </a:p>
          <a:p>
            <a:pPr>
              <a:tabLst>
                <a:tab pos="457200" algn="l"/>
              </a:tabLst>
            </a:pPr>
            <a:r>
              <a:rPr lang="en-US" kern="100">
                <a:solidFill>
                  <a:srgbClr val="111111"/>
                </a:solidFill>
                <a:latin typeface="Arial"/>
                <a:cs typeface="Arial"/>
              </a:rPr>
              <a:t>2.Read the content of the file and specify the values to be replaced. </a:t>
            </a:r>
            <a:br>
              <a:rPr lang="en-US" kern="100">
                <a:solidFill>
                  <a:srgbClr val="111111"/>
                </a:solidFill>
                <a:latin typeface="Arial"/>
                <a:cs typeface="Arial"/>
              </a:rPr>
            </a:br>
            <a:r>
              <a:rPr lang="en-US" kern="100">
                <a:solidFill>
                  <a:srgbClr val="111111"/>
                </a:solidFill>
                <a:latin typeface="Arial"/>
                <a:cs typeface="Arial"/>
              </a:rPr>
              <a:t>3.Replace the old value with the new value</a:t>
            </a:r>
          </a:p>
          <a:p>
            <a:pPr>
              <a:tabLst>
                <a:tab pos="457200" algn="l"/>
              </a:tabLst>
            </a:pPr>
            <a:r>
              <a:rPr lang="en-US" kern="100">
                <a:solidFill>
                  <a:srgbClr val="111111"/>
                </a:solidFill>
                <a:latin typeface="Arial"/>
                <a:cs typeface="Arial"/>
              </a:rPr>
              <a:t>4.Write the new content back to the file.</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31692908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FCC46F-CA84-4E38-15C6-1B903E2BE76B}"/>
              </a:ext>
            </a:extLst>
          </p:cNvPr>
          <p:cNvSpPr>
            <a:spLocks noGrp="1"/>
          </p:cNvSpPr>
          <p:nvPr>
            <p:ph type="title"/>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800"/>
              <a:t>Use Case: File Operations – Search string</a:t>
            </a:r>
          </a:p>
        </p:txBody>
      </p:sp>
      <p:sp>
        <p:nvSpPr>
          <p:cNvPr id="7" name="TextBox 6">
            <a:extLst>
              <a:ext uri="{FF2B5EF4-FFF2-40B4-BE49-F238E27FC236}">
                <a16:creationId xmlns:a16="http://schemas.microsoft.com/office/drawing/2014/main" id="{D95174E8-731D-CD71-0372-CD3CC655F3B8}"/>
              </a:ext>
            </a:extLst>
          </p:cNvPr>
          <p:cNvSpPr txBox="1"/>
          <p:nvPr/>
        </p:nvSpPr>
        <p:spPr>
          <a:xfrm>
            <a:off x="297522" y="675003"/>
            <a:ext cx="11345057" cy="6001643"/>
          </a:xfrm>
          <a:prstGeom prst="rect">
            <a:avLst/>
          </a:prstGeom>
          <a:noFill/>
        </p:spPr>
        <p:txBody>
          <a:bodyPr wrap="square" lIns="91440" tIns="45720" rIns="91440" bIns="45720" anchor="t">
            <a:spAutoFit/>
          </a:bodyPr>
          <a:lstStyle/>
          <a:p>
            <a:pPr>
              <a:tabLst>
                <a:tab pos="457200" algn="l"/>
              </a:tabLst>
            </a:pPr>
            <a:r>
              <a:rPr lang="en-US" b="1" kern="100">
                <a:solidFill>
                  <a:srgbClr val="111111"/>
                </a:solidFill>
                <a:latin typeface="Arial"/>
                <a:cs typeface="Arial"/>
              </a:rPr>
              <a:t>Objective:</a:t>
            </a:r>
            <a:r>
              <a:rPr lang="en-US" kern="100">
                <a:solidFill>
                  <a:srgbClr val="111111"/>
                </a:solidFill>
                <a:latin typeface="Arial"/>
                <a:cs typeface="Arial"/>
              </a:rPr>
              <a:t> To verify if a specific piece of information, such as a keyword or a configuration setting, is present in a file.</a:t>
            </a:r>
          </a:p>
          <a:p>
            <a:pPr>
              <a:tabLst>
                <a:tab pos="457200" algn="l"/>
              </a:tabLst>
            </a:pPr>
            <a:r>
              <a:rPr lang="en-US" kern="100">
                <a:solidFill>
                  <a:srgbClr val="111111"/>
                </a:solidFill>
                <a:latin typeface="Arial"/>
                <a:cs typeface="Arial"/>
              </a:rPr>
              <a:t> </a:t>
            </a:r>
          </a:p>
          <a:p>
            <a:pPr>
              <a:tabLst>
                <a:tab pos="457200" algn="l"/>
              </a:tabLst>
            </a:pPr>
            <a:r>
              <a:rPr lang="en-US" b="1" kern="100">
                <a:solidFill>
                  <a:srgbClr val="111111"/>
                </a:solidFill>
                <a:latin typeface="Arial"/>
                <a:cs typeface="Arial"/>
              </a:rPr>
              <a:t>Scope:</a:t>
            </a:r>
            <a:endParaRPr lang="en-US" kern="100">
              <a:solidFill>
                <a:srgbClr val="111111"/>
              </a:solidFill>
              <a:latin typeface="Arial"/>
              <a:cs typeface="Arial"/>
            </a:endParaRPr>
          </a:p>
          <a:p>
            <a:pPr marL="285750" indent="-285750">
              <a:buFont typeface="Arial"/>
              <a:buChar char="•"/>
              <a:tabLst>
                <a:tab pos="457200" algn="l"/>
              </a:tabLst>
            </a:pPr>
            <a:r>
              <a:rPr lang="en-US" b="1" kern="100">
                <a:solidFill>
                  <a:srgbClr val="111111"/>
                </a:solidFill>
                <a:latin typeface="Arial"/>
                <a:cs typeface="Arial"/>
              </a:rPr>
              <a:t>Content Management:</a:t>
            </a:r>
            <a:r>
              <a:rPr lang="en-US" kern="100">
                <a:solidFill>
                  <a:srgbClr val="111111"/>
                </a:solidFill>
                <a:latin typeface="Arial"/>
                <a:cs typeface="Arial"/>
              </a:rPr>
              <a:t> To manage and organize content by identifying files that contain specific terms or phrases.</a:t>
            </a:r>
          </a:p>
          <a:p>
            <a:pPr marL="285750" indent="-285750">
              <a:buFont typeface="Arial"/>
              <a:buChar char="•"/>
              <a:tabLst>
                <a:tab pos="457200" algn="l"/>
              </a:tabLst>
            </a:pPr>
            <a:r>
              <a:rPr lang="en-US" b="1" kern="100">
                <a:solidFill>
                  <a:srgbClr val="111111"/>
                </a:solidFill>
                <a:latin typeface="Arial"/>
                <a:cs typeface="Arial"/>
              </a:rPr>
              <a:t>Quality Control: </a:t>
            </a:r>
            <a:r>
              <a:rPr lang="en-US" kern="100">
                <a:solidFill>
                  <a:srgbClr val="111111"/>
                </a:solidFill>
                <a:latin typeface="Arial"/>
                <a:cs typeface="Arial"/>
              </a:rPr>
              <a:t>To verify that certain standards or criteria are met within documents, such as ensuring all required sections are included in a report.</a:t>
            </a:r>
          </a:p>
          <a:p>
            <a:pPr marL="285750" indent="-285750">
              <a:buFont typeface="Arial"/>
              <a:buChar char="•"/>
              <a:tabLst>
                <a:tab pos="457200" algn="l"/>
              </a:tabLst>
            </a:pPr>
            <a:r>
              <a:rPr lang="en-US" b="1" kern="100">
                <a:solidFill>
                  <a:srgbClr val="111111"/>
                </a:solidFill>
                <a:latin typeface="Arial"/>
                <a:cs typeface="Arial"/>
              </a:rPr>
              <a:t>Data Analysis: </a:t>
            </a:r>
            <a:r>
              <a:rPr lang="en-US" kern="100">
                <a:solidFill>
                  <a:srgbClr val="111111"/>
                </a:solidFill>
                <a:latin typeface="Arial"/>
                <a:cs typeface="Arial"/>
              </a:rPr>
              <a:t>To find and analyze occurrences of specific data points within large datasets or log files.</a:t>
            </a:r>
          </a:p>
          <a:p>
            <a:pPr>
              <a:tabLst>
                <a:tab pos="457200" algn="l"/>
              </a:tabLst>
            </a:pPr>
            <a:endParaRPr lang="en-US" kern="100">
              <a:solidFill>
                <a:srgbClr val="111111"/>
              </a:solidFill>
              <a:latin typeface="Arial"/>
              <a:cs typeface="Arial"/>
            </a:endParaRPr>
          </a:p>
          <a:p>
            <a:pPr>
              <a:tabLst>
                <a:tab pos="457200" algn="l"/>
              </a:tabLst>
            </a:pPr>
            <a:r>
              <a:rPr lang="en-US" b="1" kern="100">
                <a:solidFill>
                  <a:srgbClr val="111111"/>
                </a:solidFill>
                <a:latin typeface="Arial"/>
                <a:cs typeface="Arial"/>
              </a:rPr>
              <a:t>Steps to perform tasks:</a:t>
            </a:r>
            <a:endParaRPr lang="en-US" kern="100">
              <a:solidFill>
                <a:srgbClr val="111111"/>
              </a:solidFill>
              <a:latin typeface="Arial"/>
              <a:cs typeface="Arial"/>
            </a:endParaRPr>
          </a:p>
          <a:p>
            <a:pPr>
              <a:tabLst>
                <a:tab pos="457200" algn="l"/>
              </a:tabLst>
            </a:pPr>
            <a:r>
              <a:rPr lang="en-US" kern="100">
                <a:solidFill>
                  <a:srgbClr val="111111"/>
                </a:solidFill>
                <a:latin typeface="Arial"/>
                <a:cs typeface="Arial"/>
              </a:rPr>
              <a:t>1.Define the path of the file.</a:t>
            </a:r>
          </a:p>
          <a:p>
            <a:pPr>
              <a:tabLst>
                <a:tab pos="457200" algn="l"/>
              </a:tabLst>
            </a:pPr>
            <a:r>
              <a:rPr lang="en-US" kern="100">
                <a:solidFill>
                  <a:srgbClr val="111111"/>
                </a:solidFill>
                <a:latin typeface="Arial"/>
                <a:cs typeface="Arial"/>
              </a:rPr>
              <a:t>2.Read the content of the file and specify the value to be searched.</a:t>
            </a:r>
            <a:br>
              <a:rPr lang="en-US" kern="100">
                <a:solidFill>
                  <a:srgbClr val="111111"/>
                </a:solidFill>
                <a:latin typeface="Arial"/>
                <a:cs typeface="Arial"/>
              </a:rPr>
            </a:br>
            <a:r>
              <a:rPr lang="en-US" kern="100">
                <a:solidFill>
                  <a:srgbClr val="111111"/>
                </a:solidFill>
                <a:latin typeface="Arial"/>
                <a:cs typeface="Arial"/>
              </a:rPr>
              <a:t>3.Search for the value in the file</a:t>
            </a:r>
          </a:p>
          <a:p>
            <a:pPr>
              <a:tabLst>
                <a:tab pos="457200" algn="l"/>
              </a:tabLst>
            </a:pPr>
            <a:r>
              <a:rPr lang="en-US" kern="100">
                <a:solidFill>
                  <a:srgbClr val="111111"/>
                </a:solidFill>
                <a:latin typeface="Arial"/>
                <a:cs typeface="Arial"/>
              </a:rPr>
              <a:t>4.Check if the value is found and output the result.</a:t>
            </a:r>
          </a:p>
          <a:p>
            <a:pPr>
              <a:tabLst>
                <a:tab pos="457200" algn="l"/>
              </a:tabLst>
            </a:pPr>
            <a:endParaRPr lang="en-US" kern="100">
              <a:solidFill>
                <a:srgbClr val="111111"/>
              </a:solidFill>
              <a:latin typeface="Arial"/>
              <a:cs typeface="Arial"/>
            </a:endParaRPr>
          </a:p>
          <a:p>
            <a:pPr>
              <a:tabLst>
                <a:tab pos="457200" algn="l"/>
              </a:tabLst>
            </a:pPr>
            <a:r>
              <a:rPr lang="en-US" sz="1600" b="1" kern="100">
                <a:solidFill>
                  <a:srgbClr val="111111"/>
                </a:solidFill>
                <a:latin typeface="Segoe UI"/>
                <a:cs typeface="Segoe UI"/>
              </a:rPr>
              <a:t>Observability: OpManager</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ITSM: ManageEngine ServiceDesk Plus</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Request type: Service Request</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Scripting Language: PowerShell, YAML</a:t>
            </a:r>
            <a:br>
              <a:rPr lang="en-US" sz="1600" b="1" kern="100">
                <a:latin typeface="Segoe UI"/>
                <a:cs typeface="Segoe UI"/>
              </a:rPr>
            </a:br>
            <a:r>
              <a:rPr lang="en-US" sz="1600" b="1" kern="100">
                <a:solidFill>
                  <a:srgbClr val="111111"/>
                </a:solidFill>
                <a:latin typeface="Segoe UI"/>
                <a:cs typeface="Segoe UI"/>
              </a:rPr>
              <a:t>Code Repository: GitHub</a:t>
            </a:r>
            <a:endParaRPr lang="en-US" sz="1600" kern="100">
              <a:solidFill>
                <a:srgbClr val="000000"/>
              </a:solidFill>
              <a:latin typeface="Segoe UI"/>
              <a:cs typeface="Segoe UI"/>
            </a:endParaRPr>
          </a:p>
          <a:p>
            <a:pPr>
              <a:tabLst>
                <a:tab pos="457200" algn="l"/>
              </a:tabLst>
            </a:pPr>
            <a:r>
              <a:rPr lang="en-US" sz="1600" b="1" kern="100">
                <a:solidFill>
                  <a:srgbClr val="111111"/>
                </a:solidFill>
                <a:latin typeface="Segoe UI"/>
                <a:cs typeface="Segoe UI"/>
              </a:rPr>
              <a:t>Automation Orchestrator: Ansible Automation Platform</a:t>
            </a:r>
            <a:endParaRPr lang="en-US" sz="1600"/>
          </a:p>
        </p:txBody>
      </p:sp>
    </p:spTree>
    <p:extLst>
      <p:ext uri="{BB962C8B-B14F-4D97-AF65-F5344CB8AC3E}">
        <p14:creationId xmlns:p14="http://schemas.microsoft.com/office/powerpoint/2010/main" val="36242393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D36B930-479A-DEE9-B06F-1CCB7A26D550}"/>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CSV Operation-Read Data</a:t>
            </a:r>
          </a:p>
          <a:p>
            <a:pPr algn="ctr"/>
            <a:endParaRPr lang="en-US"/>
          </a:p>
        </p:txBody>
      </p:sp>
      <p:sp>
        <p:nvSpPr>
          <p:cNvPr id="7" name="TextBox 6">
            <a:extLst>
              <a:ext uri="{FF2B5EF4-FFF2-40B4-BE49-F238E27FC236}">
                <a16:creationId xmlns:a16="http://schemas.microsoft.com/office/drawing/2014/main" id="{CFC2E0F3-3E4A-D2B9-666E-DC19EC6332AB}"/>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read the content in a csv file.</a:t>
            </a:r>
            <a:br>
              <a:rPr lang="en-US">
                <a:solidFill>
                  <a:srgbClr val="111111"/>
                </a:solidFill>
                <a:latin typeface="-apple-system"/>
              </a:rPr>
            </a:br>
            <a:br>
              <a:rPr lang="en-US">
                <a:solidFill>
                  <a:srgbClr val="111111"/>
                </a:solidFill>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a:t>
            </a:r>
            <a:r>
              <a:rPr lang="en-US" b="0" i="0">
                <a:solidFill>
                  <a:srgbClr val="111111"/>
                </a:solidFill>
                <a:effectLst/>
                <a:latin typeface="-apple-system"/>
              </a:rPr>
              <a:t> real-time </a:t>
            </a:r>
            <a:r>
              <a:rPr lang="en-US">
                <a:solidFill>
                  <a:srgbClr val="111111"/>
                </a:solidFill>
                <a:latin typeface="-apple-system"/>
              </a:rPr>
              <a:t>data from the CSV file placed in a local/remote location.</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the collected data and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collected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a:t>
            </a:r>
            <a:r>
              <a:rPr lang="en-US">
                <a:solidFill>
                  <a:srgbClr val="111111"/>
                </a:solidFill>
                <a:latin typeface="-apple-system"/>
                <a:ea typeface="+mn-lt"/>
                <a:cs typeface="+mn-lt"/>
              </a:rPr>
              <a:t>Define the path to the CSV file</a:t>
            </a:r>
            <a:endParaRPr lang="en-US">
              <a:solidFill>
                <a:srgbClr val="111111"/>
              </a:solidFill>
              <a:latin typeface="-apple-system"/>
            </a:endParaRPr>
          </a:p>
          <a:p>
            <a:r>
              <a:rPr lang="en-US">
                <a:solidFill>
                  <a:srgbClr val="111111"/>
                </a:solidFill>
                <a:latin typeface="-apple-system"/>
              </a:rPr>
              <a:t>2.</a:t>
            </a:r>
            <a:r>
              <a:rPr lang="en-US">
                <a:solidFill>
                  <a:srgbClr val="111111"/>
                </a:solidFill>
                <a:latin typeface="-apple-system"/>
                <a:ea typeface="+mn-lt"/>
                <a:cs typeface="+mn-lt"/>
              </a:rPr>
              <a:t>Export the process data to the CSV file:</a:t>
            </a:r>
            <a:endParaRPr lang="en-US">
              <a:solidFill>
                <a:srgbClr val="111111"/>
              </a:solidFill>
              <a:latin typeface="-apple-system"/>
            </a:endParaRPr>
          </a:p>
          <a:p>
            <a:r>
              <a:rPr lang="en-US">
                <a:solidFill>
                  <a:srgbClr val="111111"/>
                </a:solidFill>
                <a:latin typeface="-apple-system"/>
              </a:rPr>
              <a:t>3.</a:t>
            </a:r>
            <a:r>
              <a:rPr lang="en-US">
                <a:solidFill>
                  <a:srgbClr val="111111"/>
                </a:solidFill>
                <a:latin typeface="-apple-system"/>
                <a:ea typeface="+mn-lt"/>
                <a:cs typeface="+mn-lt"/>
              </a:rPr>
              <a:t>Import the CSV data</a:t>
            </a:r>
            <a:endParaRPr lang="en-US">
              <a:solidFill>
                <a:srgbClr val="111111"/>
              </a:solidFill>
              <a:latin typeface="-apple-system"/>
            </a:endParaRPr>
          </a:p>
          <a:p>
            <a:r>
              <a:rPr lang="en-US">
                <a:solidFill>
                  <a:srgbClr val="111111"/>
                </a:solidFill>
                <a:latin typeface="-apple-system"/>
              </a:rPr>
              <a:t>4.</a:t>
            </a:r>
            <a:r>
              <a:rPr lang="en-US">
                <a:solidFill>
                  <a:srgbClr val="111111"/>
                </a:solidFill>
                <a:latin typeface="-apple-system"/>
                <a:ea typeface="+mn-lt"/>
                <a:cs typeface="+mn-lt"/>
              </a:rPr>
              <a:t>Display the imported data</a:t>
            </a:r>
            <a:endParaRPr lang="en-US">
              <a:solidFill>
                <a:srgbClr val="111111"/>
              </a:solidFill>
              <a:latin typeface="-apple-system"/>
            </a:endParaRPr>
          </a:p>
          <a:p>
            <a:pPr>
              <a:buFont typeface="Aptos Display" panose="02110004020202020204"/>
              <a:buAutoNum type="arabicPeriod"/>
            </a:pPr>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solidFill>
                  <a:srgbClr val="111111"/>
                </a:solidFill>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444954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E80358CC-942C-3530-ACCC-48CA00DFD13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CSV Operation- Insert data</a:t>
            </a:r>
          </a:p>
          <a:p>
            <a:pPr algn="ctr"/>
            <a:endParaRPr lang="en-US"/>
          </a:p>
        </p:txBody>
      </p:sp>
      <p:sp>
        <p:nvSpPr>
          <p:cNvPr id="11" name="TextBox 10">
            <a:extLst>
              <a:ext uri="{FF2B5EF4-FFF2-40B4-BE49-F238E27FC236}">
                <a16:creationId xmlns:a16="http://schemas.microsoft.com/office/drawing/2014/main" id="{518C02D6-A601-6E03-E5D5-7332C85B7651}"/>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insert the data in a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Update :</a:t>
            </a:r>
            <a:r>
              <a:rPr lang="en-US" b="0" i="0">
                <a:solidFill>
                  <a:srgbClr val="111111"/>
                </a:solidFill>
                <a:effectLst/>
                <a:latin typeface="-apple-system"/>
              </a:rPr>
              <a:t> </a:t>
            </a:r>
            <a:r>
              <a:rPr lang="en-US">
                <a:solidFill>
                  <a:srgbClr val="111111"/>
                </a:solidFill>
                <a:latin typeface="-apple-system"/>
              </a:rPr>
              <a:t>To collect</a:t>
            </a:r>
            <a:r>
              <a:rPr lang="en-US" b="0" i="0">
                <a:solidFill>
                  <a:srgbClr val="111111"/>
                </a:solidFill>
                <a:effectLst/>
                <a:latin typeface="-apple-system"/>
              </a:rPr>
              <a:t> real-time </a:t>
            </a:r>
            <a:r>
              <a:rPr lang="en-US">
                <a:solidFill>
                  <a:srgbClr val="111111"/>
                </a:solidFill>
                <a:latin typeface="-apple-system"/>
              </a:rPr>
              <a:t>data  and to update the CSV file placed in a local/remote location.</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the </a:t>
            </a:r>
            <a:r>
              <a:rPr lang="en-US">
                <a:solidFill>
                  <a:srgbClr val="111111"/>
                </a:solidFill>
                <a:latin typeface="-apple-system"/>
              </a:rPr>
              <a:t>updated data</a:t>
            </a:r>
            <a:r>
              <a:rPr lang="en-US" b="0" i="0">
                <a:solidFill>
                  <a:srgbClr val="111111"/>
                </a:solidFill>
                <a:effectLst/>
                <a:latin typeface="-apple-system"/>
              </a:rPr>
              <a:t> and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a:t>
            </a:r>
            <a:r>
              <a:rPr lang="en-US">
                <a:solidFill>
                  <a:srgbClr val="111111"/>
                </a:solidFill>
                <a:latin typeface="-apple-system"/>
                <a:ea typeface="+mn-lt"/>
                <a:cs typeface="+mn-lt"/>
              </a:rPr>
              <a:t>Define the path to the CSV file</a:t>
            </a:r>
            <a:endParaRPr lang="en-US">
              <a:solidFill>
                <a:srgbClr val="111111"/>
              </a:solidFill>
              <a:latin typeface="-apple-system"/>
            </a:endParaRPr>
          </a:p>
          <a:p>
            <a:r>
              <a:rPr lang="en-US">
                <a:solidFill>
                  <a:srgbClr val="111111"/>
                </a:solidFill>
                <a:latin typeface="-apple-system"/>
              </a:rPr>
              <a:t>2.Read the existing CSV file</a:t>
            </a:r>
          </a:p>
          <a:p>
            <a:r>
              <a:rPr lang="en-US">
                <a:solidFill>
                  <a:srgbClr val="111111"/>
                </a:solidFill>
                <a:latin typeface="-apple-system"/>
              </a:rPr>
              <a:t>3.Define the new row to be added</a:t>
            </a:r>
          </a:p>
          <a:p>
            <a:r>
              <a:rPr lang="en-US">
                <a:solidFill>
                  <a:srgbClr val="111111"/>
                </a:solidFill>
                <a:latin typeface="-apple-system"/>
              </a:rPr>
              <a:t>4.Add the new row to the existing content</a:t>
            </a:r>
          </a:p>
          <a:p>
            <a:r>
              <a:rPr lang="en-US">
                <a:solidFill>
                  <a:srgbClr val="111111"/>
                </a:solidFill>
                <a:latin typeface="-apple-system"/>
              </a:rPr>
              <a:t>5.Export the updated content back to the CSV file</a:t>
            </a:r>
          </a:p>
          <a:p>
            <a:pPr>
              <a:buFont typeface="Aptos Display" panose="02110004020202020204"/>
              <a:buAutoNum type="arabicPeriod"/>
            </a:pPr>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586603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79DDB27-4F15-B771-E5D4-331F588D2CD7}"/>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CSV Operation-Delete Data</a:t>
            </a:r>
          </a:p>
          <a:p>
            <a:pPr algn="ctr"/>
            <a:endParaRPr lang="en-US"/>
          </a:p>
        </p:txBody>
      </p:sp>
      <p:sp>
        <p:nvSpPr>
          <p:cNvPr id="5" name="TextBox 4">
            <a:extLst>
              <a:ext uri="{FF2B5EF4-FFF2-40B4-BE49-F238E27FC236}">
                <a16:creationId xmlns:a16="http://schemas.microsoft.com/office/drawing/2014/main" id="{5552B231-3D7A-E3F1-EACB-C08E8DB6B486}"/>
              </a:ext>
            </a:extLst>
          </p:cNvPr>
          <p:cNvSpPr txBox="1"/>
          <p:nvPr/>
        </p:nvSpPr>
        <p:spPr>
          <a:xfrm>
            <a:off x="273276" y="796290"/>
            <a:ext cx="11645446" cy="5355312"/>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remove the data from a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Update</a:t>
            </a:r>
            <a:r>
              <a:rPr lang="en-US" b="1" i="0">
                <a:solidFill>
                  <a:srgbClr val="111111"/>
                </a:solidFill>
                <a:effectLst/>
                <a:latin typeface="-apple-system"/>
              </a:rPr>
              <a:t>:</a:t>
            </a:r>
            <a:r>
              <a:rPr lang="en-US" b="0" i="0">
                <a:solidFill>
                  <a:srgbClr val="111111"/>
                </a:solidFill>
                <a:effectLst/>
                <a:latin typeface="-apple-system"/>
              </a:rPr>
              <a:t> </a:t>
            </a:r>
            <a:r>
              <a:rPr lang="en-US">
                <a:solidFill>
                  <a:srgbClr val="111111"/>
                </a:solidFill>
                <a:latin typeface="-apple-system"/>
              </a:rPr>
              <a:t>To keep the CSV file placed in a local/remote location updated with the real time data.</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the </a:t>
            </a:r>
            <a:r>
              <a:rPr lang="en-US">
                <a:solidFill>
                  <a:srgbClr val="111111"/>
                </a:solidFill>
                <a:latin typeface="-apple-system"/>
              </a:rPr>
              <a:t>updated data</a:t>
            </a:r>
            <a:r>
              <a:rPr lang="en-US" b="0" i="0">
                <a:solidFill>
                  <a:srgbClr val="111111"/>
                </a:solidFill>
                <a:effectLst/>
                <a:latin typeface="-apple-system"/>
              </a:rPr>
              <a:t> and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1.Import the CSV file located at the specified path</a:t>
            </a:r>
          </a:p>
          <a:p>
            <a:r>
              <a:rPr lang="en-US">
                <a:solidFill>
                  <a:srgbClr val="111111"/>
                </a:solidFill>
                <a:latin typeface="-apple-system"/>
              </a:rPr>
              <a:t>2.Filter the CSV content to exclude rows where the 'Name' column has the value 'value1'</a:t>
            </a:r>
          </a:p>
          <a:p>
            <a:r>
              <a:rPr lang="en-US">
                <a:solidFill>
                  <a:srgbClr val="111111"/>
                </a:solidFill>
                <a:latin typeface="-apple-system"/>
              </a:rPr>
              <a:t>3.Export the filtered content back to the same CSV file, without including type information</a:t>
            </a:r>
          </a:p>
          <a:p>
            <a:endParaRPr lang="en-US">
              <a:solidFill>
                <a:srgbClr val="111111"/>
              </a:solidFill>
              <a:latin typeface="-apple-system"/>
            </a:endParaRPr>
          </a:p>
          <a:p>
            <a:pPr>
              <a:buFont typeface="Aptos Display" panose="02110004020202020204"/>
              <a:buAutoNum type="arabicPeriod"/>
            </a:pPr>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389508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5FC1014-A129-99A5-B719-79C82ECE1E59}"/>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CSV Operation-Update Data</a:t>
            </a:r>
          </a:p>
          <a:p>
            <a:pPr algn="ctr"/>
            <a:endParaRPr lang="en-US"/>
          </a:p>
        </p:txBody>
      </p:sp>
      <p:sp>
        <p:nvSpPr>
          <p:cNvPr id="5" name="TextBox 4">
            <a:extLst>
              <a:ext uri="{FF2B5EF4-FFF2-40B4-BE49-F238E27FC236}">
                <a16:creationId xmlns:a16="http://schemas.microsoft.com/office/drawing/2014/main" id="{7ED00DBD-E3BD-16FC-F445-656AB02D91A5}"/>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update the content in a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a:t>
            </a:r>
            <a:r>
              <a:rPr lang="en-US" b="0" i="0">
                <a:solidFill>
                  <a:srgbClr val="111111"/>
                </a:solidFill>
                <a:effectLst/>
                <a:latin typeface="-apple-system"/>
              </a:rPr>
              <a:t> </a:t>
            </a:r>
            <a:r>
              <a:rPr lang="en-US">
                <a:solidFill>
                  <a:srgbClr val="111111"/>
                </a:solidFill>
                <a:latin typeface="-apple-system"/>
              </a:rPr>
              <a:t>real-time updated</a:t>
            </a:r>
            <a:r>
              <a:rPr lang="en-US" b="0" i="0">
                <a:solidFill>
                  <a:srgbClr val="111111"/>
                </a:solidFill>
                <a:effectLst/>
                <a:latin typeface="-apple-system"/>
              </a:rPr>
              <a:t> </a:t>
            </a:r>
            <a:r>
              <a:rPr lang="en-US">
                <a:solidFill>
                  <a:srgbClr val="111111"/>
                </a:solidFill>
                <a:latin typeface="-apple-system"/>
              </a:rPr>
              <a:t>data from the CSV file placed in a local/remote location.</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updated </a:t>
            </a:r>
            <a:r>
              <a:rPr lang="en-US" b="0" i="0">
                <a:solidFill>
                  <a:srgbClr val="111111"/>
                </a:solidFill>
                <a:effectLst/>
                <a:latin typeface="-apple-system"/>
              </a:rPr>
              <a:t>data and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1.Import the CSV file located at the specified path</a:t>
            </a:r>
          </a:p>
          <a:p>
            <a:r>
              <a:rPr lang="en-US">
                <a:solidFill>
                  <a:srgbClr val="111111"/>
                </a:solidFill>
                <a:latin typeface="-apple-system"/>
              </a:rPr>
              <a:t>2.Iterate through each row in the CSV</a:t>
            </a:r>
          </a:p>
          <a:p>
            <a:r>
              <a:rPr lang="en-US">
                <a:solidFill>
                  <a:srgbClr val="111111"/>
                </a:solidFill>
                <a:latin typeface="-apple-system"/>
              </a:rPr>
              <a:t>3.Check if the 'Name' column value is 'value1'</a:t>
            </a:r>
          </a:p>
          <a:p>
            <a:r>
              <a:rPr lang="en-US">
                <a:solidFill>
                  <a:srgbClr val="111111"/>
                </a:solidFill>
                <a:latin typeface="-apple-system"/>
              </a:rPr>
              <a:t>4.Update the corresponding column value.</a:t>
            </a:r>
          </a:p>
          <a:p>
            <a:r>
              <a:rPr lang="en-US">
                <a:solidFill>
                  <a:srgbClr val="111111"/>
                </a:solidFill>
                <a:latin typeface="-apple-system"/>
              </a:rPr>
              <a:t>5.Export the updated CSV content back to the same file, without including type information</a:t>
            </a:r>
          </a:p>
          <a:p>
            <a:pPr>
              <a:buFont typeface="Aptos Display" panose="02110004020202020204"/>
              <a:buAutoNum type="arabicPeriod"/>
            </a:pPr>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8099591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A437D07-5DF2-09D2-193C-D11AEE58D773}"/>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CSV Operation- Compare Data</a:t>
            </a:r>
          </a:p>
          <a:p>
            <a:pPr algn="ctr"/>
            <a:endParaRPr lang="en-US"/>
          </a:p>
        </p:txBody>
      </p:sp>
      <p:sp>
        <p:nvSpPr>
          <p:cNvPr id="5" name="TextBox 4">
            <a:extLst>
              <a:ext uri="{FF2B5EF4-FFF2-40B4-BE49-F238E27FC236}">
                <a16:creationId xmlns:a16="http://schemas.microsoft.com/office/drawing/2014/main" id="{4E96294A-9FE6-B62F-6006-C0F43180B644}"/>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read the contents in two different csv files and to compare them to find out the difference.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 the</a:t>
            </a:r>
            <a:r>
              <a:rPr lang="en-US" b="0" i="0">
                <a:solidFill>
                  <a:srgbClr val="111111"/>
                </a:solidFill>
                <a:effectLst/>
                <a:latin typeface="-apple-system"/>
              </a:rPr>
              <a:t> </a:t>
            </a:r>
            <a:r>
              <a:rPr lang="en-US">
                <a:solidFill>
                  <a:srgbClr val="111111"/>
                </a:solidFill>
                <a:latin typeface="-apple-system"/>
              </a:rPr>
              <a:t>compared data from the CSV files and showcase the difference in the values.</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differed value in two csv files</a:t>
            </a:r>
            <a:r>
              <a:rPr lang="en-US" b="0" i="0">
                <a:solidFill>
                  <a:srgbClr val="111111"/>
                </a:solidFill>
                <a:effectLst/>
                <a:latin typeface="-apple-system"/>
              </a:rPr>
              <a:t> and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compared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paths to the CSV files</a:t>
            </a:r>
          </a:p>
          <a:p>
            <a:r>
              <a:rPr lang="en-US">
                <a:solidFill>
                  <a:srgbClr val="111111"/>
                </a:solidFill>
                <a:latin typeface="-apple-system"/>
              </a:rPr>
              <a:t>2.Import the CSV files.</a:t>
            </a:r>
          </a:p>
          <a:p>
            <a:r>
              <a:rPr lang="en-US">
                <a:solidFill>
                  <a:srgbClr val="111111"/>
                </a:solidFill>
                <a:latin typeface="-apple-system"/>
              </a:rPr>
              <a:t>3.Compare the CSV files based on the column name</a:t>
            </a:r>
          </a:p>
          <a:p>
            <a:r>
              <a:rPr lang="en-US">
                <a:solidFill>
                  <a:srgbClr val="111111"/>
                </a:solidFill>
                <a:latin typeface="-apple-system"/>
              </a:rPr>
              <a:t>4.Process the differences and output the results.</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671512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173FA42-FED7-5A6F-5CFA-762EA4C40701}"/>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Database Operations- Create Data(MySQL)</a:t>
            </a:r>
          </a:p>
          <a:p>
            <a:pPr algn="ctr"/>
            <a:endParaRPr lang="en-US"/>
          </a:p>
        </p:txBody>
      </p:sp>
      <p:sp>
        <p:nvSpPr>
          <p:cNvPr id="5" name="TextBox 4">
            <a:extLst>
              <a:ext uri="{FF2B5EF4-FFF2-40B4-BE49-F238E27FC236}">
                <a16:creationId xmlns:a16="http://schemas.microsoft.com/office/drawing/2014/main" id="{C8020202-E47D-C60C-4A32-287E37CE5749}"/>
              </a:ext>
            </a:extLst>
          </p:cNvPr>
          <p:cNvSpPr txBox="1"/>
          <p:nvPr/>
        </p:nvSpPr>
        <p:spPr>
          <a:xfrm>
            <a:off x="273276" y="796290"/>
            <a:ext cx="11645446" cy="5355312"/>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schema and create a table .</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FontTx/>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Integrity</a:t>
            </a:r>
            <a:r>
              <a:rPr lang="en-US" b="1" i="0">
                <a:solidFill>
                  <a:srgbClr val="111111"/>
                </a:solidFill>
                <a:effectLst/>
                <a:latin typeface="-apple-system"/>
              </a:rPr>
              <a:t>:</a:t>
            </a:r>
            <a:r>
              <a:rPr lang="en-US" b="0" i="0">
                <a:solidFill>
                  <a:srgbClr val="111111"/>
                </a:solidFill>
                <a:effectLst/>
                <a:latin typeface="-apple-system"/>
              </a:rPr>
              <a:t> </a:t>
            </a:r>
            <a:r>
              <a:rPr lang="en-US">
                <a:solidFill>
                  <a:srgbClr val="111111"/>
                </a:solidFill>
                <a:latin typeface="-apple-system"/>
                <a:ea typeface="+mn-lt"/>
                <a:cs typeface="+mn-lt"/>
              </a:rPr>
              <a:t>Ensure that the data being updated meets all necessary validation rules.</a:t>
            </a:r>
            <a:endParaRPr lang="en-US">
              <a:solidFill>
                <a:srgbClr val="111111"/>
              </a:solidFill>
              <a:latin typeface="-apple-system"/>
            </a:endParaRP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MySQL server connection details.</a:t>
            </a:r>
          </a:p>
          <a:p>
            <a:r>
              <a:rPr lang="en-US">
                <a:solidFill>
                  <a:srgbClr val="111111"/>
                </a:solidFill>
                <a:latin typeface="-apple-system"/>
              </a:rPr>
              <a:t>2.Load the MySQL .NET Connector assembly.</a:t>
            </a:r>
          </a:p>
          <a:p>
            <a:r>
              <a:rPr lang="en-US">
                <a:solidFill>
                  <a:srgbClr val="111111"/>
                </a:solidFill>
                <a:latin typeface="-apple-system"/>
              </a:rPr>
              <a:t>3.Create a new MySQL connection object and set the connection string with the server details</a:t>
            </a:r>
          </a:p>
          <a:p>
            <a:r>
              <a:rPr lang="en-US">
                <a:solidFill>
                  <a:srgbClr val="111111"/>
                </a:solidFill>
                <a:latin typeface="-apple-system"/>
              </a:rPr>
              <a:t>4.Open the connection to the MySQL server and create a new MySQL command object</a:t>
            </a:r>
          </a:p>
          <a:p>
            <a:r>
              <a:rPr lang="en-US">
                <a:solidFill>
                  <a:srgbClr val="111111"/>
                </a:solidFill>
                <a:latin typeface="-apple-system"/>
              </a:rPr>
              <a:t>5.Define the SQL create query and Execute the create query and close the connection to the MySQL server.</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986669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173FA42-FED7-5A6F-5CFA-762EA4C40701}"/>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Database Operations- Read Data(MySQL)</a:t>
            </a:r>
          </a:p>
          <a:p>
            <a:pPr algn="ctr"/>
            <a:endParaRPr lang="en-US"/>
          </a:p>
        </p:txBody>
      </p:sp>
      <p:sp>
        <p:nvSpPr>
          <p:cNvPr id="5" name="TextBox 4">
            <a:extLst>
              <a:ext uri="{FF2B5EF4-FFF2-40B4-BE49-F238E27FC236}">
                <a16:creationId xmlns:a16="http://schemas.microsoft.com/office/drawing/2014/main" id="{C8020202-E47D-C60C-4A32-287E37CE5749}"/>
              </a:ext>
            </a:extLst>
          </p:cNvPr>
          <p:cNvSpPr txBox="1"/>
          <p:nvPr/>
        </p:nvSpPr>
        <p:spPr>
          <a:xfrm>
            <a:off x="273276" y="796290"/>
            <a:ext cx="11645446" cy="5078313"/>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read the data from an existing table in the database .</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read the data and to send the report to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MySQL server connection details.</a:t>
            </a:r>
          </a:p>
          <a:p>
            <a:r>
              <a:rPr lang="en-US">
                <a:solidFill>
                  <a:srgbClr val="111111"/>
                </a:solidFill>
                <a:latin typeface="-apple-system"/>
              </a:rPr>
              <a:t>2.Load the MySQL .NET Connector assembly.</a:t>
            </a:r>
          </a:p>
          <a:p>
            <a:r>
              <a:rPr lang="en-US">
                <a:solidFill>
                  <a:srgbClr val="111111"/>
                </a:solidFill>
                <a:latin typeface="-apple-system"/>
              </a:rPr>
              <a:t>3.Create a new MySQL connection object and set the connection string with the server details</a:t>
            </a:r>
          </a:p>
          <a:p>
            <a:r>
              <a:rPr lang="en-US">
                <a:solidFill>
                  <a:srgbClr val="111111"/>
                </a:solidFill>
                <a:latin typeface="-apple-system"/>
              </a:rPr>
              <a:t>4.Open the connection to the MySQL server and create a new MySQL command object</a:t>
            </a:r>
          </a:p>
          <a:p>
            <a:r>
              <a:rPr lang="en-US">
                <a:solidFill>
                  <a:srgbClr val="111111"/>
                </a:solidFill>
                <a:latin typeface="-apple-system"/>
              </a:rPr>
              <a:t>5.Define the SQL select query and Execute the select query and close the connection to the MySQL server.</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197711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1C42691-890A-40E2-7B77-E96BE45F6DEF}"/>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Database Operations- Update Data(MySQL)</a:t>
            </a:r>
          </a:p>
          <a:p>
            <a:pPr algn="ctr"/>
            <a:endParaRPr lang="en-US"/>
          </a:p>
        </p:txBody>
      </p:sp>
      <p:sp>
        <p:nvSpPr>
          <p:cNvPr id="5" name="TextBox 4">
            <a:extLst>
              <a:ext uri="{FF2B5EF4-FFF2-40B4-BE49-F238E27FC236}">
                <a16:creationId xmlns:a16="http://schemas.microsoft.com/office/drawing/2014/main" id="{CFD11CDB-32B1-2183-2ABD-EA25BF9E1B4E}"/>
              </a:ext>
            </a:extLst>
          </p:cNvPr>
          <p:cNvSpPr txBox="1"/>
          <p:nvPr/>
        </p:nvSpPr>
        <p:spPr>
          <a:xfrm>
            <a:off x="273276" y="796290"/>
            <a:ext cx="11645446" cy="5355312"/>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update the data in the specific column/row in database table based on the conditions  .</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FontTx/>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Integrity</a:t>
            </a:r>
            <a:r>
              <a:rPr lang="en-US" b="1" i="0">
                <a:solidFill>
                  <a:srgbClr val="111111"/>
                </a:solidFill>
                <a:effectLst/>
                <a:latin typeface="-apple-system"/>
              </a:rPr>
              <a:t>:</a:t>
            </a:r>
            <a:r>
              <a:rPr lang="en-US" b="0" i="0">
                <a:solidFill>
                  <a:srgbClr val="111111"/>
                </a:solidFill>
                <a:effectLst/>
                <a:latin typeface="-apple-system"/>
              </a:rPr>
              <a:t> </a:t>
            </a:r>
            <a:r>
              <a:rPr lang="en-US">
                <a:solidFill>
                  <a:srgbClr val="111111"/>
                </a:solidFill>
                <a:latin typeface="-apple-system"/>
                <a:ea typeface="+mn-lt"/>
                <a:cs typeface="+mn-lt"/>
              </a:rPr>
              <a:t>Ensure that the data being updated meets all necessary validation rules.</a:t>
            </a:r>
            <a:endParaRPr lang="en-US">
              <a:solidFill>
                <a:srgbClr val="111111"/>
              </a:solidFill>
              <a:latin typeface="-apple-system"/>
            </a:endParaRP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MySQL server connection details.</a:t>
            </a:r>
          </a:p>
          <a:p>
            <a:r>
              <a:rPr lang="en-US">
                <a:solidFill>
                  <a:srgbClr val="111111"/>
                </a:solidFill>
                <a:latin typeface="-apple-system"/>
              </a:rPr>
              <a:t>2.Load the MySQL .NET Connector assembly.</a:t>
            </a:r>
          </a:p>
          <a:p>
            <a:r>
              <a:rPr lang="en-US">
                <a:solidFill>
                  <a:srgbClr val="111111"/>
                </a:solidFill>
                <a:latin typeface="-apple-system"/>
              </a:rPr>
              <a:t>3.Create a new MySQL connection object and set the connection string with the server details</a:t>
            </a:r>
          </a:p>
          <a:p>
            <a:r>
              <a:rPr lang="en-US">
                <a:solidFill>
                  <a:srgbClr val="111111"/>
                </a:solidFill>
                <a:latin typeface="-apple-system"/>
              </a:rPr>
              <a:t>4.Open the connection to the MySQL server and create a new MySQL command object</a:t>
            </a:r>
          </a:p>
          <a:p>
            <a:r>
              <a:rPr lang="en-US">
                <a:solidFill>
                  <a:srgbClr val="111111"/>
                </a:solidFill>
                <a:latin typeface="-apple-system"/>
              </a:rPr>
              <a:t>5.Define the SQL update query and Execute the update query and close the connection to the MySQL server.</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950568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Automating Active Directory User Property Updates</a:t>
            </a:r>
          </a:p>
        </p:txBody>
      </p:sp>
      <p:sp>
        <p:nvSpPr>
          <p:cNvPr id="5" name="TextBox 4">
            <a:extLst>
              <a:ext uri="{FF2B5EF4-FFF2-40B4-BE49-F238E27FC236}">
                <a16:creationId xmlns:a16="http://schemas.microsoft.com/office/drawing/2014/main" id="{4D81A833-8F21-89A5-352E-66B6DD3AF25D}"/>
              </a:ext>
            </a:extLst>
          </p:cNvPr>
          <p:cNvSpPr txBox="1"/>
          <p:nvPr/>
        </p:nvSpPr>
        <p:spPr>
          <a:xfrm>
            <a:off x="397328" y="889843"/>
            <a:ext cx="11397342" cy="4801314"/>
          </a:xfrm>
          <a:prstGeom prst="rect">
            <a:avLst/>
          </a:prstGeom>
          <a:noFill/>
        </p:spPr>
        <p:txBody>
          <a:bodyPr wrap="square" rtlCol="0">
            <a:spAutoFit/>
          </a:bodyPr>
          <a:lstStyle/>
          <a:p>
            <a:pPr algn="l"/>
            <a:r>
              <a:rPr lang="en-US" b="1" i="0">
                <a:solidFill>
                  <a:srgbClr val="111111"/>
                </a:solidFill>
                <a:effectLst/>
                <a:latin typeface="-apple-system"/>
              </a:rPr>
              <a:t>Objective:</a:t>
            </a:r>
            <a:r>
              <a:rPr lang="en-US" b="0" i="0">
                <a:solidFill>
                  <a:srgbClr val="111111"/>
                </a:solidFill>
                <a:effectLst/>
                <a:latin typeface="-apple-system"/>
              </a:rPr>
              <a:t> The objective of this project is to develop an automated solution for updating user properties in Active Directory. This solution should streamline the process of updating user information, reduce the potential for errors, and ensure that AD records are consistently accurate and up-to-date.</a:t>
            </a:r>
            <a:br>
              <a:rPr lang="en-US">
                <a:solidFill>
                  <a:srgbClr val="111111"/>
                </a:solidFill>
                <a:latin typeface="-apple-system"/>
              </a:rPr>
            </a:br>
            <a:br>
              <a:rPr lang="en-US">
                <a:solidFill>
                  <a:srgbClr val="111111"/>
                </a:solidFill>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algn="l">
              <a:buFont typeface="+mj-lt"/>
              <a:buAutoNum type="arabicPeriod"/>
            </a:pPr>
            <a:r>
              <a:rPr lang="en-US" i="0">
                <a:solidFill>
                  <a:srgbClr val="111111"/>
                </a:solidFill>
                <a:effectLst/>
                <a:latin typeface="-apple-system"/>
              </a:rPr>
              <a:t> </a:t>
            </a:r>
            <a:r>
              <a:rPr lang="en-US" b="1" i="0">
                <a:solidFill>
                  <a:srgbClr val="111111"/>
                </a:solidFill>
                <a:effectLst/>
                <a:latin typeface="-apple-system"/>
              </a:rPr>
              <a:t>Data Collection</a:t>
            </a:r>
            <a:r>
              <a:rPr lang="en-US" i="0">
                <a:solidFill>
                  <a:srgbClr val="111111"/>
                </a:solidFill>
                <a:effectLst/>
                <a:latin typeface="-apple-system"/>
              </a:rPr>
              <a:t>: </a:t>
            </a:r>
            <a:r>
              <a:rPr lang="en-US" b="0" i="0">
                <a:solidFill>
                  <a:srgbClr val="111111"/>
                </a:solidFill>
                <a:effectLst/>
                <a:latin typeface="-apple-system"/>
              </a:rPr>
              <a:t>Gather user property data from various sources, such as HR databases, employee self-service portals, and other relevant systems.</a:t>
            </a:r>
          </a:p>
          <a:p>
            <a:pPr algn="l">
              <a:buFont typeface="+mj-lt"/>
              <a:buAutoNum type="arabicPeriod"/>
            </a:pPr>
            <a:r>
              <a:rPr lang="en-US" i="0">
                <a:solidFill>
                  <a:srgbClr val="111111"/>
                </a:solidFill>
                <a:effectLst/>
                <a:latin typeface="-apple-system"/>
              </a:rPr>
              <a:t> </a:t>
            </a:r>
            <a:r>
              <a:rPr lang="en-US" b="1" i="0">
                <a:solidFill>
                  <a:srgbClr val="111111"/>
                </a:solidFill>
                <a:effectLst/>
                <a:latin typeface="-apple-system"/>
              </a:rPr>
              <a:t>Data Validation:</a:t>
            </a:r>
            <a:r>
              <a:rPr lang="en-US" b="0" i="0">
                <a:solidFill>
                  <a:srgbClr val="111111"/>
                </a:solidFill>
                <a:effectLst/>
                <a:latin typeface="-apple-system"/>
              </a:rPr>
              <a:t> Implement validation mechanisms to ensure the accuracy and completeness of the collected data.</a:t>
            </a:r>
          </a:p>
          <a:p>
            <a:pPr algn="l">
              <a:buFont typeface="+mj-lt"/>
              <a:buAutoNum type="arabicPeriod"/>
            </a:pPr>
            <a:r>
              <a:rPr lang="en-US" b="0" i="0">
                <a:solidFill>
                  <a:srgbClr val="111111"/>
                </a:solidFill>
                <a:effectLst/>
                <a:latin typeface="-apple-system"/>
              </a:rPr>
              <a:t> </a:t>
            </a:r>
            <a:r>
              <a:rPr lang="en-US" b="1" i="0">
                <a:solidFill>
                  <a:srgbClr val="111111"/>
                </a:solidFill>
                <a:effectLst/>
                <a:latin typeface="-apple-system"/>
              </a:rPr>
              <a:t>Automation:</a:t>
            </a:r>
            <a:r>
              <a:rPr lang="en-US" b="0" i="0">
                <a:solidFill>
                  <a:srgbClr val="111111"/>
                </a:solidFill>
                <a:effectLst/>
                <a:latin typeface="-apple-system"/>
              </a:rPr>
              <a:t> Develop scripts or tools to automate the process of updating user properties in AD based on the validated data.</a:t>
            </a:r>
            <a:r>
              <a:rPr lang="en-US" i="0">
                <a:solidFill>
                  <a:srgbClr val="111111"/>
                </a:solidFill>
                <a:effectLst/>
                <a:latin typeface="-apple-system"/>
              </a:rPr>
              <a:t> </a:t>
            </a:r>
          </a:p>
          <a:p>
            <a:pPr algn="l">
              <a:buFont typeface="+mj-lt"/>
              <a:buAutoNum type="arabicPeriod"/>
            </a:pPr>
            <a:r>
              <a:rPr lang="en-US" b="1" i="0">
                <a:solidFill>
                  <a:srgbClr val="111111"/>
                </a:solidFill>
                <a:effectLst/>
                <a:latin typeface="-apple-system"/>
              </a:rPr>
              <a:t>Reporting</a:t>
            </a:r>
            <a:r>
              <a:rPr lang="en-US" i="0">
                <a:solidFill>
                  <a:srgbClr val="111111"/>
                </a:solidFill>
                <a:effectLst/>
                <a:latin typeface="-apple-system"/>
              </a:rPr>
              <a:t>: Update the request as defined by SOP. </a:t>
            </a:r>
          </a:p>
          <a:p>
            <a:pPr algn="l">
              <a:buFont typeface="+mj-lt"/>
              <a:buAutoNum type="arabicPeriod"/>
            </a:pPr>
            <a:endParaRPr lang="en-US" i="0">
              <a:solidFill>
                <a:srgbClr val="111111"/>
              </a:solidFill>
              <a:effectLst/>
              <a:latin typeface="-apple-system"/>
            </a:endParaRPr>
          </a:p>
          <a:p>
            <a:pPr algn="l"/>
            <a:r>
              <a:rPr lang="en-US" b="1">
                <a:solidFill>
                  <a:srgbClr val="111111"/>
                </a:solidFill>
                <a:latin typeface="-apple-system"/>
              </a:rPr>
              <a:t>ITSM: ManageEngine ServiceDesk Plus</a:t>
            </a:r>
          </a:p>
          <a:p>
            <a:pPr algn="l"/>
            <a:r>
              <a:rPr lang="en-US" b="1">
                <a:solidFill>
                  <a:srgbClr val="111111"/>
                </a:solidFill>
                <a:latin typeface="-apple-system"/>
              </a:rPr>
              <a:t>Request type: Service Request</a:t>
            </a:r>
          </a:p>
          <a:p>
            <a:pPr algn="l"/>
            <a:r>
              <a:rPr lang="en-US" b="1" i="0">
                <a:solidFill>
                  <a:srgbClr val="111111"/>
                </a:solidFill>
                <a:effectLst/>
                <a:latin typeface="-apple-system"/>
              </a:rPr>
              <a:t>Scripting Language: PowerShell, YAML</a:t>
            </a:r>
          </a:p>
          <a:p>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3727226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173FA42-FED7-5A6F-5CFA-762EA4C40701}"/>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Database Operations- Delete Data(MySQL)</a:t>
            </a:r>
          </a:p>
          <a:p>
            <a:pPr algn="ctr"/>
            <a:endParaRPr lang="en-US"/>
          </a:p>
        </p:txBody>
      </p:sp>
      <p:sp>
        <p:nvSpPr>
          <p:cNvPr id="5" name="TextBox 4">
            <a:extLst>
              <a:ext uri="{FF2B5EF4-FFF2-40B4-BE49-F238E27FC236}">
                <a16:creationId xmlns:a16="http://schemas.microsoft.com/office/drawing/2014/main" id="{C8020202-E47D-C60C-4A32-287E37CE5749}"/>
              </a:ext>
            </a:extLst>
          </p:cNvPr>
          <p:cNvSpPr txBox="1"/>
          <p:nvPr/>
        </p:nvSpPr>
        <p:spPr>
          <a:xfrm>
            <a:off x="273276" y="796290"/>
            <a:ext cx="11645446" cy="5355312"/>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delete a specific row in the database table based on the conditions  .</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FontTx/>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Integrity</a:t>
            </a:r>
            <a:r>
              <a:rPr lang="en-US" b="1" i="0">
                <a:solidFill>
                  <a:srgbClr val="111111"/>
                </a:solidFill>
                <a:effectLst/>
                <a:latin typeface="-apple-system"/>
              </a:rPr>
              <a:t>:</a:t>
            </a:r>
            <a:r>
              <a:rPr lang="en-US" b="0" i="0">
                <a:solidFill>
                  <a:srgbClr val="111111"/>
                </a:solidFill>
                <a:effectLst/>
                <a:latin typeface="-apple-system"/>
              </a:rPr>
              <a:t> </a:t>
            </a:r>
            <a:r>
              <a:rPr lang="en-US">
                <a:solidFill>
                  <a:srgbClr val="111111"/>
                </a:solidFill>
                <a:latin typeface="-apple-system"/>
                <a:ea typeface="+mn-lt"/>
                <a:cs typeface="+mn-lt"/>
              </a:rPr>
              <a:t>Ensure that the data being updated meets all necessary validation rules.</a:t>
            </a:r>
            <a:endParaRPr lang="en-US">
              <a:solidFill>
                <a:srgbClr val="111111"/>
              </a:solidFill>
              <a:latin typeface="-apple-system"/>
            </a:endParaRP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MySQL server connection details.</a:t>
            </a:r>
          </a:p>
          <a:p>
            <a:r>
              <a:rPr lang="en-US">
                <a:solidFill>
                  <a:srgbClr val="111111"/>
                </a:solidFill>
                <a:latin typeface="-apple-system"/>
              </a:rPr>
              <a:t>2.Load the MySQL .NET Connector assembly.</a:t>
            </a:r>
          </a:p>
          <a:p>
            <a:r>
              <a:rPr lang="en-US">
                <a:solidFill>
                  <a:srgbClr val="111111"/>
                </a:solidFill>
                <a:latin typeface="-apple-system"/>
              </a:rPr>
              <a:t>3.Create a new MySQL connection object and set the connection string with the server details</a:t>
            </a:r>
          </a:p>
          <a:p>
            <a:r>
              <a:rPr lang="en-US">
                <a:solidFill>
                  <a:srgbClr val="111111"/>
                </a:solidFill>
                <a:latin typeface="-apple-system"/>
              </a:rPr>
              <a:t>4.Open the connection to the MySQL server and create a new MySQL command object</a:t>
            </a:r>
          </a:p>
          <a:p>
            <a:r>
              <a:rPr lang="en-US">
                <a:solidFill>
                  <a:srgbClr val="111111"/>
                </a:solidFill>
                <a:latin typeface="-apple-system"/>
              </a:rPr>
              <a:t>5.Define the SQL delete query and Execute the delete query and close the connection to the MySQL server.</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574386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DE5B5B-A49F-0BE1-19F5-25271BFC3C77}"/>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Excel To Csv</a:t>
            </a:r>
          </a:p>
          <a:p>
            <a:pPr algn="ctr"/>
            <a:endParaRPr lang="en-US"/>
          </a:p>
        </p:txBody>
      </p:sp>
      <p:sp>
        <p:nvSpPr>
          <p:cNvPr id="5" name="TextBox 4">
            <a:extLst>
              <a:ext uri="{FF2B5EF4-FFF2-40B4-BE49-F238E27FC236}">
                <a16:creationId xmlns:a16="http://schemas.microsoft.com/office/drawing/2014/main" id="{EAE86E00-B6B5-2473-70FE-6D1C94839EA7}"/>
              </a:ext>
            </a:extLst>
          </p:cNvPr>
          <p:cNvSpPr txBox="1"/>
          <p:nvPr/>
        </p:nvSpPr>
        <p:spPr>
          <a:xfrm>
            <a:off x="273276" y="796290"/>
            <a:ext cx="11645446" cy="5355312"/>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an excel file to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differed value in csv files</a:t>
            </a:r>
            <a:r>
              <a:rPr lang="en-US" b="0" i="0">
                <a:solidFill>
                  <a:srgbClr val="111111"/>
                </a:solidFill>
                <a:effectLst/>
                <a:latin typeface="-apple-system"/>
              </a:rPr>
              <a:t> and identify trends, patterns, and anomalies in</a:t>
            </a:r>
            <a:r>
              <a:rPr lang="en-US">
                <a:solidFill>
                  <a:srgbClr val="111111"/>
                </a:solidFill>
                <a:latin typeface="-apple-system"/>
              </a:rPr>
              <a:t> the data for the processes preferring csv inputs</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a:t>
            </a:r>
            <a:r>
              <a:rPr lang="en-US">
                <a:solidFill>
                  <a:srgbClr val="111111"/>
                </a:solidFill>
                <a:ea typeface="+mn-lt"/>
                <a:cs typeface="+mn-lt"/>
              </a:rPr>
              <a:t>Define the path to the Excel file</a:t>
            </a:r>
          </a:p>
          <a:p>
            <a:r>
              <a:rPr lang="en-US">
                <a:solidFill>
                  <a:srgbClr val="111111"/>
                </a:solidFill>
                <a:latin typeface="-apple-system"/>
              </a:rPr>
              <a:t>2.Import the CSV files.</a:t>
            </a:r>
          </a:p>
          <a:p>
            <a:r>
              <a:rPr lang="en-US">
                <a:solidFill>
                  <a:srgbClr val="111111"/>
                </a:solidFill>
                <a:latin typeface="-apple-system"/>
              </a:rPr>
              <a:t>3.Compare the CSV files based on the column name</a:t>
            </a:r>
          </a:p>
          <a:p>
            <a:r>
              <a:rPr lang="en-US">
                <a:solidFill>
                  <a:srgbClr val="111111"/>
                </a:solidFill>
                <a:latin typeface="-apple-system"/>
              </a:rPr>
              <a:t>4.Process the differences and output the results.</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4008349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3A8CC72-A576-4DC7-6331-26B5E26E1B83}"/>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JSON To xml</a:t>
            </a:r>
          </a:p>
          <a:p>
            <a:pPr algn="ctr"/>
            <a:endParaRPr lang="en-US"/>
          </a:p>
        </p:txBody>
      </p:sp>
      <p:sp>
        <p:nvSpPr>
          <p:cNvPr id="5" name="TextBox 4">
            <a:extLst>
              <a:ext uri="{FF2B5EF4-FFF2-40B4-BE49-F238E27FC236}">
                <a16:creationId xmlns:a16="http://schemas.microsoft.com/office/drawing/2014/main" id="{4BE7E011-0C5C-9B97-5701-C83A78E3C059}"/>
              </a:ext>
            </a:extLst>
          </p:cNvPr>
          <p:cNvSpPr txBox="1"/>
          <p:nvPr/>
        </p:nvSpPr>
        <p:spPr>
          <a:xfrm>
            <a:off x="273276" y="796290"/>
            <a:ext cx="11645446" cy="5078313"/>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Json file to xml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XML data and</a:t>
            </a:r>
            <a:r>
              <a:rPr lang="en-US" b="0" i="0">
                <a:solidFill>
                  <a:srgbClr val="111111"/>
                </a:solidFill>
                <a:effectLst/>
                <a:latin typeface="-apple-system"/>
              </a:rPr>
              <a:t> </a:t>
            </a:r>
            <a:r>
              <a:rPr lang="en-US">
                <a:solidFill>
                  <a:srgbClr val="111111"/>
                </a:solidFill>
                <a:latin typeface="-apple-system"/>
              </a:rPr>
              <a:t> </a:t>
            </a:r>
            <a:r>
              <a:rPr lang="en-US" b="0" i="0">
                <a:solidFill>
                  <a:srgbClr val="111111"/>
                </a:solidFill>
                <a:effectLst/>
                <a:latin typeface="-apple-system"/>
              </a:rPr>
              <a:t>identify trends, patterns, and anomalies in</a:t>
            </a:r>
            <a:r>
              <a:rPr lang="en-US">
                <a:solidFill>
                  <a:srgbClr val="111111"/>
                </a:solidFill>
                <a:latin typeface="-apple-system"/>
              </a:rPr>
              <a:t> the data for the processes preferring xml inputs</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JSON file and convert it to a PowerShell object.</a:t>
            </a:r>
            <a:endParaRPr lang="en-US">
              <a:solidFill>
                <a:srgbClr val="111111"/>
              </a:solidFill>
              <a:latin typeface="-apple-system"/>
              <a:ea typeface="+mn-lt"/>
              <a:cs typeface="+mn-lt"/>
            </a:endParaRPr>
          </a:p>
          <a:p>
            <a:r>
              <a:rPr lang="en-US">
                <a:solidFill>
                  <a:srgbClr val="111111"/>
                </a:solidFill>
                <a:latin typeface="-apple-system"/>
              </a:rPr>
              <a:t>2.Convert the PowerShell object to XML format with a specified depth.</a:t>
            </a:r>
          </a:p>
          <a:p>
            <a:r>
              <a:rPr lang="en-US">
                <a:solidFill>
                  <a:srgbClr val="111111"/>
                </a:solidFill>
                <a:latin typeface="-apple-system"/>
              </a:rPr>
              <a:t>3.Save the XML content to a file.</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9975402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JSON To xlsx</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5078313"/>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Json file to xlsx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data and</a:t>
            </a:r>
            <a:r>
              <a:rPr lang="en-US" b="0" i="0">
                <a:solidFill>
                  <a:srgbClr val="111111"/>
                </a:solidFill>
                <a:effectLst/>
                <a:latin typeface="-apple-system"/>
              </a:rPr>
              <a:t> </a:t>
            </a:r>
            <a:r>
              <a:rPr lang="en-US">
                <a:solidFill>
                  <a:srgbClr val="111111"/>
                </a:solidFill>
                <a:latin typeface="-apple-system"/>
              </a:rPr>
              <a:t> </a:t>
            </a:r>
            <a:r>
              <a:rPr lang="en-US" b="0" i="0">
                <a:solidFill>
                  <a:srgbClr val="111111"/>
                </a:solidFill>
                <a:effectLst/>
                <a:latin typeface="-apple-system"/>
              </a:rPr>
              <a:t>identify trends, patterns, and anomalies in</a:t>
            </a:r>
            <a:r>
              <a:rPr lang="en-US">
                <a:solidFill>
                  <a:srgbClr val="111111"/>
                </a:solidFill>
                <a:latin typeface="-apple-system"/>
              </a:rPr>
              <a:t> the data for the processes preferring  data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1.Import the </a:t>
            </a:r>
            <a:r>
              <a:rPr lang="en-US" err="1">
                <a:solidFill>
                  <a:srgbClr val="111111"/>
                </a:solidFill>
                <a:latin typeface="-apple-system"/>
              </a:rPr>
              <a:t>ImportExcel</a:t>
            </a:r>
            <a:r>
              <a:rPr lang="en-US">
                <a:solidFill>
                  <a:srgbClr val="111111"/>
                </a:solidFill>
                <a:latin typeface="-apple-system"/>
              </a:rPr>
              <a:t> module.</a:t>
            </a:r>
            <a:endParaRPr lang="en-US">
              <a:solidFill>
                <a:srgbClr val="111111"/>
              </a:solidFill>
              <a:latin typeface="-apple-system"/>
              <a:ea typeface="+mn-lt"/>
              <a:cs typeface="+mn-lt"/>
            </a:endParaRPr>
          </a:p>
          <a:p>
            <a:r>
              <a:rPr lang="en-US">
                <a:solidFill>
                  <a:srgbClr val="111111"/>
                </a:solidFill>
                <a:latin typeface="-apple-system"/>
              </a:rPr>
              <a:t>2.Load the JSON file and convert it to a PowerShell object</a:t>
            </a:r>
          </a:p>
          <a:p>
            <a:r>
              <a:rPr lang="en-US">
                <a:solidFill>
                  <a:srgbClr val="111111"/>
                </a:solidFill>
                <a:latin typeface="-apple-system"/>
              </a:rPr>
              <a:t>3.Convert JSON to Excel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9798124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JSON To Csv</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4801314"/>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Json file to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a:t>
            </a:r>
            <a:r>
              <a:rPr lang="en-US" err="1">
                <a:solidFill>
                  <a:srgbClr val="111111"/>
                </a:solidFill>
                <a:latin typeface="-apple-system"/>
              </a:rPr>
              <a:t>json</a:t>
            </a:r>
            <a:r>
              <a:rPr lang="en-US">
                <a:solidFill>
                  <a:srgbClr val="111111"/>
                </a:solidFill>
                <a:latin typeface="-apple-system"/>
              </a:rPr>
              <a:t> data and</a:t>
            </a:r>
            <a:r>
              <a:rPr lang="en-US" b="0" i="0">
                <a:solidFill>
                  <a:srgbClr val="111111"/>
                </a:solidFill>
                <a:effectLst/>
                <a:latin typeface="-apple-system"/>
              </a:rPr>
              <a:t> identify trends, patterns, and anomalies in</a:t>
            </a:r>
            <a:r>
              <a:rPr lang="en-US">
                <a:solidFill>
                  <a:srgbClr val="111111"/>
                </a:solidFill>
                <a:latin typeface="-apple-system"/>
              </a:rPr>
              <a:t> the data for the processing it into Csv format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JSON file and convert it to a PowerShell object</a:t>
            </a:r>
          </a:p>
          <a:p>
            <a:r>
              <a:rPr lang="en-US">
                <a:solidFill>
                  <a:srgbClr val="111111"/>
                </a:solidFill>
                <a:latin typeface="-apple-system"/>
              </a:rPr>
              <a:t>2.Convert JSON to Csv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104376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JSON To HTML</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4801314"/>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Json file to HTML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a:t>
            </a:r>
            <a:r>
              <a:rPr lang="en-US" err="1">
                <a:solidFill>
                  <a:srgbClr val="111111"/>
                </a:solidFill>
                <a:latin typeface="-apple-system"/>
              </a:rPr>
              <a:t>json</a:t>
            </a:r>
            <a:r>
              <a:rPr lang="en-US">
                <a:solidFill>
                  <a:srgbClr val="111111"/>
                </a:solidFill>
                <a:latin typeface="-apple-system"/>
              </a:rPr>
              <a:t> data and</a:t>
            </a:r>
            <a:r>
              <a:rPr lang="en-US" b="0" i="0">
                <a:solidFill>
                  <a:srgbClr val="111111"/>
                </a:solidFill>
                <a:effectLst/>
                <a:latin typeface="-apple-system"/>
              </a:rPr>
              <a:t> identify trends, patterns, and anomalies in</a:t>
            </a:r>
            <a:r>
              <a:rPr lang="en-US">
                <a:solidFill>
                  <a:srgbClr val="111111"/>
                </a:solidFill>
                <a:latin typeface="-apple-system"/>
              </a:rPr>
              <a:t> the data for the processing it into HTML format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JSON file and convert it to a PowerShell object</a:t>
            </a:r>
          </a:p>
          <a:p>
            <a:r>
              <a:rPr lang="en-US">
                <a:solidFill>
                  <a:srgbClr val="111111"/>
                </a:solidFill>
                <a:latin typeface="-apple-system"/>
              </a:rPr>
              <a:t>2.Convert JSON to HTML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2213964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JSON To Text</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4801314"/>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Json file to Text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a:t>
            </a:r>
            <a:r>
              <a:rPr lang="en-US" err="1">
                <a:solidFill>
                  <a:srgbClr val="111111"/>
                </a:solidFill>
                <a:latin typeface="-apple-system"/>
              </a:rPr>
              <a:t>json</a:t>
            </a:r>
            <a:r>
              <a:rPr lang="en-US">
                <a:solidFill>
                  <a:srgbClr val="111111"/>
                </a:solidFill>
                <a:latin typeface="-apple-system"/>
              </a:rPr>
              <a:t> data and</a:t>
            </a:r>
            <a:r>
              <a:rPr lang="en-US" b="0" i="0">
                <a:solidFill>
                  <a:srgbClr val="111111"/>
                </a:solidFill>
                <a:effectLst/>
                <a:latin typeface="-apple-system"/>
              </a:rPr>
              <a:t> identify trends, patterns, and anomalies in</a:t>
            </a:r>
            <a:r>
              <a:rPr lang="en-US">
                <a:solidFill>
                  <a:srgbClr val="111111"/>
                </a:solidFill>
                <a:latin typeface="-apple-system"/>
              </a:rPr>
              <a:t> the data for the processing it into text format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JSON file and convert it to a PowerShell object</a:t>
            </a:r>
          </a:p>
          <a:p>
            <a:r>
              <a:rPr lang="en-US">
                <a:solidFill>
                  <a:srgbClr val="111111"/>
                </a:solidFill>
                <a:latin typeface="-apple-system"/>
              </a:rPr>
              <a:t>2.Convert JSON to text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379101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XML To Csv</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4801314"/>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XML file to Csv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xml data and</a:t>
            </a:r>
            <a:r>
              <a:rPr lang="en-US" b="0" i="0">
                <a:solidFill>
                  <a:srgbClr val="111111"/>
                </a:solidFill>
                <a:effectLst/>
                <a:latin typeface="-apple-system"/>
              </a:rPr>
              <a:t> identify trends, patterns, and anomalies in</a:t>
            </a:r>
            <a:r>
              <a:rPr lang="en-US">
                <a:solidFill>
                  <a:srgbClr val="111111"/>
                </a:solidFill>
                <a:latin typeface="-apple-system"/>
              </a:rPr>
              <a:t> the data for the processing it into csv format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XML file and create an object array as per the requirements</a:t>
            </a:r>
          </a:p>
          <a:p>
            <a:r>
              <a:rPr lang="en-US">
                <a:solidFill>
                  <a:srgbClr val="111111"/>
                </a:solidFill>
                <a:latin typeface="-apple-system"/>
              </a:rPr>
              <a:t>2.Convert XML to Csv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251719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B4BA9D7-83E2-D46F-440B-7705E70A9B4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Conversion Utilities- XML To Json</a:t>
            </a:r>
          </a:p>
          <a:p>
            <a:pPr algn="ctr"/>
            <a:endParaRPr lang="en-US"/>
          </a:p>
        </p:txBody>
      </p:sp>
      <p:sp>
        <p:nvSpPr>
          <p:cNvPr id="5" name="TextBox 4">
            <a:extLst>
              <a:ext uri="{FF2B5EF4-FFF2-40B4-BE49-F238E27FC236}">
                <a16:creationId xmlns:a16="http://schemas.microsoft.com/office/drawing/2014/main" id="{12880C8B-7177-98FC-CC03-09AB7095F5A7}"/>
              </a:ext>
            </a:extLst>
          </p:cNvPr>
          <p:cNvSpPr txBox="1"/>
          <p:nvPr/>
        </p:nvSpPr>
        <p:spPr>
          <a:xfrm>
            <a:off x="273276" y="796290"/>
            <a:ext cx="11645446" cy="4801314"/>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convert a XML file to Json file.</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xml data and</a:t>
            </a:r>
            <a:r>
              <a:rPr lang="en-US" b="0" i="0">
                <a:solidFill>
                  <a:srgbClr val="111111"/>
                </a:solidFill>
                <a:effectLst/>
                <a:latin typeface="-apple-system"/>
              </a:rPr>
              <a:t> identify trends, patterns, and anomalies in</a:t>
            </a:r>
            <a:r>
              <a:rPr lang="en-US">
                <a:solidFill>
                  <a:srgbClr val="111111"/>
                </a:solidFill>
                <a:latin typeface="-apple-system"/>
              </a:rPr>
              <a:t> the data for the processing it into Json format </a:t>
            </a:r>
            <a:r>
              <a:rPr lang="en-US" b="0" i="0">
                <a:solidFill>
                  <a:srgbClr val="111111"/>
                </a:solidFill>
                <a:effectLst/>
                <a:latin typeface="-apple-system"/>
              </a:rPr>
              <a:t>.</a:t>
            </a:r>
          </a:p>
          <a:p>
            <a:pPr>
              <a:buFont typeface="+mj-lt"/>
              <a:buAutoNum type="arabicPeriod"/>
            </a:pPr>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1.Load the XML file and create an object array as per the requirements</a:t>
            </a:r>
          </a:p>
          <a:p>
            <a:r>
              <a:rPr lang="en-US">
                <a:solidFill>
                  <a:srgbClr val="111111"/>
                </a:solidFill>
                <a:latin typeface="-apple-system"/>
              </a:rPr>
              <a:t>2.Convert XML to Json and save it to the specified path</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6101498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D7310D3-E2D4-1459-AE3E-772D92164763}"/>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t>
            </a:r>
            <a:r>
              <a:rPr lang="en-US">
                <a:solidFill>
                  <a:srgbClr val="FFFFFF"/>
                </a:solidFill>
                <a:latin typeface="Aptos"/>
              </a:rPr>
              <a:t>Database </a:t>
            </a:r>
            <a:r>
              <a:rPr lang="en-US"/>
              <a:t>Operations – Create DB (MS Access)</a:t>
            </a:r>
          </a:p>
          <a:p>
            <a:pPr algn="ctr"/>
            <a:endParaRPr lang="en-US"/>
          </a:p>
        </p:txBody>
      </p:sp>
      <p:sp>
        <p:nvSpPr>
          <p:cNvPr id="5" name="TextBox 4">
            <a:extLst>
              <a:ext uri="{FF2B5EF4-FFF2-40B4-BE49-F238E27FC236}">
                <a16:creationId xmlns:a16="http://schemas.microsoft.com/office/drawing/2014/main" id="{69405B31-6926-2C9A-76EE-BDFB5F617D61}"/>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database table in the Access DB and to populate the data into the table .</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 the</a:t>
            </a:r>
            <a:r>
              <a:rPr lang="en-US" b="0" i="0">
                <a:solidFill>
                  <a:srgbClr val="111111"/>
                </a:solidFill>
                <a:effectLst/>
                <a:latin typeface="-apple-system"/>
              </a:rPr>
              <a:t> </a:t>
            </a:r>
            <a:r>
              <a:rPr lang="en-US">
                <a:solidFill>
                  <a:srgbClr val="111111"/>
                </a:solidFill>
                <a:latin typeface="-apple-system"/>
              </a:rPr>
              <a:t>data from the source points which can be further processed for various tasks..</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data and</a:t>
            </a:r>
            <a:r>
              <a:rPr lang="en-US" b="0" i="0">
                <a:solidFill>
                  <a:srgbClr val="111111"/>
                </a:solidFill>
                <a:effectLst/>
                <a:latin typeface="-apple-system"/>
              </a:rPr>
              <a:t>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path for the new Access database.</a:t>
            </a:r>
          </a:p>
          <a:p>
            <a:r>
              <a:rPr lang="en-US">
                <a:solidFill>
                  <a:srgbClr val="111111"/>
                </a:solidFill>
                <a:latin typeface="-apple-system"/>
              </a:rPr>
              <a:t>2.Create a new Access database.</a:t>
            </a:r>
          </a:p>
          <a:p>
            <a:r>
              <a:rPr lang="en-US">
                <a:solidFill>
                  <a:srgbClr val="111111"/>
                </a:solidFill>
                <a:latin typeface="-apple-system"/>
              </a:rPr>
              <a:t>3.Connect to the new database.</a:t>
            </a:r>
          </a:p>
          <a:p>
            <a:r>
              <a:rPr lang="en-US">
                <a:solidFill>
                  <a:srgbClr val="111111"/>
                </a:solidFill>
                <a:latin typeface="-apple-system"/>
              </a:rPr>
              <a:t>4.Create a new table.</a:t>
            </a:r>
          </a:p>
          <a:p>
            <a:r>
              <a:rPr lang="en-US">
                <a:solidFill>
                  <a:srgbClr val="111111"/>
                </a:solidFill>
                <a:latin typeface="-apple-system"/>
              </a:rPr>
              <a:t>5.Insert test data into the table and close the connection.</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80516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Deploying a Single Virtual Machine in Azure Cloud</a:t>
            </a:r>
          </a:p>
        </p:txBody>
      </p:sp>
      <p:sp>
        <p:nvSpPr>
          <p:cNvPr id="5" name="TextBox 4">
            <a:extLst>
              <a:ext uri="{FF2B5EF4-FFF2-40B4-BE49-F238E27FC236}">
                <a16:creationId xmlns:a16="http://schemas.microsoft.com/office/drawing/2014/main" id="{4D81A833-8F21-89A5-352E-66B6DD3AF25D}"/>
              </a:ext>
            </a:extLst>
          </p:cNvPr>
          <p:cNvSpPr txBox="1"/>
          <p:nvPr/>
        </p:nvSpPr>
        <p:spPr>
          <a:xfrm>
            <a:off x="397328" y="889843"/>
            <a:ext cx="11397342" cy="5909310"/>
          </a:xfrm>
          <a:prstGeom prst="rect">
            <a:avLst/>
          </a:prstGeom>
          <a:noFill/>
        </p:spPr>
        <p:txBody>
          <a:bodyPr wrap="square" rtlCol="0">
            <a:spAutoFit/>
          </a:bodyPr>
          <a:lstStyle/>
          <a:p>
            <a:pPr algn="l"/>
            <a:r>
              <a:rPr lang="en-US" b="1" i="0">
                <a:solidFill>
                  <a:srgbClr val="111111"/>
                </a:solidFill>
                <a:effectLst/>
                <a:latin typeface="-apple-system"/>
              </a:rPr>
              <a:t>Objective:</a:t>
            </a:r>
            <a:r>
              <a:rPr lang="en-US" b="0" i="0">
                <a:solidFill>
                  <a:srgbClr val="111111"/>
                </a:solidFill>
                <a:effectLst/>
                <a:latin typeface="-apple-system"/>
              </a:rPr>
              <a:t> The objective of this project is to deploy a single virtual machine in the Azure cloud environment. The VM should be configured to meet specific performance, security, and cost requirements, and should be accessible for the intended use case.</a:t>
            </a:r>
          </a:p>
          <a:p>
            <a:pPr algn="l"/>
            <a:br>
              <a:rPr lang="en-US">
                <a:solidFill>
                  <a:srgbClr val="111111"/>
                </a:solidFill>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algn="l">
              <a:buFont typeface="+mj-lt"/>
              <a:buAutoNum type="arabicPeriod"/>
            </a:pPr>
            <a:r>
              <a:rPr lang="en-US" i="0">
                <a:solidFill>
                  <a:srgbClr val="111111"/>
                </a:solidFill>
                <a:effectLst/>
                <a:latin typeface="-apple-system"/>
              </a:rPr>
              <a:t> </a:t>
            </a:r>
            <a:r>
              <a:rPr lang="en-US" b="1" i="0">
                <a:solidFill>
                  <a:srgbClr val="111111"/>
                </a:solidFill>
                <a:effectLst/>
                <a:latin typeface="-apple-system"/>
              </a:rPr>
              <a:t>Requirements Gathering:</a:t>
            </a:r>
            <a:r>
              <a:rPr lang="en-US" b="0" i="0">
                <a:solidFill>
                  <a:srgbClr val="111111"/>
                </a:solidFill>
                <a:effectLst/>
                <a:latin typeface="-apple-system"/>
              </a:rPr>
              <a:t> Identify the specific requirements for the VM, including operating system, CPU, memory, storage, and network configurations</a:t>
            </a:r>
          </a:p>
          <a:p>
            <a:pPr algn="l">
              <a:buFont typeface="+mj-lt"/>
              <a:buAutoNum type="arabicPeriod"/>
            </a:pPr>
            <a:r>
              <a:rPr lang="en-US" i="0">
                <a:solidFill>
                  <a:srgbClr val="111111"/>
                </a:solidFill>
                <a:effectLst/>
                <a:latin typeface="-apple-system"/>
              </a:rPr>
              <a:t> </a:t>
            </a:r>
            <a:r>
              <a:rPr lang="en-US" b="1" i="0">
                <a:solidFill>
                  <a:srgbClr val="111111"/>
                </a:solidFill>
                <a:effectLst/>
                <a:latin typeface="-apple-system"/>
              </a:rPr>
              <a:t>Azure Subscription Setup:</a:t>
            </a:r>
            <a:r>
              <a:rPr lang="en-US" b="0" i="0">
                <a:solidFill>
                  <a:srgbClr val="111111"/>
                </a:solidFill>
                <a:effectLst/>
                <a:latin typeface="-apple-system"/>
              </a:rPr>
              <a:t> Ensure an active Azure subscription with the necessary permissions to deploy and manage resources.</a:t>
            </a:r>
          </a:p>
          <a:p>
            <a:pPr algn="l">
              <a:buFont typeface="+mj-lt"/>
              <a:buAutoNum type="arabicPeriod"/>
            </a:pPr>
            <a:r>
              <a:rPr lang="en-US" b="0" i="0">
                <a:solidFill>
                  <a:srgbClr val="111111"/>
                </a:solidFill>
                <a:effectLst/>
                <a:latin typeface="-apple-system"/>
              </a:rPr>
              <a:t> </a:t>
            </a:r>
            <a:r>
              <a:rPr lang="en-US" b="1" i="0">
                <a:solidFill>
                  <a:srgbClr val="111111"/>
                </a:solidFill>
                <a:effectLst/>
                <a:latin typeface="-apple-system"/>
              </a:rPr>
              <a:t>VM Configuration:</a:t>
            </a:r>
            <a:r>
              <a:rPr lang="en-US" b="0" i="0">
                <a:solidFill>
                  <a:srgbClr val="111111"/>
                </a:solidFill>
                <a:effectLst/>
                <a:latin typeface="-apple-system"/>
              </a:rPr>
              <a:t> Select the VM size and configuration as submitted by requestor in the Service Catalog Item.</a:t>
            </a:r>
            <a:endParaRPr lang="en-US" i="0">
              <a:solidFill>
                <a:srgbClr val="111111"/>
              </a:solidFill>
              <a:effectLst/>
              <a:latin typeface="-apple-system"/>
            </a:endParaRPr>
          </a:p>
          <a:p>
            <a:pPr algn="l">
              <a:buFont typeface="+mj-lt"/>
              <a:buAutoNum type="arabicPeriod"/>
            </a:pPr>
            <a:r>
              <a:rPr lang="en-US" b="1" i="0">
                <a:solidFill>
                  <a:srgbClr val="111111"/>
                </a:solidFill>
                <a:effectLst/>
                <a:latin typeface="-apple-system"/>
              </a:rPr>
              <a:t>Deployment:</a:t>
            </a:r>
            <a:r>
              <a:rPr lang="en-US" b="0" i="0">
                <a:solidFill>
                  <a:srgbClr val="111111"/>
                </a:solidFill>
                <a:effectLst/>
                <a:latin typeface="-apple-system"/>
              </a:rPr>
              <a:t> Use Azure Portal, Azure CLI, or Azure PowerShell to deploy the VM.</a:t>
            </a:r>
          </a:p>
          <a:p>
            <a:pPr>
              <a:buFont typeface="+mj-lt"/>
              <a:buAutoNum type="arabicPeriod"/>
            </a:pPr>
            <a:r>
              <a:rPr lang="en-US" i="0">
                <a:solidFill>
                  <a:srgbClr val="111111"/>
                </a:solidFill>
                <a:effectLst/>
                <a:latin typeface="-apple-system"/>
              </a:rPr>
              <a:t> </a:t>
            </a:r>
            <a:r>
              <a:rPr lang="en-US" b="1" i="0">
                <a:solidFill>
                  <a:srgbClr val="111111"/>
                </a:solidFill>
                <a:effectLst/>
                <a:latin typeface="-apple-system"/>
              </a:rPr>
              <a:t>Security Configuration:</a:t>
            </a:r>
            <a:r>
              <a:rPr lang="en-US" b="0" i="0">
                <a:solidFill>
                  <a:srgbClr val="111111"/>
                </a:solidFill>
                <a:effectLst/>
                <a:latin typeface="-apple-system"/>
              </a:rPr>
              <a:t> Implement security best practices, including network security groups (NSGs), firewalls, and access controls.</a:t>
            </a:r>
          </a:p>
          <a:p>
            <a:pPr>
              <a:buFont typeface="+mj-lt"/>
              <a:buAutoNum type="arabicPeriod"/>
            </a:pPr>
            <a:r>
              <a:rPr lang="en-US" i="0">
                <a:solidFill>
                  <a:srgbClr val="111111"/>
                </a:solidFill>
                <a:effectLst/>
                <a:latin typeface="-apple-system"/>
              </a:rPr>
              <a:t> </a:t>
            </a:r>
            <a:r>
              <a:rPr lang="en-US" b="1" i="0">
                <a:solidFill>
                  <a:srgbClr val="111111"/>
                </a:solidFill>
                <a:effectLst/>
                <a:latin typeface="-apple-system"/>
              </a:rPr>
              <a:t>Monitoring and Management:</a:t>
            </a:r>
            <a:r>
              <a:rPr lang="en-US" b="0" i="0">
                <a:solidFill>
                  <a:srgbClr val="111111"/>
                </a:solidFill>
                <a:effectLst/>
                <a:latin typeface="-apple-system"/>
              </a:rPr>
              <a:t> Set up monitoring tools to track the performance and health of the VM.</a:t>
            </a:r>
          </a:p>
          <a:p>
            <a:pPr algn="l"/>
            <a:endParaRPr lang="en-US" i="0">
              <a:solidFill>
                <a:srgbClr val="111111"/>
              </a:solidFill>
              <a:effectLst/>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i="0">
              <a:solidFill>
                <a:srgbClr val="111111"/>
              </a:solidFill>
              <a:effectLst/>
              <a:latin typeface="-apple-system"/>
            </a:endParaRPr>
          </a:p>
          <a:p>
            <a:pPr algn="l"/>
            <a:r>
              <a:rPr lang="en-US" b="1">
                <a:solidFill>
                  <a:srgbClr val="111111"/>
                </a:solidFill>
                <a:latin typeface="-apple-system"/>
              </a:rPr>
              <a:t>ITSM: ManageEngine ServiceDesk Plus</a:t>
            </a:r>
          </a:p>
          <a:p>
            <a:pPr algn="l"/>
            <a:r>
              <a:rPr lang="en-US" b="1">
                <a:solidFill>
                  <a:srgbClr val="111111"/>
                </a:solidFill>
                <a:latin typeface="-apple-system"/>
              </a:rPr>
              <a:t>Request type: Service Catalog item</a:t>
            </a:r>
          </a:p>
          <a:p>
            <a:pPr algn="l"/>
            <a:r>
              <a:rPr lang="en-US" b="1" i="0">
                <a:solidFill>
                  <a:srgbClr val="111111"/>
                </a:solidFill>
                <a:effectLst/>
                <a:latin typeface="-apple-system"/>
              </a:rPr>
              <a:t>Scripting Language: Azure PowerShell, YAML</a:t>
            </a:r>
          </a:p>
          <a:p>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945888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E1A061D-7C08-308D-D0FD-A725CB66B87B}"/>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t>
            </a:r>
            <a:r>
              <a:rPr lang="en-US">
                <a:solidFill>
                  <a:srgbClr val="FFFFFF"/>
                </a:solidFill>
                <a:latin typeface="Aptos"/>
              </a:rPr>
              <a:t>Database </a:t>
            </a:r>
            <a:r>
              <a:rPr lang="en-US"/>
              <a:t>Operations – Read DB (MS Access)</a:t>
            </a:r>
          </a:p>
          <a:p>
            <a:pPr algn="ctr"/>
            <a:endParaRPr lang="en-US"/>
          </a:p>
        </p:txBody>
      </p:sp>
      <p:sp>
        <p:nvSpPr>
          <p:cNvPr id="5" name="TextBox 4">
            <a:extLst>
              <a:ext uri="{FF2B5EF4-FFF2-40B4-BE49-F238E27FC236}">
                <a16:creationId xmlns:a16="http://schemas.microsoft.com/office/drawing/2014/main" id="{0B043F57-D2AE-2C9F-331A-C61251A51CEC}"/>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read the data from the database table in the Access DB.</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 the</a:t>
            </a:r>
            <a:r>
              <a:rPr lang="en-US" b="0" i="0">
                <a:solidFill>
                  <a:srgbClr val="111111"/>
                </a:solidFill>
                <a:effectLst/>
                <a:latin typeface="-apple-system"/>
              </a:rPr>
              <a:t> </a:t>
            </a:r>
            <a:r>
              <a:rPr lang="en-US">
                <a:solidFill>
                  <a:srgbClr val="111111"/>
                </a:solidFill>
                <a:latin typeface="-apple-system"/>
              </a:rPr>
              <a:t>data from the source points which can be further processed for various tasks..</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data and</a:t>
            </a:r>
            <a:r>
              <a:rPr lang="en-US" b="0" i="0">
                <a:solidFill>
                  <a:srgbClr val="111111"/>
                </a:solidFill>
                <a:effectLst/>
                <a:latin typeface="-apple-system"/>
              </a:rPr>
              <a:t>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path for the new Access database.</a:t>
            </a:r>
          </a:p>
          <a:p>
            <a:r>
              <a:rPr lang="en-US">
                <a:solidFill>
                  <a:srgbClr val="111111"/>
                </a:solidFill>
                <a:latin typeface="-apple-system"/>
              </a:rPr>
              <a:t>2.Create a connection string.</a:t>
            </a:r>
          </a:p>
          <a:p>
            <a:r>
              <a:rPr lang="en-US">
                <a:solidFill>
                  <a:srgbClr val="111111"/>
                </a:solidFill>
                <a:latin typeface="-apple-system"/>
              </a:rPr>
              <a:t>3.Connect to the database and define the query to read data.</a:t>
            </a:r>
          </a:p>
          <a:p>
            <a:r>
              <a:rPr lang="en-US">
                <a:solidFill>
                  <a:srgbClr val="111111"/>
                </a:solidFill>
                <a:latin typeface="-apple-system"/>
              </a:rPr>
              <a:t>4.Execute the query, Read and display the data.</a:t>
            </a:r>
          </a:p>
          <a:p>
            <a:r>
              <a:rPr lang="en-US">
                <a:solidFill>
                  <a:srgbClr val="111111"/>
                </a:solidFill>
                <a:latin typeface="-apple-system"/>
              </a:rPr>
              <a:t>5.Close the record set and connection.</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5244741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E1A061D-7C08-308D-D0FD-A725CB66B87B}"/>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t>
            </a:r>
            <a:r>
              <a:rPr lang="en-US">
                <a:solidFill>
                  <a:srgbClr val="FFFFFF"/>
                </a:solidFill>
                <a:latin typeface="Aptos"/>
              </a:rPr>
              <a:t>Database </a:t>
            </a:r>
            <a:r>
              <a:rPr lang="en-US"/>
              <a:t>Operations – Update DB (MS Access)</a:t>
            </a:r>
          </a:p>
          <a:p>
            <a:pPr algn="ctr"/>
            <a:endParaRPr lang="en-US"/>
          </a:p>
        </p:txBody>
      </p:sp>
      <p:sp>
        <p:nvSpPr>
          <p:cNvPr id="5" name="TextBox 4">
            <a:extLst>
              <a:ext uri="{FF2B5EF4-FFF2-40B4-BE49-F238E27FC236}">
                <a16:creationId xmlns:a16="http://schemas.microsoft.com/office/drawing/2014/main" id="{0B043F57-D2AE-2C9F-331A-C61251A51CEC}"/>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update the data from the database table in the Access DB.</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 the</a:t>
            </a:r>
            <a:r>
              <a:rPr lang="en-US" b="0" i="0">
                <a:solidFill>
                  <a:srgbClr val="111111"/>
                </a:solidFill>
                <a:effectLst/>
                <a:latin typeface="-apple-system"/>
              </a:rPr>
              <a:t> </a:t>
            </a:r>
            <a:r>
              <a:rPr lang="en-US">
                <a:solidFill>
                  <a:srgbClr val="111111"/>
                </a:solidFill>
                <a:latin typeface="-apple-system"/>
              </a:rPr>
              <a:t>data from the source points which can be further processed for various tasks..</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data and</a:t>
            </a:r>
            <a:r>
              <a:rPr lang="en-US" b="0" i="0">
                <a:solidFill>
                  <a:srgbClr val="111111"/>
                </a:solidFill>
                <a:effectLst/>
                <a:latin typeface="-apple-system"/>
              </a:rPr>
              <a:t>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path for the new Access database.</a:t>
            </a:r>
          </a:p>
          <a:p>
            <a:r>
              <a:rPr lang="en-US">
                <a:solidFill>
                  <a:srgbClr val="111111"/>
                </a:solidFill>
                <a:latin typeface="-apple-system"/>
              </a:rPr>
              <a:t>2.Create a connection string.</a:t>
            </a:r>
          </a:p>
          <a:p>
            <a:r>
              <a:rPr lang="en-US">
                <a:solidFill>
                  <a:srgbClr val="111111"/>
                </a:solidFill>
                <a:latin typeface="-apple-system"/>
              </a:rPr>
              <a:t>3.Connect to the database and define the query to update data.</a:t>
            </a:r>
          </a:p>
          <a:p>
            <a:r>
              <a:rPr lang="en-US">
                <a:solidFill>
                  <a:srgbClr val="111111"/>
                </a:solidFill>
                <a:latin typeface="-apple-system"/>
              </a:rPr>
              <a:t>4.Execute the query to update the data.</a:t>
            </a:r>
          </a:p>
          <a:p>
            <a:r>
              <a:rPr lang="en-US">
                <a:solidFill>
                  <a:srgbClr val="111111"/>
                </a:solidFill>
                <a:latin typeface="-apple-system"/>
              </a:rPr>
              <a:t>5.Close the record set and connection.</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2458197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E1A061D-7C08-308D-D0FD-A725CB66B87B}"/>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t>
            </a:r>
            <a:r>
              <a:rPr lang="en-US">
                <a:solidFill>
                  <a:srgbClr val="FFFFFF"/>
                </a:solidFill>
                <a:latin typeface="Aptos"/>
              </a:rPr>
              <a:t>Database </a:t>
            </a:r>
            <a:r>
              <a:rPr lang="en-US"/>
              <a:t>Operations – Delete DB (MS Access)</a:t>
            </a:r>
          </a:p>
          <a:p>
            <a:pPr algn="ctr"/>
            <a:endParaRPr lang="en-US"/>
          </a:p>
        </p:txBody>
      </p:sp>
      <p:sp>
        <p:nvSpPr>
          <p:cNvPr id="5" name="TextBox 4">
            <a:extLst>
              <a:ext uri="{FF2B5EF4-FFF2-40B4-BE49-F238E27FC236}">
                <a16:creationId xmlns:a16="http://schemas.microsoft.com/office/drawing/2014/main" id="{0B043F57-D2AE-2C9F-331A-C61251A51CEC}"/>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delete the data from the database table in the Access DB.</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Collection:</a:t>
            </a:r>
            <a:r>
              <a:rPr lang="en-US" b="0" i="0">
                <a:solidFill>
                  <a:srgbClr val="111111"/>
                </a:solidFill>
                <a:effectLst/>
                <a:latin typeface="-apple-system"/>
              </a:rPr>
              <a:t> </a:t>
            </a:r>
            <a:r>
              <a:rPr lang="en-US">
                <a:solidFill>
                  <a:srgbClr val="111111"/>
                </a:solidFill>
                <a:latin typeface="-apple-system"/>
              </a:rPr>
              <a:t>To collect the</a:t>
            </a:r>
            <a:r>
              <a:rPr lang="en-US" b="0" i="0">
                <a:solidFill>
                  <a:srgbClr val="111111"/>
                </a:solidFill>
                <a:effectLst/>
                <a:latin typeface="-apple-system"/>
              </a:rPr>
              <a:t> </a:t>
            </a:r>
            <a:r>
              <a:rPr lang="en-US">
                <a:solidFill>
                  <a:srgbClr val="111111"/>
                </a:solidFill>
                <a:latin typeface="-apple-system"/>
              </a:rPr>
              <a:t>data from the source points which can be further processed for various tasks..</a:t>
            </a:r>
            <a:r>
              <a:rPr lang="en-US" b="0" i="0">
                <a:solidFill>
                  <a:srgbClr val="111111"/>
                </a:solidFill>
                <a:effectLst/>
                <a:latin typeface="-apple-system"/>
              </a:rPr>
              <a:t> </a:t>
            </a:r>
          </a:p>
          <a:p>
            <a:pPr marL="342900" indent="-342900">
              <a:buAutoNum type="arabicPeriod"/>
            </a:pPr>
            <a:r>
              <a:rPr lang="en-US" b="1" i="0">
                <a:solidFill>
                  <a:srgbClr val="111111"/>
                </a:solidFill>
                <a:effectLst/>
                <a:latin typeface="-apple-system"/>
              </a:rPr>
              <a:t>Data Analysis</a:t>
            </a:r>
            <a:r>
              <a:rPr lang="en-US" i="0">
                <a:solidFill>
                  <a:srgbClr val="111111"/>
                </a:solidFill>
                <a:effectLst/>
                <a:latin typeface="-apple-system"/>
              </a:rPr>
              <a:t>: </a:t>
            </a:r>
            <a:r>
              <a:rPr lang="en-US" b="0" i="0">
                <a:solidFill>
                  <a:srgbClr val="111111"/>
                </a:solidFill>
                <a:effectLst/>
                <a:latin typeface="-apple-system"/>
              </a:rPr>
              <a:t>Develop algorithms to analyze </a:t>
            </a:r>
            <a:r>
              <a:rPr lang="en-US">
                <a:solidFill>
                  <a:srgbClr val="111111"/>
                </a:solidFill>
                <a:latin typeface="-apple-system"/>
              </a:rPr>
              <a:t>the data and</a:t>
            </a:r>
            <a:r>
              <a:rPr lang="en-US" b="0" i="0">
                <a:solidFill>
                  <a:srgbClr val="111111"/>
                </a:solidFill>
                <a:effectLst/>
                <a:latin typeface="-apple-system"/>
              </a:rPr>
              <a:t> identify trends, patterns, and anomalies in</a:t>
            </a:r>
            <a:r>
              <a:rPr lang="en-US">
                <a:solidFill>
                  <a:srgbClr val="111111"/>
                </a:solidFill>
                <a:latin typeface="-apple-system"/>
              </a:rPr>
              <a:t> the data</a:t>
            </a:r>
            <a:r>
              <a:rPr lang="en-US" b="0" i="0">
                <a:solidFill>
                  <a:srgbClr val="111111"/>
                </a:solidFill>
                <a:effectLst/>
                <a:latin typeface="-apple-system"/>
              </a:rPr>
              <a:t>.</a:t>
            </a:r>
          </a:p>
          <a:p>
            <a:pPr>
              <a:buFont typeface="+mj-lt"/>
              <a:buAutoNum type="arabicPeriod"/>
            </a:pPr>
            <a:r>
              <a:rPr lang="en-US" b="1" i="0">
                <a:solidFill>
                  <a:srgbClr val="111111"/>
                </a:solidFill>
                <a:effectLst/>
                <a:latin typeface="-apple-system"/>
              </a:rPr>
              <a:t>   Reporting</a:t>
            </a:r>
            <a:r>
              <a:rPr lang="en-US" i="0">
                <a:solidFill>
                  <a:srgbClr val="111111"/>
                </a:solidFill>
                <a:effectLst/>
                <a:latin typeface="-apple-system"/>
              </a:rPr>
              <a:t>: </a:t>
            </a:r>
            <a:r>
              <a:rPr lang="en-US">
                <a:solidFill>
                  <a:srgbClr val="111111"/>
                </a:solidFill>
                <a:latin typeface="-apple-system"/>
              </a:rPr>
              <a:t>To report</a:t>
            </a:r>
            <a:r>
              <a:rPr lang="en-US" i="0">
                <a:solidFill>
                  <a:srgbClr val="111111"/>
                </a:solidFill>
                <a:effectLst/>
                <a:latin typeface="-apple-system"/>
              </a:rPr>
              <a:t> </a:t>
            </a:r>
            <a:r>
              <a:rPr lang="en-US">
                <a:solidFill>
                  <a:srgbClr val="111111"/>
                </a:solidFill>
                <a:latin typeface="-apple-system"/>
              </a:rPr>
              <a:t>the updated data and notify the stakeholders</a:t>
            </a:r>
            <a:r>
              <a:rPr lang="en-US" i="0">
                <a:solidFill>
                  <a:srgbClr val="111111"/>
                </a:solidFill>
                <a:effectLst/>
                <a:latin typeface="-apple-system"/>
              </a:rPr>
              <a:t>.</a:t>
            </a: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1.Define the path for the new Access database.</a:t>
            </a:r>
          </a:p>
          <a:p>
            <a:r>
              <a:rPr lang="en-US">
                <a:solidFill>
                  <a:srgbClr val="111111"/>
                </a:solidFill>
                <a:latin typeface="-apple-system"/>
              </a:rPr>
              <a:t>2.Create a connection string.</a:t>
            </a:r>
          </a:p>
          <a:p>
            <a:r>
              <a:rPr lang="en-US">
                <a:solidFill>
                  <a:srgbClr val="111111"/>
                </a:solidFill>
                <a:latin typeface="-apple-system"/>
              </a:rPr>
              <a:t>3.Connect to the database and define the query to delete data.</a:t>
            </a:r>
          </a:p>
          <a:p>
            <a:r>
              <a:rPr lang="en-US">
                <a:solidFill>
                  <a:srgbClr val="111111"/>
                </a:solidFill>
                <a:latin typeface="-apple-system"/>
              </a:rPr>
              <a:t>4.Execute the query to delete the data.</a:t>
            </a:r>
          </a:p>
          <a:p>
            <a:r>
              <a:rPr lang="en-US">
                <a:solidFill>
                  <a:srgbClr val="111111"/>
                </a:solidFill>
                <a:latin typeface="-apple-system"/>
              </a:rPr>
              <a:t>5.Close the record set and connection.</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6497623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Adding Privileges</a:t>
            </a:r>
          </a:p>
          <a:p>
            <a:pPr algn="ctr"/>
            <a:endParaRPr lang="en-US"/>
          </a:p>
        </p:txBody>
      </p:sp>
      <p:sp>
        <p:nvSpPr>
          <p:cNvPr id="5" name="TextBox 4">
            <a:extLst>
              <a:ext uri="{FF2B5EF4-FFF2-40B4-BE49-F238E27FC236}">
                <a16:creationId xmlns:a16="http://schemas.microsoft.com/office/drawing/2014/main" id="{4D81A833-8F21-89A5-352E-66B6DD3AF25D}"/>
              </a:ext>
            </a:extLst>
          </p:cNvPr>
          <p:cNvSpPr txBox="1"/>
          <p:nvPr/>
        </p:nvSpPr>
        <p:spPr>
          <a:xfrm>
            <a:off x="130628" y="772886"/>
            <a:ext cx="12061372" cy="5755422"/>
          </a:xfrm>
          <a:prstGeom prst="rect">
            <a:avLst/>
          </a:prstGeom>
          <a:noFill/>
        </p:spPr>
        <p:txBody>
          <a:bodyPr wrap="square" rtlCol="0">
            <a:spAutoFit/>
          </a:bodyPr>
          <a:lstStyle/>
          <a:p>
            <a:pPr algn="l"/>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The objective is to develop a comprehensive automated solution to provide required privileges on Middleware devices. </a:t>
            </a:r>
            <a:br>
              <a:rPr lang="en-US">
                <a:solidFill>
                  <a:srgbClr val="111111"/>
                </a:solidFill>
                <a:latin typeface="-apple-system"/>
              </a:rPr>
            </a:br>
            <a:br>
              <a:rPr lang="en-US">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algn="just">
              <a:buFont typeface="+mj-lt"/>
              <a:buAutoNum type="arabicPeriod"/>
            </a:pPr>
            <a:r>
              <a:rPr lang="en-US" sz="1600" b="1" i="0">
                <a:solidFill>
                  <a:srgbClr val="111111"/>
                </a:solidFill>
                <a:effectLst/>
                <a:latin typeface="-apple-system"/>
              </a:rPr>
              <a:t>  User Authentication and Authorization</a:t>
            </a:r>
            <a:r>
              <a:rPr lang="en-US" sz="1600" b="0" i="0">
                <a:solidFill>
                  <a:srgbClr val="111111"/>
                </a:solidFill>
                <a:effectLst/>
                <a:latin typeface="-apple-system"/>
              </a:rPr>
              <a:t>: Middleware can handle both authentication (verifying user identity) and      authorization (verifying user permissions). This ensures that only authenticated users with the correct privileges can access certain resources or perform specific actions.</a:t>
            </a:r>
          </a:p>
          <a:p>
            <a:pPr algn="just">
              <a:buFont typeface="+mj-lt"/>
              <a:buAutoNum type="arabicPeriod"/>
            </a:pPr>
            <a:r>
              <a:rPr lang="en-US" sz="1600" b="1" i="0">
                <a:solidFill>
                  <a:srgbClr val="111111"/>
                </a:solidFill>
                <a:effectLst/>
                <a:latin typeface="-apple-system"/>
              </a:rPr>
              <a:t>  Role-Based Access Control (RBAC)</a:t>
            </a:r>
            <a:r>
              <a:rPr lang="en-US" sz="1600" b="0" i="0">
                <a:solidFill>
                  <a:srgbClr val="111111"/>
                </a:solidFill>
                <a:effectLst/>
                <a:latin typeface="-apple-system"/>
              </a:rPr>
              <a:t>: Middleware can implement RBAC by assigning roles to users and checking these roles against the required permissions for accessing resources. This simplifies managing user permissions and ensures consistency across the application.</a:t>
            </a:r>
          </a:p>
          <a:p>
            <a:pPr algn="just">
              <a:buFont typeface="+mj-lt"/>
              <a:buAutoNum type="arabicPeriod"/>
            </a:pPr>
            <a:r>
              <a:rPr lang="en-US" sz="1600" b="1" i="0">
                <a:solidFill>
                  <a:srgbClr val="111111"/>
                </a:solidFill>
                <a:effectLst/>
                <a:latin typeface="-apple-system"/>
              </a:rPr>
              <a:t>  Claims-Based Authorization</a:t>
            </a:r>
            <a:r>
              <a:rPr lang="en-US" sz="1600" b="0" i="0">
                <a:solidFill>
                  <a:srgbClr val="111111"/>
                </a:solidFill>
                <a:effectLst/>
                <a:latin typeface="-apple-system"/>
              </a:rPr>
              <a:t>: Middleware can use claims-based authorization, where user claims (attributes about the user) are checked to grant or deny access. This allows for more granular control over user permissions.</a:t>
            </a:r>
          </a:p>
          <a:p>
            <a:pPr algn="just"/>
            <a:endParaRPr lang="en-US" sz="1600">
              <a:solidFill>
                <a:srgbClr val="111111"/>
              </a:solidFill>
              <a:latin typeface="-apple-system"/>
            </a:endParaRPr>
          </a:p>
          <a:p>
            <a:pPr algn="just"/>
            <a:r>
              <a:rPr lang="en-US" sz="1600" b="1">
                <a:solidFill>
                  <a:srgbClr val="111111"/>
                </a:solidFill>
                <a:latin typeface="-apple-system"/>
              </a:rPr>
              <a:t>Steps Performed: </a:t>
            </a:r>
          </a:p>
          <a:p>
            <a:pPr marL="342900" indent="-342900" algn="l">
              <a:buFont typeface="+mj-lt"/>
              <a:buAutoNum type="arabicPeriod"/>
            </a:pPr>
            <a:r>
              <a:rPr lang="en-US" sz="1400">
                <a:solidFill>
                  <a:srgbClr val="111111"/>
                </a:solidFill>
                <a:latin typeface="-apple-system"/>
              </a:rPr>
              <a:t>Read the privilege level from the ticket</a:t>
            </a:r>
          </a:p>
          <a:p>
            <a:pPr marL="342900" indent="-342900" algn="l">
              <a:buFont typeface="+mj-lt"/>
              <a:buAutoNum type="arabicPeriod"/>
            </a:pPr>
            <a:r>
              <a:rPr lang="en-US" sz="1400">
                <a:solidFill>
                  <a:srgbClr val="111111"/>
                </a:solidFill>
                <a:latin typeface="-apple-system"/>
              </a:rPr>
              <a:t>Connect to Middleware device</a:t>
            </a:r>
          </a:p>
          <a:p>
            <a:pPr marL="342900" indent="-342900" algn="l">
              <a:buFont typeface="+mj-lt"/>
              <a:buAutoNum type="arabicPeriod"/>
            </a:pPr>
            <a:r>
              <a:rPr lang="en-US" sz="1400">
                <a:solidFill>
                  <a:srgbClr val="111111"/>
                </a:solidFill>
                <a:latin typeface="-apple-system"/>
              </a:rPr>
              <a:t>Provide required privilege</a:t>
            </a:r>
          </a:p>
          <a:p>
            <a:pPr marL="342900" indent="-342900" algn="l">
              <a:buFont typeface="+mj-lt"/>
              <a:buAutoNum type="arabicPeriod"/>
            </a:pPr>
            <a:r>
              <a:rPr lang="en-US" sz="1400">
                <a:solidFill>
                  <a:srgbClr val="111111"/>
                </a:solidFill>
                <a:latin typeface="-apple-system"/>
              </a:rPr>
              <a:t>Close the ticket</a:t>
            </a:r>
          </a:p>
          <a:p>
            <a:pPr algn="l"/>
            <a:endParaRPr lang="en-US" sz="1400" b="1">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PowerShell,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1955458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8DB91-76F1-FF39-5E18-3ECCCE5DA20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A2C4574-907E-830E-09E6-8005D6A3FA1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checking process status</a:t>
            </a:r>
          </a:p>
          <a:p>
            <a:pPr algn="ctr"/>
            <a:endParaRPr lang="en-US"/>
          </a:p>
        </p:txBody>
      </p:sp>
      <p:sp>
        <p:nvSpPr>
          <p:cNvPr id="5" name="TextBox 4">
            <a:extLst>
              <a:ext uri="{FF2B5EF4-FFF2-40B4-BE49-F238E27FC236}">
                <a16:creationId xmlns:a16="http://schemas.microsoft.com/office/drawing/2014/main" id="{4075D257-47A8-EA07-EEC7-72A4623D2242}"/>
              </a:ext>
            </a:extLst>
          </p:cNvPr>
          <p:cNvSpPr txBox="1"/>
          <p:nvPr/>
        </p:nvSpPr>
        <p:spPr>
          <a:xfrm>
            <a:off x="130628" y="796290"/>
            <a:ext cx="12061372" cy="5909310"/>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a:t>
            </a:r>
            <a:r>
              <a:rPr lang="en-US" sz="1600">
                <a:solidFill>
                  <a:srgbClr val="111111"/>
                </a:solidFill>
                <a:latin typeface="-apple-system"/>
              </a:rPr>
              <a:t>The objective is to develop a comprehensive automated solution to check the status of the process on Middleware devices. This solution should provide real-time insights into </a:t>
            </a:r>
            <a:r>
              <a:rPr lang="en-US" sz="1600" b="0" i="0">
                <a:solidFill>
                  <a:srgbClr val="111111"/>
                </a:solidFill>
                <a:effectLst/>
                <a:latin typeface="-apple-system"/>
              </a:rPr>
              <a:t>Middleware can provide real-time updates on the status of processes, allowing administrators and users to track progress and identify any issues promptly.</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marL="342900" indent="-342900">
              <a:buAutoNum type="arabicPeriod"/>
            </a:pPr>
            <a:r>
              <a:rPr lang="en-US" sz="1600" b="1" i="0">
                <a:solidFill>
                  <a:srgbClr val="111111"/>
                </a:solidFill>
                <a:effectLst/>
                <a:latin typeface="-apple-system"/>
              </a:rPr>
              <a:t>Real-Time Monitoring</a:t>
            </a:r>
            <a:r>
              <a:rPr lang="en-US" sz="1600" b="0" i="0">
                <a:solidFill>
                  <a:srgbClr val="111111"/>
                </a:solidFill>
                <a:effectLst/>
                <a:latin typeface="-apple-system"/>
              </a:rPr>
              <a:t>: Middleware can continuously monitor the status of various processes, providing real-time updates and insights. This helps in tracking the progress and performance of processes, ensuring they are running smoothly.</a:t>
            </a:r>
          </a:p>
          <a:p>
            <a:pPr marL="342900" indent="-342900">
              <a:buFontTx/>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By monitoring process status, middleware can help manage system resources more effectively. It can allocate or reallocate resources based on the current status and needs of processes, optimizing performance and preventing resource bottlenecks.</a:t>
            </a:r>
          </a:p>
          <a:p>
            <a:pPr marL="342900" indent="-342900">
              <a:buFontTx/>
              <a:buAutoNum type="arabicPeriod"/>
            </a:pPr>
            <a:r>
              <a:rPr lang="en-US" sz="1600" b="1" i="0">
                <a:solidFill>
                  <a:srgbClr val="111111"/>
                </a:solidFill>
                <a:effectLst/>
                <a:latin typeface="-apple-system"/>
              </a:rPr>
              <a:t>Logging and Auditing</a:t>
            </a:r>
            <a:r>
              <a:rPr lang="en-US" sz="1600" b="0" i="0">
                <a:solidFill>
                  <a:srgbClr val="111111"/>
                </a:solidFill>
                <a:effectLst/>
                <a:latin typeface="-apple-system"/>
              </a:rPr>
              <a:t>: Middleware can log the status and progress of processes for auditing and compliance purposes. </a:t>
            </a:r>
            <a:r>
              <a:rPr lang="en-US" sz="1600">
                <a:solidFill>
                  <a:srgbClr val="111111"/>
                </a:solidFill>
                <a:latin typeface="-apple-system"/>
              </a:rPr>
              <a:t>This provides a detailed record of process execution, which can be useful for troubleshooting and verifying that processes are functioning as expected.</a:t>
            </a:r>
            <a:endParaRPr lang="en-US" sz="1600" b="0" i="0">
              <a:solidFill>
                <a:srgbClr val="111111"/>
              </a:solidFill>
              <a:effectLst/>
              <a:latin typeface="-apple-system"/>
            </a:endParaRP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Read the process name from the ticket</a:t>
            </a:r>
          </a:p>
          <a:p>
            <a:pPr marL="342900" indent="-342900" algn="l">
              <a:buFont typeface="+mj-lt"/>
              <a:buAutoNum type="arabicPeriod"/>
            </a:pPr>
            <a:r>
              <a:rPr lang="en-US" sz="1600">
                <a:solidFill>
                  <a:srgbClr val="111111"/>
                </a:solidFill>
                <a:latin typeface="-apple-system"/>
              </a:rPr>
              <a:t>Connect to Middleware device</a:t>
            </a:r>
          </a:p>
          <a:p>
            <a:pPr marL="342900" indent="-342900" algn="l">
              <a:buFont typeface="+mj-lt"/>
              <a:buAutoNum type="arabicPeriod"/>
            </a:pPr>
            <a:r>
              <a:rPr lang="en-US" sz="1600">
                <a:solidFill>
                  <a:srgbClr val="111111"/>
                </a:solidFill>
                <a:latin typeface="-apple-system"/>
              </a:rPr>
              <a:t>Check the status of the Middle ware process</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PowerShell,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17732627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F4772-290B-438B-60B5-24BDF4BC7613}"/>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08AC1AE-584F-482A-5611-C09A9A23A37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checking process status</a:t>
            </a:r>
          </a:p>
          <a:p>
            <a:pPr algn="ctr"/>
            <a:endParaRPr lang="en-US"/>
          </a:p>
        </p:txBody>
      </p:sp>
      <p:sp>
        <p:nvSpPr>
          <p:cNvPr id="5" name="TextBox 4">
            <a:extLst>
              <a:ext uri="{FF2B5EF4-FFF2-40B4-BE49-F238E27FC236}">
                <a16:creationId xmlns:a16="http://schemas.microsoft.com/office/drawing/2014/main" id="{DBE34819-759E-F7BA-BEE6-FBBC4E4EFE60}"/>
              </a:ext>
            </a:extLst>
          </p:cNvPr>
          <p:cNvSpPr txBox="1"/>
          <p:nvPr/>
        </p:nvSpPr>
        <p:spPr>
          <a:xfrm>
            <a:off x="130628" y="796290"/>
            <a:ext cx="12061372" cy="5909310"/>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a:t>
            </a:r>
            <a:r>
              <a:rPr lang="en-US" sz="1600">
                <a:solidFill>
                  <a:srgbClr val="111111"/>
                </a:solidFill>
                <a:latin typeface="-apple-system"/>
              </a:rPr>
              <a:t>The objective is to develop a comprehensive automated solution to check the status of the process on Middleware devices. This solution should provide real-time insights into </a:t>
            </a:r>
            <a:r>
              <a:rPr lang="en-US" sz="1600" b="0" i="0">
                <a:solidFill>
                  <a:srgbClr val="111111"/>
                </a:solidFill>
                <a:effectLst/>
                <a:latin typeface="-apple-system"/>
              </a:rPr>
              <a:t>Middleware can provide real-time updates on the status of processes, allowing administrators and users to track progress and identify any issues promptly.</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marL="342900" indent="-342900">
              <a:buAutoNum type="arabicPeriod"/>
            </a:pPr>
            <a:r>
              <a:rPr lang="en-US" sz="1600" b="1" i="0">
                <a:solidFill>
                  <a:srgbClr val="111111"/>
                </a:solidFill>
                <a:effectLst/>
                <a:latin typeface="-apple-system"/>
              </a:rPr>
              <a:t>Real-Time Monitoring</a:t>
            </a:r>
            <a:r>
              <a:rPr lang="en-US" sz="1600" b="0" i="0">
                <a:solidFill>
                  <a:srgbClr val="111111"/>
                </a:solidFill>
                <a:effectLst/>
                <a:latin typeface="-apple-system"/>
              </a:rPr>
              <a:t>: Middleware can continuously monitor the status of various processes, providing real-time updates and insights. This helps in tracking the progress and performance of processes, ensuring they are running smoothly.</a:t>
            </a:r>
          </a:p>
          <a:p>
            <a:pPr marL="342900" indent="-342900">
              <a:buFontTx/>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By monitoring process status, middleware can help manage system resources more effectively. It can allocate or reallocate resources based on the current status and needs of processes, optimizing performance and preventing resource bottlenecks.</a:t>
            </a:r>
          </a:p>
          <a:p>
            <a:pPr marL="342900" indent="-342900">
              <a:buFontTx/>
              <a:buAutoNum type="arabicPeriod"/>
            </a:pPr>
            <a:r>
              <a:rPr lang="en-US" sz="1600" b="1" i="0">
                <a:solidFill>
                  <a:srgbClr val="111111"/>
                </a:solidFill>
                <a:effectLst/>
                <a:latin typeface="-apple-system"/>
              </a:rPr>
              <a:t>Logging and Auditing</a:t>
            </a:r>
            <a:r>
              <a:rPr lang="en-US" sz="1600" b="0" i="0">
                <a:solidFill>
                  <a:srgbClr val="111111"/>
                </a:solidFill>
                <a:effectLst/>
                <a:latin typeface="-apple-system"/>
              </a:rPr>
              <a:t>: Middleware can log the status and progress of processes for auditing and compliance purposes. </a:t>
            </a:r>
            <a:r>
              <a:rPr lang="en-US" sz="1600">
                <a:solidFill>
                  <a:srgbClr val="111111"/>
                </a:solidFill>
                <a:latin typeface="-apple-system"/>
              </a:rPr>
              <a:t>This provides a detailed record of process execution, which can be useful for troubleshooting and verifying that processes are functioning as expected.</a:t>
            </a:r>
            <a:endParaRPr lang="en-US" sz="1600" b="0" i="0">
              <a:solidFill>
                <a:srgbClr val="111111"/>
              </a:solidFill>
              <a:effectLst/>
              <a:latin typeface="-apple-system"/>
            </a:endParaRP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Read the process name from the ticket</a:t>
            </a:r>
          </a:p>
          <a:p>
            <a:pPr marL="342900" indent="-342900" algn="l">
              <a:buFont typeface="+mj-lt"/>
              <a:buAutoNum type="arabicPeriod"/>
            </a:pPr>
            <a:r>
              <a:rPr lang="en-US" sz="1600">
                <a:solidFill>
                  <a:srgbClr val="111111"/>
                </a:solidFill>
                <a:latin typeface="-apple-system"/>
              </a:rPr>
              <a:t>Connect to Middleware device</a:t>
            </a:r>
          </a:p>
          <a:p>
            <a:pPr marL="342900" indent="-342900" algn="l">
              <a:buFont typeface="+mj-lt"/>
              <a:buAutoNum type="arabicPeriod"/>
            </a:pPr>
            <a:r>
              <a:rPr lang="en-US" sz="1600">
                <a:solidFill>
                  <a:srgbClr val="111111"/>
                </a:solidFill>
                <a:latin typeface="-apple-system"/>
              </a:rPr>
              <a:t>Check the status of cluster of the Middle ware</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PowerShell,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8098437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B0870-BD89-2346-9972-B219A328B458}"/>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CF48C8F-0176-B5A1-4123-48D2D4652EA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installation and configuration</a:t>
            </a:r>
          </a:p>
          <a:p>
            <a:pPr algn="ctr"/>
            <a:endParaRPr lang="en-US"/>
          </a:p>
        </p:txBody>
      </p:sp>
      <p:sp>
        <p:nvSpPr>
          <p:cNvPr id="5" name="TextBox 4">
            <a:extLst>
              <a:ext uri="{FF2B5EF4-FFF2-40B4-BE49-F238E27FC236}">
                <a16:creationId xmlns:a16="http://schemas.microsoft.com/office/drawing/2014/main" id="{A9559C28-2495-B528-C131-63149086EAC1}"/>
              </a:ext>
            </a:extLst>
          </p:cNvPr>
          <p:cNvSpPr txBox="1"/>
          <p:nvPr/>
        </p:nvSpPr>
        <p:spPr>
          <a:xfrm>
            <a:off x="130628" y="796290"/>
            <a:ext cx="12061372" cy="5724644"/>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primary objective of installing and configuring middleware is to facilitate seamless communication and data exchange between different software applications and systems</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algn="l">
              <a:buFont typeface="+mj-lt"/>
              <a:buAutoNum type="arabicPeriod"/>
            </a:pPr>
            <a:r>
              <a:rPr lang="en-US" sz="1600" b="1" i="0">
                <a:solidFill>
                  <a:srgbClr val="111111"/>
                </a:solidFill>
                <a:effectLst/>
                <a:latin typeface="-apple-system"/>
              </a:rPr>
              <a:t>Integration</a:t>
            </a:r>
            <a:r>
              <a:rPr lang="en-US" sz="1600" b="0" i="0">
                <a:solidFill>
                  <a:srgbClr val="111111"/>
                </a:solidFill>
                <a:effectLst/>
                <a:latin typeface="-apple-system"/>
              </a:rPr>
              <a:t>: Middleware connects disparate systems, allowing them to work together as a cohesive unit.</a:t>
            </a:r>
          </a:p>
          <a:p>
            <a:pPr algn="l">
              <a:buFont typeface="+mj-lt"/>
              <a:buAutoNum type="arabicPeriod"/>
            </a:pPr>
            <a:r>
              <a:rPr lang="en-US" sz="1600" b="1" i="0">
                <a:solidFill>
                  <a:srgbClr val="111111"/>
                </a:solidFill>
                <a:effectLst/>
                <a:latin typeface="-apple-system"/>
              </a:rPr>
              <a:t>Data Management</a:t>
            </a:r>
            <a:r>
              <a:rPr lang="en-US" sz="1600" b="0" i="0">
                <a:solidFill>
                  <a:srgbClr val="111111"/>
                </a:solidFill>
                <a:effectLst/>
                <a:latin typeface="-apple-system"/>
              </a:rPr>
              <a:t>: It manages the transfer and transformation of data between applications, ensuring consistency and reliability.</a:t>
            </a:r>
          </a:p>
          <a:p>
            <a:pPr algn="l">
              <a:buFont typeface="+mj-lt"/>
              <a:buAutoNum type="arabicPeriod"/>
            </a:pPr>
            <a:r>
              <a:rPr lang="en-US" sz="1600" b="1" i="0">
                <a:solidFill>
                  <a:srgbClr val="111111"/>
                </a:solidFill>
                <a:effectLst/>
                <a:latin typeface="-apple-system"/>
              </a:rPr>
              <a:t>Scalability</a:t>
            </a:r>
            <a:r>
              <a:rPr lang="en-US" sz="1600" b="0" i="0">
                <a:solidFill>
                  <a:srgbClr val="111111"/>
                </a:solidFill>
                <a:effectLst/>
                <a:latin typeface="-apple-system"/>
              </a:rPr>
              <a:t>: Middleware supports the scaling of applications by managing the load and distributing tasks across multiple servers.</a:t>
            </a:r>
          </a:p>
          <a:p>
            <a:pPr algn="l">
              <a:buFont typeface="+mj-lt"/>
              <a:buAutoNum type="arabicPeriod"/>
            </a:pPr>
            <a:r>
              <a:rPr lang="en-US" sz="1600" b="1" i="0">
                <a:solidFill>
                  <a:srgbClr val="111111"/>
                </a:solidFill>
                <a:effectLst/>
                <a:latin typeface="-apple-system"/>
              </a:rPr>
              <a:t>Security</a:t>
            </a:r>
            <a:r>
              <a:rPr lang="en-US" sz="1600" b="0" i="0">
                <a:solidFill>
                  <a:srgbClr val="111111"/>
                </a:solidFill>
                <a:effectLst/>
                <a:latin typeface="-apple-system"/>
              </a:rPr>
              <a:t>: It provides security features such as authentication, authorization, and encryption to protect data during transmission.</a:t>
            </a:r>
          </a:p>
          <a:p>
            <a:pPr algn="l">
              <a:buFont typeface="+mj-lt"/>
              <a:buAutoNum type="arabicPeriod"/>
            </a:pPr>
            <a:r>
              <a:rPr lang="en-US" sz="1600" b="1" i="0">
                <a:solidFill>
                  <a:srgbClr val="111111"/>
                </a:solidFill>
                <a:effectLst/>
                <a:latin typeface="-apple-system"/>
              </a:rPr>
              <a:t>Efficiency</a:t>
            </a:r>
            <a:r>
              <a:rPr lang="en-US" sz="1600" b="0" i="0">
                <a:solidFill>
                  <a:srgbClr val="111111"/>
                </a:solidFill>
                <a:effectLst/>
                <a:latin typeface="-apple-system"/>
              </a:rPr>
              <a:t>: By handling routine tasks like messaging, transaction management, and API management, middleware allows developers to focus on core application functionality.</a:t>
            </a: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Get the pre-</a:t>
            </a:r>
            <a:r>
              <a:rPr lang="en-US" sz="1600" err="1">
                <a:solidFill>
                  <a:srgbClr val="111111"/>
                </a:solidFill>
                <a:latin typeface="-apple-system"/>
              </a:rPr>
              <a:t>reqs</a:t>
            </a:r>
            <a:r>
              <a:rPr lang="en-US" sz="1600">
                <a:solidFill>
                  <a:srgbClr val="111111"/>
                </a:solidFill>
                <a:latin typeface="-apple-system"/>
              </a:rPr>
              <a:t> from the ticket</a:t>
            </a:r>
          </a:p>
          <a:p>
            <a:pPr marL="342900" indent="-342900" algn="l">
              <a:buFont typeface="+mj-lt"/>
              <a:buAutoNum type="arabicPeriod"/>
            </a:pPr>
            <a:r>
              <a:rPr lang="en-US" sz="1600">
                <a:solidFill>
                  <a:srgbClr val="111111"/>
                </a:solidFill>
                <a:latin typeface="-apple-system"/>
              </a:rPr>
              <a:t>Install middleware on the VM</a:t>
            </a:r>
          </a:p>
          <a:p>
            <a:pPr marL="342900" indent="-342900" algn="l">
              <a:buFont typeface="+mj-lt"/>
              <a:buAutoNum type="arabicPeriod"/>
            </a:pPr>
            <a:r>
              <a:rPr lang="en-US" sz="1600">
                <a:solidFill>
                  <a:srgbClr val="111111"/>
                </a:solidFill>
                <a:latin typeface="-apple-system"/>
              </a:rPr>
              <a:t>Confirm if installation is success or not</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Python,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1932580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AEA02-F9DC-71EE-5D41-AB9EDD80C5E8}"/>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322C30A-C808-FEFD-7494-E4BF6DCBB5EF}"/>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start app pool</a:t>
            </a:r>
          </a:p>
          <a:p>
            <a:pPr algn="ctr"/>
            <a:endParaRPr lang="en-US"/>
          </a:p>
        </p:txBody>
      </p:sp>
      <p:sp>
        <p:nvSpPr>
          <p:cNvPr id="5" name="TextBox 4">
            <a:extLst>
              <a:ext uri="{FF2B5EF4-FFF2-40B4-BE49-F238E27FC236}">
                <a16:creationId xmlns:a16="http://schemas.microsoft.com/office/drawing/2014/main" id="{DF8D72CE-63F4-6F2C-F485-77EC9C5B1747}"/>
              </a:ext>
            </a:extLst>
          </p:cNvPr>
          <p:cNvSpPr txBox="1"/>
          <p:nvPr/>
        </p:nvSpPr>
        <p:spPr>
          <a:xfrm>
            <a:off x="130628" y="796290"/>
            <a:ext cx="12061372" cy="5355312"/>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objective of starting an application pool in middleware, particularly in web server environments like IIS (Internet Information Services), is to manage and optimize the execution of web applications. </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algn="l">
              <a:buFont typeface="+mj-lt"/>
              <a:buAutoNum type="arabicPeriod"/>
            </a:pPr>
            <a:r>
              <a:rPr lang="en-US" sz="1600" b="1" i="0">
                <a:solidFill>
                  <a:srgbClr val="111111"/>
                </a:solidFill>
                <a:effectLst/>
                <a:latin typeface="-apple-system"/>
              </a:rPr>
              <a:t>Isolation</a:t>
            </a:r>
            <a:r>
              <a:rPr lang="en-US" sz="1600" b="0" i="0">
                <a:solidFill>
                  <a:srgbClr val="111111"/>
                </a:solidFill>
                <a:effectLst/>
                <a:latin typeface="-apple-system"/>
              </a:rPr>
              <a:t>: Application pools isolate applications from each other, ensuring that issues in one application do not affect others.</a:t>
            </a:r>
          </a:p>
          <a:p>
            <a:pPr algn="l">
              <a:buFont typeface="+mj-lt"/>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They help in managing system resources efficiently by allocating specific resources to each application pool.</a:t>
            </a:r>
          </a:p>
          <a:p>
            <a:pPr algn="l">
              <a:buFont typeface="+mj-lt"/>
              <a:buAutoNum type="arabicPeriod"/>
            </a:pPr>
            <a:r>
              <a:rPr lang="en-US" sz="1600" b="1" i="0">
                <a:solidFill>
                  <a:srgbClr val="111111"/>
                </a:solidFill>
                <a:effectLst/>
                <a:latin typeface="-apple-system"/>
              </a:rPr>
              <a:t>Performance</a:t>
            </a:r>
            <a:r>
              <a:rPr lang="en-US" sz="1600" b="0" i="0">
                <a:solidFill>
                  <a:srgbClr val="111111"/>
                </a:solidFill>
                <a:effectLst/>
                <a:latin typeface="-apple-system"/>
              </a:rPr>
              <a:t>: Starting an application pool ensures that the web applications have the necessary resources and are ready to handle incoming requests, improving overall performance.</a:t>
            </a: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Get the pre-</a:t>
            </a:r>
            <a:r>
              <a:rPr lang="en-US" sz="1600" err="1">
                <a:solidFill>
                  <a:srgbClr val="111111"/>
                </a:solidFill>
                <a:latin typeface="-apple-system"/>
              </a:rPr>
              <a:t>reqs</a:t>
            </a:r>
            <a:r>
              <a:rPr lang="en-US" sz="1600">
                <a:solidFill>
                  <a:srgbClr val="111111"/>
                </a:solidFill>
                <a:latin typeface="-apple-system"/>
              </a:rPr>
              <a:t> from the ticket</a:t>
            </a:r>
          </a:p>
          <a:p>
            <a:pPr marL="342900" indent="-342900" algn="l">
              <a:buFont typeface="+mj-lt"/>
              <a:buAutoNum type="arabicPeriod"/>
            </a:pPr>
            <a:r>
              <a:rPr lang="en-US" sz="1600">
                <a:solidFill>
                  <a:srgbClr val="111111"/>
                </a:solidFill>
                <a:latin typeface="-apple-system"/>
              </a:rPr>
              <a:t>Start app pool in </a:t>
            </a:r>
            <a:r>
              <a:rPr lang="en-US" sz="1600" err="1">
                <a:solidFill>
                  <a:srgbClr val="111111"/>
                </a:solidFill>
                <a:latin typeface="-apple-system"/>
              </a:rPr>
              <a:t>Middeware</a:t>
            </a:r>
            <a:endParaRPr lang="en-US"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Confirm if app pool is running or not</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a:t>
            </a:r>
            <a:r>
              <a:rPr lang="en-US" sz="1600" b="1" i="0" err="1">
                <a:solidFill>
                  <a:srgbClr val="111111"/>
                </a:solidFill>
                <a:effectLst/>
                <a:latin typeface="-apple-system"/>
              </a:rPr>
              <a:t>Powershell</a:t>
            </a:r>
            <a:r>
              <a:rPr lang="en-US" sz="1600" b="1" i="0">
                <a:solidFill>
                  <a:srgbClr val="111111"/>
                </a:solidFill>
                <a:effectLst/>
                <a:latin typeface="-apple-system"/>
              </a:rPr>
              <a:t>,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2774331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DCFF1-056A-7371-7E6D-B72F0218CFF7}"/>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7AB5B87-664E-B985-8E86-8AE4022559C3}"/>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stop app pool</a:t>
            </a:r>
          </a:p>
          <a:p>
            <a:pPr algn="ctr"/>
            <a:endParaRPr lang="en-US"/>
          </a:p>
        </p:txBody>
      </p:sp>
      <p:sp>
        <p:nvSpPr>
          <p:cNvPr id="5" name="TextBox 4">
            <a:extLst>
              <a:ext uri="{FF2B5EF4-FFF2-40B4-BE49-F238E27FC236}">
                <a16:creationId xmlns:a16="http://schemas.microsoft.com/office/drawing/2014/main" id="{23E402E3-600E-D159-D387-92619069ECB0}"/>
              </a:ext>
            </a:extLst>
          </p:cNvPr>
          <p:cNvSpPr txBox="1"/>
          <p:nvPr/>
        </p:nvSpPr>
        <p:spPr>
          <a:xfrm>
            <a:off x="130628" y="796290"/>
            <a:ext cx="12061372" cy="6093976"/>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objective of starting an application pool in middleware, particularly in web server environments like IIS (Internet Information Services), is to manage and optimize the execution of web applications. </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marL="342900" indent="-342900" algn="just">
              <a:buFont typeface="+mj-lt"/>
              <a:buAutoNum type="arabicPeriod"/>
            </a:pPr>
            <a:r>
              <a:rPr lang="en-US" sz="1600" b="1" i="0">
                <a:solidFill>
                  <a:srgbClr val="111111"/>
                </a:solidFill>
                <a:effectLst/>
                <a:latin typeface="-apple-system"/>
              </a:rPr>
              <a:t>Maintenance</a:t>
            </a:r>
            <a:r>
              <a:rPr lang="en-US" sz="1600" b="0" i="0">
                <a:solidFill>
                  <a:srgbClr val="111111"/>
                </a:solidFill>
                <a:effectLst/>
                <a:latin typeface="-apple-system"/>
              </a:rPr>
              <a:t>: Stopping an application pool allows administrators to perform maintenance tasks, such as updates or configuration changes, without affecting the running applications.</a:t>
            </a:r>
          </a:p>
          <a:p>
            <a:pPr marL="342900" indent="-342900" algn="just">
              <a:buFont typeface="+mj-lt"/>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It helps in freeing up system resources that are no longer needed, improving overall server performance.</a:t>
            </a:r>
          </a:p>
          <a:p>
            <a:pPr marL="342900" indent="-342900" algn="just">
              <a:buFont typeface="+mj-lt"/>
              <a:buAutoNum type="arabicPeriod"/>
            </a:pPr>
            <a:r>
              <a:rPr lang="en-US" sz="1600" b="1" i="0">
                <a:solidFill>
                  <a:srgbClr val="111111"/>
                </a:solidFill>
                <a:effectLst/>
                <a:latin typeface="-apple-system"/>
              </a:rPr>
              <a:t>Troubleshooting</a:t>
            </a:r>
            <a:r>
              <a:rPr lang="en-US" sz="1600" b="0" i="0">
                <a:solidFill>
                  <a:srgbClr val="111111"/>
                </a:solidFill>
                <a:effectLst/>
                <a:latin typeface="-apple-system"/>
              </a:rPr>
              <a:t>: Stopping an application pool can be part of troubleshooting steps to diagnose and resolve issues within a specific application.</a:t>
            </a:r>
          </a:p>
          <a:p>
            <a:pPr marL="342900" indent="-342900" algn="just">
              <a:buFont typeface="+mj-lt"/>
              <a:buAutoNum type="arabicPeriod"/>
            </a:pPr>
            <a:r>
              <a:rPr lang="en-US" sz="1600" b="1" i="0">
                <a:solidFill>
                  <a:srgbClr val="111111"/>
                </a:solidFill>
                <a:effectLst/>
                <a:latin typeface="-apple-system"/>
              </a:rPr>
              <a:t>Stability</a:t>
            </a:r>
            <a:r>
              <a:rPr lang="en-US" sz="1600" b="0" i="0">
                <a:solidFill>
                  <a:srgbClr val="111111"/>
                </a:solidFill>
                <a:effectLst/>
                <a:latin typeface="-apple-system"/>
              </a:rPr>
              <a:t>: It helps in maintaining the stability of the server by isolating problematic applications and preventing them from affecting other applications.</a:t>
            </a: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Get the pre-</a:t>
            </a:r>
            <a:r>
              <a:rPr lang="en-US" sz="1600" err="1">
                <a:solidFill>
                  <a:srgbClr val="111111"/>
                </a:solidFill>
                <a:latin typeface="-apple-system"/>
              </a:rPr>
              <a:t>reqs</a:t>
            </a:r>
            <a:r>
              <a:rPr lang="en-US" sz="1600">
                <a:solidFill>
                  <a:srgbClr val="111111"/>
                </a:solidFill>
                <a:latin typeface="-apple-system"/>
              </a:rPr>
              <a:t> from the ticket</a:t>
            </a:r>
          </a:p>
          <a:p>
            <a:pPr marL="342900" indent="-342900" algn="l">
              <a:buFont typeface="+mj-lt"/>
              <a:buAutoNum type="arabicPeriod"/>
            </a:pPr>
            <a:r>
              <a:rPr lang="en-US" sz="1600">
                <a:solidFill>
                  <a:srgbClr val="111111"/>
                </a:solidFill>
                <a:latin typeface="-apple-system"/>
              </a:rPr>
              <a:t>Stop app pool in </a:t>
            </a:r>
            <a:r>
              <a:rPr lang="en-US" sz="1600" err="1">
                <a:solidFill>
                  <a:srgbClr val="111111"/>
                </a:solidFill>
                <a:latin typeface="-apple-system"/>
              </a:rPr>
              <a:t>Middeware</a:t>
            </a:r>
            <a:endParaRPr lang="en-US"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Confirm if app pool is running or not</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a:t>
            </a:r>
            <a:r>
              <a:rPr lang="en-US" sz="1600" b="1" i="0" err="1">
                <a:solidFill>
                  <a:srgbClr val="111111"/>
                </a:solidFill>
                <a:effectLst/>
                <a:latin typeface="-apple-system"/>
              </a:rPr>
              <a:t>Powershell</a:t>
            </a:r>
            <a:r>
              <a:rPr lang="en-US" sz="1600" b="1" i="0">
                <a:solidFill>
                  <a:srgbClr val="111111"/>
                </a:solidFill>
                <a:effectLst/>
                <a:latin typeface="-apple-system"/>
              </a:rPr>
              <a:t>,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18704946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5DDD7-0970-CCF8-BD48-26F480C6FFA0}"/>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32EE928-160A-4A87-E31A-0E3A3129EA5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start service</a:t>
            </a:r>
          </a:p>
          <a:p>
            <a:pPr algn="ctr"/>
            <a:endParaRPr lang="en-US"/>
          </a:p>
        </p:txBody>
      </p:sp>
      <p:sp>
        <p:nvSpPr>
          <p:cNvPr id="5" name="TextBox 4">
            <a:extLst>
              <a:ext uri="{FF2B5EF4-FFF2-40B4-BE49-F238E27FC236}">
                <a16:creationId xmlns:a16="http://schemas.microsoft.com/office/drawing/2014/main" id="{8E8B9BCE-BAB6-E312-FC6A-BB9E857D6B75}"/>
              </a:ext>
            </a:extLst>
          </p:cNvPr>
          <p:cNvSpPr txBox="1"/>
          <p:nvPr/>
        </p:nvSpPr>
        <p:spPr>
          <a:xfrm>
            <a:off x="130628" y="796290"/>
            <a:ext cx="12061372" cy="6093976"/>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objective of starting a service in middleware is to ensure that the necessary background processes and components are running to support the functionality of applications.</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marL="342900" indent="-342900" algn="l">
              <a:buFont typeface="+mj-lt"/>
              <a:buAutoNum type="arabicPeriod"/>
            </a:pPr>
            <a:r>
              <a:rPr lang="en-US" sz="1600" b="1" i="0">
                <a:solidFill>
                  <a:srgbClr val="111111"/>
                </a:solidFill>
                <a:effectLst/>
                <a:latin typeface="-apple-system"/>
              </a:rPr>
              <a:t>Availability</a:t>
            </a:r>
            <a:r>
              <a:rPr lang="en-US" sz="1600" b="0" i="0">
                <a:solidFill>
                  <a:srgbClr val="111111"/>
                </a:solidFill>
                <a:effectLst/>
                <a:latin typeface="-apple-system"/>
              </a:rPr>
              <a:t>: Starting a service ensures that the middleware components are available and ready to handle requests from applications.</a:t>
            </a:r>
          </a:p>
          <a:p>
            <a:pPr marL="342900" indent="-342900" algn="l">
              <a:buFont typeface="+mj-lt"/>
              <a:buAutoNum type="arabicPeriod"/>
            </a:pPr>
            <a:r>
              <a:rPr lang="en-US" sz="1600" b="1" i="0">
                <a:solidFill>
                  <a:srgbClr val="111111"/>
                </a:solidFill>
                <a:effectLst/>
                <a:latin typeface="-apple-system"/>
              </a:rPr>
              <a:t>Performance</a:t>
            </a:r>
            <a:r>
              <a:rPr lang="en-US" sz="1600" b="0" i="0">
                <a:solidFill>
                  <a:srgbClr val="111111"/>
                </a:solidFill>
                <a:effectLst/>
                <a:latin typeface="-apple-system"/>
              </a:rPr>
              <a:t>: It helps in optimizing the performance of applications by ensuring that all required services are running efficiently.</a:t>
            </a:r>
          </a:p>
          <a:p>
            <a:pPr marL="342900" indent="-342900" algn="l">
              <a:buFont typeface="+mj-lt"/>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Starting services allows for better management of system resources, ensuring that applications have the necessary support to function properly.</a:t>
            </a:r>
          </a:p>
          <a:p>
            <a:pPr marL="342900" indent="-342900" algn="l">
              <a:buFont typeface="+mj-lt"/>
              <a:buAutoNum type="arabicPeriod"/>
            </a:pPr>
            <a:r>
              <a:rPr lang="en-US" sz="1600" b="1" i="0">
                <a:solidFill>
                  <a:srgbClr val="111111"/>
                </a:solidFill>
                <a:effectLst/>
                <a:latin typeface="-apple-system"/>
              </a:rPr>
              <a:t>Reliability</a:t>
            </a:r>
            <a:r>
              <a:rPr lang="en-US" sz="1600" b="0" i="0">
                <a:solidFill>
                  <a:srgbClr val="111111"/>
                </a:solidFill>
                <a:effectLst/>
                <a:latin typeface="-apple-system"/>
              </a:rPr>
              <a:t>: Ensuring that services are running helps maintain the reliability and stability of the applications that depend on them</a:t>
            </a:r>
            <a:r>
              <a:rPr lang="en-US" sz="1600" b="0" i="0" baseline="30000">
                <a:solidFill>
                  <a:srgbClr val="111111"/>
                </a:solidFill>
                <a:effectLst/>
                <a:latin typeface="-apple-system"/>
              </a:rPr>
              <a:t>3</a:t>
            </a:r>
            <a:r>
              <a:rPr lang="en-US" sz="1600" b="0" i="0">
                <a:solidFill>
                  <a:srgbClr val="111111"/>
                </a:solidFill>
                <a:effectLst/>
                <a:latin typeface="-apple-system"/>
              </a:rPr>
              <a:t>.</a:t>
            </a:r>
          </a:p>
          <a:p>
            <a:pPr marL="342900" indent="-342900" algn="l">
              <a:buFont typeface="+mj-lt"/>
              <a:buAutoNum type="arabicPeriod"/>
            </a:pPr>
            <a:r>
              <a:rPr lang="en-US" sz="1600" b="1" i="0">
                <a:solidFill>
                  <a:srgbClr val="111111"/>
                </a:solidFill>
                <a:effectLst/>
                <a:latin typeface="-apple-system"/>
              </a:rPr>
              <a:t>Security</a:t>
            </a:r>
            <a:r>
              <a:rPr lang="en-US" sz="1600" b="0" i="0">
                <a:solidFill>
                  <a:srgbClr val="111111"/>
                </a:solidFill>
                <a:effectLst/>
                <a:latin typeface="-apple-system"/>
              </a:rPr>
              <a:t>: Starting services with proper configurations can enhance the security of the middleware environment by ensuring that only authorized processes are running.</a:t>
            </a: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Get the pre-</a:t>
            </a:r>
            <a:r>
              <a:rPr lang="en-US" sz="1600" err="1">
                <a:solidFill>
                  <a:srgbClr val="111111"/>
                </a:solidFill>
                <a:latin typeface="-apple-system"/>
              </a:rPr>
              <a:t>reqs</a:t>
            </a:r>
            <a:r>
              <a:rPr lang="en-US" sz="1600">
                <a:solidFill>
                  <a:srgbClr val="111111"/>
                </a:solidFill>
                <a:latin typeface="-apple-system"/>
              </a:rPr>
              <a:t> from the ticket</a:t>
            </a:r>
          </a:p>
          <a:p>
            <a:pPr marL="342900" indent="-342900" algn="l">
              <a:buFont typeface="+mj-lt"/>
              <a:buAutoNum type="arabicPeriod"/>
            </a:pPr>
            <a:r>
              <a:rPr lang="en-US" sz="1600">
                <a:solidFill>
                  <a:srgbClr val="111111"/>
                </a:solidFill>
                <a:latin typeface="-apple-system"/>
              </a:rPr>
              <a:t>Start service in </a:t>
            </a:r>
            <a:r>
              <a:rPr lang="en-US" sz="1600" err="1">
                <a:solidFill>
                  <a:srgbClr val="111111"/>
                </a:solidFill>
                <a:latin typeface="-apple-system"/>
              </a:rPr>
              <a:t>Middeware</a:t>
            </a:r>
            <a:endParaRPr lang="en-US"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Confirm if app pool is running or not</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Python,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3997007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Deploying Infrastructure as Code (</a:t>
            </a:r>
            <a:r>
              <a:rPr lang="en-US" err="1"/>
              <a:t>IaC</a:t>
            </a:r>
            <a:r>
              <a:rPr lang="en-US"/>
              <a:t>) in Azure</a:t>
            </a:r>
          </a:p>
        </p:txBody>
      </p:sp>
      <p:sp>
        <p:nvSpPr>
          <p:cNvPr id="5" name="TextBox 4">
            <a:extLst>
              <a:ext uri="{FF2B5EF4-FFF2-40B4-BE49-F238E27FC236}">
                <a16:creationId xmlns:a16="http://schemas.microsoft.com/office/drawing/2014/main" id="{4D81A833-8F21-89A5-352E-66B6DD3AF25D}"/>
              </a:ext>
            </a:extLst>
          </p:cNvPr>
          <p:cNvSpPr txBox="1"/>
          <p:nvPr/>
        </p:nvSpPr>
        <p:spPr>
          <a:xfrm>
            <a:off x="397328" y="889843"/>
            <a:ext cx="11397342" cy="5693866"/>
          </a:xfrm>
          <a:prstGeom prst="rect">
            <a:avLst/>
          </a:prstGeom>
          <a:noFill/>
        </p:spPr>
        <p:txBody>
          <a:bodyPr wrap="square" rtlCol="0">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objective of this project is to implement Infrastructure as Code (</a:t>
            </a:r>
            <a:r>
              <a:rPr lang="en-US" sz="1600" b="0" i="0" err="1">
                <a:solidFill>
                  <a:srgbClr val="111111"/>
                </a:solidFill>
                <a:effectLst/>
                <a:latin typeface="-apple-system"/>
              </a:rPr>
              <a:t>IaC</a:t>
            </a:r>
            <a:r>
              <a:rPr lang="en-US" sz="1600" b="0" i="0">
                <a:solidFill>
                  <a:srgbClr val="111111"/>
                </a:solidFill>
                <a:effectLst/>
                <a:latin typeface="-apple-system"/>
              </a:rPr>
              <a:t>) to automate the deployment and management of Azure resources. This solution should enable the consistent and repeatable provisioning of infrastructure, streamline the deployment process, and enhance the overall efficiency and reliability of managing Azure environments.</a:t>
            </a:r>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algn="l">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Requirements Gathering:</a:t>
            </a:r>
            <a:r>
              <a:rPr lang="en-US" sz="1600" b="0" i="0">
                <a:solidFill>
                  <a:srgbClr val="111111"/>
                </a:solidFill>
                <a:effectLst/>
                <a:latin typeface="-apple-system"/>
              </a:rPr>
              <a:t> Identify the specific infrastructure requirements, including resource types, configurations, and dependencies.</a:t>
            </a:r>
          </a:p>
          <a:p>
            <a:pPr algn="l">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Azure Subscription Setup:</a:t>
            </a:r>
            <a:r>
              <a:rPr lang="en-US" sz="1600" b="0" i="0">
                <a:solidFill>
                  <a:srgbClr val="111111"/>
                </a:solidFill>
                <a:effectLst/>
                <a:latin typeface="-apple-system"/>
              </a:rPr>
              <a:t> Ensure an active Azure subscription with the necessary permissions to deploy and manage resources.</a:t>
            </a:r>
          </a:p>
          <a:p>
            <a:pPr>
              <a:buFont typeface="+mj-lt"/>
              <a:buAutoNum type="arabicPeriod"/>
            </a:pPr>
            <a:r>
              <a:rPr lang="en-US" sz="1600" b="0" i="0">
                <a:solidFill>
                  <a:srgbClr val="111111"/>
                </a:solidFill>
                <a:effectLst/>
                <a:latin typeface="-apple-system"/>
              </a:rPr>
              <a:t> </a:t>
            </a:r>
            <a:r>
              <a:rPr lang="en-US" sz="1600" b="1" i="0">
                <a:solidFill>
                  <a:srgbClr val="111111"/>
                </a:solidFill>
                <a:effectLst/>
                <a:latin typeface="-apple-system"/>
              </a:rPr>
              <a:t>Template Development:</a:t>
            </a:r>
            <a:r>
              <a:rPr lang="en-US" sz="1600" b="0" i="0">
                <a:solidFill>
                  <a:srgbClr val="111111"/>
                </a:solidFill>
                <a:effectLst/>
                <a:latin typeface="-apple-system"/>
              </a:rPr>
              <a:t> Develop </a:t>
            </a:r>
            <a:r>
              <a:rPr lang="en-US" sz="1600" b="0" i="0" err="1">
                <a:solidFill>
                  <a:srgbClr val="111111"/>
                </a:solidFill>
                <a:effectLst/>
                <a:latin typeface="-apple-system"/>
              </a:rPr>
              <a:t>IaC</a:t>
            </a:r>
            <a:r>
              <a:rPr lang="en-US" sz="1600" b="0" i="0">
                <a:solidFill>
                  <a:srgbClr val="111111"/>
                </a:solidFill>
                <a:effectLst/>
                <a:latin typeface="-apple-system"/>
              </a:rPr>
              <a:t> templates to define the desired state of the Azure infrastructure.</a:t>
            </a:r>
          </a:p>
          <a:p>
            <a:pPr>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Version Control:</a:t>
            </a:r>
            <a:r>
              <a:rPr lang="en-US" sz="1600" b="0" i="0">
                <a:solidFill>
                  <a:srgbClr val="111111"/>
                </a:solidFill>
                <a:effectLst/>
                <a:latin typeface="-apple-system"/>
              </a:rPr>
              <a:t> Implement version control for </a:t>
            </a:r>
            <a:r>
              <a:rPr lang="en-US" sz="1600" b="0" i="0" err="1">
                <a:solidFill>
                  <a:srgbClr val="111111"/>
                </a:solidFill>
                <a:effectLst/>
                <a:latin typeface="-apple-system"/>
              </a:rPr>
              <a:t>IaC</a:t>
            </a:r>
            <a:r>
              <a:rPr lang="en-US" sz="1600" b="0" i="0">
                <a:solidFill>
                  <a:srgbClr val="111111"/>
                </a:solidFill>
                <a:effectLst/>
                <a:latin typeface="-apple-system"/>
              </a:rPr>
              <a:t> templates to track changes and enable collaboration.</a:t>
            </a:r>
          </a:p>
          <a:p>
            <a:pPr>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Deployment Automation:</a:t>
            </a:r>
            <a:r>
              <a:rPr lang="en-US" sz="1600" b="0" i="0">
                <a:solidFill>
                  <a:srgbClr val="111111"/>
                </a:solidFill>
                <a:effectLst/>
                <a:latin typeface="-apple-system"/>
              </a:rPr>
              <a:t> Set up CI/CD pipelines to automate the deployment of </a:t>
            </a:r>
            <a:r>
              <a:rPr lang="en-US" sz="1600" b="0" i="0" err="1">
                <a:solidFill>
                  <a:srgbClr val="111111"/>
                </a:solidFill>
                <a:effectLst/>
                <a:latin typeface="-apple-system"/>
              </a:rPr>
              <a:t>IaC</a:t>
            </a:r>
            <a:r>
              <a:rPr lang="en-US" sz="1600" b="0" i="0">
                <a:solidFill>
                  <a:srgbClr val="111111"/>
                </a:solidFill>
                <a:effectLst/>
                <a:latin typeface="-apple-system"/>
              </a:rPr>
              <a:t> templates to Azure.</a:t>
            </a:r>
          </a:p>
          <a:p>
            <a:pPr>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Testing and Validation:</a:t>
            </a:r>
            <a:r>
              <a:rPr lang="en-US" sz="1600" b="0" i="0">
                <a:solidFill>
                  <a:srgbClr val="111111"/>
                </a:solidFill>
                <a:effectLst/>
                <a:latin typeface="-apple-system"/>
              </a:rPr>
              <a:t> Implement testing and validation processes to ensure the correctness and reliability of the deployed infrastructure.</a:t>
            </a:r>
          </a:p>
          <a:p>
            <a:r>
              <a:rPr lang="en-US" sz="1600">
                <a:solidFill>
                  <a:srgbClr val="111111"/>
                </a:solidFill>
                <a:latin typeface="-apple-system"/>
              </a:rPr>
              <a:t>7. </a:t>
            </a:r>
            <a:r>
              <a:rPr lang="en-US" sz="1600" b="1" i="0">
                <a:solidFill>
                  <a:srgbClr val="111111"/>
                </a:solidFill>
                <a:effectLst/>
                <a:latin typeface="-apple-system"/>
              </a:rPr>
              <a:t>Monitoring and Management: </a:t>
            </a:r>
            <a:r>
              <a:rPr lang="en-US" sz="1600" b="0" i="0">
                <a:solidFill>
                  <a:srgbClr val="111111"/>
                </a:solidFill>
                <a:effectLst/>
                <a:latin typeface="-apple-system"/>
              </a:rPr>
              <a:t>Set up monitoring and management tools to track the health and performance of the deployed infrastructure.</a:t>
            </a:r>
            <a:r>
              <a:rPr lang="en-US" sz="1600" b="1" i="0">
                <a:solidFill>
                  <a:srgbClr val="111111"/>
                </a:solidFill>
                <a:effectLst/>
                <a:latin typeface="-apple-system"/>
              </a:rPr>
              <a:t> </a:t>
            </a:r>
          </a:p>
          <a:p>
            <a:endParaRPr lang="en-US" sz="1600" b="1">
              <a:solidFill>
                <a:srgbClr val="111111"/>
              </a:solidFill>
              <a:latin typeface="-apple-system"/>
            </a:endParaRPr>
          </a:p>
          <a:p>
            <a:r>
              <a:rPr lang="en-US" sz="1600" b="1">
                <a:solidFill>
                  <a:srgbClr val="111111"/>
                </a:solidFill>
                <a:latin typeface="-apple-system"/>
              </a:rPr>
              <a:t>Observability: </a:t>
            </a:r>
            <a:r>
              <a:rPr lang="en-US" sz="1600" b="1" err="1">
                <a:solidFill>
                  <a:srgbClr val="111111"/>
                </a:solidFill>
                <a:latin typeface="-apple-system"/>
              </a:rPr>
              <a:t>OpManager</a:t>
            </a:r>
            <a:endParaRPr lang="en-US" sz="1600" i="0">
              <a:solidFill>
                <a:srgbClr val="111111"/>
              </a:solidFill>
              <a:effectLst/>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Service Catalog item</a:t>
            </a:r>
          </a:p>
          <a:p>
            <a:pPr algn="l"/>
            <a:r>
              <a:rPr lang="en-US" sz="1600" b="1" i="0">
                <a:solidFill>
                  <a:srgbClr val="111111"/>
                </a:solidFill>
                <a:effectLst/>
                <a:latin typeface="-apple-system"/>
              </a:rPr>
              <a:t>Scripting Language: Azure PowerShell, YAML</a:t>
            </a:r>
          </a:p>
          <a:p>
            <a:pPr algn="l"/>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i="0">
              <a:solidFill>
                <a:srgbClr val="111111"/>
              </a:solidFill>
              <a:effectLst/>
              <a:latin typeface="-apple-system"/>
            </a:endParaRPr>
          </a:p>
        </p:txBody>
      </p:sp>
    </p:spTree>
    <p:extLst>
      <p:ext uri="{BB962C8B-B14F-4D97-AF65-F5344CB8AC3E}">
        <p14:creationId xmlns:p14="http://schemas.microsoft.com/office/powerpoint/2010/main" val="5089257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EF891-8F97-E9EC-3C4E-4C7272ABCE97}"/>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34D7C5C-85FD-5D47-D974-C762779E5ADC}"/>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Middleware  stop service</a:t>
            </a:r>
          </a:p>
          <a:p>
            <a:pPr algn="ctr"/>
            <a:endParaRPr lang="en-US"/>
          </a:p>
        </p:txBody>
      </p:sp>
      <p:sp>
        <p:nvSpPr>
          <p:cNvPr id="5" name="TextBox 4">
            <a:extLst>
              <a:ext uri="{FF2B5EF4-FFF2-40B4-BE49-F238E27FC236}">
                <a16:creationId xmlns:a16="http://schemas.microsoft.com/office/drawing/2014/main" id="{34C70B44-D6E5-F363-E1B6-3B832CEDB64F}"/>
              </a:ext>
            </a:extLst>
          </p:cNvPr>
          <p:cNvSpPr txBox="1"/>
          <p:nvPr/>
        </p:nvSpPr>
        <p:spPr>
          <a:xfrm>
            <a:off x="130628" y="796290"/>
            <a:ext cx="12061372" cy="6093976"/>
          </a:xfrm>
          <a:prstGeom prst="rect">
            <a:avLst/>
          </a:prstGeom>
          <a:noFill/>
        </p:spPr>
        <p:txBody>
          <a:bodyPr wrap="square" lIns="91440" tIns="45720" rIns="91440" bIns="45720" rtlCol="0" anchor="t">
            <a:spAutoFit/>
          </a:bodyPr>
          <a:lstStyle/>
          <a:p>
            <a:pPr algn="l"/>
            <a:r>
              <a:rPr lang="en-US" sz="1600" b="1" i="0">
                <a:solidFill>
                  <a:srgbClr val="111111"/>
                </a:solidFill>
                <a:effectLst/>
                <a:latin typeface="-apple-system"/>
              </a:rPr>
              <a:t>Objective:</a:t>
            </a:r>
            <a:r>
              <a:rPr lang="en-US" sz="1600" b="0" i="0">
                <a:solidFill>
                  <a:srgbClr val="111111"/>
                </a:solidFill>
                <a:effectLst/>
                <a:latin typeface="-apple-system"/>
              </a:rPr>
              <a:t> The objective of Stopping a service in Middleware allows administrators to perform updates, patches, or other maintenance tasks without affecting the running applications.</a:t>
            </a:r>
            <a:endParaRPr lang="en-US"/>
          </a:p>
          <a:p>
            <a:pPr algn="l"/>
            <a:br>
              <a:rPr lang="en-US" sz="1600">
                <a:solidFill>
                  <a:srgbClr val="111111"/>
                </a:solidFill>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marL="342900" indent="-342900" algn="just">
              <a:buFont typeface="+mj-lt"/>
              <a:buAutoNum type="arabicPeriod"/>
            </a:pPr>
            <a:r>
              <a:rPr lang="en-US" sz="1600" b="1" i="0">
                <a:solidFill>
                  <a:srgbClr val="111111"/>
                </a:solidFill>
                <a:effectLst/>
                <a:latin typeface="-apple-system"/>
              </a:rPr>
              <a:t>Maintenance</a:t>
            </a:r>
            <a:r>
              <a:rPr lang="en-US" sz="1600" b="0" i="0">
                <a:solidFill>
                  <a:srgbClr val="111111"/>
                </a:solidFill>
                <a:effectLst/>
                <a:latin typeface="-apple-system"/>
              </a:rPr>
              <a:t>: Stopping an application pool allows administrators to perform maintenance tasks, such as updates or configuration changes, without affecting the running applications.</a:t>
            </a:r>
          </a:p>
          <a:p>
            <a:pPr marL="342900" indent="-342900" algn="just">
              <a:buFont typeface="+mj-lt"/>
              <a:buAutoNum type="arabicPeriod"/>
            </a:pPr>
            <a:r>
              <a:rPr lang="en-US" sz="1600" b="1" i="0">
                <a:solidFill>
                  <a:srgbClr val="111111"/>
                </a:solidFill>
                <a:effectLst/>
                <a:latin typeface="-apple-system"/>
              </a:rPr>
              <a:t>Resource Management</a:t>
            </a:r>
            <a:r>
              <a:rPr lang="en-US" sz="1600" b="0" i="0">
                <a:solidFill>
                  <a:srgbClr val="111111"/>
                </a:solidFill>
                <a:effectLst/>
                <a:latin typeface="-apple-system"/>
              </a:rPr>
              <a:t>: It helps in freeing up system resources that are no longer needed, improving overall server performance.</a:t>
            </a:r>
          </a:p>
          <a:p>
            <a:pPr marL="342900" indent="-342900" algn="just">
              <a:buFont typeface="+mj-lt"/>
              <a:buAutoNum type="arabicPeriod"/>
            </a:pPr>
            <a:r>
              <a:rPr lang="en-US" sz="1600" b="1" i="0">
                <a:solidFill>
                  <a:srgbClr val="111111"/>
                </a:solidFill>
                <a:effectLst/>
                <a:latin typeface="-apple-system"/>
              </a:rPr>
              <a:t>Troubleshooting</a:t>
            </a:r>
            <a:r>
              <a:rPr lang="en-US" sz="1600" b="0" i="0">
                <a:solidFill>
                  <a:srgbClr val="111111"/>
                </a:solidFill>
                <a:effectLst/>
                <a:latin typeface="-apple-system"/>
              </a:rPr>
              <a:t>: Stopping an application pool can be part of troubleshooting steps to diagnose and resolve issues within a specific application.</a:t>
            </a:r>
          </a:p>
          <a:p>
            <a:pPr marL="342900" indent="-342900" algn="just">
              <a:buFont typeface="+mj-lt"/>
              <a:buAutoNum type="arabicPeriod"/>
            </a:pPr>
            <a:r>
              <a:rPr lang="en-US" sz="1600" b="1" i="0">
                <a:solidFill>
                  <a:srgbClr val="111111"/>
                </a:solidFill>
                <a:effectLst/>
                <a:latin typeface="-apple-system"/>
              </a:rPr>
              <a:t>Stability</a:t>
            </a:r>
            <a:r>
              <a:rPr lang="en-US" sz="1600" b="0" i="0">
                <a:solidFill>
                  <a:srgbClr val="111111"/>
                </a:solidFill>
                <a:effectLst/>
                <a:latin typeface="-apple-system"/>
              </a:rPr>
              <a:t>: It helps in maintaining the stability of the server by isolating problematic applications and preventing them from affecting other applications.</a:t>
            </a:r>
          </a:p>
          <a:p>
            <a:pPr algn="l"/>
            <a:endParaRPr lang="en-US">
              <a:solidFill>
                <a:srgbClr val="111111"/>
              </a:solidFill>
              <a:latin typeface="-apple-system"/>
            </a:endParaRPr>
          </a:p>
          <a:p>
            <a:pPr algn="just"/>
            <a:r>
              <a:rPr lang="en-US" b="1">
                <a:solidFill>
                  <a:srgbClr val="111111"/>
                </a:solidFill>
                <a:latin typeface="-apple-system"/>
              </a:rPr>
              <a:t>Steps Performed: </a:t>
            </a:r>
          </a:p>
          <a:p>
            <a:pPr marL="342900" indent="-342900" algn="l">
              <a:buFont typeface="+mj-lt"/>
              <a:buAutoNum type="arabicPeriod"/>
            </a:pPr>
            <a:r>
              <a:rPr lang="en-US" sz="1600">
                <a:solidFill>
                  <a:srgbClr val="111111"/>
                </a:solidFill>
                <a:latin typeface="-apple-system"/>
              </a:rPr>
              <a:t>Get the pre-</a:t>
            </a:r>
            <a:r>
              <a:rPr lang="en-US" sz="1600" err="1">
                <a:solidFill>
                  <a:srgbClr val="111111"/>
                </a:solidFill>
                <a:latin typeface="-apple-system"/>
              </a:rPr>
              <a:t>reqs</a:t>
            </a:r>
            <a:r>
              <a:rPr lang="en-US" sz="1600">
                <a:solidFill>
                  <a:srgbClr val="111111"/>
                </a:solidFill>
                <a:latin typeface="-apple-system"/>
              </a:rPr>
              <a:t> from the ticket</a:t>
            </a:r>
          </a:p>
          <a:p>
            <a:pPr marL="342900" indent="-342900" algn="l">
              <a:buFont typeface="+mj-lt"/>
              <a:buAutoNum type="arabicPeriod"/>
            </a:pPr>
            <a:r>
              <a:rPr lang="en-US" sz="1600">
                <a:solidFill>
                  <a:srgbClr val="111111"/>
                </a:solidFill>
                <a:latin typeface="-apple-system"/>
              </a:rPr>
              <a:t>Stop service in </a:t>
            </a:r>
            <a:r>
              <a:rPr lang="en-US" sz="1600" err="1">
                <a:solidFill>
                  <a:srgbClr val="111111"/>
                </a:solidFill>
                <a:latin typeface="-apple-system"/>
              </a:rPr>
              <a:t>Middeware</a:t>
            </a:r>
            <a:endParaRPr lang="en-US"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Confirm if app pool is running or not</a:t>
            </a:r>
          </a:p>
          <a:p>
            <a:pPr marL="342900" indent="-342900" algn="l">
              <a:buFont typeface="+mj-lt"/>
              <a:buAutoNum type="arabicPeriod"/>
            </a:pPr>
            <a:r>
              <a:rPr lang="en-US" sz="1600">
                <a:solidFill>
                  <a:srgbClr val="111111"/>
                </a:solidFill>
                <a:latin typeface="-apple-system"/>
              </a:rPr>
              <a:t>Close the ticket</a:t>
            </a:r>
          </a:p>
          <a:p>
            <a:pPr algn="l"/>
            <a:endParaRPr lang="en-US">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Python,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1096604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E946A-3330-53A7-D3DF-D81E3AEB41E1}"/>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B6AD86F-F84A-A9CC-FA4E-AD0D17917FB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SAP </a:t>
            </a:r>
            <a:r>
              <a:rPr lang="en-US" err="1"/>
              <a:t>Idoc</a:t>
            </a:r>
            <a:r>
              <a:rPr lang="en-US"/>
              <a:t> processing</a:t>
            </a:r>
          </a:p>
          <a:p>
            <a:pPr algn="ctr"/>
            <a:endParaRPr lang="en-US"/>
          </a:p>
        </p:txBody>
      </p:sp>
      <p:sp>
        <p:nvSpPr>
          <p:cNvPr id="5" name="TextBox 4">
            <a:extLst>
              <a:ext uri="{FF2B5EF4-FFF2-40B4-BE49-F238E27FC236}">
                <a16:creationId xmlns:a16="http://schemas.microsoft.com/office/drawing/2014/main" id="{8BA38210-D70D-9E27-188F-62EABD8E98C4}"/>
              </a:ext>
            </a:extLst>
          </p:cNvPr>
          <p:cNvSpPr txBox="1"/>
          <p:nvPr/>
        </p:nvSpPr>
        <p:spPr>
          <a:xfrm>
            <a:off x="130628" y="796290"/>
            <a:ext cx="12061372" cy="5863144"/>
          </a:xfrm>
          <a:prstGeom prst="rect">
            <a:avLst/>
          </a:prstGeom>
          <a:noFill/>
        </p:spPr>
        <p:txBody>
          <a:bodyPr wrap="square" lIns="91440" tIns="45720" rIns="91440" bIns="45720" rtlCol="0" anchor="t">
            <a:spAutoFit/>
          </a:bodyPr>
          <a:lstStyle/>
          <a:p>
            <a:pPr algn="l"/>
            <a:r>
              <a:rPr lang="en-US" sz="1500" b="1" i="0">
                <a:solidFill>
                  <a:srgbClr val="111111"/>
                </a:solidFill>
                <a:effectLst/>
                <a:latin typeface="-apple-system"/>
              </a:rPr>
              <a:t>Objective:</a:t>
            </a:r>
            <a:r>
              <a:rPr lang="en-US" sz="1500" b="0" i="0">
                <a:solidFill>
                  <a:srgbClr val="111111"/>
                </a:solidFill>
                <a:effectLst/>
                <a:latin typeface="-apple-system"/>
              </a:rPr>
              <a:t>  The objective of SAP IDoc (Intermediate Document) processing is to facilitate the </a:t>
            </a:r>
            <a:r>
              <a:rPr lang="en-US" sz="1500" b="1" i="0">
                <a:solidFill>
                  <a:srgbClr val="111111"/>
                </a:solidFill>
                <a:effectLst/>
                <a:latin typeface="-apple-system"/>
              </a:rPr>
              <a:t>electronic exchange of data</a:t>
            </a:r>
            <a:r>
              <a:rPr lang="en-US" sz="1500" b="0" i="0">
                <a:solidFill>
                  <a:srgbClr val="111111"/>
                </a:solidFill>
                <a:effectLst/>
                <a:latin typeface="-apple-system"/>
              </a:rPr>
              <a:t> between different systems, both within and outside of SAP environments.</a:t>
            </a:r>
          </a:p>
          <a:p>
            <a:pPr algn="just"/>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algn="just">
              <a:buFont typeface="+mj-lt"/>
              <a:buAutoNum type="arabicPeriod"/>
            </a:pPr>
            <a:r>
              <a:rPr lang="en-US" sz="1500" b="1" i="0">
                <a:solidFill>
                  <a:srgbClr val="111111"/>
                </a:solidFill>
                <a:effectLst/>
                <a:latin typeface="-apple-system"/>
              </a:rPr>
              <a:t>Data Exchange</a:t>
            </a:r>
            <a:r>
              <a:rPr lang="en-US" sz="1500" b="0" i="0">
                <a:solidFill>
                  <a:srgbClr val="111111"/>
                </a:solidFill>
                <a:effectLst/>
                <a:latin typeface="-apple-system"/>
              </a:rPr>
              <a:t>: IDocs facilitate the transfer of data between different SAP modules (like MM, SD, and FI) and between SAP and non-SAP systems. This includes transactions such as sales orders, invoices, and delivery notices.</a:t>
            </a:r>
          </a:p>
          <a:p>
            <a:pPr algn="just">
              <a:buFont typeface="+mj-lt"/>
              <a:buAutoNum type="arabicPeriod"/>
            </a:pPr>
            <a:r>
              <a:rPr lang="en-US" sz="1500" b="1" i="0">
                <a:solidFill>
                  <a:srgbClr val="111111"/>
                </a:solidFill>
                <a:effectLst/>
                <a:latin typeface="-apple-system"/>
              </a:rPr>
              <a:t>Integration with EDI</a:t>
            </a:r>
            <a:r>
              <a:rPr lang="en-US" sz="1500" b="0" i="0">
                <a:solidFill>
                  <a:srgbClr val="111111"/>
                </a:solidFill>
                <a:effectLst/>
                <a:latin typeface="-apple-system"/>
              </a:rPr>
              <a:t>: IDocs are often used in conjunction with Electronic Data Interchange (EDI) standards like ANSI ASC X12 and EDIFACT, enabling standardized communication with external business partners.</a:t>
            </a:r>
          </a:p>
          <a:p>
            <a:pPr algn="just">
              <a:buFont typeface="+mj-lt"/>
              <a:buAutoNum type="arabicPeriod"/>
            </a:pPr>
            <a:r>
              <a:rPr lang="en-US" sz="1500" b="1" i="0">
                <a:solidFill>
                  <a:srgbClr val="111111"/>
                </a:solidFill>
                <a:effectLst/>
                <a:latin typeface="-apple-system"/>
              </a:rPr>
              <a:t>Automation</a:t>
            </a:r>
            <a:r>
              <a:rPr lang="en-US" sz="1500" b="0" i="0">
                <a:solidFill>
                  <a:srgbClr val="111111"/>
                </a:solidFill>
                <a:effectLst/>
                <a:latin typeface="-apple-system"/>
              </a:rPr>
              <a:t>: By automating the data exchange process, IDocs help reduce manual intervention, minimize errors, and improve overall efficiency.</a:t>
            </a:r>
          </a:p>
          <a:p>
            <a:pPr algn="just">
              <a:buFont typeface="+mj-lt"/>
              <a:buAutoNum type="arabicPeriod"/>
            </a:pPr>
            <a:r>
              <a:rPr lang="en-US" sz="1500" b="1" i="0">
                <a:solidFill>
                  <a:srgbClr val="111111"/>
                </a:solidFill>
                <a:effectLst/>
                <a:latin typeface="-apple-system"/>
              </a:rPr>
              <a:t>Monitoring and Error Handling</a:t>
            </a:r>
            <a:r>
              <a:rPr lang="en-US" sz="1500" b="0" i="0">
                <a:solidFill>
                  <a:srgbClr val="111111"/>
                </a:solidFill>
                <a:effectLst/>
                <a:latin typeface="-apple-system"/>
              </a:rPr>
              <a:t>: IDoc processing includes robust monitoring and error-handling capabilities, allowing users to track the status of data exchanges and resolve issues promptly.</a:t>
            </a:r>
          </a:p>
          <a:p>
            <a:pPr algn="just">
              <a:buFont typeface="+mj-lt"/>
              <a:buAutoNum type="arabicPeriod"/>
            </a:pPr>
            <a:r>
              <a:rPr lang="en-US" sz="1500" b="1" i="0">
                <a:solidFill>
                  <a:srgbClr val="111111"/>
                </a:solidFill>
                <a:effectLst/>
                <a:latin typeface="-apple-system"/>
              </a:rPr>
              <a:t>Customization and Flexibility</a:t>
            </a:r>
            <a:r>
              <a:rPr lang="en-US" sz="1500" b="0" i="0">
                <a:solidFill>
                  <a:srgbClr val="111111"/>
                </a:solidFill>
                <a:effectLst/>
                <a:latin typeface="-apple-system"/>
              </a:rPr>
              <a:t>: IDocs can be customized to meet specific business requirements, making them a flexible solution for various data integration scenarios.</a:t>
            </a:r>
          </a:p>
          <a:p>
            <a:pPr algn="l"/>
            <a:endParaRPr lang="en-US" sz="1500">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US" sz="1500">
                <a:solidFill>
                  <a:srgbClr val="111111"/>
                </a:solidFill>
                <a:latin typeface="-apple-system"/>
              </a:rPr>
              <a:t>Check if IDoc process exists</a:t>
            </a:r>
          </a:p>
          <a:p>
            <a:pPr marL="342900" indent="-342900" algn="l">
              <a:buFont typeface="+mj-lt"/>
              <a:buAutoNum type="arabicPeriod"/>
            </a:pPr>
            <a:r>
              <a:rPr lang="en-US" sz="1500">
                <a:solidFill>
                  <a:srgbClr val="111111"/>
                </a:solidFill>
                <a:latin typeface="-apple-system"/>
              </a:rPr>
              <a:t>If it exists then, reprocess the IDoc</a:t>
            </a:r>
          </a:p>
          <a:p>
            <a:pPr marL="342900" indent="-342900" algn="l">
              <a:buFont typeface="+mj-lt"/>
              <a:buAutoNum type="arabicPeriod"/>
            </a:pPr>
            <a:r>
              <a:rPr lang="en-US" sz="1500">
                <a:solidFill>
                  <a:srgbClr val="111111"/>
                </a:solidFill>
                <a:latin typeface="-apple-system"/>
              </a:rPr>
              <a:t>Confirm if IDoc is reprocessed successfully</a:t>
            </a:r>
          </a:p>
          <a:p>
            <a:pPr marL="342900" indent="-342900" algn="l">
              <a:buFont typeface="+mj-lt"/>
              <a:buAutoNum type="arabicPeriod"/>
            </a:pPr>
            <a:r>
              <a:rPr lang="en-US" sz="1500">
                <a:solidFill>
                  <a:srgbClr val="111111"/>
                </a:solidFill>
                <a:latin typeface="-apple-system"/>
              </a:rPr>
              <a:t>Close the ticket</a:t>
            </a:r>
          </a:p>
          <a:p>
            <a:pPr marL="342900" indent="-342900" algn="l">
              <a:buFont typeface="+mj-lt"/>
              <a:buAutoNum type="arabicPeriod"/>
            </a:pPr>
            <a:endParaRPr lang="en-US">
              <a:solidFill>
                <a:srgbClr val="111111"/>
              </a:solidFill>
              <a:latin typeface="-apple-system"/>
            </a:endParaRPr>
          </a:p>
          <a:p>
            <a:pPr algn="l"/>
            <a:r>
              <a:rPr lang="en-US" sz="1200" b="1">
                <a:solidFill>
                  <a:srgbClr val="111111"/>
                </a:solidFill>
                <a:latin typeface="-apple-system"/>
              </a:rPr>
              <a:t>Observability: </a:t>
            </a:r>
            <a:r>
              <a:rPr lang="en-US" sz="1200" b="1" err="1">
                <a:solidFill>
                  <a:srgbClr val="111111"/>
                </a:solidFill>
                <a:latin typeface="-apple-system"/>
              </a:rPr>
              <a:t>OpManager</a:t>
            </a:r>
            <a:endParaRPr lang="en-US" sz="1200" b="1">
              <a:solidFill>
                <a:srgbClr val="111111"/>
              </a:solidFill>
              <a:latin typeface="-apple-system"/>
            </a:endParaRPr>
          </a:p>
          <a:p>
            <a:pPr algn="l"/>
            <a:r>
              <a:rPr lang="en-US" sz="1200" b="1">
                <a:solidFill>
                  <a:srgbClr val="111111"/>
                </a:solidFill>
                <a:latin typeface="-apple-system"/>
              </a:rPr>
              <a:t>ITSM: ManageEngine ServiceDesk Plus</a:t>
            </a:r>
          </a:p>
          <a:p>
            <a:pPr algn="l"/>
            <a:r>
              <a:rPr lang="en-US" sz="1200" b="1">
                <a:solidFill>
                  <a:srgbClr val="111111"/>
                </a:solidFill>
                <a:latin typeface="-apple-system"/>
              </a:rPr>
              <a:t>Request type: Incident</a:t>
            </a:r>
          </a:p>
          <a:p>
            <a:r>
              <a:rPr lang="en-US" sz="1200" b="1" i="0">
                <a:solidFill>
                  <a:srgbClr val="111111"/>
                </a:solidFill>
                <a:effectLst/>
                <a:latin typeface="-apple-system"/>
              </a:rPr>
              <a:t>Scripting Language: Java, YAML</a:t>
            </a:r>
            <a:br>
              <a:rPr lang="en-US" sz="1200" b="1" i="0">
                <a:solidFill>
                  <a:srgbClr val="111111"/>
                </a:solidFill>
                <a:effectLst/>
                <a:latin typeface="-apple-system"/>
              </a:rPr>
            </a:br>
            <a:r>
              <a:rPr lang="en-US" sz="1200" b="1">
                <a:solidFill>
                  <a:srgbClr val="111111"/>
                </a:solidFill>
                <a:latin typeface="-apple-system"/>
              </a:rPr>
              <a:t>Code Repository: GitHub</a:t>
            </a:r>
            <a:endParaRPr lang="en-US" sz="1200" b="1" i="0">
              <a:solidFill>
                <a:srgbClr val="111111"/>
              </a:solidFill>
              <a:effectLst/>
              <a:latin typeface="-apple-system"/>
            </a:endParaRPr>
          </a:p>
          <a:p>
            <a:pPr algn="l"/>
            <a:r>
              <a:rPr lang="en-US" sz="1200" b="1">
                <a:solidFill>
                  <a:srgbClr val="111111"/>
                </a:solidFill>
                <a:latin typeface="-apple-system"/>
              </a:rPr>
              <a:t>Automation Orchestrator: Ansible Automation Platform</a:t>
            </a:r>
            <a:endParaRPr lang="en-US" sz="1200" b="1" i="0">
              <a:solidFill>
                <a:srgbClr val="111111"/>
              </a:solidFill>
              <a:effectLst/>
              <a:latin typeface="-apple-system"/>
            </a:endParaRPr>
          </a:p>
        </p:txBody>
      </p:sp>
    </p:spTree>
    <p:extLst>
      <p:ext uri="{BB962C8B-B14F-4D97-AF65-F5344CB8AC3E}">
        <p14:creationId xmlns:p14="http://schemas.microsoft.com/office/powerpoint/2010/main" val="13979728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3B33E-584C-8187-1E7A-E8C23A055EFC}"/>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2BE2688-238A-C74F-C3DC-16C53E2AAFC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SAP service monitoring</a:t>
            </a:r>
          </a:p>
          <a:p>
            <a:pPr algn="ctr"/>
            <a:endParaRPr lang="en-US"/>
          </a:p>
        </p:txBody>
      </p:sp>
      <p:sp>
        <p:nvSpPr>
          <p:cNvPr id="5" name="TextBox 4">
            <a:extLst>
              <a:ext uri="{FF2B5EF4-FFF2-40B4-BE49-F238E27FC236}">
                <a16:creationId xmlns:a16="http://schemas.microsoft.com/office/drawing/2014/main" id="{52FE0421-54F0-263B-EC58-B58EBD300E6D}"/>
              </a:ext>
            </a:extLst>
          </p:cNvPr>
          <p:cNvSpPr txBox="1"/>
          <p:nvPr/>
        </p:nvSpPr>
        <p:spPr>
          <a:xfrm>
            <a:off x="130628" y="796290"/>
            <a:ext cx="12061372" cy="5278368"/>
          </a:xfrm>
          <a:prstGeom prst="rect">
            <a:avLst/>
          </a:prstGeom>
          <a:noFill/>
        </p:spPr>
        <p:txBody>
          <a:bodyPr wrap="square" lIns="91440" tIns="45720" rIns="91440" bIns="45720" rtlCol="0" anchor="t">
            <a:spAutoFit/>
          </a:bodyPr>
          <a:lstStyle/>
          <a:p>
            <a:pPr algn="l"/>
            <a:r>
              <a:rPr lang="en-US" sz="1500" b="1" i="0">
                <a:solidFill>
                  <a:srgbClr val="111111"/>
                </a:solidFill>
                <a:effectLst/>
                <a:latin typeface="-apple-system"/>
              </a:rPr>
              <a:t>Objective:</a:t>
            </a:r>
            <a:r>
              <a:rPr lang="en-US" sz="1500" b="0" i="0">
                <a:solidFill>
                  <a:srgbClr val="111111"/>
                </a:solidFill>
                <a:effectLst/>
                <a:latin typeface="-apple-system"/>
              </a:rPr>
              <a:t>  The objective of SAP Service Monitoring is to provide comprehensive oversight and analysis of service performance, enabling data-driven decision-making. It helps customer service managers ensure on-time service delivery by monitoring service orders for completeness and timeliness.</a:t>
            </a:r>
          </a:p>
          <a:p>
            <a:pPr algn="just"/>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Monitoring Service Orders</a:t>
            </a:r>
            <a:r>
              <a:rPr lang="en-US" sz="1600" b="0" i="0">
                <a:solidFill>
                  <a:srgbClr val="242424"/>
                </a:solidFill>
                <a:effectLst/>
                <a:latin typeface="-apple-system"/>
              </a:rPr>
              <a:t>: Track the status of service orders, including confirmation status, readiness for billing, and average service duration by </a:t>
            </a:r>
            <a:r>
              <a:rPr lang="en-US" sz="1600">
                <a:solidFill>
                  <a:srgbClr val="242424"/>
                </a:solidFill>
                <a:latin typeface="-apple-system"/>
              </a:rPr>
              <a:t>product</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Analyzing Service Contracts</a:t>
            </a:r>
            <a:r>
              <a:rPr lang="en-US" sz="1600" b="0" i="0">
                <a:solidFill>
                  <a:srgbClr val="242424"/>
                </a:solidFill>
                <a:effectLst/>
                <a:latin typeface="-apple-system"/>
              </a:rPr>
              <a:t>: Compare and view service contracts from various dimensions, such as total contract value and profit margin, and trigger actions for </a:t>
            </a:r>
            <a:r>
              <a:rPr lang="en-US" sz="1600">
                <a:solidFill>
                  <a:srgbClr val="242424"/>
                </a:solidFill>
                <a:latin typeface="-apple-system"/>
              </a:rPr>
              <a:t>renewal</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Identifying Issues</a:t>
            </a:r>
            <a:r>
              <a:rPr lang="en-US" sz="1600" b="0" i="0">
                <a:solidFill>
                  <a:srgbClr val="242424"/>
                </a:solidFill>
                <a:effectLst/>
                <a:latin typeface="-apple-system"/>
              </a:rPr>
              <a:t>: Monitor and analyze issues in service contracts and service orders by displaying results by issue, service transaction, country, region, and sales </a:t>
            </a:r>
            <a:r>
              <a:rPr lang="en-US" sz="1600">
                <a:solidFill>
                  <a:srgbClr val="242424"/>
                </a:solidFill>
                <a:latin typeface="-apple-system"/>
              </a:rPr>
              <a:t>organization</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Flexible Analysis</a:t>
            </a:r>
            <a:r>
              <a:rPr lang="en-US" sz="1600" b="0" i="0">
                <a:solidFill>
                  <a:srgbClr val="242424"/>
                </a:solidFill>
                <a:effectLst/>
                <a:latin typeface="-apple-system"/>
              </a:rPr>
              <a:t>: Use various chart types, mini charts, and filters for detailed analysis and </a:t>
            </a:r>
            <a:r>
              <a:rPr lang="en-US" sz="1600">
                <a:solidFill>
                  <a:srgbClr val="242424"/>
                </a:solidFill>
                <a:latin typeface="-apple-system"/>
              </a:rPr>
              <a:t>monitoring</a:t>
            </a:r>
            <a:endParaRPr lang="en-US" sz="1600" b="0" i="0">
              <a:solidFill>
                <a:srgbClr val="242424"/>
              </a:solidFill>
              <a:effectLst/>
              <a:latin typeface="-apple-system"/>
            </a:endParaRPr>
          </a:p>
          <a:p>
            <a:pPr algn="l">
              <a:buFont typeface="Arial" panose="020B0604020202020204" pitchFamily="34" charset="0"/>
              <a:buChar char="•"/>
            </a:pPr>
            <a:endParaRPr lang="en-US" sz="1500">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US" sz="1500">
                <a:solidFill>
                  <a:srgbClr val="111111"/>
                </a:solidFill>
                <a:latin typeface="-apple-system"/>
              </a:rPr>
              <a:t>Schedule a PowerShell script for monitoring SAP services.</a:t>
            </a:r>
          </a:p>
          <a:p>
            <a:pPr marL="342900" indent="-342900" algn="l">
              <a:buFont typeface="+mj-lt"/>
              <a:buAutoNum type="arabicPeriod"/>
            </a:pPr>
            <a:r>
              <a:rPr lang="en-US" sz="1500">
                <a:solidFill>
                  <a:srgbClr val="111111"/>
                </a:solidFill>
                <a:latin typeface="-apple-system"/>
              </a:rPr>
              <a:t>Any changes in the status of services, notify the team.</a:t>
            </a:r>
          </a:p>
          <a:p>
            <a:pPr marL="342900" indent="-342900" algn="l">
              <a:buFont typeface="+mj-lt"/>
              <a:buAutoNum type="arabicPeriod"/>
            </a:pPr>
            <a:r>
              <a:rPr lang="en-US" sz="1500">
                <a:solidFill>
                  <a:srgbClr val="111111"/>
                </a:solidFill>
                <a:latin typeface="-apple-system"/>
              </a:rPr>
              <a:t>Continue to monitor the services.</a:t>
            </a:r>
          </a:p>
          <a:p>
            <a:pPr algn="l"/>
            <a:endParaRPr lang="en-US">
              <a:solidFill>
                <a:srgbClr val="111111"/>
              </a:solidFill>
              <a:latin typeface="-apple-system"/>
            </a:endParaRPr>
          </a:p>
          <a:p>
            <a:pPr algn="l"/>
            <a:r>
              <a:rPr lang="en-US" sz="1200" b="1">
                <a:solidFill>
                  <a:srgbClr val="111111"/>
                </a:solidFill>
                <a:latin typeface="-apple-system"/>
              </a:rPr>
              <a:t>Observability: </a:t>
            </a:r>
            <a:r>
              <a:rPr lang="en-US" sz="1200" b="1" err="1">
                <a:solidFill>
                  <a:srgbClr val="111111"/>
                </a:solidFill>
                <a:latin typeface="-apple-system"/>
              </a:rPr>
              <a:t>OpManager</a:t>
            </a:r>
            <a:endParaRPr lang="en-US" sz="1200" b="1">
              <a:solidFill>
                <a:srgbClr val="111111"/>
              </a:solidFill>
              <a:latin typeface="-apple-system"/>
            </a:endParaRPr>
          </a:p>
          <a:p>
            <a:pPr algn="l"/>
            <a:r>
              <a:rPr lang="en-US" sz="1200" b="1">
                <a:solidFill>
                  <a:srgbClr val="111111"/>
                </a:solidFill>
                <a:latin typeface="-apple-system"/>
              </a:rPr>
              <a:t>ITSM: ManageEngine ServiceDesk Plus</a:t>
            </a:r>
          </a:p>
          <a:p>
            <a:pPr algn="l"/>
            <a:r>
              <a:rPr lang="en-US" sz="1200" b="1">
                <a:solidFill>
                  <a:srgbClr val="111111"/>
                </a:solidFill>
                <a:latin typeface="-apple-system"/>
              </a:rPr>
              <a:t>Request type: Incident</a:t>
            </a:r>
          </a:p>
          <a:p>
            <a:r>
              <a:rPr lang="en-US" sz="1200" b="1" i="0">
                <a:solidFill>
                  <a:srgbClr val="111111"/>
                </a:solidFill>
                <a:effectLst/>
                <a:latin typeface="-apple-system"/>
              </a:rPr>
              <a:t>Scripting Language: PowerShell, YAML</a:t>
            </a:r>
            <a:br>
              <a:rPr lang="en-US" sz="1200" b="1" i="0">
                <a:solidFill>
                  <a:srgbClr val="111111"/>
                </a:solidFill>
                <a:effectLst/>
                <a:latin typeface="-apple-system"/>
              </a:rPr>
            </a:br>
            <a:r>
              <a:rPr lang="en-US" sz="1200" b="1">
                <a:solidFill>
                  <a:srgbClr val="111111"/>
                </a:solidFill>
                <a:latin typeface="-apple-system"/>
              </a:rPr>
              <a:t>Code Repository: GitHub</a:t>
            </a:r>
            <a:endParaRPr lang="en-US" sz="1200" b="1" i="0">
              <a:solidFill>
                <a:srgbClr val="111111"/>
              </a:solidFill>
              <a:effectLst/>
              <a:latin typeface="-apple-system"/>
            </a:endParaRPr>
          </a:p>
          <a:p>
            <a:pPr algn="l"/>
            <a:r>
              <a:rPr lang="en-US" sz="1200" b="1">
                <a:solidFill>
                  <a:srgbClr val="111111"/>
                </a:solidFill>
                <a:latin typeface="-apple-system"/>
              </a:rPr>
              <a:t>Automation Orchestrator: Ansible Automation Platform</a:t>
            </a:r>
            <a:endParaRPr lang="en-US" sz="1200" b="1" i="0">
              <a:solidFill>
                <a:srgbClr val="111111"/>
              </a:solidFill>
              <a:effectLst/>
              <a:latin typeface="-apple-system"/>
            </a:endParaRPr>
          </a:p>
        </p:txBody>
      </p:sp>
    </p:spTree>
    <p:extLst>
      <p:ext uri="{BB962C8B-B14F-4D97-AF65-F5344CB8AC3E}">
        <p14:creationId xmlns:p14="http://schemas.microsoft.com/office/powerpoint/2010/main" val="27012104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391898F-9377-044A-779C-5D98FB0C5300}"/>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Active Directory(Azure) - Password Reset</a:t>
            </a:r>
          </a:p>
          <a:p>
            <a:pPr algn="ctr"/>
            <a:endParaRPr lang="en-US"/>
          </a:p>
        </p:txBody>
      </p:sp>
      <p:sp>
        <p:nvSpPr>
          <p:cNvPr id="5" name="TextBox 4">
            <a:extLst>
              <a:ext uri="{FF2B5EF4-FFF2-40B4-BE49-F238E27FC236}">
                <a16:creationId xmlns:a16="http://schemas.microsoft.com/office/drawing/2014/main" id="{FED8DCF0-7E47-B991-30D1-FA1E8B0BA829}"/>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reset the password for the user(azure) requested.</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Data</a:t>
            </a:r>
            <a:r>
              <a:rPr lang="en-US" b="1" i="0">
                <a:solidFill>
                  <a:srgbClr val="111111"/>
                </a:solidFill>
                <a:effectLst/>
                <a:latin typeface="-apple-system"/>
              </a:rPr>
              <a:t> </a:t>
            </a:r>
            <a:r>
              <a:rPr lang="en-US" b="1">
                <a:solidFill>
                  <a:srgbClr val="111111"/>
                </a:solidFill>
                <a:latin typeface="-apple-system"/>
              </a:rPr>
              <a:t>Security</a:t>
            </a:r>
            <a:r>
              <a:rPr lang="en-US" b="1" i="0">
                <a:solidFill>
                  <a:srgbClr val="111111"/>
                </a:solidFill>
                <a:effectLst/>
                <a:latin typeface="-apple-system"/>
              </a:rPr>
              <a:t>:</a:t>
            </a:r>
            <a:r>
              <a:rPr lang="en-US" b="1">
                <a:solidFill>
                  <a:srgbClr val="111111"/>
                </a:solidFill>
                <a:latin typeface="-apple-system"/>
              </a:rPr>
              <a:t> </a:t>
            </a:r>
            <a:r>
              <a:rPr lang="en-US">
                <a:solidFill>
                  <a:srgbClr val="111111"/>
                </a:solidFill>
                <a:ea typeface="+mn-lt"/>
                <a:cs typeface="+mn-lt"/>
              </a:rPr>
              <a:t>Ensures that password resets are handled securely.</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rPr>
              <a:t>Password consistency</a:t>
            </a:r>
            <a:r>
              <a:rPr lang="en-US" b="1" i="0">
                <a:solidFill>
                  <a:srgbClr val="111111"/>
                </a:solidFill>
                <a:effectLst/>
                <a:latin typeface="-apple-system"/>
              </a:rPr>
              <a:t>:</a:t>
            </a:r>
            <a:r>
              <a:rPr lang="en-US">
                <a:solidFill>
                  <a:srgbClr val="111111"/>
                </a:solidFill>
                <a:latin typeface="-apple-system"/>
                <a:ea typeface="+mn-lt"/>
                <a:cs typeface="+mn-lt"/>
              </a:rPr>
              <a:t> </a:t>
            </a:r>
            <a:r>
              <a:rPr lang="en-US">
                <a:solidFill>
                  <a:srgbClr val="111111"/>
                </a:solidFill>
                <a:ea typeface="+mn-lt"/>
                <a:cs typeface="+mn-lt"/>
              </a:rPr>
              <a:t>Maintains password consistency across cloud and on-premises environments with the organization standards, simplifying user experience and administrative tasks.</a:t>
            </a:r>
            <a:endParaRPr lang="en-US" b="0" i="0">
              <a:solidFill>
                <a:srgbClr val="111111"/>
              </a:solidFill>
              <a:effectLst/>
              <a:ea typeface="+mn-lt"/>
              <a:cs typeface="+mn-lt"/>
            </a:endParaRPr>
          </a:p>
          <a:p>
            <a:endParaRPr lang="en-US" i="0">
              <a:solidFill>
                <a:srgbClr val="111111"/>
              </a:solidFill>
              <a:effectLst/>
              <a:latin typeface="-apple-system"/>
            </a:endParaRPr>
          </a:p>
          <a:p>
            <a:pPr algn="l">
              <a:buAutoNum type="arabicPeriod"/>
            </a:pPr>
            <a:endParaRPr lang="en-US">
              <a:solidFill>
                <a:srgbClr val="111111"/>
              </a:solidFill>
              <a:latin typeface="-apple-system"/>
            </a:endParaRPr>
          </a:p>
          <a:p>
            <a:r>
              <a:rPr lang="en-US" b="1">
                <a:solidFill>
                  <a:srgbClr val="111111"/>
                </a:solidFill>
                <a:latin typeface="-apple-system"/>
              </a:rPr>
              <a:t>Steps to perform tasks:</a:t>
            </a:r>
          </a:p>
          <a:p>
            <a:r>
              <a:rPr lang="en-US">
                <a:solidFill>
                  <a:srgbClr val="111111"/>
                </a:solidFill>
                <a:latin typeface="-apple-system"/>
              </a:rPr>
              <a:t>1.Connect to Azure AD using the credential object.</a:t>
            </a:r>
          </a:p>
          <a:p>
            <a:r>
              <a:rPr lang="en-US">
                <a:solidFill>
                  <a:srgbClr val="111111"/>
                </a:solidFill>
                <a:latin typeface="-apple-system"/>
              </a:rPr>
              <a:t>2.Define the new password and convert it to a secure string.</a:t>
            </a:r>
          </a:p>
          <a:p>
            <a:r>
              <a:rPr lang="en-US">
                <a:solidFill>
                  <a:srgbClr val="111111"/>
                </a:solidFill>
                <a:latin typeface="-apple-system"/>
              </a:rPr>
              <a:t>3.Set the new password for the specified user and force a password change at next login.</a:t>
            </a:r>
          </a:p>
          <a:p>
            <a:r>
              <a:rPr lang="en-US">
                <a:solidFill>
                  <a:srgbClr val="111111"/>
                </a:solidFill>
                <a:latin typeface="-apple-system"/>
              </a:rPr>
              <a:t>4.Send the email with the new password details.</a:t>
            </a:r>
          </a:p>
          <a:p>
            <a:endParaRPr lang="en-US">
              <a:solidFill>
                <a:srgbClr val="111111"/>
              </a:solidFill>
              <a:latin typeface="-apple-system"/>
            </a:endParaRP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1684974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9D98C6E-9433-25F3-EE04-5CE538694119}"/>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Active Directory(Azure) - Account Enable</a:t>
            </a:r>
          </a:p>
          <a:p>
            <a:pPr algn="ctr"/>
            <a:endParaRPr lang="en-US"/>
          </a:p>
        </p:txBody>
      </p:sp>
      <p:sp>
        <p:nvSpPr>
          <p:cNvPr id="5" name="TextBox 4">
            <a:extLst>
              <a:ext uri="{FF2B5EF4-FFF2-40B4-BE49-F238E27FC236}">
                <a16:creationId xmlns:a16="http://schemas.microsoft.com/office/drawing/2014/main" id="{1F9E4C56-F1E8-63DD-0ABB-8A2E174FBF26}"/>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enable the user(azure) account requested.</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ea typeface="+mn-lt"/>
                <a:cs typeface="+mn-lt"/>
              </a:rPr>
              <a:t>User Provisioning</a:t>
            </a:r>
            <a:r>
              <a:rPr lang="en-US" b="1" i="0">
                <a:solidFill>
                  <a:srgbClr val="111111"/>
                </a:solidFill>
                <a:effectLst/>
                <a:latin typeface="-apple-system"/>
              </a:rPr>
              <a:t>:</a:t>
            </a:r>
            <a:r>
              <a:rPr lang="en-US" b="1">
                <a:solidFill>
                  <a:srgbClr val="111111"/>
                </a:solidFill>
                <a:latin typeface="-apple-system"/>
              </a:rPr>
              <a:t> </a:t>
            </a:r>
            <a:r>
              <a:rPr lang="en-US">
                <a:solidFill>
                  <a:srgbClr val="111111"/>
                </a:solidFill>
                <a:latin typeface="-apple-system"/>
                <a:ea typeface="+mn-lt"/>
                <a:cs typeface="+mn-lt"/>
              </a:rPr>
              <a:t>Automates the creation of user accounts with necessary access and role assignment.</a:t>
            </a:r>
            <a:endParaRPr lang="en-US" b="1" i="0" u="sng">
              <a:solidFill>
                <a:srgbClr val="111111"/>
              </a:solidFill>
              <a:effectLst/>
              <a:latin typeface="-apple-system"/>
            </a:endParaRPr>
          </a:p>
          <a:p>
            <a:pPr marL="342900" indent="-342900">
              <a:buAutoNum type="arabicPeriod"/>
            </a:pPr>
            <a:r>
              <a:rPr lang="en-US" b="1">
                <a:solidFill>
                  <a:srgbClr val="111111"/>
                </a:solidFill>
                <a:latin typeface="-apple-system"/>
                <a:ea typeface="+mn-lt"/>
                <a:cs typeface="+mn-lt"/>
              </a:rPr>
              <a:t>Security and Compliance </a:t>
            </a:r>
            <a:r>
              <a:rPr lang="en-US">
                <a:solidFill>
                  <a:srgbClr val="111111"/>
                </a:solidFill>
                <a:latin typeface="-apple-system"/>
                <a:ea typeface="+mn-lt"/>
                <a:cs typeface="+mn-lt"/>
              </a:rPr>
              <a:t>-  Ensures that user account management practices comply with regulatory requirements and organizational policies and Tracks user activities.</a:t>
            </a:r>
            <a:endParaRPr lang="en-US" b="0" i="0">
              <a:solidFill>
                <a:srgbClr val="111111"/>
              </a:solidFill>
              <a:effectLst/>
              <a:latin typeface="-apple-system"/>
              <a:ea typeface="+mn-lt"/>
              <a:cs typeface="+mn-lt"/>
            </a:endParaRPr>
          </a:p>
          <a:p>
            <a:pPr marL="342900" indent="-342900">
              <a:buAutoNum type="arabicPeriod"/>
            </a:pPr>
            <a:r>
              <a:rPr lang="en-US" b="1">
                <a:solidFill>
                  <a:srgbClr val="111111"/>
                </a:solidFill>
                <a:latin typeface="-apple-system"/>
                <a:ea typeface="+mn-lt"/>
                <a:cs typeface="+mn-lt"/>
              </a:rPr>
              <a:t>Integration with Other Systems</a:t>
            </a:r>
            <a:r>
              <a:rPr lang="en-US">
                <a:solidFill>
                  <a:srgbClr val="111111"/>
                </a:solidFill>
                <a:latin typeface="-apple-system"/>
                <a:ea typeface="+mn-lt"/>
                <a:cs typeface="+mn-lt"/>
              </a:rPr>
              <a:t>- Seamless user provisioning and access management across different platforms.</a:t>
            </a:r>
            <a:endParaRPr lang="en-US" i="0">
              <a:solidFill>
                <a:srgbClr val="111111"/>
              </a:solidFill>
              <a:effectLst/>
              <a:latin typeface="-apple-system"/>
            </a:endParaRPr>
          </a:p>
          <a:p>
            <a:pPr marL="342900" indent="-342900">
              <a:buAutoNum type="arabicPeriod"/>
            </a:pPr>
            <a:r>
              <a:rPr lang="en-US" b="1">
                <a:solidFill>
                  <a:srgbClr val="111111"/>
                </a:solidFill>
                <a:latin typeface="-apple-system"/>
                <a:ea typeface="+mn-lt"/>
                <a:cs typeface="+mn-lt"/>
              </a:rPr>
              <a:t>User Lifecycle Managemen</a:t>
            </a:r>
            <a:r>
              <a:rPr lang="en-US">
                <a:solidFill>
                  <a:srgbClr val="111111"/>
                </a:solidFill>
                <a:latin typeface="-apple-system"/>
                <a:ea typeface="+mn-lt"/>
                <a:cs typeface="+mn-lt"/>
              </a:rPr>
              <a:t>t - Onboarding and Offboarding, creation to deactivation, ensuring that access is granted and revoked as needed.</a:t>
            </a:r>
            <a:endParaRPr lang="en-US">
              <a:solidFill>
                <a:srgbClr val="111111"/>
              </a:solidFill>
              <a:latin typeface="-apple-system"/>
            </a:endParaRPr>
          </a:p>
          <a:p>
            <a:endParaRPr lang="en-US" b="1">
              <a:solidFill>
                <a:srgbClr val="111111"/>
              </a:solidFill>
              <a:latin typeface="-apple-system"/>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1.Define the user and manager variables and the credentials for Azure AD login.</a:t>
            </a:r>
          </a:p>
          <a:p>
            <a:r>
              <a:rPr lang="en-US">
                <a:solidFill>
                  <a:srgbClr val="111111"/>
                </a:solidFill>
                <a:latin typeface="-apple-system"/>
              </a:rPr>
              <a:t>2.Connect to Azure AD.</a:t>
            </a:r>
          </a:p>
          <a:p>
            <a:r>
              <a:rPr lang="en-US">
                <a:solidFill>
                  <a:srgbClr val="111111"/>
                </a:solidFill>
                <a:latin typeface="-apple-system"/>
              </a:rPr>
              <a:t>3.Disable the user account by setting Account Enabled to $false.</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9697228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E8D8E1A-B423-BC13-89E4-96BF89922223}"/>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Active Directory(Azure) - Account Disable</a:t>
            </a:r>
          </a:p>
          <a:p>
            <a:pPr algn="ctr"/>
            <a:endParaRPr lang="en-US"/>
          </a:p>
        </p:txBody>
      </p:sp>
      <p:sp>
        <p:nvSpPr>
          <p:cNvPr id="5" name="TextBox 4">
            <a:extLst>
              <a:ext uri="{FF2B5EF4-FFF2-40B4-BE49-F238E27FC236}">
                <a16:creationId xmlns:a16="http://schemas.microsoft.com/office/drawing/2014/main" id="{BC134B65-D44A-8F33-9609-29B09D17FDB6}"/>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disable the user(azure) account requested.</a:t>
            </a:r>
            <a:br>
              <a:rPr lang="en-US">
                <a:latin typeface="-apple-system"/>
              </a:rPr>
            </a:b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ple-system"/>
                <a:ea typeface="+mn-lt"/>
                <a:cs typeface="+mn-lt"/>
              </a:rPr>
              <a:t>User Provisioning</a:t>
            </a:r>
            <a:r>
              <a:rPr lang="en-US" b="1" i="0">
                <a:solidFill>
                  <a:srgbClr val="111111"/>
                </a:solidFill>
                <a:effectLst/>
                <a:latin typeface="-apple-system"/>
              </a:rPr>
              <a:t>:</a:t>
            </a:r>
            <a:r>
              <a:rPr lang="en-US" b="1">
                <a:solidFill>
                  <a:srgbClr val="111111"/>
                </a:solidFill>
                <a:latin typeface="-apple-system"/>
              </a:rPr>
              <a:t> </a:t>
            </a:r>
            <a:r>
              <a:rPr lang="en-US">
                <a:solidFill>
                  <a:srgbClr val="111111"/>
                </a:solidFill>
                <a:latin typeface="-apple-system"/>
                <a:ea typeface="+mn-lt"/>
                <a:cs typeface="+mn-lt"/>
              </a:rPr>
              <a:t>Automates the deletion of user accounts..</a:t>
            </a:r>
            <a:endParaRPr lang="en-US" b="1" i="0" u="sng">
              <a:solidFill>
                <a:srgbClr val="111111"/>
              </a:solidFill>
              <a:effectLst/>
              <a:latin typeface="-apple-system"/>
            </a:endParaRPr>
          </a:p>
          <a:p>
            <a:pPr marL="342900" indent="-342900">
              <a:buAutoNum type="arabicPeriod"/>
            </a:pPr>
            <a:r>
              <a:rPr lang="en-US" b="1">
                <a:solidFill>
                  <a:srgbClr val="111111"/>
                </a:solidFill>
                <a:latin typeface="-apple-system"/>
                <a:ea typeface="+mn-lt"/>
                <a:cs typeface="+mn-lt"/>
              </a:rPr>
              <a:t>Security and Compliance </a:t>
            </a:r>
            <a:r>
              <a:rPr lang="en-US">
                <a:solidFill>
                  <a:srgbClr val="111111"/>
                </a:solidFill>
                <a:latin typeface="-apple-system"/>
                <a:ea typeface="+mn-lt"/>
                <a:cs typeface="+mn-lt"/>
              </a:rPr>
              <a:t>-  Ensures that user account management practices comply with regulatory requirements and organizational policies for the deactivated accounts.</a:t>
            </a:r>
            <a:endParaRPr lang="en-US" b="0" i="0">
              <a:solidFill>
                <a:srgbClr val="111111"/>
              </a:solidFill>
              <a:effectLst/>
              <a:latin typeface="-apple-system"/>
              <a:ea typeface="+mn-lt"/>
              <a:cs typeface="+mn-lt"/>
            </a:endParaRPr>
          </a:p>
          <a:p>
            <a:pPr marL="342900" indent="-342900">
              <a:buAutoNum type="arabicPeriod"/>
            </a:pPr>
            <a:r>
              <a:rPr lang="en-US" b="1">
                <a:solidFill>
                  <a:srgbClr val="111111"/>
                </a:solidFill>
                <a:latin typeface="-apple-system"/>
                <a:ea typeface="+mn-lt"/>
                <a:cs typeface="+mn-lt"/>
              </a:rPr>
              <a:t>User Lifecycle Managemen</a:t>
            </a:r>
            <a:r>
              <a:rPr lang="en-US">
                <a:solidFill>
                  <a:srgbClr val="111111"/>
                </a:solidFill>
                <a:latin typeface="-apple-system"/>
                <a:ea typeface="+mn-lt"/>
                <a:cs typeface="+mn-lt"/>
              </a:rPr>
              <a:t>t - Onboarding and Offboarding, creation to deactivation, ensuring that access is  revoked as needed.</a:t>
            </a:r>
            <a:endParaRPr lang="en-US">
              <a:solidFill>
                <a:srgbClr val="111111"/>
              </a:solidFill>
              <a:latin typeface="-apple-system"/>
            </a:endParaRPr>
          </a:p>
          <a:p>
            <a:endParaRPr lang="en-US" b="1">
              <a:solidFill>
                <a:srgbClr val="111111"/>
              </a:solidFill>
              <a:latin typeface="-apple-system"/>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1.Define the user and manager variables and the credentials for Azure AD login.</a:t>
            </a:r>
          </a:p>
          <a:p>
            <a:r>
              <a:rPr lang="en-US">
                <a:solidFill>
                  <a:srgbClr val="111111"/>
                </a:solidFill>
                <a:latin typeface="-apple-system"/>
              </a:rPr>
              <a:t>2.Connect to Azure AD.</a:t>
            </a:r>
          </a:p>
          <a:p>
            <a:r>
              <a:rPr lang="en-US">
                <a:solidFill>
                  <a:srgbClr val="111111"/>
                </a:solidFill>
                <a:latin typeface="-apple-system"/>
              </a:rPr>
              <a:t>3.Disable the user account by setting Account Enabled to $true.</a:t>
            </a:r>
          </a:p>
          <a:p>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6235447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E8D4263-FA50-9058-5A46-4DDE636A2D51}"/>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Active Directory(Azure) - Modify User Properties</a:t>
            </a:r>
          </a:p>
          <a:p>
            <a:pPr algn="ctr"/>
            <a:endParaRPr lang="en-US"/>
          </a:p>
        </p:txBody>
      </p:sp>
      <p:sp>
        <p:nvSpPr>
          <p:cNvPr id="5" name="TextBox 4">
            <a:extLst>
              <a:ext uri="{FF2B5EF4-FFF2-40B4-BE49-F238E27FC236}">
                <a16:creationId xmlns:a16="http://schemas.microsoft.com/office/drawing/2014/main" id="{7948DC87-1A62-6A36-A0EB-CB6F2C3F68B3}"/>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update the user(azure) account requested.</a:t>
            </a:r>
            <a:br>
              <a:rPr lang="en-US">
                <a:latin typeface="-apple-system"/>
              </a:rPr>
            </a:br>
            <a:endParaRPr lang="en-US">
              <a:solidFill>
                <a:srgbClr val="111111"/>
              </a:solidFill>
              <a:latin typeface="-apple-system"/>
            </a:endParaRPr>
          </a:p>
          <a:p>
            <a:r>
              <a:rPr lang="en-US" b="1" i="0">
                <a:solidFill>
                  <a:srgbClr val="111111"/>
                </a:solidFill>
                <a:effectLst/>
                <a:latin typeface="-apple-system"/>
              </a:rPr>
              <a:t>Scope:</a:t>
            </a:r>
            <a:endParaRPr lang="en-US" b="0" i="0">
              <a:solidFill>
                <a:srgbClr val="111111"/>
              </a:solidFill>
              <a:effectLst/>
              <a:latin typeface="-apple-system"/>
            </a:endParaRPr>
          </a:p>
          <a:p>
            <a:pPr marL="342900" indent="-342900">
              <a:buFontTx/>
              <a:buAutoNum type="arabicPeriod"/>
            </a:pPr>
            <a:r>
              <a:rPr lang="en-US" b="1">
                <a:solidFill>
                  <a:srgbClr val="111111"/>
                </a:solidFill>
                <a:latin typeface="Aptos"/>
              </a:rPr>
              <a:t>User Profile Management</a:t>
            </a:r>
            <a:r>
              <a:rPr lang="en-US">
                <a:solidFill>
                  <a:srgbClr val="111111"/>
                </a:solidFill>
                <a:latin typeface="Aptos"/>
              </a:rPr>
              <a:t> - Attribute are Updated, this ensures that user profiles are up-to-date and accurate.</a:t>
            </a:r>
            <a:endParaRPr lang="en-US">
              <a:solidFill>
                <a:srgbClr val="111111"/>
              </a:solidFill>
              <a:latin typeface="-apple-system"/>
            </a:endParaRPr>
          </a:p>
          <a:p>
            <a:pPr marL="342900" indent="-342900">
              <a:buFontTx/>
              <a:buAutoNum type="arabicPeriod"/>
            </a:pPr>
            <a:r>
              <a:rPr lang="en-US" b="1">
                <a:solidFill>
                  <a:srgbClr val="111111"/>
                </a:solidFill>
                <a:latin typeface="Aptos"/>
              </a:rPr>
              <a:t>Role Assignments</a:t>
            </a:r>
            <a:r>
              <a:rPr lang="en-US">
                <a:solidFill>
                  <a:srgbClr val="111111"/>
                </a:solidFill>
                <a:latin typeface="Aptos"/>
              </a:rPr>
              <a:t> - Update user roles and group memberships to reflect changes in job responsibilities</a:t>
            </a:r>
            <a:endParaRPr lang="en-US" b="1">
              <a:solidFill>
                <a:srgbClr val="111111"/>
              </a:solidFill>
              <a:latin typeface="-apple-system"/>
            </a:endParaRPr>
          </a:p>
          <a:p>
            <a:pPr marL="342900" indent="-342900">
              <a:buFontTx/>
              <a:buAutoNum type="arabicPeriod"/>
            </a:pPr>
            <a:r>
              <a:rPr lang="en-US" b="1">
                <a:solidFill>
                  <a:srgbClr val="111111"/>
                </a:solidFill>
                <a:latin typeface="-apple-system"/>
              </a:rPr>
              <a:t>Integration with Other Systems</a:t>
            </a:r>
            <a:r>
              <a:rPr lang="en-US">
                <a:solidFill>
                  <a:srgbClr val="111111"/>
                </a:solidFill>
                <a:latin typeface="-apple-system"/>
              </a:rPr>
              <a:t>- Seamless user provisioning and access management across different platforms.</a:t>
            </a:r>
          </a:p>
          <a:p>
            <a:pPr marL="342900" indent="-342900">
              <a:buFontTx/>
              <a:buAutoNum type="arabicPeriod"/>
            </a:pPr>
            <a:r>
              <a:rPr lang="en-US" b="1">
                <a:solidFill>
                  <a:srgbClr val="111111"/>
                </a:solidFill>
                <a:latin typeface="-apple-system"/>
              </a:rPr>
              <a:t>User Lifecycle Managemen</a:t>
            </a:r>
            <a:r>
              <a:rPr lang="en-US">
                <a:solidFill>
                  <a:srgbClr val="111111"/>
                </a:solidFill>
                <a:latin typeface="-apple-system"/>
              </a:rPr>
              <a:t>t - Onboarding and Offboarding, creation to deactivation, ensuring that access is granted and revoked as needed.</a:t>
            </a:r>
          </a:p>
          <a:p>
            <a:pPr marL="342900" indent="-342900">
              <a:buFontTx/>
              <a:buAutoNum type="arabicPeriod"/>
            </a:pPr>
            <a:r>
              <a:rPr lang="en-US" b="1">
                <a:solidFill>
                  <a:srgbClr val="111111"/>
                </a:solidFill>
                <a:latin typeface="Aptos"/>
              </a:rPr>
              <a:t>Compliance and Security</a:t>
            </a:r>
            <a:r>
              <a:rPr lang="en-US">
                <a:solidFill>
                  <a:srgbClr val="111111"/>
                </a:solidFill>
                <a:latin typeface="Aptos"/>
              </a:rPr>
              <a:t> - This helps in maintaining an audit trail and detecting unauthorized changes</a:t>
            </a:r>
            <a:endParaRPr lang="en-US">
              <a:solidFill>
                <a:srgbClr val="111111"/>
              </a:solidFill>
              <a:latin typeface="-apple-system"/>
            </a:endParaRPr>
          </a:p>
          <a:p>
            <a:pPr>
              <a:buFont typeface="Arial"/>
              <a:buChar char="•"/>
            </a:pPr>
            <a:endParaRPr lang="en-US">
              <a:solidFill>
                <a:srgbClr val="111111"/>
              </a:solidFill>
              <a:ea typeface="+mn-lt"/>
              <a:cs typeface="+mn-lt"/>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1.Define the user and manager variables and the credentials for Azure AD login.</a:t>
            </a:r>
          </a:p>
          <a:p>
            <a:r>
              <a:rPr lang="en-US">
                <a:solidFill>
                  <a:srgbClr val="111111"/>
                </a:solidFill>
                <a:latin typeface="-apple-system"/>
              </a:rPr>
              <a:t>2.Connect to Azure AD.</a:t>
            </a:r>
          </a:p>
          <a:p>
            <a:r>
              <a:rPr lang="en-US">
                <a:solidFill>
                  <a:srgbClr val="111111"/>
                </a:solidFill>
                <a:latin typeface="-apple-system"/>
              </a:rPr>
              <a:t>3.Disable the user account by setting Account Enabled to $false.</a:t>
            </a:r>
          </a:p>
          <a:p>
            <a:endParaRPr lang="en-US">
              <a:solidFill>
                <a:srgbClr val="111111"/>
              </a:solidFill>
              <a:latin typeface="-apple-system"/>
            </a:endParaRPr>
          </a:p>
          <a:p>
            <a:pPr algn="l"/>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065460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BF3FD-BA56-F13B-56D7-B4D8812E2B1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373572F-ACF7-3700-F95A-E869A25971B7}"/>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b="1" i="0">
              <a:solidFill>
                <a:srgbClr val="FFFFFF"/>
              </a:solidFill>
              <a:effectLst/>
              <a:latin typeface="Roboto" panose="02000000000000000000" pitchFamily="2" charset="0"/>
            </a:endParaRPr>
          </a:p>
          <a:p>
            <a:pPr algn="ctr"/>
            <a:r>
              <a:rPr lang="en-US"/>
              <a:t>Use Case: Informatica Access management</a:t>
            </a:r>
          </a:p>
          <a:p>
            <a:pPr algn="ctr"/>
            <a:endParaRPr lang="en-US"/>
          </a:p>
        </p:txBody>
      </p:sp>
      <p:sp>
        <p:nvSpPr>
          <p:cNvPr id="5" name="TextBox 4">
            <a:extLst>
              <a:ext uri="{FF2B5EF4-FFF2-40B4-BE49-F238E27FC236}">
                <a16:creationId xmlns:a16="http://schemas.microsoft.com/office/drawing/2014/main" id="{F8401517-06DE-438C-3C53-0D080FA44A2E}"/>
              </a:ext>
            </a:extLst>
          </p:cNvPr>
          <p:cNvSpPr txBox="1"/>
          <p:nvPr/>
        </p:nvSpPr>
        <p:spPr>
          <a:xfrm>
            <a:off x="130628" y="796290"/>
            <a:ext cx="12061372" cy="5047536"/>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600" b="0" i="0">
                <a:solidFill>
                  <a:srgbClr val="111111"/>
                </a:solidFill>
                <a:effectLst/>
                <a:latin typeface="-apple-system"/>
              </a:rPr>
              <a:t>The objective of Informatica Access Management is to ensure that the right people have access to the right data for the right purposes while maintaining compliance with security and privacy regulations</a:t>
            </a:r>
            <a:endParaRPr lang="en-US" sz="1600" b="0" i="0">
              <a:solidFill>
                <a:srgbClr val="242424"/>
              </a:solidFill>
              <a:effectLst/>
              <a:latin typeface="-apple-system"/>
            </a:endParaRPr>
          </a:p>
          <a:p>
            <a:pPr algn="l"/>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Data Protection</a:t>
            </a:r>
            <a:r>
              <a:rPr lang="en-US" sz="1600" b="0" i="0">
                <a:solidFill>
                  <a:srgbClr val="242424"/>
                </a:solidFill>
                <a:effectLst/>
                <a:latin typeface="-apple-system"/>
              </a:rPr>
              <a:t>: Implement scalable security and privacy controls to safeguard sensitive data</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Policy Definition and Enforcement</a:t>
            </a:r>
            <a:r>
              <a:rPr lang="en-US" sz="1600" b="0" i="0">
                <a:solidFill>
                  <a:srgbClr val="242424"/>
                </a:solidFill>
                <a:effectLst/>
                <a:latin typeface="-apple-system"/>
              </a:rPr>
              <a:t>: Create and enforce policies that align data protection with business outcomes and risk exposure</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Efficient Data Access</a:t>
            </a:r>
            <a:r>
              <a:rPr lang="en-US" sz="1600" b="0" i="0">
                <a:solidFill>
                  <a:srgbClr val="242424"/>
                </a:solidFill>
                <a:effectLst/>
                <a:latin typeface="-apple-system"/>
              </a:rPr>
              <a:t>: Provide fast access to data that is fit for purpose, ensuring it is consistent with defined policies</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Compliance</a:t>
            </a:r>
            <a:r>
              <a:rPr lang="en-US" sz="1600" b="0" i="0">
                <a:solidFill>
                  <a:srgbClr val="242424"/>
                </a:solidFill>
                <a:effectLst/>
                <a:latin typeface="-apple-system"/>
              </a:rPr>
              <a:t>: Maintain compliance with data privacy laws and regulations, such as GDPR and CCPA</a:t>
            </a:r>
            <a:r>
              <a:rPr lang="en-US" sz="1600" b="0" i="0" u="none" strike="noStrike">
                <a:solidFill>
                  <a:srgbClr val="242424"/>
                </a:solidFill>
                <a:effectLst/>
                <a:latin typeface="-apple-system"/>
              </a:rPr>
              <a:t>1</a:t>
            </a:r>
            <a:endParaRPr lang="en-US" sz="1600">
              <a:solidFill>
                <a:srgbClr val="111111"/>
              </a:solidFill>
              <a:latin typeface="-apple-system"/>
            </a:endParaRPr>
          </a:p>
          <a:p>
            <a:pPr algn="just"/>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IN" sz="1600">
                <a:solidFill>
                  <a:srgbClr val="111111"/>
                </a:solidFill>
                <a:latin typeface="-apple-system"/>
              </a:rPr>
              <a:t>Set Environment Variables:</a:t>
            </a:r>
          </a:p>
          <a:p>
            <a:pPr marL="342900" indent="-342900" algn="l">
              <a:buFont typeface="+mj-lt"/>
              <a:buAutoNum type="arabicPeriod"/>
            </a:pPr>
            <a:r>
              <a:rPr lang="en-US" sz="1600">
                <a:solidFill>
                  <a:srgbClr val="111111"/>
                </a:solidFill>
                <a:latin typeface="-apple-system"/>
              </a:rPr>
              <a:t>List Users and Their Roles</a:t>
            </a:r>
            <a:endParaRPr lang="en-IN"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List Roles and Their Privileges</a:t>
            </a:r>
            <a:endParaRPr lang="en-IN" sz="1600">
              <a:solidFill>
                <a:srgbClr val="111111"/>
              </a:solidFill>
              <a:latin typeface="-apple-system"/>
            </a:endParaRPr>
          </a:p>
          <a:p>
            <a:pPr marL="342900" indent="-342900" algn="l">
              <a:buFont typeface="+mj-lt"/>
              <a:buAutoNum type="arabicPeriod"/>
            </a:pPr>
            <a:r>
              <a:rPr lang="en-US" sz="1600">
                <a:solidFill>
                  <a:srgbClr val="111111"/>
                </a:solidFill>
                <a:latin typeface="-apple-system"/>
              </a:rPr>
              <a:t>audit user roles and privileges in an Informatica environment</a:t>
            </a:r>
          </a:p>
          <a:p>
            <a:pPr algn="l"/>
            <a:endParaRPr lang="en-US">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PowerShell,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24246684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3DBF2-F374-C28D-944B-40BD5BA9D3B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9BD3332-C501-EE0C-C8DC-123A846D6291}"/>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Informatica Ad-hoc Workflow Executor</a:t>
            </a:r>
          </a:p>
        </p:txBody>
      </p:sp>
      <p:sp>
        <p:nvSpPr>
          <p:cNvPr id="5" name="TextBox 4">
            <a:extLst>
              <a:ext uri="{FF2B5EF4-FFF2-40B4-BE49-F238E27FC236}">
                <a16:creationId xmlns:a16="http://schemas.microsoft.com/office/drawing/2014/main" id="{C0C2A8B1-D7BF-7E1E-7C53-024AEEC0CEA2}"/>
              </a:ext>
            </a:extLst>
          </p:cNvPr>
          <p:cNvSpPr txBox="1"/>
          <p:nvPr/>
        </p:nvSpPr>
        <p:spPr>
          <a:xfrm>
            <a:off x="130628" y="796290"/>
            <a:ext cx="12061372" cy="5293757"/>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600" b="0" i="0">
                <a:solidFill>
                  <a:srgbClr val="111111"/>
                </a:solidFill>
                <a:effectLst/>
                <a:latin typeface="-apple-system"/>
              </a:rPr>
              <a:t>The objective of </a:t>
            </a:r>
            <a:r>
              <a:rPr lang="en-US" sz="1600">
                <a:latin typeface="-apple-system"/>
              </a:rPr>
              <a:t>The Informatica Ad-hoc Workflow Executor is to provide flexibility and efficiency in running workflows on an as-needed basis</a:t>
            </a:r>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Job Monitoring</a:t>
            </a:r>
            <a:r>
              <a:rPr lang="en-US" sz="1600" b="0" i="0">
                <a:solidFill>
                  <a:srgbClr val="242424"/>
                </a:solidFill>
                <a:effectLst/>
                <a:latin typeface="-apple-system"/>
              </a:rPr>
              <a:t>: Users can monitor the status and progress of ad-hoc jobs through the Monitor tab, which provides detailed statistics and logs for each job</a:t>
            </a:r>
          </a:p>
          <a:p>
            <a:pPr marL="342900" indent="-342900" algn="l">
              <a:buFont typeface="+mj-lt"/>
              <a:buAutoNum type="arabicPeriod"/>
            </a:pPr>
            <a:r>
              <a:rPr lang="en-US" sz="1600" b="1" i="0">
                <a:solidFill>
                  <a:srgbClr val="242424"/>
                </a:solidFill>
                <a:effectLst/>
                <a:latin typeface="-apple-system"/>
              </a:rPr>
              <a:t>Resource Management</a:t>
            </a:r>
            <a:r>
              <a:rPr lang="en-US" sz="1600" b="0" i="0">
                <a:solidFill>
                  <a:srgbClr val="242424"/>
                </a:solidFill>
                <a:effectLst/>
                <a:latin typeface="-apple-system"/>
              </a:rPr>
              <a:t>: Manage resources effectively by queuing jobs and ensuring that system resources are optimally utilized</a:t>
            </a:r>
          </a:p>
          <a:p>
            <a:pPr marL="342900" indent="-342900" algn="l">
              <a:buFont typeface="+mj-lt"/>
              <a:buAutoNum type="arabicPeriod"/>
            </a:pPr>
            <a:r>
              <a:rPr lang="en-US" sz="1600" b="1" i="0">
                <a:solidFill>
                  <a:srgbClr val="242424"/>
                </a:solidFill>
                <a:effectLst/>
                <a:latin typeface="-apple-system"/>
              </a:rPr>
              <a:t>User Access</a:t>
            </a:r>
            <a:r>
              <a:rPr lang="en-US" sz="1600" b="0" i="0">
                <a:solidFill>
                  <a:srgbClr val="242424"/>
                </a:solidFill>
                <a:effectLst/>
                <a:latin typeface="-apple-system"/>
              </a:rPr>
              <a:t>: Provide appropriate access controls, allowing users to view and manage their own jobs, and administrators to monitor jobs run by others</a:t>
            </a:r>
          </a:p>
          <a:p>
            <a:pPr marL="342900" indent="-342900" algn="l">
              <a:buFont typeface="+mj-lt"/>
              <a:buAutoNum type="arabicPeriod"/>
            </a:pPr>
            <a:r>
              <a:rPr lang="en-US" sz="1600" b="1" i="0">
                <a:solidFill>
                  <a:srgbClr val="242424"/>
                </a:solidFill>
                <a:effectLst/>
                <a:latin typeface="-apple-system"/>
              </a:rPr>
              <a:t>Integration with Data Services</a:t>
            </a:r>
            <a:r>
              <a:rPr lang="en-US" sz="1600" b="0" i="0">
                <a:solidFill>
                  <a:srgbClr val="242424"/>
                </a:solidFill>
                <a:effectLst/>
                <a:latin typeface="-apple-system"/>
              </a:rPr>
              <a:t>: Seamlessly integrate with Informatica Data Integration Services to execute and manage ad-hoc jobs</a:t>
            </a:r>
            <a:endParaRPr lang="en-US" sz="1600" u="none" strike="noStrike">
              <a:solidFill>
                <a:srgbClr val="242424"/>
              </a:solidFill>
              <a:latin typeface="-apple-system"/>
            </a:endParaRPr>
          </a:p>
          <a:p>
            <a:pPr algn="l">
              <a:buFont typeface="+mj-lt"/>
              <a:buAutoNum type="arabicPeriod"/>
            </a:pPr>
            <a:endParaRPr lang="en-US" sz="1500">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US" sz="1500">
                <a:solidFill>
                  <a:srgbClr val="111111"/>
                </a:solidFill>
                <a:latin typeface="-apple-system"/>
              </a:rPr>
              <a:t>Open the Informatica Developer or Analyst tool where you can create and manage workflows. </a:t>
            </a:r>
          </a:p>
          <a:p>
            <a:pPr marL="342900" indent="-342900" algn="l">
              <a:buFont typeface="+mj-lt"/>
              <a:buAutoNum type="arabicPeriod"/>
            </a:pPr>
            <a:r>
              <a:rPr lang="en-US" sz="1500">
                <a:solidFill>
                  <a:srgbClr val="111111"/>
                </a:solidFill>
                <a:latin typeface="-apple-system"/>
              </a:rPr>
              <a:t>Choose the specific workflow you want to execute on an ad-hoc basis.</a:t>
            </a:r>
          </a:p>
          <a:p>
            <a:pPr marL="342900" indent="-342900" algn="l">
              <a:buFont typeface="+mj-lt"/>
              <a:buAutoNum type="arabicPeriod"/>
            </a:pPr>
            <a:r>
              <a:rPr lang="en-US" sz="1500">
                <a:solidFill>
                  <a:srgbClr val="111111"/>
                </a:solidFill>
                <a:latin typeface="-apple-system"/>
              </a:rPr>
              <a:t>Initiate the Ad-hoc Execution and monitor job</a:t>
            </a:r>
          </a:p>
          <a:p>
            <a:pPr marL="342900" indent="-342900" algn="l">
              <a:buFont typeface="+mj-lt"/>
              <a:buAutoNum type="arabicPeriod"/>
            </a:pPr>
            <a:r>
              <a:rPr lang="en-US" sz="1500">
                <a:solidFill>
                  <a:srgbClr val="111111"/>
                </a:solidFill>
                <a:latin typeface="-apple-system"/>
              </a:rPr>
              <a:t>Review Job Results </a:t>
            </a:r>
          </a:p>
          <a:p>
            <a:pPr marL="342900" indent="-342900" algn="l">
              <a:buFont typeface="+mj-lt"/>
              <a:buAutoNum type="arabicPeriod"/>
            </a:pPr>
            <a:r>
              <a:rPr lang="en-US" sz="1500">
                <a:solidFill>
                  <a:srgbClr val="111111"/>
                </a:solidFill>
                <a:latin typeface="-apple-system"/>
              </a:rPr>
              <a:t>Audit and compliance</a:t>
            </a:r>
          </a:p>
          <a:p>
            <a:pPr marL="342900" indent="-342900" algn="l">
              <a:buFont typeface="+mj-lt"/>
              <a:buAutoNum type="arabicPeriod"/>
            </a:pPr>
            <a:endParaRPr lang="en-US">
              <a:solidFill>
                <a:srgbClr val="111111"/>
              </a:solidFill>
              <a:latin typeface="-apple-system"/>
            </a:endParaRPr>
          </a:p>
          <a:p>
            <a:pPr algn="l"/>
            <a:r>
              <a:rPr lang="en-US" sz="1200" b="1">
                <a:solidFill>
                  <a:srgbClr val="111111"/>
                </a:solidFill>
                <a:latin typeface="-apple-system"/>
              </a:rPr>
              <a:t>Observability: </a:t>
            </a:r>
            <a:r>
              <a:rPr lang="en-US" sz="1200" b="1" err="1">
                <a:solidFill>
                  <a:srgbClr val="111111"/>
                </a:solidFill>
                <a:latin typeface="-apple-system"/>
              </a:rPr>
              <a:t>OpManager</a:t>
            </a:r>
            <a:endParaRPr lang="en-US" sz="1200" b="1">
              <a:solidFill>
                <a:srgbClr val="111111"/>
              </a:solidFill>
              <a:latin typeface="-apple-system"/>
            </a:endParaRPr>
          </a:p>
          <a:p>
            <a:pPr algn="l"/>
            <a:r>
              <a:rPr lang="en-US" sz="1200" b="1">
                <a:solidFill>
                  <a:srgbClr val="111111"/>
                </a:solidFill>
                <a:latin typeface="-apple-system"/>
              </a:rPr>
              <a:t>ITSM: ManageEngine ServiceDesk Plus</a:t>
            </a:r>
          </a:p>
          <a:p>
            <a:pPr algn="l"/>
            <a:r>
              <a:rPr lang="en-US" sz="1200" b="1">
                <a:solidFill>
                  <a:srgbClr val="111111"/>
                </a:solidFill>
                <a:latin typeface="-apple-system"/>
              </a:rPr>
              <a:t>Request type: Incident</a:t>
            </a:r>
          </a:p>
          <a:p>
            <a:r>
              <a:rPr lang="en-US" sz="1200" b="1" i="0">
                <a:solidFill>
                  <a:srgbClr val="111111"/>
                </a:solidFill>
                <a:effectLst/>
                <a:latin typeface="-apple-system"/>
              </a:rPr>
              <a:t>Scripting Language: PowerShell, YAML</a:t>
            </a:r>
            <a:br>
              <a:rPr lang="en-US" sz="1200" b="1" i="0">
                <a:solidFill>
                  <a:srgbClr val="111111"/>
                </a:solidFill>
                <a:effectLst/>
                <a:latin typeface="-apple-system"/>
              </a:rPr>
            </a:br>
            <a:r>
              <a:rPr lang="en-US" sz="1200" b="1">
                <a:solidFill>
                  <a:srgbClr val="111111"/>
                </a:solidFill>
                <a:latin typeface="-apple-system"/>
              </a:rPr>
              <a:t>Code Repository: GitHub</a:t>
            </a:r>
            <a:endParaRPr lang="en-US" sz="1200" b="1" i="0">
              <a:solidFill>
                <a:srgbClr val="111111"/>
              </a:solidFill>
              <a:effectLst/>
              <a:latin typeface="-apple-system"/>
            </a:endParaRPr>
          </a:p>
          <a:p>
            <a:pPr algn="l"/>
            <a:r>
              <a:rPr lang="en-US" sz="1200" b="1">
                <a:solidFill>
                  <a:srgbClr val="111111"/>
                </a:solidFill>
                <a:latin typeface="-apple-system"/>
              </a:rPr>
              <a:t>Automation Orchestrator: Ansible Automation Platform</a:t>
            </a:r>
            <a:endParaRPr lang="en-US" sz="1200" b="1" i="0">
              <a:solidFill>
                <a:srgbClr val="111111"/>
              </a:solidFill>
              <a:effectLst/>
              <a:latin typeface="-apple-system"/>
            </a:endParaRPr>
          </a:p>
        </p:txBody>
      </p:sp>
    </p:spTree>
    <p:extLst>
      <p:ext uri="{BB962C8B-B14F-4D97-AF65-F5344CB8AC3E}">
        <p14:creationId xmlns:p14="http://schemas.microsoft.com/office/powerpoint/2010/main" val="26367196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DBFC5-8550-BE6E-F230-DB8E93D6A97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DE1745F-E753-7550-3A65-8209C49E48B0}"/>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Informatica critical job delay</a:t>
            </a:r>
          </a:p>
        </p:txBody>
      </p:sp>
      <p:sp>
        <p:nvSpPr>
          <p:cNvPr id="5" name="TextBox 4">
            <a:extLst>
              <a:ext uri="{FF2B5EF4-FFF2-40B4-BE49-F238E27FC236}">
                <a16:creationId xmlns:a16="http://schemas.microsoft.com/office/drawing/2014/main" id="{61F91BFF-E58A-D33C-3639-5A6007928F20}"/>
              </a:ext>
            </a:extLst>
          </p:cNvPr>
          <p:cNvSpPr txBox="1"/>
          <p:nvPr/>
        </p:nvSpPr>
        <p:spPr>
          <a:xfrm>
            <a:off x="130628" y="796290"/>
            <a:ext cx="12061372" cy="5201424"/>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600">
                <a:solidFill>
                  <a:srgbClr val="242424"/>
                </a:solidFill>
                <a:latin typeface="-apple-system"/>
              </a:rPr>
              <a:t>The objective of managing critical job delays in Informatica is to ensure that essential data processing tasks are completed on time, thereby maintaining the integrity and availability of data for business operations</a:t>
            </a:r>
          </a:p>
          <a:p>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Monitoring and Alerts</a:t>
            </a:r>
            <a:r>
              <a:rPr lang="en-US" sz="1600" b="0" i="0">
                <a:solidFill>
                  <a:srgbClr val="242424"/>
                </a:solidFill>
                <a:effectLst/>
                <a:latin typeface="-apple-system"/>
              </a:rPr>
              <a:t>: Implement robust monitoring systems to detect delays in real-time and generate alerts for immediate action</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Root Cause Analysis</a:t>
            </a:r>
            <a:r>
              <a:rPr lang="en-US" sz="1600" b="0" i="0">
                <a:solidFill>
                  <a:srgbClr val="242424"/>
                </a:solidFill>
                <a:effectLst/>
                <a:latin typeface="-apple-system"/>
              </a:rPr>
              <a:t>: Conduct thorough root cause analysis to identify the reasons behind job delays and implement corrective measures</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Resource Management</a:t>
            </a:r>
            <a:r>
              <a:rPr lang="en-US" sz="1600" b="0" i="0">
                <a:solidFill>
                  <a:srgbClr val="242424"/>
                </a:solidFill>
                <a:effectLst/>
                <a:latin typeface="-apple-system"/>
              </a:rPr>
              <a:t>: Optimize resource allocation to ensure that critical jobs have the necessary resources to complete on time</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Job Prioritization</a:t>
            </a:r>
            <a:r>
              <a:rPr lang="en-US" sz="1600" b="0" i="0">
                <a:solidFill>
                  <a:srgbClr val="242424"/>
                </a:solidFill>
                <a:effectLst/>
                <a:latin typeface="-apple-system"/>
              </a:rPr>
              <a:t>: Prioritize critical jobs over less important tasks to ensure that essential data processing is not delayed</a:t>
            </a:r>
            <a:r>
              <a:rPr lang="en-US" sz="1600" b="0" i="0" u="none" strike="noStrike">
                <a:solidFill>
                  <a:srgbClr val="242424"/>
                </a:solidFill>
                <a:effectLst/>
                <a:latin typeface="-apple-system"/>
              </a:rPr>
              <a:t>1</a:t>
            </a:r>
            <a:endParaRPr lang="en-US" sz="1600" b="0" i="0">
              <a:solidFill>
                <a:srgbClr val="242424"/>
              </a:solidFill>
              <a:effectLst/>
              <a:latin typeface="-apple-system"/>
            </a:endParaRPr>
          </a:p>
          <a:p>
            <a:pPr marL="342900" indent="-342900" algn="l">
              <a:buFont typeface="+mj-lt"/>
              <a:buAutoNum type="arabicPeriod"/>
            </a:pPr>
            <a:r>
              <a:rPr lang="en-US" sz="1600" b="1" i="0">
                <a:solidFill>
                  <a:srgbClr val="242424"/>
                </a:solidFill>
                <a:effectLst/>
                <a:latin typeface="-apple-system"/>
              </a:rPr>
              <a:t>Performance Tuning</a:t>
            </a:r>
            <a:r>
              <a:rPr lang="en-US" sz="1600" b="0" i="0">
                <a:solidFill>
                  <a:srgbClr val="242424"/>
                </a:solidFill>
                <a:effectLst/>
                <a:latin typeface="-apple-system"/>
              </a:rPr>
              <a:t>: Continuously tune the performance of data workflows to prevent delays and improve efficiency</a:t>
            </a:r>
            <a:r>
              <a:rPr lang="en-US" sz="1600" b="0" i="0" u="none" strike="noStrike">
                <a:solidFill>
                  <a:srgbClr val="242424"/>
                </a:solidFill>
                <a:effectLst/>
                <a:latin typeface="-apple-system"/>
              </a:rPr>
              <a:t>1</a:t>
            </a:r>
            <a:endParaRPr lang="en-US" sz="1600">
              <a:solidFill>
                <a:srgbClr val="111111"/>
              </a:solidFill>
              <a:latin typeface="-apple-system"/>
            </a:endParaRPr>
          </a:p>
          <a:p>
            <a:pPr algn="just"/>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IN" sz="1600" i="0">
                <a:solidFill>
                  <a:srgbClr val="242424"/>
                </a:solidFill>
                <a:effectLst/>
                <a:latin typeface="-apple-system"/>
              </a:rPr>
              <a:t>Monitoring and Detection:</a:t>
            </a:r>
          </a:p>
          <a:p>
            <a:pPr marL="342900" indent="-342900" algn="l">
              <a:buFont typeface="+mj-lt"/>
              <a:buAutoNum type="arabicPeriod"/>
            </a:pPr>
            <a:r>
              <a:rPr lang="en-IN" sz="1600" i="0">
                <a:solidFill>
                  <a:srgbClr val="242424"/>
                </a:solidFill>
                <a:effectLst/>
                <a:latin typeface="-apple-system"/>
              </a:rPr>
              <a:t>Find the Root Cause Analysis</a:t>
            </a:r>
            <a:endParaRPr lang="en-IN" sz="1600">
              <a:solidFill>
                <a:srgbClr val="242424"/>
              </a:solidFill>
              <a:latin typeface="-apple-system"/>
            </a:endParaRPr>
          </a:p>
          <a:p>
            <a:pPr marL="342900" indent="-342900" algn="l">
              <a:buFont typeface="+mj-lt"/>
              <a:buAutoNum type="arabicPeriod"/>
            </a:pPr>
            <a:r>
              <a:rPr lang="en-IN" sz="1600" i="0">
                <a:solidFill>
                  <a:srgbClr val="242424"/>
                </a:solidFill>
                <a:effectLst/>
                <a:latin typeface="-apple-system"/>
              </a:rPr>
              <a:t>Immediate Remediation</a:t>
            </a:r>
            <a:r>
              <a:rPr lang="en-IN" sz="1600">
                <a:solidFill>
                  <a:srgbClr val="242424"/>
                </a:solidFill>
                <a:latin typeface="-apple-system"/>
              </a:rPr>
              <a:t> and </a:t>
            </a:r>
            <a:r>
              <a:rPr lang="en-IN" sz="1600" i="0">
                <a:solidFill>
                  <a:srgbClr val="242424"/>
                </a:solidFill>
                <a:effectLst/>
                <a:latin typeface="-apple-system"/>
              </a:rPr>
              <a:t>Performance Tuning</a:t>
            </a:r>
            <a:endParaRPr lang="en-IN" sz="1600">
              <a:solidFill>
                <a:srgbClr val="242424"/>
              </a:solidFill>
              <a:latin typeface="-apple-system"/>
            </a:endParaRPr>
          </a:p>
          <a:p>
            <a:pPr marL="342900" indent="-342900" algn="l">
              <a:buFont typeface="+mj-lt"/>
              <a:buAutoNum type="arabicPeriod"/>
            </a:pPr>
            <a:r>
              <a:rPr lang="en-IN" sz="1600" i="0">
                <a:solidFill>
                  <a:srgbClr val="242424"/>
                </a:solidFill>
                <a:effectLst/>
                <a:latin typeface="-apple-system"/>
              </a:rPr>
              <a:t>Preventive Measures</a:t>
            </a:r>
            <a:r>
              <a:rPr lang="en-IN" sz="1600">
                <a:solidFill>
                  <a:srgbClr val="242424"/>
                </a:solidFill>
                <a:latin typeface="-apple-system"/>
              </a:rPr>
              <a:t> and </a:t>
            </a:r>
            <a:r>
              <a:rPr lang="en-IN" sz="1600" i="0">
                <a:solidFill>
                  <a:srgbClr val="242424"/>
                </a:solidFill>
                <a:effectLst/>
                <a:latin typeface="-apple-system"/>
              </a:rPr>
              <a:t>Documentation and Reporting</a:t>
            </a:r>
          </a:p>
          <a:p>
            <a:pPr marL="342900" indent="-342900" algn="l">
              <a:buFont typeface="+mj-lt"/>
              <a:buAutoNum type="arabicPeriod"/>
            </a:pPr>
            <a:endParaRPr lang="en-US">
              <a:solidFill>
                <a:srgbClr val="111111"/>
              </a:solidFill>
              <a:latin typeface="-apple-system"/>
            </a:endParaRPr>
          </a:p>
          <a:p>
            <a:pPr algn="l"/>
            <a:r>
              <a:rPr lang="en-US" sz="1200" b="1">
                <a:solidFill>
                  <a:srgbClr val="111111"/>
                </a:solidFill>
                <a:latin typeface="-apple-system"/>
              </a:rPr>
              <a:t>Observability: </a:t>
            </a:r>
            <a:r>
              <a:rPr lang="en-US" sz="1200" b="1" err="1">
                <a:solidFill>
                  <a:srgbClr val="111111"/>
                </a:solidFill>
                <a:latin typeface="-apple-system"/>
              </a:rPr>
              <a:t>OpManager</a:t>
            </a:r>
            <a:endParaRPr lang="en-US" sz="1200" b="1">
              <a:solidFill>
                <a:srgbClr val="111111"/>
              </a:solidFill>
              <a:latin typeface="-apple-system"/>
            </a:endParaRPr>
          </a:p>
          <a:p>
            <a:pPr algn="l"/>
            <a:r>
              <a:rPr lang="en-US" sz="1200" b="1">
                <a:solidFill>
                  <a:srgbClr val="111111"/>
                </a:solidFill>
                <a:latin typeface="-apple-system"/>
              </a:rPr>
              <a:t>ITSM: ManageEngine ServiceDesk Plus</a:t>
            </a:r>
          </a:p>
          <a:p>
            <a:pPr algn="l"/>
            <a:r>
              <a:rPr lang="en-US" sz="1200" b="1">
                <a:solidFill>
                  <a:srgbClr val="111111"/>
                </a:solidFill>
                <a:latin typeface="-apple-system"/>
              </a:rPr>
              <a:t>Request type: Incident</a:t>
            </a:r>
          </a:p>
          <a:p>
            <a:r>
              <a:rPr lang="en-US" sz="1200" b="1" i="0">
                <a:solidFill>
                  <a:srgbClr val="111111"/>
                </a:solidFill>
                <a:effectLst/>
                <a:latin typeface="-apple-system"/>
              </a:rPr>
              <a:t>Scripting Language: PowerShell, YAML</a:t>
            </a:r>
            <a:br>
              <a:rPr lang="en-US" sz="1200" b="1" i="0">
                <a:solidFill>
                  <a:srgbClr val="111111"/>
                </a:solidFill>
                <a:effectLst/>
                <a:latin typeface="-apple-system"/>
              </a:rPr>
            </a:br>
            <a:r>
              <a:rPr lang="en-US" sz="1200" b="1">
                <a:solidFill>
                  <a:srgbClr val="111111"/>
                </a:solidFill>
                <a:latin typeface="-apple-system"/>
              </a:rPr>
              <a:t>Code Repository: GitHub</a:t>
            </a:r>
            <a:endParaRPr lang="en-US" sz="1200" b="1" i="0">
              <a:solidFill>
                <a:srgbClr val="111111"/>
              </a:solidFill>
              <a:effectLst/>
              <a:latin typeface="-apple-system"/>
            </a:endParaRPr>
          </a:p>
          <a:p>
            <a:pPr algn="l"/>
            <a:r>
              <a:rPr lang="en-US" sz="1200" b="1">
                <a:solidFill>
                  <a:srgbClr val="111111"/>
                </a:solidFill>
                <a:latin typeface="-apple-system"/>
              </a:rPr>
              <a:t>Automation Orchestrator: Ansible Automation Platform</a:t>
            </a:r>
            <a:endParaRPr lang="en-US" sz="1200" b="1" i="0">
              <a:solidFill>
                <a:srgbClr val="111111"/>
              </a:solidFill>
              <a:effectLst/>
              <a:latin typeface="-apple-system"/>
            </a:endParaRPr>
          </a:p>
        </p:txBody>
      </p:sp>
    </p:spTree>
    <p:extLst>
      <p:ext uri="{BB962C8B-B14F-4D97-AF65-F5344CB8AC3E}">
        <p14:creationId xmlns:p14="http://schemas.microsoft.com/office/powerpoint/2010/main" val="1440766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A4EEBB8-A091-D70B-D7D4-1AE121124BD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Use Case: VM Patch Automation in Azure Cloud </a:t>
            </a:r>
          </a:p>
        </p:txBody>
      </p:sp>
      <p:sp>
        <p:nvSpPr>
          <p:cNvPr id="5" name="TextBox 4">
            <a:extLst>
              <a:ext uri="{FF2B5EF4-FFF2-40B4-BE49-F238E27FC236}">
                <a16:creationId xmlns:a16="http://schemas.microsoft.com/office/drawing/2014/main" id="{FC4BB84B-F12C-14A4-2E27-802C640DE791}"/>
              </a:ext>
            </a:extLst>
          </p:cNvPr>
          <p:cNvSpPr txBox="1"/>
          <p:nvPr/>
        </p:nvSpPr>
        <p:spPr>
          <a:xfrm>
            <a:off x="397328" y="889843"/>
            <a:ext cx="11397342" cy="5262979"/>
          </a:xfrm>
          <a:prstGeom prst="rect">
            <a:avLst/>
          </a:prstGeom>
          <a:noFill/>
        </p:spPr>
        <p:txBody>
          <a:bodyPr wrap="square" lIns="91440" tIns="45720" rIns="91440" bIns="45720" rtlCol="0" anchor="t">
            <a:spAutoFit/>
          </a:bodyPr>
          <a:lstStyle/>
          <a:p>
            <a:r>
              <a:rPr lang="en-US" sz="1600" b="1" i="0">
                <a:solidFill>
                  <a:srgbClr val="111111"/>
                </a:solidFill>
                <a:effectLst/>
                <a:latin typeface="-apple-system"/>
              </a:rPr>
              <a:t>Objective:</a:t>
            </a:r>
            <a:r>
              <a:rPr lang="en-US" sz="1600" b="0" i="0">
                <a:solidFill>
                  <a:srgbClr val="111111"/>
                </a:solidFill>
                <a:effectLst/>
                <a:latin typeface="-apple-system"/>
              </a:rPr>
              <a:t> The objective of this project is to </a:t>
            </a:r>
            <a:r>
              <a:rPr lang="en-US" sz="1600">
                <a:solidFill>
                  <a:srgbClr val="111111"/>
                </a:solidFill>
                <a:latin typeface="-apple-system"/>
              </a:rPr>
              <a:t>perform the patching on the VMs to keep the machines updated, secured and in compliance with the organization policy enhancing the stability and performance of the VM. The solution should perform pre patch checks before the patch window to keep the machines ready for the patch automation at the actual patch downtime window followed by the post patch checks and validations.</a:t>
            </a:r>
            <a:endParaRPr lang="en-US" sz="1600" b="0" i="0">
              <a:solidFill>
                <a:srgbClr val="111111"/>
              </a:solidFill>
              <a:effectLst/>
              <a:latin typeface="-apple-system"/>
            </a:endParaRPr>
          </a:p>
          <a:p>
            <a:pPr algn="l"/>
            <a:br>
              <a:rPr lang="en-US" sz="1600">
                <a:latin typeface="-apple-system"/>
              </a:rPr>
            </a:br>
            <a:r>
              <a:rPr lang="en-US" sz="1600" b="1" i="0">
                <a:solidFill>
                  <a:srgbClr val="111111"/>
                </a:solidFill>
                <a:effectLst/>
                <a:latin typeface="-apple-system"/>
              </a:rPr>
              <a:t>Scope:</a:t>
            </a:r>
            <a:endParaRPr lang="en-US" sz="1600" b="0" i="0">
              <a:solidFill>
                <a:srgbClr val="111111"/>
              </a:solidFill>
              <a:effectLst/>
              <a:latin typeface="-apple-system"/>
            </a:endParaRPr>
          </a:p>
          <a:p>
            <a:pPr>
              <a:buAutoNum type="arabicPeriod"/>
            </a:pPr>
            <a:r>
              <a:rPr lang="en-US" sz="1600" i="0">
                <a:solidFill>
                  <a:srgbClr val="111111"/>
                </a:solidFill>
                <a:effectLst/>
                <a:latin typeface="-apple-system"/>
              </a:rPr>
              <a:t> </a:t>
            </a:r>
            <a:r>
              <a:rPr lang="en-US" sz="1600" b="1">
                <a:solidFill>
                  <a:srgbClr val="111111"/>
                </a:solidFill>
                <a:latin typeface="-apple-system"/>
                <a:ea typeface="+mn-lt"/>
                <a:cs typeface="+mn-lt"/>
              </a:rPr>
              <a:t>Security</a:t>
            </a:r>
            <a:r>
              <a:rPr lang="en-US" sz="1600">
                <a:solidFill>
                  <a:srgbClr val="111111"/>
                </a:solidFill>
                <a:latin typeface="-apple-system"/>
                <a:ea typeface="+mn-lt"/>
                <a:cs typeface="+mn-lt"/>
              </a:rPr>
              <a:t>: Ensuring that all VMs are up-to-date with the latest security patches to protect against vulnerabilities and threats.</a:t>
            </a:r>
            <a:endParaRPr lang="en-US" sz="1600" b="1" i="0">
              <a:solidFill>
                <a:srgbClr val="111111"/>
              </a:solidFill>
              <a:effectLst/>
              <a:latin typeface="-apple-system"/>
            </a:endParaRPr>
          </a:p>
          <a:p>
            <a:pPr>
              <a:buAutoNum type="arabicPeriod"/>
            </a:pPr>
            <a:r>
              <a:rPr lang="en-US" sz="1600" i="0">
                <a:solidFill>
                  <a:srgbClr val="111111"/>
                </a:solidFill>
                <a:effectLst/>
                <a:latin typeface="-apple-system"/>
              </a:rPr>
              <a:t> </a:t>
            </a:r>
            <a:r>
              <a:rPr lang="en-US" sz="1600" b="1">
                <a:solidFill>
                  <a:srgbClr val="111111"/>
                </a:solidFill>
                <a:latin typeface="-apple-system"/>
                <a:ea typeface="+mn-lt"/>
                <a:cs typeface="+mn-lt"/>
              </a:rPr>
              <a:t>Compliance</a:t>
            </a:r>
            <a:r>
              <a:rPr lang="en-US" sz="1600">
                <a:solidFill>
                  <a:srgbClr val="111111"/>
                </a:solidFill>
                <a:latin typeface="-apple-system"/>
                <a:ea typeface="+mn-lt"/>
                <a:cs typeface="+mn-lt"/>
              </a:rPr>
              <a:t>: Meeting regulatory and organizational compliance requirements by maintaining a consistent patching schedule.</a:t>
            </a:r>
            <a:endParaRPr lang="en-US" sz="1600" b="1" i="0">
              <a:solidFill>
                <a:srgbClr val="111111"/>
              </a:solidFill>
              <a:effectLst/>
              <a:latin typeface="-apple-system"/>
            </a:endParaRPr>
          </a:p>
          <a:p>
            <a:pPr>
              <a:buAutoNum type="arabicPeriod"/>
            </a:pPr>
            <a:r>
              <a:rPr lang="en-US" sz="1600" b="0" i="0">
                <a:solidFill>
                  <a:srgbClr val="111111"/>
                </a:solidFill>
                <a:effectLst/>
                <a:latin typeface="-apple-system"/>
              </a:rPr>
              <a:t> </a:t>
            </a:r>
            <a:r>
              <a:rPr lang="en-US" sz="1600" b="1">
                <a:solidFill>
                  <a:srgbClr val="111111"/>
                </a:solidFill>
                <a:latin typeface="-apple-system"/>
                <a:ea typeface="+mn-lt"/>
                <a:cs typeface="+mn-lt"/>
              </a:rPr>
              <a:t>Stability</a:t>
            </a:r>
            <a:r>
              <a:rPr lang="en-US" sz="1600">
                <a:solidFill>
                  <a:srgbClr val="111111"/>
                </a:solidFill>
                <a:latin typeface="-apple-system"/>
                <a:ea typeface="+mn-lt"/>
                <a:cs typeface="+mn-lt"/>
              </a:rPr>
              <a:t>: Enhancing the stability and performance of VMs by applying patches that fix bugs and improve functionality.</a:t>
            </a:r>
            <a:endParaRPr lang="en-US" sz="1600" b="0" i="0">
              <a:solidFill>
                <a:srgbClr val="111111"/>
              </a:solidFill>
              <a:effectLst/>
              <a:latin typeface="-apple-system"/>
              <a:ea typeface="+mn-lt"/>
              <a:cs typeface="+mn-lt"/>
            </a:endParaRPr>
          </a:p>
          <a:p>
            <a:pPr>
              <a:buFontTx/>
              <a:buAutoNum type="arabicPeriod"/>
            </a:pPr>
            <a:r>
              <a:rPr lang="en-US" sz="1600">
                <a:solidFill>
                  <a:srgbClr val="111111"/>
                </a:solidFill>
                <a:latin typeface="-apple-system"/>
                <a:ea typeface="+mn-lt"/>
                <a:cs typeface="+mn-lt"/>
              </a:rPr>
              <a:t> </a:t>
            </a:r>
            <a:r>
              <a:rPr lang="en-US" sz="1600" b="1">
                <a:solidFill>
                  <a:srgbClr val="111111"/>
                </a:solidFill>
                <a:latin typeface="-apple-system"/>
                <a:ea typeface="+mn-lt"/>
                <a:cs typeface="+mn-lt"/>
              </a:rPr>
              <a:t>Minimizing Downtime</a:t>
            </a:r>
            <a:r>
              <a:rPr lang="en-US" sz="1600">
                <a:solidFill>
                  <a:srgbClr val="111111"/>
                </a:solidFill>
                <a:latin typeface="-apple-system"/>
                <a:ea typeface="+mn-lt"/>
                <a:cs typeface="+mn-lt"/>
              </a:rPr>
              <a:t>: Reducing the downtime associated with patching by planning and automating the patching process.</a:t>
            </a:r>
            <a:endParaRPr lang="en-US" sz="1600">
              <a:solidFill>
                <a:srgbClr val="111111"/>
              </a:solidFill>
              <a:latin typeface="-apple-system"/>
            </a:endParaRPr>
          </a:p>
          <a:p>
            <a:pPr>
              <a:buFontTx/>
              <a:buAutoNum type="arabicPeriod"/>
            </a:pPr>
            <a:r>
              <a:rPr lang="en-US" sz="1600">
                <a:solidFill>
                  <a:srgbClr val="111111"/>
                </a:solidFill>
                <a:latin typeface="-apple-system"/>
                <a:ea typeface="+mn-lt"/>
                <a:cs typeface="+mn-lt"/>
              </a:rPr>
              <a:t> </a:t>
            </a:r>
            <a:r>
              <a:rPr lang="en-US" sz="1600" b="1">
                <a:solidFill>
                  <a:srgbClr val="111111"/>
                </a:solidFill>
                <a:latin typeface="-apple-system"/>
                <a:ea typeface="+mn-lt"/>
                <a:cs typeface="+mn-lt"/>
              </a:rPr>
              <a:t>Risk Management</a:t>
            </a:r>
            <a:r>
              <a:rPr lang="en-US" sz="1600">
                <a:solidFill>
                  <a:srgbClr val="111111"/>
                </a:solidFill>
                <a:latin typeface="-apple-system"/>
                <a:ea typeface="+mn-lt"/>
                <a:cs typeface="+mn-lt"/>
              </a:rPr>
              <a:t>: Mitigating the risk of cyber-attacks and system failures by promptly addressing known vulnerabilities.</a:t>
            </a:r>
            <a:endParaRPr lang="en-US" sz="1600">
              <a:solidFill>
                <a:srgbClr val="111111"/>
              </a:solidFill>
              <a:latin typeface="-apple-system"/>
            </a:endParaRPr>
          </a:p>
          <a:p>
            <a:pPr>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Version Control:</a:t>
            </a:r>
            <a:r>
              <a:rPr lang="en-US" sz="1600" b="0" i="0">
                <a:solidFill>
                  <a:srgbClr val="111111"/>
                </a:solidFill>
                <a:effectLst/>
                <a:latin typeface="-apple-system"/>
              </a:rPr>
              <a:t> Implement version control for </a:t>
            </a:r>
            <a:r>
              <a:rPr lang="en-US" sz="1600">
                <a:solidFill>
                  <a:srgbClr val="111111"/>
                </a:solidFill>
                <a:latin typeface="-apple-system"/>
              </a:rPr>
              <a:t>the codes to</a:t>
            </a:r>
            <a:r>
              <a:rPr lang="en-US" sz="1600" b="0" i="0">
                <a:solidFill>
                  <a:srgbClr val="111111"/>
                </a:solidFill>
                <a:effectLst/>
                <a:latin typeface="-apple-system"/>
              </a:rPr>
              <a:t> track changes </a:t>
            </a:r>
            <a:r>
              <a:rPr lang="en-US" sz="1600">
                <a:solidFill>
                  <a:srgbClr val="111111"/>
                </a:solidFill>
                <a:latin typeface="-apple-system"/>
              </a:rPr>
              <a:t>made as part of patch enhancements</a:t>
            </a:r>
            <a:r>
              <a:rPr lang="en-US" sz="1600" b="0" i="0">
                <a:solidFill>
                  <a:srgbClr val="111111"/>
                </a:solidFill>
                <a:effectLst/>
                <a:latin typeface="-apple-system"/>
              </a:rPr>
              <a:t>.</a:t>
            </a:r>
          </a:p>
          <a:p>
            <a:pPr>
              <a:buFont typeface="+mj-lt"/>
              <a:buAutoNum type="arabicPeriod"/>
            </a:pPr>
            <a:r>
              <a:rPr lang="en-US" sz="1600" i="0">
                <a:solidFill>
                  <a:srgbClr val="111111"/>
                </a:solidFill>
                <a:effectLst/>
                <a:latin typeface="-apple-system"/>
              </a:rPr>
              <a:t> </a:t>
            </a:r>
            <a:r>
              <a:rPr lang="en-US" sz="1600" b="1" i="0">
                <a:solidFill>
                  <a:srgbClr val="111111"/>
                </a:solidFill>
                <a:effectLst/>
                <a:latin typeface="-apple-system"/>
              </a:rPr>
              <a:t>Testing and Validation:</a:t>
            </a:r>
            <a:r>
              <a:rPr lang="en-US" sz="1600" b="0" i="0">
                <a:solidFill>
                  <a:srgbClr val="111111"/>
                </a:solidFill>
                <a:effectLst/>
                <a:latin typeface="-apple-system"/>
              </a:rPr>
              <a:t> Implement testing and validation processes to ensure the correctness and reliability of the deployed </a:t>
            </a:r>
            <a:r>
              <a:rPr lang="en-US" sz="1600">
                <a:solidFill>
                  <a:srgbClr val="111111"/>
                </a:solidFill>
                <a:latin typeface="-apple-system"/>
              </a:rPr>
              <a:t>code</a:t>
            </a:r>
            <a:r>
              <a:rPr lang="en-US" sz="1600" b="0" i="0">
                <a:solidFill>
                  <a:srgbClr val="111111"/>
                </a:solidFill>
                <a:effectLst/>
                <a:latin typeface="-apple-system"/>
              </a:rPr>
              <a:t>.</a:t>
            </a:r>
          </a:p>
          <a:p>
            <a:r>
              <a:rPr lang="en-US" sz="1600" b="1" i="0">
                <a:solidFill>
                  <a:srgbClr val="111111"/>
                </a:solidFill>
                <a:effectLst/>
                <a:latin typeface="-apple-system"/>
              </a:rPr>
              <a:t> </a:t>
            </a:r>
          </a:p>
          <a:p>
            <a:endParaRPr lang="en-US" sz="1600" b="1">
              <a:solidFill>
                <a:srgbClr val="111111"/>
              </a:solidFill>
              <a:latin typeface="-apple-system"/>
            </a:endParaRPr>
          </a:p>
          <a:p>
            <a:r>
              <a:rPr lang="en-US" sz="1600" b="1">
                <a:solidFill>
                  <a:srgbClr val="111111"/>
                </a:solidFill>
                <a:latin typeface="-apple-system"/>
              </a:rPr>
              <a:t>Observability: </a:t>
            </a:r>
            <a:r>
              <a:rPr lang="en-US" sz="1600" b="1" err="1">
                <a:solidFill>
                  <a:srgbClr val="111111"/>
                </a:solidFill>
                <a:latin typeface="-apple-system"/>
              </a:rPr>
              <a:t>OpManager</a:t>
            </a:r>
            <a:endParaRPr lang="en-US" sz="1600" i="0">
              <a:solidFill>
                <a:srgbClr val="111111"/>
              </a:solidFill>
              <a:effectLst/>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Service Catalog item</a:t>
            </a:r>
          </a:p>
          <a:p>
            <a:pPr algn="l"/>
            <a:r>
              <a:rPr lang="en-US" sz="1600" b="1" i="0">
                <a:solidFill>
                  <a:srgbClr val="111111"/>
                </a:solidFill>
                <a:effectLst/>
                <a:latin typeface="-apple-system"/>
              </a:rPr>
              <a:t>Scripting Language: Azure PowerShell, YAML</a:t>
            </a:r>
          </a:p>
          <a:p>
            <a:pPr algn="l"/>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i="0">
              <a:solidFill>
                <a:srgbClr val="111111"/>
              </a:solidFill>
              <a:effectLst/>
              <a:latin typeface="-apple-system"/>
            </a:endParaRPr>
          </a:p>
        </p:txBody>
      </p:sp>
    </p:spTree>
    <p:extLst>
      <p:ext uri="{BB962C8B-B14F-4D97-AF65-F5344CB8AC3E}">
        <p14:creationId xmlns:p14="http://schemas.microsoft.com/office/powerpoint/2010/main" val="26506004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196DC-E905-0156-13E7-D110E20F8F97}"/>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5B211D8-E936-96A9-B219-91FDB0799017}"/>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Informatica services monitor</a:t>
            </a:r>
          </a:p>
        </p:txBody>
      </p:sp>
      <p:sp>
        <p:nvSpPr>
          <p:cNvPr id="5" name="TextBox 4">
            <a:extLst>
              <a:ext uri="{FF2B5EF4-FFF2-40B4-BE49-F238E27FC236}">
                <a16:creationId xmlns:a16="http://schemas.microsoft.com/office/drawing/2014/main" id="{49C0AAD3-66A0-F86D-EEDD-3B2CB3747CB5}"/>
              </a:ext>
            </a:extLst>
          </p:cNvPr>
          <p:cNvSpPr txBox="1"/>
          <p:nvPr/>
        </p:nvSpPr>
        <p:spPr>
          <a:xfrm>
            <a:off x="130628" y="796290"/>
            <a:ext cx="12061372" cy="5309146"/>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600">
                <a:solidFill>
                  <a:srgbClr val="242424"/>
                </a:solidFill>
                <a:latin typeface="-apple-system"/>
              </a:rPr>
              <a:t>The Informatica Services Monitor is designed to provide comprehensive monitoring and management of data integration and other services within the Informatica ecosystem</a:t>
            </a:r>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Real-Time Monitoring</a:t>
            </a:r>
            <a:r>
              <a:rPr lang="en-US" sz="1600" b="0" i="0">
                <a:solidFill>
                  <a:srgbClr val="242424"/>
                </a:solidFill>
                <a:effectLst/>
                <a:latin typeface="-apple-system"/>
              </a:rPr>
              <a:t>: Provide real-time visibility into the status and performance of various Informatica services, including data integration, data quality, and data governance</a:t>
            </a:r>
          </a:p>
          <a:p>
            <a:pPr marL="342900" indent="-342900" algn="l">
              <a:buFont typeface="+mj-lt"/>
              <a:buAutoNum type="arabicPeriod"/>
            </a:pPr>
            <a:r>
              <a:rPr lang="en-US" sz="1600" b="1" i="0">
                <a:solidFill>
                  <a:srgbClr val="242424"/>
                </a:solidFill>
                <a:effectLst/>
                <a:latin typeface="-apple-system"/>
              </a:rPr>
              <a:t>Error Detection and Troubleshooting</a:t>
            </a:r>
            <a:r>
              <a:rPr lang="en-US" sz="1600" b="0" i="0">
                <a:solidFill>
                  <a:srgbClr val="242424"/>
                </a:solidFill>
                <a:effectLst/>
                <a:latin typeface="-apple-system"/>
              </a:rPr>
              <a:t>: Quickly identify and troubleshoot errors or issues in data workflows and services to minimize downtime and ensure smooth operations</a:t>
            </a:r>
          </a:p>
          <a:p>
            <a:pPr marL="342900" indent="-342900" algn="l">
              <a:buFont typeface="+mj-lt"/>
              <a:buAutoNum type="arabicPeriod"/>
            </a:pPr>
            <a:r>
              <a:rPr lang="en-US" sz="1600" b="1" i="0">
                <a:solidFill>
                  <a:srgbClr val="242424"/>
                </a:solidFill>
                <a:effectLst/>
                <a:latin typeface="-apple-system"/>
              </a:rPr>
              <a:t>Performance Optimization</a:t>
            </a:r>
            <a:r>
              <a:rPr lang="en-US" sz="1600" b="0" i="0">
                <a:solidFill>
                  <a:srgbClr val="242424"/>
                </a:solidFill>
                <a:effectLst/>
                <a:latin typeface="-apple-system"/>
              </a:rPr>
              <a:t>: Monitor resource utilization and performance metrics to optimize the efficiency of data processing tasks</a:t>
            </a:r>
          </a:p>
          <a:p>
            <a:pPr marL="342900" indent="-342900" algn="l">
              <a:buFont typeface="+mj-lt"/>
              <a:buAutoNum type="arabicPeriod"/>
            </a:pPr>
            <a:r>
              <a:rPr lang="en-US" sz="1600" b="1" i="0">
                <a:solidFill>
                  <a:srgbClr val="242424"/>
                </a:solidFill>
                <a:effectLst/>
                <a:latin typeface="-apple-system"/>
              </a:rPr>
              <a:t>Compliance and Reporting</a:t>
            </a:r>
            <a:r>
              <a:rPr lang="en-US" sz="1600" b="0" i="0">
                <a:solidFill>
                  <a:srgbClr val="242424"/>
                </a:solidFill>
                <a:effectLst/>
                <a:latin typeface="-apple-system"/>
              </a:rPr>
              <a:t>: Ensure compliance with organizational policies and regulatory requirements by maintaining detailed logs and reports of service activities</a:t>
            </a:r>
          </a:p>
          <a:p>
            <a:pPr algn="just"/>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l">
              <a:buFont typeface="+mj-lt"/>
              <a:buAutoNum type="arabicPeriod"/>
            </a:pPr>
            <a:r>
              <a:rPr lang="en-IN" sz="1600" i="0">
                <a:solidFill>
                  <a:srgbClr val="242424"/>
                </a:solidFill>
                <a:effectLst/>
                <a:latin typeface="-apple-system"/>
              </a:rPr>
              <a:t>Monitoring the services</a:t>
            </a:r>
          </a:p>
          <a:p>
            <a:pPr marL="342900" indent="-342900" algn="l">
              <a:buFont typeface="+mj-lt"/>
              <a:buAutoNum type="arabicPeriod"/>
            </a:pPr>
            <a:r>
              <a:rPr lang="en-IN" sz="1600" i="0">
                <a:solidFill>
                  <a:srgbClr val="242424"/>
                </a:solidFill>
                <a:effectLst/>
                <a:latin typeface="-apple-system"/>
              </a:rPr>
              <a:t>Find the status of Informatica services</a:t>
            </a:r>
            <a:endParaRPr lang="en-IN" sz="1600">
              <a:solidFill>
                <a:srgbClr val="242424"/>
              </a:solidFill>
              <a:latin typeface="-apple-system"/>
            </a:endParaRPr>
          </a:p>
          <a:p>
            <a:pPr marL="342900" indent="-342900" algn="l">
              <a:buFont typeface="+mj-lt"/>
              <a:buAutoNum type="arabicPeriod"/>
            </a:pPr>
            <a:r>
              <a:rPr lang="en-IN" sz="1600" i="0">
                <a:solidFill>
                  <a:srgbClr val="242424"/>
                </a:solidFill>
                <a:effectLst/>
                <a:latin typeface="-apple-system"/>
              </a:rPr>
              <a:t>Check for any errors</a:t>
            </a:r>
            <a:endParaRPr lang="en-IN" sz="1600">
              <a:solidFill>
                <a:srgbClr val="242424"/>
              </a:solidFill>
              <a:latin typeface="-apple-system"/>
            </a:endParaRPr>
          </a:p>
          <a:p>
            <a:pPr algn="l"/>
            <a:endParaRPr lang="en-US">
              <a:solidFill>
                <a:srgbClr val="111111"/>
              </a:solidFill>
              <a:latin typeface="-apple-system"/>
            </a:endParaRPr>
          </a:p>
          <a:p>
            <a:pPr algn="l"/>
            <a:r>
              <a:rPr lang="en-US" sz="1400" b="1">
                <a:solidFill>
                  <a:srgbClr val="111111"/>
                </a:solidFill>
                <a:latin typeface="-apple-system"/>
              </a:rPr>
              <a:t>Observability: </a:t>
            </a:r>
            <a:r>
              <a:rPr lang="en-US" sz="1400" b="1" err="1">
                <a:solidFill>
                  <a:srgbClr val="111111"/>
                </a:solidFill>
                <a:latin typeface="-apple-system"/>
              </a:rPr>
              <a:t>OpManager</a:t>
            </a:r>
            <a:endParaRPr lang="en-US" sz="1400" b="1">
              <a:solidFill>
                <a:srgbClr val="111111"/>
              </a:solidFill>
              <a:latin typeface="-apple-system"/>
            </a:endParaRPr>
          </a:p>
          <a:p>
            <a:pPr algn="l"/>
            <a:r>
              <a:rPr lang="en-US" sz="1400" b="1">
                <a:solidFill>
                  <a:srgbClr val="111111"/>
                </a:solidFill>
                <a:latin typeface="-apple-system"/>
              </a:rPr>
              <a:t>ITSM: ManageEngine ServiceDesk Plus</a:t>
            </a:r>
          </a:p>
          <a:p>
            <a:pPr algn="l"/>
            <a:r>
              <a:rPr lang="en-US" sz="1400" b="1">
                <a:solidFill>
                  <a:srgbClr val="111111"/>
                </a:solidFill>
                <a:latin typeface="-apple-system"/>
              </a:rPr>
              <a:t>Request type: Incident</a:t>
            </a:r>
          </a:p>
          <a:p>
            <a:r>
              <a:rPr lang="en-US" sz="1400" b="1" i="0">
                <a:solidFill>
                  <a:srgbClr val="111111"/>
                </a:solidFill>
                <a:effectLst/>
                <a:latin typeface="-apple-system"/>
              </a:rPr>
              <a:t>Scripting Language: PowerShell, YAML</a:t>
            </a:r>
            <a:br>
              <a:rPr lang="en-US" sz="1400" b="1" i="0">
                <a:solidFill>
                  <a:srgbClr val="111111"/>
                </a:solidFill>
                <a:effectLst/>
                <a:latin typeface="-apple-system"/>
              </a:rPr>
            </a:br>
            <a:r>
              <a:rPr lang="en-US" sz="1400" b="1">
                <a:solidFill>
                  <a:srgbClr val="111111"/>
                </a:solidFill>
                <a:latin typeface="-apple-system"/>
              </a:rPr>
              <a:t>Code Repository: GitHub</a:t>
            </a:r>
            <a:endParaRPr lang="en-US" sz="1400" b="1" i="0">
              <a:solidFill>
                <a:srgbClr val="111111"/>
              </a:solidFill>
              <a:effectLst/>
              <a:latin typeface="-apple-system"/>
            </a:endParaRPr>
          </a:p>
          <a:p>
            <a:pPr algn="l"/>
            <a:r>
              <a:rPr lang="en-US" sz="1400" b="1">
                <a:solidFill>
                  <a:srgbClr val="111111"/>
                </a:solidFill>
                <a:latin typeface="-apple-system"/>
              </a:rPr>
              <a:t>Automation Orchestrator: Ansible Automation Platform</a:t>
            </a:r>
            <a:endParaRPr lang="en-US" sz="1400" b="1" i="0">
              <a:solidFill>
                <a:srgbClr val="111111"/>
              </a:solidFill>
              <a:effectLst/>
              <a:latin typeface="-apple-system"/>
            </a:endParaRPr>
          </a:p>
        </p:txBody>
      </p:sp>
    </p:spTree>
    <p:extLst>
      <p:ext uri="{BB962C8B-B14F-4D97-AF65-F5344CB8AC3E}">
        <p14:creationId xmlns:p14="http://schemas.microsoft.com/office/powerpoint/2010/main" val="1425351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E961A-9950-5B52-A937-40E86CA05CD5}"/>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61A79F6-23C0-EF38-9A23-FE36040C9056}"/>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Log analysis return before after</a:t>
            </a:r>
          </a:p>
        </p:txBody>
      </p:sp>
      <p:sp>
        <p:nvSpPr>
          <p:cNvPr id="5" name="TextBox 4">
            <a:extLst>
              <a:ext uri="{FF2B5EF4-FFF2-40B4-BE49-F238E27FC236}">
                <a16:creationId xmlns:a16="http://schemas.microsoft.com/office/drawing/2014/main" id="{25C7D6E2-CD97-9F0B-95E3-A78537951C30}"/>
              </a:ext>
            </a:extLst>
          </p:cNvPr>
          <p:cNvSpPr txBox="1"/>
          <p:nvPr/>
        </p:nvSpPr>
        <p:spPr>
          <a:xfrm>
            <a:off x="130628" y="796290"/>
            <a:ext cx="12061372" cy="5416868"/>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Objective of </a:t>
            </a:r>
            <a:r>
              <a:rPr lang="en-US" sz="1500">
                <a:solidFill>
                  <a:srgbClr val="111111"/>
                </a:solidFill>
                <a:latin typeface="-apple-system"/>
              </a:rPr>
              <a:t>Log analysis involves </a:t>
            </a:r>
            <a:r>
              <a:rPr lang="en-US" sz="1600">
                <a:solidFill>
                  <a:srgbClr val="242424"/>
                </a:solidFill>
                <a:latin typeface="-apple-system"/>
              </a:rPr>
              <a:t>reviewing and interpreting logs generated by systems, networks, and applications to extract valuable insights.</a:t>
            </a:r>
          </a:p>
          <a:p>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algn="l">
              <a:buFont typeface="+mj-lt"/>
              <a:buAutoNum type="arabicPeriod"/>
            </a:pPr>
            <a:r>
              <a:rPr lang="en-US" sz="1600" b="1" i="0">
                <a:solidFill>
                  <a:srgbClr val="242424"/>
                </a:solidFill>
                <a:effectLst/>
                <a:latin typeface="-apple-system"/>
              </a:rPr>
              <a:t>Data Collection</a:t>
            </a:r>
            <a:r>
              <a:rPr lang="en-US" sz="1600" b="0" i="0">
                <a:solidFill>
                  <a:srgbClr val="242424"/>
                </a:solidFill>
                <a:effectLst/>
                <a:latin typeface="-apple-system"/>
              </a:rPr>
              <a:t>: Gather logs from various sources such as servers, applications, and network devices</a:t>
            </a:r>
            <a:r>
              <a:rPr lang="en-US" sz="1600">
                <a:solidFill>
                  <a:srgbClr val="242424"/>
                </a:solidFill>
                <a:latin typeface="-apple-system"/>
              </a:rPr>
              <a:t>.</a:t>
            </a:r>
            <a:endParaRPr lang="en-US" sz="1600" b="0" i="0">
              <a:solidFill>
                <a:srgbClr val="242424"/>
              </a:solidFill>
              <a:effectLst/>
              <a:latin typeface="-apple-system"/>
            </a:endParaRPr>
          </a:p>
          <a:p>
            <a:pPr algn="l">
              <a:buFont typeface="+mj-lt"/>
              <a:buAutoNum type="arabicPeriod"/>
            </a:pPr>
            <a:r>
              <a:rPr lang="en-US" sz="1600" b="1" i="0">
                <a:solidFill>
                  <a:srgbClr val="242424"/>
                </a:solidFill>
                <a:effectLst/>
                <a:latin typeface="-apple-system"/>
              </a:rPr>
              <a:t>Data Processing</a:t>
            </a:r>
            <a:r>
              <a:rPr lang="en-US" sz="1600" b="0" i="0">
                <a:solidFill>
                  <a:srgbClr val="242424"/>
                </a:solidFill>
                <a:effectLst/>
                <a:latin typeface="-apple-system"/>
              </a:rPr>
              <a:t>: Index and normalize log data to make it easier to analyze</a:t>
            </a:r>
            <a:r>
              <a:rPr lang="en-US" sz="1600">
                <a:solidFill>
                  <a:srgbClr val="242424"/>
                </a:solidFill>
                <a:latin typeface="-apple-system"/>
              </a:rPr>
              <a:t>.</a:t>
            </a:r>
            <a:endParaRPr lang="en-US" sz="1600" b="0" i="0">
              <a:solidFill>
                <a:srgbClr val="242424"/>
              </a:solidFill>
              <a:effectLst/>
              <a:latin typeface="-apple-system"/>
            </a:endParaRPr>
          </a:p>
          <a:p>
            <a:pPr algn="l">
              <a:buFont typeface="+mj-lt"/>
              <a:buAutoNum type="arabicPeriod"/>
            </a:pPr>
            <a:r>
              <a:rPr lang="en-US" sz="1600" b="1" i="0">
                <a:solidFill>
                  <a:srgbClr val="242424"/>
                </a:solidFill>
                <a:effectLst/>
                <a:latin typeface="-apple-system"/>
              </a:rPr>
              <a:t>Analysis</a:t>
            </a:r>
            <a:r>
              <a:rPr lang="en-US" sz="1600" b="0" i="0">
                <a:solidFill>
                  <a:srgbClr val="242424"/>
                </a:solidFill>
                <a:effectLst/>
                <a:latin typeface="-apple-system"/>
              </a:rPr>
              <a:t>: Use techniques like pattern matching, correlation, and visualization to extract actionable insights</a:t>
            </a:r>
            <a:r>
              <a:rPr lang="en-US" sz="1600">
                <a:solidFill>
                  <a:srgbClr val="242424"/>
                </a:solidFill>
                <a:latin typeface="-apple-system"/>
              </a:rPr>
              <a:t>.</a:t>
            </a:r>
            <a:endParaRPr lang="en-US" sz="1600" b="0" i="0">
              <a:solidFill>
                <a:srgbClr val="242424"/>
              </a:solidFill>
              <a:effectLst/>
              <a:latin typeface="-apple-system"/>
            </a:endParaRPr>
          </a:p>
          <a:p>
            <a:pPr algn="l">
              <a:buFont typeface="+mj-lt"/>
              <a:buAutoNum type="arabicPeriod"/>
            </a:pPr>
            <a:r>
              <a:rPr lang="en-US" sz="1600" b="1" i="0">
                <a:solidFill>
                  <a:srgbClr val="242424"/>
                </a:solidFill>
                <a:effectLst/>
                <a:latin typeface="-apple-system"/>
              </a:rPr>
              <a:t>Reporting</a:t>
            </a:r>
            <a:r>
              <a:rPr lang="en-US" sz="1600" b="0" i="0">
                <a:solidFill>
                  <a:srgbClr val="242424"/>
                </a:solidFill>
                <a:effectLst/>
                <a:latin typeface="-apple-system"/>
              </a:rPr>
              <a:t>: Generate reports to summarize findings and support decision-making</a:t>
            </a:r>
            <a:r>
              <a:rPr lang="en-US" sz="1600">
                <a:solidFill>
                  <a:srgbClr val="242424"/>
                </a:solidFill>
                <a:latin typeface="-apple-system"/>
              </a:rPr>
              <a:t>.</a:t>
            </a:r>
            <a:endParaRPr lang="en-US" sz="1600" b="0" i="0">
              <a:solidFill>
                <a:srgbClr val="242424"/>
              </a:solidFill>
              <a:effectLst/>
              <a:latin typeface="-apple-system"/>
            </a:endParaRPr>
          </a:p>
          <a:p>
            <a:pPr algn="l"/>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just">
              <a:buFont typeface="+mj-lt"/>
              <a:buAutoNum type="arabicPeriod"/>
            </a:pPr>
            <a:r>
              <a:rPr lang="en-US" sz="1600">
                <a:solidFill>
                  <a:srgbClr val="242424"/>
                </a:solidFill>
                <a:latin typeface="-apple-system"/>
              </a:rPr>
              <a:t>Fetch the input data from the tickets</a:t>
            </a:r>
          </a:p>
          <a:p>
            <a:pPr marL="342900" indent="-342900" algn="l">
              <a:buFont typeface="+mj-lt"/>
              <a:buAutoNum type="arabicPeriod"/>
            </a:pPr>
            <a:r>
              <a:rPr lang="en-US" sz="1600">
                <a:solidFill>
                  <a:srgbClr val="242424"/>
                </a:solidFill>
                <a:latin typeface="-apple-system"/>
              </a:rPr>
              <a:t>Read the data from the log file</a:t>
            </a:r>
          </a:p>
          <a:p>
            <a:pPr marL="342900" indent="-342900" algn="l">
              <a:buFont typeface="+mj-lt"/>
              <a:buAutoNum type="arabicPeriod"/>
            </a:pPr>
            <a:r>
              <a:rPr lang="en-US" sz="1600">
                <a:solidFill>
                  <a:srgbClr val="242424"/>
                </a:solidFill>
                <a:latin typeface="-apple-system"/>
              </a:rPr>
              <a:t>Fetch the string that needs to be searched before and after</a:t>
            </a:r>
          </a:p>
          <a:p>
            <a:pPr marL="342900" indent="-342900" algn="l">
              <a:buFont typeface="+mj-lt"/>
              <a:buAutoNum type="arabicPeriod"/>
            </a:pPr>
            <a:r>
              <a:rPr lang="en-US" sz="1600">
                <a:solidFill>
                  <a:srgbClr val="242424"/>
                </a:solidFill>
                <a:latin typeface="-apple-system"/>
              </a:rPr>
              <a:t>If the value is found, then close the ticket</a:t>
            </a:r>
          </a:p>
          <a:p>
            <a:pPr marL="342900" indent="-342900" algn="l">
              <a:buFont typeface="+mj-lt"/>
              <a:buAutoNum type="arabicPeriod"/>
            </a:pPr>
            <a:r>
              <a:rPr lang="en-US" sz="1600">
                <a:solidFill>
                  <a:srgbClr val="242424"/>
                </a:solidFill>
                <a:latin typeface="-apple-system"/>
              </a:rPr>
              <a:t>Else reassign the ticket</a:t>
            </a:r>
          </a:p>
          <a:p>
            <a:pPr algn="l"/>
            <a:endParaRPr lang="en-US" sz="1400" b="1">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PowerShell,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12455008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68DE1-B5E1-746C-01B5-723E6106202F}"/>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EDF272D-06DC-C1F6-3442-B680F837A580}"/>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Log analysis search pattern</a:t>
            </a:r>
          </a:p>
        </p:txBody>
      </p:sp>
      <p:sp>
        <p:nvSpPr>
          <p:cNvPr id="5" name="TextBox 4">
            <a:extLst>
              <a:ext uri="{FF2B5EF4-FFF2-40B4-BE49-F238E27FC236}">
                <a16:creationId xmlns:a16="http://schemas.microsoft.com/office/drawing/2014/main" id="{FE48CC5E-10DF-C4BA-163A-AB02D41F4909}"/>
              </a:ext>
            </a:extLst>
          </p:cNvPr>
          <p:cNvSpPr txBox="1"/>
          <p:nvPr/>
        </p:nvSpPr>
        <p:spPr>
          <a:xfrm>
            <a:off x="130628" y="796290"/>
            <a:ext cx="12061372" cy="5155257"/>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Objective of </a:t>
            </a:r>
            <a:r>
              <a:rPr lang="en-US" sz="1500">
                <a:solidFill>
                  <a:srgbClr val="111111"/>
                </a:solidFill>
                <a:latin typeface="-apple-system"/>
              </a:rPr>
              <a:t>Log analysis search patterns are crucial for identifying specific events, trends, or anomalies within log data.</a:t>
            </a:r>
            <a:endParaRPr lang="en-US" sz="1600">
              <a:solidFill>
                <a:srgbClr val="242424"/>
              </a:solidFill>
              <a:latin typeface="-apple-system"/>
            </a:endParaRPr>
          </a:p>
          <a:p>
            <a:br>
              <a:rPr lang="en-US" sz="1500">
                <a:solidFill>
                  <a:srgbClr val="111111"/>
                </a:solidFill>
                <a:latin typeface="-apple-system"/>
              </a:rPr>
            </a:br>
            <a:r>
              <a:rPr lang="en-US" sz="1500" b="1" i="0">
                <a:solidFill>
                  <a:srgbClr val="111111"/>
                </a:solidFill>
                <a:effectLst/>
                <a:latin typeface="-apple-system"/>
              </a:rPr>
              <a:t>Scope:</a:t>
            </a:r>
            <a:endParaRPr lang="en-US" sz="1500" b="0" i="0">
              <a:solidFill>
                <a:srgbClr val="111111"/>
              </a:solidFill>
              <a:effectLst/>
              <a:latin typeface="-apple-system"/>
            </a:endParaRPr>
          </a:p>
          <a:p>
            <a:pPr algn="l">
              <a:buFont typeface="+mj-lt"/>
              <a:buAutoNum type="arabicPeriod"/>
            </a:pPr>
            <a:r>
              <a:rPr lang="en-US" sz="1600" b="1" i="0">
                <a:solidFill>
                  <a:srgbClr val="242424"/>
                </a:solidFill>
                <a:effectLst/>
                <a:latin typeface="-apple-system"/>
              </a:rPr>
              <a:t>Pattern Recognition</a:t>
            </a:r>
            <a:r>
              <a:rPr lang="en-US" sz="1600" b="0" i="0">
                <a:solidFill>
                  <a:srgbClr val="242424"/>
                </a:solidFill>
                <a:effectLst/>
                <a:latin typeface="-apple-system"/>
              </a:rPr>
              <a:t>: Use algorithms to detect common patterns such as repeated failures, unusual activity, or spikes in resource usage</a:t>
            </a:r>
          </a:p>
          <a:p>
            <a:pPr algn="l">
              <a:buFont typeface="+mj-lt"/>
              <a:buAutoNum type="arabicPeriod"/>
            </a:pPr>
            <a:r>
              <a:rPr lang="en-US" sz="1600" b="1" i="0">
                <a:solidFill>
                  <a:srgbClr val="242424"/>
                </a:solidFill>
                <a:effectLst/>
                <a:latin typeface="-apple-system"/>
              </a:rPr>
              <a:t>Custom Search Queries</a:t>
            </a:r>
            <a:r>
              <a:rPr lang="en-US" sz="1600" b="0" i="0">
                <a:solidFill>
                  <a:srgbClr val="242424"/>
                </a:solidFill>
                <a:effectLst/>
                <a:latin typeface="-apple-system"/>
              </a:rPr>
              <a:t>: Create tailored search queries to filter and analyze log data based on specific criteria</a:t>
            </a:r>
          </a:p>
          <a:p>
            <a:pPr algn="l">
              <a:buFont typeface="+mj-lt"/>
              <a:buAutoNum type="arabicPeriod"/>
            </a:pPr>
            <a:r>
              <a:rPr lang="en-US" sz="1600" b="1" i="0">
                <a:solidFill>
                  <a:srgbClr val="242424"/>
                </a:solidFill>
                <a:effectLst/>
                <a:latin typeface="-apple-system"/>
              </a:rPr>
              <a:t>Automated Alerts</a:t>
            </a:r>
            <a:r>
              <a:rPr lang="en-US" sz="1600" b="0" i="0">
                <a:solidFill>
                  <a:srgbClr val="242424"/>
                </a:solidFill>
                <a:effectLst/>
                <a:latin typeface="-apple-system"/>
              </a:rPr>
              <a:t>: Set up automated alerts to notify administrators when certain patterns or anomalies are detected</a:t>
            </a:r>
          </a:p>
          <a:p>
            <a:pPr algn="l">
              <a:buFont typeface="+mj-lt"/>
              <a:buAutoNum type="arabicPeriod"/>
            </a:pPr>
            <a:r>
              <a:rPr lang="en-US" sz="1600" b="1" i="0">
                <a:solidFill>
                  <a:srgbClr val="242424"/>
                </a:solidFill>
                <a:effectLst/>
                <a:latin typeface="-apple-system"/>
              </a:rPr>
              <a:t>Visualization</a:t>
            </a:r>
            <a:r>
              <a:rPr lang="en-US" sz="1600" b="0" i="0">
                <a:solidFill>
                  <a:srgbClr val="242424"/>
                </a:solidFill>
                <a:effectLst/>
                <a:latin typeface="-apple-system"/>
              </a:rPr>
              <a:t>: Employ visualization tools to represent search results graphically, making it easier to interpret data</a:t>
            </a:r>
            <a:endParaRPr lang="en-US" sz="1600" u="none" strike="noStrike">
              <a:solidFill>
                <a:srgbClr val="242424"/>
              </a:solidFill>
              <a:latin typeface="-apple-system"/>
            </a:endParaRPr>
          </a:p>
          <a:p>
            <a:pPr algn="l">
              <a:buFont typeface="+mj-lt"/>
              <a:buAutoNum type="arabicPeriod"/>
            </a:pPr>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just">
              <a:buFont typeface="+mj-lt"/>
              <a:buAutoNum type="arabicPeriod"/>
            </a:pPr>
            <a:r>
              <a:rPr lang="en-US" sz="1600">
                <a:solidFill>
                  <a:srgbClr val="242424"/>
                </a:solidFill>
                <a:latin typeface="-apple-system"/>
              </a:rPr>
              <a:t>Fetch the input data from the tickets</a:t>
            </a:r>
          </a:p>
          <a:p>
            <a:pPr marL="342900" indent="-342900" algn="l">
              <a:buFont typeface="+mj-lt"/>
              <a:buAutoNum type="arabicPeriod"/>
            </a:pPr>
            <a:r>
              <a:rPr lang="en-US" sz="1600">
                <a:solidFill>
                  <a:srgbClr val="242424"/>
                </a:solidFill>
                <a:latin typeface="-apple-system"/>
              </a:rPr>
              <a:t>Read the data from the log file</a:t>
            </a:r>
          </a:p>
          <a:p>
            <a:pPr marL="342900" indent="-342900" algn="l">
              <a:buFont typeface="+mj-lt"/>
              <a:buAutoNum type="arabicPeriod"/>
            </a:pPr>
            <a:r>
              <a:rPr lang="en-US" sz="1600">
                <a:solidFill>
                  <a:srgbClr val="242424"/>
                </a:solidFill>
                <a:latin typeface="-apple-system"/>
              </a:rPr>
              <a:t>Find if pattern is available in the log file</a:t>
            </a:r>
          </a:p>
          <a:p>
            <a:pPr marL="342900" indent="-342900" algn="l">
              <a:buFont typeface="+mj-lt"/>
              <a:buAutoNum type="arabicPeriod"/>
            </a:pPr>
            <a:r>
              <a:rPr lang="en-US" sz="1600">
                <a:solidFill>
                  <a:srgbClr val="242424"/>
                </a:solidFill>
                <a:latin typeface="-apple-system"/>
              </a:rPr>
              <a:t>If the value is found, then close the ticket</a:t>
            </a:r>
          </a:p>
          <a:p>
            <a:pPr marL="342900" indent="-342900" algn="l">
              <a:buFont typeface="+mj-lt"/>
              <a:buAutoNum type="arabicPeriod"/>
            </a:pPr>
            <a:r>
              <a:rPr lang="en-US" sz="1600">
                <a:solidFill>
                  <a:srgbClr val="242424"/>
                </a:solidFill>
                <a:latin typeface="-apple-system"/>
              </a:rPr>
              <a:t>Else reassign the ticket</a:t>
            </a:r>
          </a:p>
          <a:p>
            <a:pPr algn="l"/>
            <a:endParaRPr lang="en-US" sz="1400" b="1">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PowerShell,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36892720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D44A0-5325-CC94-BED2-0EC7B82E195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7F1F45-C7C7-0E21-BACE-F01487EA73EF}"/>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Use Case: Log analysis with time stamp</a:t>
            </a:r>
          </a:p>
        </p:txBody>
      </p:sp>
      <p:sp>
        <p:nvSpPr>
          <p:cNvPr id="5" name="TextBox 4">
            <a:extLst>
              <a:ext uri="{FF2B5EF4-FFF2-40B4-BE49-F238E27FC236}">
                <a16:creationId xmlns:a16="http://schemas.microsoft.com/office/drawing/2014/main" id="{4DE65A39-6E3E-FE97-169A-2276FD43E5EB}"/>
              </a:ext>
            </a:extLst>
          </p:cNvPr>
          <p:cNvSpPr txBox="1"/>
          <p:nvPr/>
        </p:nvSpPr>
        <p:spPr>
          <a:xfrm>
            <a:off x="130628" y="796290"/>
            <a:ext cx="12061372" cy="5401479"/>
          </a:xfrm>
          <a:prstGeom prst="rect">
            <a:avLst/>
          </a:prstGeom>
          <a:noFill/>
        </p:spPr>
        <p:txBody>
          <a:bodyPr wrap="square" rtlCol="0">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Objective of </a:t>
            </a:r>
            <a:r>
              <a:rPr lang="en-US" sz="1500">
                <a:solidFill>
                  <a:srgbClr val="111111"/>
                </a:solidFill>
                <a:latin typeface="-apple-system"/>
              </a:rPr>
              <a:t>Log analysis with timestamps is essential for understanding the sequence and timing of events within your systems.</a:t>
            </a:r>
          </a:p>
          <a:p>
            <a:endParaRPr lang="en-US" sz="1500" b="1" i="0">
              <a:solidFill>
                <a:srgbClr val="111111"/>
              </a:solidFill>
              <a:effectLst/>
              <a:latin typeface="-apple-system"/>
            </a:endParaRPr>
          </a:p>
          <a:p>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lgn="l">
              <a:buFont typeface="+mj-lt"/>
              <a:buAutoNum type="arabicPeriod"/>
            </a:pPr>
            <a:r>
              <a:rPr lang="en-US" sz="1600" b="1" i="0">
                <a:solidFill>
                  <a:srgbClr val="242424"/>
                </a:solidFill>
                <a:effectLst/>
                <a:latin typeface="-apple-system"/>
              </a:rPr>
              <a:t>Time-based Analysis</a:t>
            </a:r>
            <a:r>
              <a:rPr lang="en-US" sz="1600" b="0" i="0">
                <a:solidFill>
                  <a:srgbClr val="242424"/>
                </a:solidFill>
                <a:effectLst/>
                <a:latin typeface="-apple-system"/>
              </a:rPr>
              <a:t>: Examine log entries within specific time frames to understand event sequences and dependencies</a:t>
            </a:r>
          </a:p>
          <a:p>
            <a:pPr marL="342900" indent="-342900" algn="l">
              <a:buFont typeface="+mj-lt"/>
              <a:buAutoNum type="arabicPeriod"/>
            </a:pPr>
            <a:r>
              <a:rPr lang="en-US" sz="1600" b="1" i="0">
                <a:solidFill>
                  <a:srgbClr val="242424"/>
                </a:solidFill>
                <a:effectLst/>
                <a:latin typeface="-apple-system"/>
              </a:rPr>
              <a:t>Granular Data Collection</a:t>
            </a:r>
            <a:r>
              <a:rPr lang="en-US" sz="1600" b="0" i="0">
                <a:solidFill>
                  <a:srgbClr val="242424"/>
                </a:solidFill>
                <a:effectLst/>
                <a:latin typeface="-apple-system"/>
              </a:rPr>
              <a:t>: Collect detailed logs with precise timestamps from various sources, including servers, applications, and network devices</a:t>
            </a:r>
          </a:p>
          <a:p>
            <a:pPr marL="342900" indent="-342900" algn="l">
              <a:buFont typeface="+mj-lt"/>
              <a:buAutoNum type="arabicPeriod"/>
            </a:pPr>
            <a:r>
              <a:rPr lang="en-US" sz="1600" b="1" i="0">
                <a:solidFill>
                  <a:srgbClr val="242424"/>
                </a:solidFill>
                <a:effectLst/>
                <a:latin typeface="-apple-system"/>
              </a:rPr>
              <a:t>Historical Data Review</a:t>
            </a:r>
            <a:r>
              <a:rPr lang="en-US" sz="1600" b="0" i="0">
                <a:solidFill>
                  <a:srgbClr val="242424"/>
                </a:solidFill>
                <a:effectLst/>
                <a:latin typeface="-apple-system"/>
              </a:rPr>
              <a:t>: Analyze historical log data to identify trends and recurring issues over time</a:t>
            </a:r>
          </a:p>
          <a:p>
            <a:pPr marL="342900" indent="-342900" algn="l">
              <a:buFont typeface="+mj-lt"/>
              <a:buAutoNum type="arabicPeriod"/>
            </a:pPr>
            <a:r>
              <a:rPr lang="en-US" sz="1600" b="1" i="0">
                <a:solidFill>
                  <a:srgbClr val="242424"/>
                </a:solidFill>
                <a:effectLst/>
                <a:latin typeface="-apple-system"/>
              </a:rPr>
              <a:t>Real-time Monitoring</a:t>
            </a:r>
            <a:r>
              <a:rPr lang="en-US" sz="1600" b="0" i="0">
                <a:solidFill>
                  <a:srgbClr val="242424"/>
                </a:solidFill>
                <a:effectLst/>
                <a:latin typeface="-apple-system"/>
              </a:rPr>
              <a:t>: Implement real-time log monitoring to detect and respond to issues as they occur</a:t>
            </a:r>
          </a:p>
          <a:p>
            <a:pPr algn="l"/>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just">
              <a:buFont typeface="+mj-lt"/>
              <a:buAutoNum type="arabicPeriod"/>
            </a:pPr>
            <a:r>
              <a:rPr lang="en-US" sz="1600">
                <a:solidFill>
                  <a:srgbClr val="242424"/>
                </a:solidFill>
                <a:latin typeface="-apple-system"/>
              </a:rPr>
              <a:t>Fetch the input data from the tickets</a:t>
            </a:r>
          </a:p>
          <a:p>
            <a:pPr marL="342900" indent="-342900" algn="l">
              <a:buFont typeface="+mj-lt"/>
              <a:buAutoNum type="arabicPeriod"/>
            </a:pPr>
            <a:r>
              <a:rPr lang="en-US" sz="1600">
                <a:solidFill>
                  <a:srgbClr val="242424"/>
                </a:solidFill>
                <a:latin typeface="-apple-system"/>
              </a:rPr>
              <a:t>Read the data from the log file</a:t>
            </a:r>
          </a:p>
          <a:p>
            <a:pPr marL="342900" indent="-342900" algn="l">
              <a:buFont typeface="+mj-lt"/>
              <a:buAutoNum type="arabicPeriod"/>
            </a:pPr>
            <a:r>
              <a:rPr lang="en-US" sz="1600">
                <a:solidFill>
                  <a:srgbClr val="242424"/>
                </a:solidFill>
                <a:latin typeface="-apple-system"/>
              </a:rPr>
              <a:t>Find data with given time stamp</a:t>
            </a:r>
          </a:p>
          <a:p>
            <a:pPr marL="342900" indent="-342900" algn="l">
              <a:buFont typeface="+mj-lt"/>
              <a:buAutoNum type="arabicPeriod"/>
            </a:pPr>
            <a:r>
              <a:rPr lang="en-US" sz="1600">
                <a:solidFill>
                  <a:srgbClr val="242424"/>
                </a:solidFill>
                <a:latin typeface="-apple-system"/>
              </a:rPr>
              <a:t>If the value is found, then close the ticket</a:t>
            </a:r>
          </a:p>
          <a:p>
            <a:pPr marL="342900" indent="-342900" algn="l">
              <a:buFont typeface="+mj-lt"/>
              <a:buAutoNum type="arabicPeriod"/>
            </a:pPr>
            <a:r>
              <a:rPr lang="en-US" sz="1600">
                <a:solidFill>
                  <a:srgbClr val="242424"/>
                </a:solidFill>
                <a:latin typeface="-apple-system"/>
              </a:rPr>
              <a:t>Else reassign the ticket</a:t>
            </a:r>
          </a:p>
          <a:p>
            <a:pPr algn="l"/>
            <a:endParaRPr lang="en-US" sz="1400" b="1">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PowerShell, YAML</a:t>
            </a:r>
            <a:br>
              <a:rPr lang="en-US" sz="1600" b="1" i="0">
                <a:solidFill>
                  <a:srgbClr val="111111"/>
                </a:solidFill>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36705656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D44A0-5325-CC94-BED2-0EC7B82E195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7F1F45-C7C7-0E21-BACE-F01487EA73EF}"/>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Use Case: Storage - List snapshot for volume</a:t>
            </a:r>
          </a:p>
        </p:txBody>
      </p:sp>
      <p:sp>
        <p:nvSpPr>
          <p:cNvPr id="5" name="TextBox 4">
            <a:extLst>
              <a:ext uri="{FF2B5EF4-FFF2-40B4-BE49-F238E27FC236}">
                <a16:creationId xmlns:a16="http://schemas.microsoft.com/office/drawing/2014/main" id="{4DE65A39-6E3E-FE97-169A-2276FD43E5EB}"/>
              </a:ext>
            </a:extLst>
          </p:cNvPr>
          <p:cNvSpPr txBox="1"/>
          <p:nvPr/>
        </p:nvSpPr>
        <p:spPr>
          <a:xfrm>
            <a:off x="130628" y="796290"/>
            <a:ext cx="12061372" cy="4416594"/>
          </a:xfrm>
          <a:prstGeom prst="rect">
            <a:avLst/>
          </a:prstGeom>
          <a:noFill/>
        </p:spPr>
        <p:txBody>
          <a:bodyPr wrap="square" lIns="91440" tIns="45720" rIns="91440" bIns="45720" rtlCol="0" anchor="t">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500">
                <a:solidFill>
                  <a:srgbClr val="111111"/>
                </a:solidFill>
                <a:latin typeface="-apple-system"/>
              </a:rPr>
              <a:t>To list the volume / storage of the snapshots taken in Azure.</a:t>
            </a:r>
          </a:p>
          <a:p>
            <a:endParaRPr lang="en-US" sz="1500" b="1" i="0">
              <a:solidFill>
                <a:srgbClr val="111111"/>
              </a:solidFill>
              <a:effectLst/>
              <a:latin typeface="-apple-system"/>
            </a:endParaRPr>
          </a:p>
          <a:p>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buAutoNum type="arabicPeriod"/>
            </a:pPr>
            <a:r>
              <a:rPr lang="en-US" sz="1600" b="1">
                <a:solidFill>
                  <a:srgbClr val="242424"/>
                </a:solidFill>
                <a:latin typeface="-apple-system"/>
              </a:rPr>
              <a:t>Management</a:t>
            </a:r>
            <a:r>
              <a:rPr lang="en-US" sz="1600" b="0" i="0">
                <a:solidFill>
                  <a:srgbClr val="242424"/>
                </a:solidFill>
                <a:effectLst/>
                <a:latin typeface="-apple-system"/>
              </a:rPr>
              <a:t>: </a:t>
            </a:r>
            <a:r>
              <a:rPr lang="en-US" sz="1600">
                <a:solidFill>
                  <a:srgbClr val="242424"/>
                </a:solidFill>
                <a:latin typeface="-apple-system"/>
              </a:rPr>
              <a:t>Provides tools for managing and organizing snapshots, including tagging and categorization</a:t>
            </a:r>
          </a:p>
          <a:p>
            <a:pPr marL="342900" indent="-342900">
              <a:buAutoNum type="arabicPeriod"/>
            </a:pPr>
            <a:r>
              <a:rPr lang="en-US" sz="1600" b="1">
                <a:solidFill>
                  <a:srgbClr val="242424"/>
                </a:solidFill>
                <a:latin typeface="-apple-system"/>
              </a:rPr>
              <a:t>Snapshot Retrieval</a:t>
            </a:r>
            <a:r>
              <a:rPr lang="en-US" sz="1600" b="0" i="0">
                <a:solidFill>
                  <a:srgbClr val="242424"/>
                </a:solidFill>
                <a:effectLst/>
                <a:latin typeface="-apple-system"/>
              </a:rPr>
              <a:t>: </a:t>
            </a:r>
            <a:r>
              <a:rPr lang="en-US" sz="1600">
                <a:solidFill>
                  <a:srgbClr val="242424"/>
                </a:solidFill>
                <a:latin typeface="-apple-system"/>
              </a:rPr>
              <a:t>Supports searching and filtering of snapshots to quickly find the required data.</a:t>
            </a:r>
            <a:endParaRPr lang="en-US"/>
          </a:p>
          <a:p>
            <a:pPr marL="342900" indent="-342900">
              <a:buFont typeface="Aptos Display" panose="02110004020202020204"/>
              <a:buAutoNum type="arabicPeriod"/>
            </a:pPr>
            <a:r>
              <a:rPr lang="en-US" sz="1600" b="1">
                <a:solidFill>
                  <a:srgbClr val="242424"/>
                </a:solidFill>
                <a:latin typeface="-apple-system"/>
                <a:ea typeface="+mn-lt"/>
                <a:cs typeface="+mn-lt"/>
              </a:rPr>
              <a:t>Reporting</a:t>
            </a:r>
            <a:r>
              <a:rPr lang="en-US" sz="1600" b="1">
                <a:solidFill>
                  <a:srgbClr val="242424"/>
                </a:solidFill>
                <a:latin typeface="-apple-system"/>
              </a:rPr>
              <a:t> and Analysis</a:t>
            </a:r>
            <a:r>
              <a:rPr lang="en-US" sz="1600">
                <a:solidFill>
                  <a:srgbClr val="242424"/>
                </a:solidFill>
                <a:latin typeface="-apple-system"/>
              </a:rPr>
              <a:t>:</a:t>
            </a:r>
            <a:r>
              <a:rPr lang="en-US" sz="1600" b="0" i="0">
                <a:solidFill>
                  <a:srgbClr val="242424"/>
                </a:solidFill>
                <a:effectLst/>
                <a:latin typeface="-apple-system"/>
              </a:rPr>
              <a:t> </a:t>
            </a:r>
            <a:r>
              <a:rPr lang="en-US" sz="1600">
                <a:solidFill>
                  <a:srgbClr val="242424"/>
                </a:solidFill>
                <a:latin typeface="-apple-system"/>
              </a:rPr>
              <a:t>Offers insights on snapshot usage, consumption and performance.</a:t>
            </a:r>
            <a:endParaRPr lang="en-US" sz="1600" b="0" i="0">
              <a:solidFill>
                <a:srgbClr val="242424"/>
              </a:solidFill>
              <a:effectLst/>
              <a:latin typeface="-apple-system"/>
            </a:endParaRPr>
          </a:p>
          <a:p>
            <a:pPr algn="l"/>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just">
              <a:buFont typeface="+mj-lt"/>
              <a:buAutoNum type="arabicPeriod"/>
            </a:pPr>
            <a:r>
              <a:rPr lang="en-US" sz="1600">
                <a:solidFill>
                  <a:srgbClr val="242424"/>
                </a:solidFill>
                <a:latin typeface="-apple-system"/>
              </a:rPr>
              <a:t>Connect to Azure account.</a:t>
            </a:r>
          </a:p>
          <a:p>
            <a:pPr marL="342900" indent="-342900">
              <a:buFont typeface="+mj-lt"/>
              <a:buAutoNum type="arabicPeriod"/>
            </a:pPr>
            <a:r>
              <a:rPr lang="en-US" sz="1600">
                <a:solidFill>
                  <a:srgbClr val="242424"/>
                </a:solidFill>
                <a:latin typeface="-apple-system"/>
              </a:rPr>
              <a:t>Get the snapshots for the specified resource groups</a:t>
            </a:r>
          </a:p>
          <a:p>
            <a:pPr marL="342900" indent="-342900">
              <a:buFont typeface="+mj-lt"/>
              <a:buAutoNum type="arabicPeriod"/>
            </a:pPr>
            <a:r>
              <a:rPr lang="en-US" sz="1600">
                <a:solidFill>
                  <a:srgbClr val="242424"/>
                </a:solidFill>
                <a:latin typeface="-apple-system"/>
              </a:rPr>
              <a:t>Display the snapshots.</a:t>
            </a:r>
          </a:p>
          <a:p>
            <a:pPr algn="l"/>
            <a:endParaRPr lang="en-US" sz="1400" b="1">
              <a:solidFill>
                <a:srgbClr val="111111"/>
              </a:solidFill>
              <a:latin typeface="-apple-system"/>
            </a:endParaRP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PowerShell, YAML</a:t>
            </a:r>
            <a:br>
              <a:rPr lang="en-US" sz="1600" b="1" i="0">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3279448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D44A0-5325-CC94-BED2-0EC7B82E195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27F1F45-C7C7-0E21-BACE-F01487EA73EF}"/>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Use Case: Storage - List Users Azure Group</a:t>
            </a:r>
          </a:p>
        </p:txBody>
      </p:sp>
      <p:sp>
        <p:nvSpPr>
          <p:cNvPr id="5" name="TextBox 4">
            <a:extLst>
              <a:ext uri="{FF2B5EF4-FFF2-40B4-BE49-F238E27FC236}">
                <a16:creationId xmlns:a16="http://schemas.microsoft.com/office/drawing/2014/main" id="{4DE65A39-6E3E-FE97-169A-2276FD43E5EB}"/>
              </a:ext>
            </a:extLst>
          </p:cNvPr>
          <p:cNvSpPr txBox="1"/>
          <p:nvPr/>
        </p:nvSpPr>
        <p:spPr>
          <a:xfrm>
            <a:off x="130628" y="796290"/>
            <a:ext cx="12061372" cy="4185761"/>
          </a:xfrm>
          <a:prstGeom prst="rect">
            <a:avLst/>
          </a:prstGeom>
          <a:noFill/>
        </p:spPr>
        <p:txBody>
          <a:bodyPr wrap="square" lIns="91440" tIns="45720" rIns="91440" bIns="45720" rtlCol="0" anchor="t">
            <a:spAutoFit/>
          </a:bodyPr>
          <a:lstStyle/>
          <a:p>
            <a:r>
              <a:rPr lang="en-US" sz="1500" b="1" i="0">
                <a:solidFill>
                  <a:srgbClr val="111111"/>
                </a:solidFill>
                <a:effectLst/>
                <a:latin typeface="-apple-system"/>
              </a:rPr>
              <a:t>Objective:</a:t>
            </a:r>
            <a:r>
              <a:rPr lang="en-US" sz="1500" b="0" i="0">
                <a:solidFill>
                  <a:srgbClr val="111111"/>
                </a:solidFill>
                <a:effectLst/>
                <a:latin typeface="-apple-system"/>
              </a:rPr>
              <a:t>  </a:t>
            </a:r>
            <a:r>
              <a:rPr lang="en-US" sz="1500">
                <a:solidFill>
                  <a:srgbClr val="111111"/>
                </a:solidFill>
                <a:latin typeface="-apple-system"/>
              </a:rPr>
              <a:t>To list all the members of a required group and display their details</a:t>
            </a:r>
            <a:endParaRPr lang="en-US"/>
          </a:p>
          <a:p>
            <a:r>
              <a:rPr lang="en-US" sz="1500" b="1" i="0">
                <a:solidFill>
                  <a:srgbClr val="111111"/>
                </a:solidFill>
                <a:effectLst/>
                <a:latin typeface="-apple-system"/>
              </a:rPr>
              <a:t>Scope:</a:t>
            </a:r>
            <a:endParaRPr lang="en-US" sz="1500" b="0" i="0">
              <a:solidFill>
                <a:srgbClr val="111111"/>
              </a:solidFill>
              <a:effectLst/>
              <a:latin typeface="-apple-system"/>
            </a:endParaRPr>
          </a:p>
          <a:p>
            <a:pPr marL="342900" indent="-342900">
              <a:buAutoNum type="arabicPeriod"/>
            </a:pPr>
            <a:r>
              <a:rPr lang="en-US" sz="1600" b="1">
                <a:solidFill>
                  <a:srgbClr val="242424"/>
                </a:solidFill>
                <a:latin typeface="-apple-system"/>
              </a:rPr>
              <a:t>Group Membership Retrieval</a:t>
            </a:r>
            <a:r>
              <a:rPr lang="en-US" sz="1600" b="0" i="0">
                <a:solidFill>
                  <a:srgbClr val="242424"/>
                </a:solidFill>
                <a:effectLst/>
                <a:latin typeface="-apple-system"/>
              </a:rPr>
              <a:t>: </a:t>
            </a:r>
            <a:r>
              <a:rPr lang="en-US" sz="1600">
                <a:solidFill>
                  <a:srgbClr val="242424"/>
                </a:solidFill>
                <a:latin typeface="-apple-system"/>
              </a:rPr>
              <a:t>Provides tools for managing and organizing snapshots, including tagging and categorization</a:t>
            </a:r>
          </a:p>
          <a:p>
            <a:pPr marL="342900" indent="-342900">
              <a:buAutoNum type="arabicPeriod"/>
            </a:pPr>
            <a:r>
              <a:rPr lang="en-US" sz="1600" b="1">
                <a:solidFill>
                  <a:srgbClr val="242424"/>
                </a:solidFill>
                <a:latin typeface="-apple-system"/>
              </a:rPr>
              <a:t>Member Details display </a:t>
            </a:r>
            <a:r>
              <a:rPr lang="en-US" sz="1600">
                <a:solidFill>
                  <a:srgbClr val="242424"/>
                </a:solidFill>
                <a:latin typeface="-apple-system"/>
              </a:rPr>
              <a:t>: Provides</a:t>
            </a:r>
            <a:r>
              <a:rPr lang="en-US" sz="1600">
                <a:solidFill>
                  <a:srgbClr val="242424"/>
                </a:solidFill>
                <a:latin typeface="-apple-system"/>
                <a:ea typeface="+mn-lt"/>
                <a:cs typeface="+mn-lt"/>
              </a:rPr>
              <a:t> options to customize the displayed details based on user requirements</a:t>
            </a:r>
            <a:r>
              <a:rPr lang="en-US" sz="1600">
                <a:solidFill>
                  <a:srgbClr val="242424"/>
                </a:solidFill>
                <a:latin typeface="-apple-system"/>
              </a:rPr>
              <a:t>.</a:t>
            </a:r>
            <a:endParaRPr lang="en-US"/>
          </a:p>
          <a:p>
            <a:pPr marL="342900" indent="-342900">
              <a:buAutoNum type="arabicPeriod"/>
            </a:pPr>
            <a:r>
              <a:rPr lang="en-US" sz="1600" b="1">
                <a:solidFill>
                  <a:srgbClr val="242424"/>
                </a:solidFill>
                <a:latin typeface="-apple-system"/>
                <a:ea typeface="+mn-lt"/>
                <a:cs typeface="+mn-lt"/>
              </a:rPr>
              <a:t>Integration with Other </a:t>
            </a:r>
            <a:r>
              <a:rPr lang="en-US" sz="1600" b="1">
                <a:solidFill>
                  <a:srgbClr val="242424"/>
                </a:solidFill>
                <a:latin typeface="-apple-system"/>
              </a:rPr>
              <a:t>Systems</a:t>
            </a:r>
            <a:r>
              <a:rPr lang="en-US" sz="1600">
                <a:solidFill>
                  <a:srgbClr val="242424"/>
                </a:solidFill>
                <a:latin typeface="-apple-system"/>
              </a:rPr>
              <a:t>:</a:t>
            </a:r>
            <a:r>
              <a:rPr lang="en-US" sz="1600" b="0" i="0">
                <a:solidFill>
                  <a:srgbClr val="242424"/>
                </a:solidFill>
                <a:effectLst/>
                <a:latin typeface="-apple-system"/>
              </a:rPr>
              <a:t> </a:t>
            </a:r>
            <a:r>
              <a:rPr lang="en-US" sz="1600">
                <a:solidFill>
                  <a:srgbClr val="242424"/>
                </a:solidFill>
                <a:latin typeface="-apple-system"/>
              </a:rPr>
              <a:t>Supports integration with reporting and analytics tools to generate insights on group membership.</a:t>
            </a:r>
            <a:endParaRPr lang="en-US"/>
          </a:p>
          <a:p>
            <a:pPr algn="l"/>
            <a:endParaRPr lang="en-US" sz="1500" b="1">
              <a:solidFill>
                <a:srgbClr val="111111"/>
              </a:solidFill>
              <a:latin typeface="-apple-system"/>
            </a:endParaRPr>
          </a:p>
          <a:p>
            <a:pPr algn="just"/>
            <a:r>
              <a:rPr lang="en-US" sz="1500" b="1">
                <a:solidFill>
                  <a:srgbClr val="111111"/>
                </a:solidFill>
                <a:latin typeface="-apple-system"/>
              </a:rPr>
              <a:t>Steps Performed: </a:t>
            </a:r>
          </a:p>
          <a:p>
            <a:pPr marL="342900" indent="-342900" algn="just">
              <a:buAutoNum type="arabicPeriod"/>
            </a:pPr>
            <a:r>
              <a:rPr lang="en-US" sz="1600">
                <a:solidFill>
                  <a:srgbClr val="242424"/>
                </a:solidFill>
                <a:latin typeface="-apple-system"/>
              </a:rPr>
              <a:t>Connect to Azure AD account.</a:t>
            </a:r>
          </a:p>
          <a:p>
            <a:pPr marL="342900" indent="-342900">
              <a:buFontTx/>
              <a:buAutoNum type="arabicPeriod"/>
            </a:pPr>
            <a:r>
              <a:rPr lang="en-US" sz="1600">
                <a:solidFill>
                  <a:srgbClr val="242424"/>
                </a:solidFill>
                <a:latin typeface="-apple-system"/>
              </a:rPr>
              <a:t>Define the group object ID or display name</a:t>
            </a:r>
          </a:p>
          <a:p>
            <a:pPr marL="342900" indent="-342900">
              <a:buFontTx/>
              <a:buAutoNum type="arabicPeriod"/>
            </a:pPr>
            <a:r>
              <a:rPr lang="en-US" sz="1600">
                <a:solidFill>
                  <a:srgbClr val="242424"/>
                </a:solidFill>
                <a:latin typeface="-apple-system"/>
              </a:rPr>
              <a:t>Get all members of the group.</a:t>
            </a:r>
          </a:p>
          <a:p>
            <a:pPr marL="342900" indent="-342900">
              <a:buAutoNum type="arabicPeriod"/>
            </a:pPr>
            <a:r>
              <a:rPr lang="en-US" sz="1600">
                <a:solidFill>
                  <a:srgbClr val="242424"/>
                </a:solidFill>
                <a:latin typeface="-apple-system"/>
              </a:rPr>
              <a:t>Loop through each member and display their details</a:t>
            </a:r>
          </a:p>
          <a:p>
            <a:pPr algn="l"/>
            <a:r>
              <a:rPr lang="en-US" sz="1600" b="1">
                <a:solidFill>
                  <a:srgbClr val="111111"/>
                </a:solidFill>
                <a:latin typeface="-apple-system"/>
              </a:rPr>
              <a:t>Observability: </a:t>
            </a:r>
            <a:r>
              <a:rPr lang="en-US" sz="1600" b="1" err="1">
                <a:solidFill>
                  <a:srgbClr val="111111"/>
                </a:solidFill>
                <a:latin typeface="-apple-system"/>
              </a:rPr>
              <a:t>OpManager</a:t>
            </a:r>
            <a:endParaRPr lang="en-US" sz="1600" b="1">
              <a:solidFill>
                <a:srgbClr val="111111"/>
              </a:solidFill>
              <a:latin typeface="-apple-system"/>
            </a:endParaRPr>
          </a:p>
          <a:p>
            <a:pPr algn="l"/>
            <a:r>
              <a:rPr lang="en-US" sz="1600" b="1">
                <a:solidFill>
                  <a:srgbClr val="111111"/>
                </a:solidFill>
                <a:latin typeface="-apple-system"/>
              </a:rPr>
              <a:t>ITSM: ManageEngine ServiceDesk Plus</a:t>
            </a:r>
          </a:p>
          <a:p>
            <a:pPr algn="l"/>
            <a:r>
              <a:rPr lang="en-US" sz="1600" b="1">
                <a:solidFill>
                  <a:srgbClr val="111111"/>
                </a:solidFill>
                <a:latin typeface="-apple-system"/>
              </a:rPr>
              <a:t>Request type: Incident</a:t>
            </a:r>
          </a:p>
          <a:p>
            <a:r>
              <a:rPr lang="en-US" sz="1600" b="1" i="0">
                <a:solidFill>
                  <a:srgbClr val="111111"/>
                </a:solidFill>
                <a:effectLst/>
                <a:latin typeface="-apple-system"/>
              </a:rPr>
              <a:t>Scripting Language: PowerShell, YAML</a:t>
            </a:r>
            <a:br>
              <a:rPr lang="en-US" sz="1600" b="1" i="0">
                <a:effectLst/>
                <a:latin typeface="-apple-system"/>
              </a:rPr>
            </a:br>
            <a:r>
              <a:rPr lang="en-US" sz="1600" b="1">
                <a:solidFill>
                  <a:srgbClr val="111111"/>
                </a:solidFill>
                <a:latin typeface="-apple-system"/>
              </a:rPr>
              <a:t>Code Repository: GitHub</a:t>
            </a:r>
            <a:endParaRPr lang="en-US" sz="1600" b="1" i="0">
              <a:solidFill>
                <a:srgbClr val="111111"/>
              </a:solidFill>
              <a:effectLst/>
              <a:latin typeface="-apple-system"/>
            </a:endParaRPr>
          </a:p>
          <a:p>
            <a:pPr algn="l"/>
            <a:r>
              <a:rPr lang="en-US" sz="1600" b="1">
                <a:solidFill>
                  <a:srgbClr val="111111"/>
                </a:solidFill>
                <a:latin typeface="-apple-system"/>
              </a:rPr>
              <a:t>Automation Orchestrator: Ansible Automation Platform</a:t>
            </a:r>
            <a:endParaRPr lang="en-US" sz="1600" b="1" i="0">
              <a:solidFill>
                <a:srgbClr val="111111"/>
              </a:solidFill>
              <a:effectLst/>
              <a:latin typeface="-apple-system"/>
            </a:endParaRPr>
          </a:p>
        </p:txBody>
      </p:sp>
    </p:spTree>
    <p:extLst>
      <p:ext uri="{BB962C8B-B14F-4D97-AF65-F5344CB8AC3E}">
        <p14:creationId xmlns:p14="http://schemas.microsoft.com/office/powerpoint/2010/main" val="26700181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CF7E299-01D3-8D05-6543-F261C44570CE}"/>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O365 operations – Add license to a user(azure) account</a:t>
            </a:r>
          </a:p>
          <a:p>
            <a:pPr algn="ctr"/>
            <a:endParaRPr lang="en-US"/>
          </a:p>
        </p:txBody>
      </p:sp>
      <p:sp>
        <p:nvSpPr>
          <p:cNvPr id="5" name="TextBox 4">
            <a:extLst>
              <a:ext uri="{FF2B5EF4-FFF2-40B4-BE49-F238E27FC236}">
                <a16:creationId xmlns:a16="http://schemas.microsoft.com/office/drawing/2014/main" id="{3E814AF4-B16C-CC41-18DC-91A664968BF0}"/>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assign a requested license to the mentioned user account.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ea typeface="+mn-lt"/>
                <a:cs typeface="+mn-lt"/>
              </a:rPr>
              <a:t>Automation and bulk operations</a:t>
            </a:r>
            <a:r>
              <a:rPr lang="en-US">
                <a:solidFill>
                  <a:srgbClr val="111111"/>
                </a:solidFill>
                <a:ea typeface="+mn-lt"/>
                <a:cs typeface="+mn-lt"/>
              </a:rPr>
              <a:t>-Process of assigning licenses to multiple users, saving time and reducing the potential for human error.</a:t>
            </a:r>
            <a:endParaRPr lang="en-US">
              <a:solidFill>
                <a:srgbClr val="111111"/>
              </a:solidFill>
              <a:latin typeface="-apple-system"/>
              <a:ea typeface="+mn-lt"/>
              <a:cs typeface="+mn-lt"/>
            </a:endParaRPr>
          </a:p>
          <a:p>
            <a:pPr marL="342900" indent="-342900">
              <a:buAutoNum type="arabicPeriod"/>
            </a:pPr>
            <a:r>
              <a:rPr lang="en-US" b="1">
                <a:solidFill>
                  <a:srgbClr val="111111"/>
                </a:solidFill>
                <a:ea typeface="+mn-lt"/>
                <a:cs typeface="+mn-lt"/>
              </a:rPr>
              <a:t>Customization</a:t>
            </a:r>
            <a:r>
              <a:rPr lang="en-US">
                <a:solidFill>
                  <a:srgbClr val="111111"/>
                </a:solidFill>
                <a:ea typeface="+mn-lt"/>
                <a:cs typeface="+mn-lt"/>
              </a:rPr>
              <a:t>-  Scripts can be customized to fit specific organizational needs, such as assigning different licenses based on user roles, departments, or other criteria.</a:t>
            </a:r>
            <a:endParaRPr lang="en-US" b="0" i="0">
              <a:solidFill>
                <a:srgbClr val="111111"/>
              </a:solidFill>
              <a:effectLst/>
              <a:ea typeface="+mn-lt"/>
              <a:cs typeface="+mn-lt"/>
            </a:endParaRPr>
          </a:p>
          <a:p>
            <a:pPr marL="342900" indent="-342900">
              <a:buAutoNum type="arabicPeriod"/>
            </a:pPr>
            <a:r>
              <a:rPr lang="en-US" b="1">
                <a:solidFill>
                  <a:srgbClr val="111111"/>
                </a:solidFill>
                <a:ea typeface="+mn-lt"/>
                <a:cs typeface="+mn-lt"/>
              </a:rPr>
              <a:t>Integration</a:t>
            </a:r>
            <a:r>
              <a:rPr lang="en-US">
                <a:solidFill>
                  <a:srgbClr val="111111"/>
                </a:solidFill>
                <a:ea typeface="+mn-lt"/>
                <a:cs typeface="+mn-lt"/>
              </a:rPr>
              <a:t>- seamless license management as part of broader IT workflows.</a:t>
            </a:r>
            <a:endParaRPr lang="en-US">
              <a:solidFill>
                <a:srgbClr val="111111"/>
              </a:solidFill>
              <a:latin typeface="-apple-system"/>
            </a:endParaRPr>
          </a:p>
          <a:p>
            <a:pPr marL="342900" indent="-342900">
              <a:buAutoNum type="arabicPeriod"/>
            </a:pPr>
            <a:r>
              <a:rPr lang="en-US" b="1">
                <a:solidFill>
                  <a:srgbClr val="111111"/>
                </a:solidFill>
                <a:ea typeface="+mn-lt"/>
                <a:cs typeface="+mn-lt"/>
              </a:rPr>
              <a:t>Reporting</a:t>
            </a:r>
            <a:r>
              <a:rPr lang="en-US">
                <a:solidFill>
                  <a:srgbClr val="111111"/>
                </a:solidFill>
                <a:ea typeface="+mn-lt"/>
                <a:cs typeface="+mn-lt"/>
              </a:rPr>
              <a:t> - generate detailed reports on license assignments, usage, and </a:t>
            </a:r>
            <a:r>
              <a:rPr lang="en-US" err="1">
                <a:solidFill>
                  <a:srgbClr val="111111"/>
                </a:solidFill>
                <a:ea typeface="+mn-lt"/>
                <a:cs typeface="+mn-lt"/>
              </a:rPr>
              <a:t>compliance,licensing</a:t>
            </a:r>
            <a:r>
              <a:rPr lang="en-US">
                <a:solidFill>
                  <a:srgbClr val="111111"/>
                </a:solidFill>
                <a:ea typeface="+mn-lt"/>
                <a:cs typeface="+mn-lt"/>
              </a:rPr>
              <a:t> costs management and ensure they are meeting their licensing agreements.</a:t>
            </a:r>
          </a:p>
          <a:p>
            <a:endParaRPr lang="en-US" b="1">
              <a:solidFill>
                <a:srgbClr val="111111"/>
              </a:solidFill>
              <a:latin typeface="-apple-system"/>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1.Define user credentials and connect to azure AD.</a:t>
            </a:r>
          </a:p>
          <a:p>
            <a:r>
              <a:rPr lang="en-US">
                <a:solidFill>
                  <a:srgbClr val="111111"/>
                </a:solidFill>
                <a:latin typeface="-apple-system"/>
              </a:rPr>
              <a:t>2.Define the user and license, set the SKU ID and add the license .</a:t>
            </a:r>
          </a:p>
          <a:p>
            <a:r>
              <a:rPr lang="en-US">
                <a:solidFill>
                  <a:srgbClr val="111111"/>
                </a:solidFill>
                <a:latin typeface="-apple-system"/>
              </a:rPr>
              <a:t>4.Assign the license to the user/users.</a:t>
            </a:r>
          </a:p>
          <a:p>
            <a:endParaRPr lang="en-US" b="1">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42667003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FF2CAE5-1236-FB30-F5BB-D4A55E0F3074}"/>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O365 operations – Remove a license from a user(azure) account</a:t>
            </a:r>
          </a:p>
          <a:p>
            <a:pPr algn="ctr"/>
            <a:endParaRPr lang="en-US"/>
          </a:p>
        </p:txBody>
      </p:sp>
      <p:sp>
        <p:nvSpPr>
          <p:cNvPr id="5" name="TextBox 4">
            <a:extLst>
              <a:ext uri="{FF2B5EF4-FFF2-40B4-BE49-F238E27FC236}">
                <a16:creationId xmlns:a16="http://schemas.microsoft.com/office/drawing/2014/main" id="{0F6FC80C-0A21-5363-5DFB-8173A33D0CB8}"/>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remove a requested license from the mentioned user account.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ea typeface="+mn-lt"/>
                <a:cs typeface="+mn-lt"/>
              </a:rPr>
              <a:t>Automation and bulk operations</a:t>
            </a:r>
            <a:r>
              <a:rPr lang="en-US">
                <a:solidFill>
                  <a:srgbClr val="111111"/>
                </a:solidFill>
                <a:ea typeface="+mn-lt"/>
                <a:cs typeface="+mn-lt"/>
              </a:rPr>
              <a:t>-Process of removing licenses from multiple users, saving time and reducing the potential for human error.</a:t>
            </a:r>
            <a:endParaRPr lang="en-US">
              <a:solidFill>
                <a:srgbClr val="111111"/>
              </a:solidFill>
              <a:latin typeface="-apple-system"/>
              <a:ea typeface="+mn-lt"/>
              <a:cs typeface="+mn-lt"/>
            </a:endParaRPr>
          </a:p>
          <a:p>
            <a:pPr marL="342900" indent="-342900">
              <a:buAutoNum type="arabicPeriod"/>
            </a:pPr>
            <a:r>
              <a:rPr lang="en-US" b="1">
                <a:solidFill>
                  <a:srgbClr val="111111"/>
                </a:solidFill>
                <a:ea typeface="+mn-lt"/>
                <a:cs typeface="+mn-lt"/>
              </a:rPr>
              <a:t>Customization</a:t>
            </a:r>
            <a:r>
              <a:rPr lang="en-US">
                <a:solidFill>
                  <a:srgbClr val="111111"/>
                </a:solidFill>
                <a:ea typeface="+mn-lt"/>
                <a:cs typeface="+mn-lt"/>
              </a:rPr>
              <a:t>-  Scripts can be customized to fit specific organizational needs such as removing licenses from large number of users at once. This is beneficial for offboarding employees or managing license reallocations.</a:t>
            </a:r>
            <a:endParaRPr lang="en-US" b="0" i="0">
              <a:solidFill>
                <a:srgbClr val="111111"/>
              </a:solidFill>
              <a:effectLst/>
              <a:ea typeface="+mn-lt"/>
              <a:cs typeface="+mn-lt"/>
            </a:endParaRPr>
          </a:p>
          <a:p>
            <a:pPr marL="342900" indent="-342900">
              <a:buAutoNum type="arabicPeriod"/>
            </a:pPr>
            <a:r>
              <a:rPr lang="en-US" b="1">
                <a:solidFill>
                  <a:srgbClr val="111111"/>
                </a:solidFill>
                <a:ea typeface="+mn-lt"/>
                <a:cs typeface="+mn-lt"/>
              </a:rPr>
              <a:t>Integration</a:t>
            </a:r>
            <a:r>
              <a:rPr lang="en-US">
                <a:solidFill>
                  <a:srgbClr val="111111"/>
                </a:solidFill>
                <a:ea typeface="+mn-lt"/>
                <a:cs typeface="+mn-lt"/>
              </a:rPr>
              <a:t>- seamless license management as part of broader IT workflows.</a:t>
            </a:r>
            <a:endParaRPr lang="en-US">
              <a:solidFill>
                <a:srgbClr val="111111"/>
              </a:solidFill>
              <a:latin typeface="-apple-system"/>
            </a:endParaRPr>
          </a:p>
          <a:p>
            <a:pPr marL="342900" indent="-342900">
              <a:buAutoNum type="arabicPeriod"/>
            </a:pPr>
            <a:r>
              <a:rPr lang="en-US" b="1">
                <a:solidFill>
                  <a:srgbClr val="111111"/>
                </a:solidFill>
                <a:ea typeface="+mn-lt"/>
                <a:cs typeface="+mn-lt"/>
              </a:rPr>
              <a:t>Reporting</a:t>
            </a:r>
            <a:r>
              <a:rPr lang="en-US">
                <a:solidFill>
                  <a:srgbClr val="111111"/>
                </a:solidFill>
                <a:ea typeface="+mn-lt"/>
                <a:cs typeface="+mn-lt"/>
              </a:rPr>
              <a:t> - generate detailed reports on license removals, usage, and compliance, licensing costs management and ensure they are meeting their licensing agreements.</a:t>
            </a:r>
          </a:p>
          <a:p>
            <a:endParaRPr lang="en-US" b="1">
              <a:solidFill>
                <a:srgbClr val="111111"/>
              </a:solidFill>
              <a:latin typeface="-apple-system"/>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1.Define user credentials and connect to azure AD.</a:t>
            </a:r>
          </a:p>
          <a:p>
            <a:r>
              <a:rPr lang="en-US">
                <a:solidFill>
                  <a:srgbClr val="111111"/>
                </a:solidFill>
                <a:latin typeface="-apple-system"/>
              </a:rPr>
              <a:t>2.Define the user and license, set the SKU ID and remove the license .</a:t>
            </a:r>
          </a:p>
          <a:p>
            <a:r>
              <a:rPr lang="en-US">
                <a:solidFill>
                  <a:srgbClr val="111111"/>
                </a:solidFill>
                <a:latin typeface="-apple-system"/>
              </a:rPr>
              <a:t>4.Remove the license from the user/users.</a:t>
            </a:r>
          </a:p>
          <a:p>
            <a:endParaRPr lang="en-US" b="1">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38504426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C0E445C-450E-B3C0-9895-F15700E40877}"/>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Site Creation</a:t>
            </a:r>
          </a:p>
          <a:p>
            <a:pPr algn="ctr"/>
            <a:endParaRPr lang="en-US"/>
          </a:p>
        </p:txBody>
      </p:sp>
      <p:sp>
        <p:nvSpPr>
          <p:cNvPr id="5" name="TextBox 4">
            <a:extLst>
              <a:ext uri="{FF2B5EF4-FFF2-40B4-BE49-F238E27FC236}">
                <a16:creationId xmlns:a16="http://schemas.microsoft.com/office/drawing/2014/main" id="{5E761450-C3CC-5AE2-CFEA-70935518B900}"/>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site in SharePoint.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ea typeface="+mn-lt"/>
                <a:cs typeface="+mn-lt"/>
              </a:rPr>
              <a:t>Automation and Customization</a:t>
            </a:r>
            <a:r>
              <a:rPr lang="en-US">
                <a:solidFill>
                  <a:srgbClr val="111111"/>
                </a:solidFill>
                <a:ea typeface="+mn-lt"/>
                <a:cs typeface="+mn-lt"/>
              </a:rPr>
              <a:t>-creation of SharePoint sites can save time, especially when creating multiple sites and ensures that all sites are created with the same settings and configurations, reducing the risk of human error with right permissions and access levels.</a:t>
            </a:r>
            <a:endParaRPr lang="en-US">
              <a:solidFill>
                <a:srgbClr val="111111"/>
              </a:solidFill>
              <a:latin typeface="Aptos"/>
              <a:ea typeface="+mn-lt"/>
              <a:cs typeface="+mn-lt"/>
            </a:endParaRPr>
          </a:p>
          <a:p>
            <a:pPr marL="342900" indent="-342900">
              <a:buAutoNum type="arabicPeriod"/>
            </a:pPr>
            <a:r>
              <a:rPr lang="en-US" b="1">
                <a:solidFill>
                  <a:srgbClr val="111111"/>
                </a:solidFill>
                <a:ea typeface="+mn-lt"/>
                <a:cs typeface="+mn-lt"/>
              </a:rPr>
              <a:t>Integration and Scalability</a:t>
            </a:r>
            <a:r>
              <a:rPr lang="en-US">
                <a:solidFill>
                  <a:srgbClr val="111111"/>
                </a:solidFill>
                <a:ea typeface="+mn-lt"/>
                <a:cs typeface="+mn-lt"/>
              </a:rPr>
              <a:t>- Combine with other scripts to perform additional setup tasks, like adding libraries, lists, or configuring site settings</a:t>
            </a:r>
            <a:endParaRPr lang="en-US" b="0" i="0">
              <a:solidFill>
                <a:srgbClr val="111111"/>
              </a:solidFill>
              <a:effectLst/>
              <a:ea typeface="+mn-lt"/>
              <a:cs typeface="+mn-lt"/>
            </a:endParaRPr>
          </a:p>
          <a:p>
            <a:pPr marL="342900" indent="-342900">
              <a:buAutoNum type="arabicPeriod"/>
            </a:pPr>
            <a:r>
              <a:rPr lang="en-US" b="1">
                <a:solidFill>
                  <a:srgbClr val="111111"/>
                </a:solidFill>
                <a:ea typeface="+mn-lt"/>
                <a:cs typeface="+mn-lt"/>
              </a:rPr>
              <a:t>Security and Management </a:t>
            </a:r>
            <a:r>
              <a:rPr lang="en-US">
                <a:solidFill>
                  <a:srgbClr val="111111"/>
                </a:solidFill>
                <a:ea typeface="+mn-lt"/>
                <a:cs typeface="+mn-lt"/>
              </a:rPr>
              <a:t>-manage and maintain sites after creation, such as updating settings or cleaning up unused sites, ensure that all created sites comply with organizational policies and standards.</a:t>
            </a:r>
            <a:endParaRPr lang="en-US" b="1">
              <a:solidFill>
                <a:srgbClr val="111111"/>
              </a:solidFill>
              <a:ea typeface="+mn-lt"/>
              <a:cs typeface="+mn-lt"/>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They are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define the properties of site and add the new site to the site collection.</a:t>
            </a:r>
          </a:p>
          <a:p>
            <a:endParaRPr lang="en-US" b="1">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8344447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DA0ABE0-C7EF-23C8-BD45-6B9C10A3FA9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Site Column Creation</a:t>
            </a:r>
          </a:p>
          <a:p>
            <a:pPr algn="ctr"/>
            <a:endParaRPr lang="en-US"/>
          </a:p>
        </p:txBody>
      </p:sp>
      <p:sp>
        <p:nvSpPr>
          <p:cNvPr id="5" name="TextBox 4">
            <a:extLst>
              <a:ext uri="{FF2B5EF4-FFF2-40B4-BE49-F238E27FC236}">
                <a16:creationId xmlns:a16="http://schemas.microsoft.com/office/drawing/2014/main" id="{FB9A14C8-5722-D83A-6342-CBA39A56A3AA}"/>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custom site column in SharePoint.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ea typeface="+mn-lt"/>
                <a:cs typeface="+mn-lt"/>
              </a:rPr>
              <a:t>Automation and Customization</a:t>
            </a:r>
            <a:r>
              <a:rPr lang="en-US">
                <a:solidFill>
                  <a:srgbClr val="111111"/>
                </a:solidFill>
                <a:ea typeface="+mn-lt"/>
                <a:cs typeface="+mn-lt"/>
              </a:rPr>
              <a:t>-creation of SharePoint custom column can save time, especially when creating multiple sites and ensures that all sites are created with the same settings and configurations, reducing the risk of human error with right permissions and access levels.</a:t>
            </a:r>
            <a:endParaRPr lang="en-US">
              <a:solidFill>
                <a:srgbClr val="111111"/>
              </a:solidFill>
              <a:latin typeface="Aptos"/>
              <a:ea typeface="+mn-lt"/>
              <a:cs typeface="+mn-lt"/>
            </a:endParaRPr>
          </a:p>
          <a:p>
            <a:pPr marL="342900" indent="-342900">
              <a:buAutoNum type="arabicPeriod"/>
            </a:pPr>
            <a:r>
              <a:rPr lang="en-US" b="1">
                <a:solidFill>
                  <a:srgbClr val="111111"/>
                </a:solidFill>
                <a:ea typeface="+mn-lt"/>
                <a:cs typeface="+mn-lt"/>
              </a:rPr>
              <a:t>Integration and Scalability</a:t>
            </a:r>
            <a:r>
              <a:rPr lang="en-US">
                <a:solidFill>
                  <a:srgbClr val="111111"/>
                </a:solidFill>
                <a:ea typeface="+mn-lt"/>
                <a:cs typeface="+mn-lt"/>
              </a:rPr>
              <a:t>- Combine with other scripts to perform additional setup tasks, like adding libraries, lists, or configuring site settings</a:t>
            </a:r>
            <a:endParaRPr lang="en-US" b="0" i="0">
              <a:solidFill>
                <a:srgbClr val="111111"/>
              </a:solidFill>
              <a:effectLst/>
              <a:ea typeface="+mn-lt"/>
              <a:cs typeface="+mn-lt"/>
            </a:endParaRPr>
          </a:p>
          <a:p>
            <a:pPr marL="342900" indent="-342900">
              <a:buAutoNum type="arabicPeriod"/>
            </a:pPr>
            <a:r>
              <a:rPr lang="en-US" b="1">
                <a:solidFill>
                  <a:srgbClr val="111111"/>
                </a:solidFill>
                <a:ea typeface="+mn-lt"/>
                <a:cs typeface="+mn-lt"/>
              </a:rPr>
              <a:t>Security and Management </a:t>
            </a:r>
            <a:r>
              <a:rPr lang="en-US">
                <a:solidFill>
                  <a:srgbClr val="111111"/>
                </a:solidFill>
                <a:ea typeface="+mn-lt"/>
                <a:cs typeface="+mn-lt"/>
              </a:rPr>
              <a:t>-manage and maintain column after creation, such as updating settings or cleaning up unused sites, ensure that all created column comply with organizational policies and standards.</a:t>
            </a:r>
            <a:endParaRPr lang="en-US" b="1">
              <a:solidFill>
                <a:srgbClr val="111111"/>
              </a:solidFill>
              <a:ea typeface="+mn-lt"/>
              <a:cs typeface="+mn-lt"/>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create a client context object for the SharePoint site.</a:t>
            </a:r>
          </a:p>
          <a:p>
            <a:r>
              <a:rPr lang="en-US">
                <a:solidFill>
                  <a:srgbClr val="111111"/>
                </a:solidFill>
                <a:latin typeface="-apple-system"/>
              </a:rPr>
              <a:t>5.Define the schema for the new site column and Add the new site column to the fields collection</a:t>
            </a: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84267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66D8C2F-F74B-8D04-56D4-B4CC0653A4C2}"/>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Use Case: Decommissioning of Virtual Machine in Azure </a:t>
            </a:r>
          </a:p>
        </p:txBody>
      </p:sp>
      <p:sp>
        <p:nvSpPr>
          <p:cNvPr id="5" name="TextBox 4">
            <a:extLst>
              <a:ext uri="{FF2B5EF4-FFF2-40B4-BE49-F238E27FC236}">
                <a16:creationId xmlns:a16="http://schemas.microsoft.com/office/drawing/2014/main" id="{4D81A833-8F21-89A5-352E-66B6DD3AF25D}"/>
              </a:ext>
            </a:extLst>
          </p:cNvPr>
          <p:cNvSpPr txBox="1"/>
          <p:nvPr/>
        </p:nvSpPr>
        <p:spPr>
          <a:xfrm>
            <a:off x="397328" y="889843"/>
            <a:ext cx="11397342" cy="5078313"/>
          </a:xfrm>
          <a:prstGeom prst="rect">
            <a:avLst/>
          </a:prstGeom>
          <a:noFill/>
        </p:spPr>
        <p:txBody>
          <a:bodyPr wrap="square" rtlCol="0">
            <a:spAutoFit/>
          </a:bodyPr>
          <a:lstStyle/>
          <a:p>
            <a:pPr algn="l"/>
            <a:r>
              <a:rPr lang="en-US" b="1" i="0">
                <a:solidFill>
                  <a:srgbClr val="111111"/>
                </a:solidFill>
                <a:effectLst/>
                <a:latin typeface="-apple-system"/>
              </a:rPr>
              <a:t>Objective:</a:t>
            </a:r>
            <a:r>
              <a:rPr lang="en-US" b="0" i="0">
                <a:solidFill>
                  <a:srgbClr val="111111"/>
                </a:solidFill>
                <a:effectLst/>
                <a:latin typeface="-apple-system"/>
              </a:rPr>
              <a:t> To implement an automated VM decommissioning solution in Azure that ensures efficient, timely, and secure decommissioning of VMs and their associated resources, thereby optimizing cost management, reducing operational overhead, and maintaining a clean and secure cloud environment.</a:t>
            </a:r>
          </a:p>
          <a:p>
            <a:pPr algn="l"/>
            <a:endParaRPr lang="en-US">
              <a:solidFill>
                <a:srgbClr val="111111"/>
              </a:solidFill>
              <a:latin typeface="-apple-system"/>
            </a:endParaRPr>
          </a:p>
          <a:p>
            <a:pPr algn="l"/>
            <a:r>
              <a:rPr lang="en-US" b="1" i="0">
                <a:solidFill>
                  <a:srgbClr val="111111"/>
                </a:solidFill>
                <a:effectLst/>
                <a:latin typeface="-apple-system"/>
              </a:rPr>
              <a:t>Scope: </a:t>
            </a:r>
          </a:p>
          <a:p>
            <a:pPr algn="l"/>
            <a:r>
              <a:rPr lang="en-US" sz="1800" i="0">
                <a:solidFill>
                  <a:srgbClr val="111111"/>
                </a:solidFill>
                <a:effectLst/>
                <a:latin typeface="-apple-system"/>
              </a:rPr>
              <a:t> 1. </a:t>
            </a:r>
            <a:r>
              <a:rPr lang="en-US" sz="1800" b="1" i="0">
                <a:solidFill>
                  <a:srgbClr val="111111"/>
                </a:solidFill>
                <a:effectLst/>
                <a:latin typeface="-apple-system"/>
              </a:rPr>
              <a:t>Requirements Gathering:</a:t>
            </a:r>
            <a:r>
              <a:rPr lang="en-US" sz="1800" b="0" i="0">
                <a:solidFill>
                  <a:srgbClr val="111111"/>
                </a:solidFill>
                <a:effectLst/>
                <a:latin typeface="-apple-system"/>
              </a:rPr>
              <a:t> Identify the specific VM, including resource types, configurations, and dependencies.</a:t>
            </a:r>
          </a:p>
          <a:p>
            <a:pPr algn="l"/>
            <a:r>
              <a:rPr lang="en-US">
                <a:solidFill>
                  <a:srgbClr val="111111"/>
                </a:solidFill>
                <a:latin typeface="-apple-system"/>
              </a:rPr>
              <a:t>2. </a:t>
            </a:r>
            <a:r>
              <a:rPr lang="en-US" b="1">
                <a:solidFill>
                  <a:srgbClr val="111111"/>
                </a:solidFill>
                <a:latin typeface="-apple-system"/>
              </a:rPr>
              <a:t>Dependency analysis &amp; </a:t>
            </a:r>
            <a:r>
              <a:rPr lang="en-US" b="1" err="1">
                <a:solidFill>
                  <a:srgbClr val="111111"/>
                </a:solidFill>
                <a:latin typeface="-apple-system"/>
              </a:rPr>
              <a:t>BackUp</a:t>
            </a:r>
            <a:r>
              <a:rPr lang="en-US" b="1">
                <a:solidFill>
                  <a:srgbClr val="111111"/>
                </a:solidFill>
                <a:latin typeface="-apple-system"/>
              </a:rPr>
              <a:t> Creation:  </a:t>
            </a:r>
            <a:r>
              <a:rPr lang="en-US">
                <a:solidFill>
                  <a:srgbClr val="111111"/>
                </a:solidFill>
                <a:latin typeface="-apple-system"/>
              </a:rPr>
              <a:t>Determine which systems, applications, or processes rely on the VM. This includes databases, network configurations, and any integrated services.</a:t>
            </a:r>
          </a:p>
          <a:p>
            <a:r>
              <a:rPr lang="en-US">
                <a:solidFill>
                  <a:srgbClr val="111111"/>
                </a:solidFill>
                <a:latin typeface="-apple-system"/>
              </a:rPr>
              <a:t>3. </a:t>
            </a:r>
            <a:r>
              <a:rPr lang="en-US" b="1">
                <a:solidFill>
                  <a:srgbClr val="111111"/>
                </a:solidFill>
                <a:latin typeface="-apple-system"/>
              </a:rPr>
              <a:t>Stakeholder Communication:</a:t>
            </a:r>
            <a:r>
              <a:rPr lang="en-US">
                <a:solidFill>
                  <a:srgbClr val="111111"/>
                </a:solidFill>
                <a:latin typeface="-apple-system"/>
              </a:rPr>
              <a:t> Notify all relevant stakeholders, including users, IT personnel, and departments, about the decommissioning plan, timelines, and potential impacts1.</a:t>
            </a:r>
          </a:p>
          <a:p>
            <a:pPr algn="l"/>
            <a:r>
              <a:rPr lang="en-US">
                <a:solidFill>
                  <a:srgbClr val="111111"/>
                </a:solidFill>
                <a:latin typeface="-apple-system"/>
              </a:rPr>
              <a:t>4. </a:t>
            </a:r>
            <a:r>
              <a:rPr lang="en-US" b="1">
                <a:solidFill>
                  <a:srgbClr val="111111"/>
                </a:solidFill>
                <a:latin typeface="-apple-system"/>
              </a:rPr>
              <a:t>Data Evaluation and Record-Keeping</a:t>
            </a:r>
            <a:r>
              <a:rPr lang="en-US">
                <a:solidFill>
                  <a:srgbClr val="111111"/>
                </a:solidFill>
                <a:latin typeface="-apple-system"/>
              </a:rPr>
              <a:t>: Assess the data stored on the VM, document its significance, and identify any dependencies.</a:t>
            </a:r>
          </a:p>
          <a:p>
            <a:pPr algn="l"/>
            <a:r>
              <a:rPr lang="en-US">
                <a:solidFill>
                  <a:srgbClr val="111111"/>
                </a:solidFill>
                <a:latin typeface="-apple-system"/>
              </a:rPr>
              <a:t>5. </a:t>
            </a:r>
            <a:r>
              <a:rPr lang="en-US" b="1">
                <a:solidFill>
                  <a:srgbClr val="111111"/>
                </a:solidFill>
                <a:latin typeface="-apple-system"/>
              </a:rPr>
              <a:t>Security and Compliance: </a:t>
            </a:r>
            <a:r>
              <a:rPr lang="en-US">
                <a:solidFill>
                  <a:srgbClr val="111111"/>
                </a:solidFill>
                <a:latin typeface="-apple-system"/>
              </a:rPr>
              <a:t>Verify that decommissioning the VM will not compromise security or regulatory compliance. This includes ensuring data encryption and compatibility checks.</a:t>
            </a:r>
          </a:p>
          <a:p>
            <a:pPr algn="l"/>
            <a:r>
              <a:rPr lang="en-US">
                <a:solidFill>
                  <a:srgbClr val="111111"/>
                </a:solidFill>
                <a:latin typeface="-apple-system"/>
              </a:rPr>
              <a:t>6. </a:t>
            </a:r>
            <a:r>
              <a:rPr lang="en-US" b="1">
                <a:solidFill>
                  <a:srgbClr val="111111"/>
                </a:solidFill>
                <a:latin typeface="-apple-system"/>
              </a:rPr>
              <a:t>Backup and Archiving: </a:t>
            </a:r>
            <a:r>
              <a:rPr lang="en-US">
                <a:solidFill>
                  <a:srgbClr val="111111"/>
                </a:solidFill>
                <a:latin typeface="-apple-system"/>
              </a:rPr>
              <a:t>Complete backups of all critical data and ensure it is archived appropriately before decommissioning.</a:t>
            </a:r>
          </a:p>
          <a:p>
            <a:pPr algn="l"/>
            <a:r>
              <a:rPr lang="en-US">
                <a:solidFill>
                  <a:srgbClr val="111111"/>
                </a:solidFill>
                <a:latin typeface="-apple-system"/>
              </a:rPr>
              <a:t>7. </a:t>
            </a:r>
            <a:r>
              <a:rPr lang="en-US" b="1" i="0">
                <a:solidFill>
                  <a:srgbClr val="111111"/>
                </a:solidFill>
                <a:effectLst/>
                <a:latin typeface="-apple-system"/>
              </a:rPr>
              <a:t>Identify VMs for Decommissioning</a:t>
            </a:r>
            <a:r>
              <a:rPr lang="en-US" b="0" i="0">
                <a:solidFill>
                  <a:srgbClr val="111111"/>
                </a:solidFill>
                <a:effectLst/>
                <a:latin typeface="-apple-system"/>
              </a:rPr>
              <a:t>: Automatically identify VMs tagged for decommissioning from the Service Catalog Item submitted by requestor.</a:t>
            </a:r>
          </a:p>
        </p:txBody>
      </p:sp>
    </p:spTree>
    <p:extLst>
      <p:ext uri="{BB962C8B-B14F-4D97-AF65-F5344CB8AC3E}">
        <p14:creationId xmlns:p14="http://schemas.microsoft.com/office/powerpoint/2010/main" val="183833556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C522EC-409A-E4F1-B518-2A215576A6C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Create List for the site</a:t>
            </a:r>
          </a:p>
        </p:txBody>
      </p:sp>
      <p:sp>
        <p:nvSpPr>
          <p:cNvPr id="5" name="TextBox 4">
            <a:extLst>
              <a:ext uri="{FF2B5EF4-FFF2-40B4-BE49-F238E27FC236}">
                <a16:creationId xmlns:a16="http://schemas.microsoft.com/office/drawing/2014/main" id="{7DACF7FC-DB0D-261F-288D-FC5AE2A6378F}"/>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list with the requested specification for a site in SharePoint.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tos"/>
                <a:ea typeface="+mn-lt"/>
                <a:cs typeface="+mn-lt"/>
              </a:rPr>
              <a:t> </a:t>
            </a:r>
            <a:r>
              <a:rPr lang="en-US" b="1">
                <a:solidFill>
                  <a:srgbClr val="111111"/>
                </a:solidFill>
                <a:ea typeface="+mn-lt"/>
                <a:cs typeface="+mn-lt"/>
              </a:rPr>
              <a:t>Automation</a:t>
            </a:r>
            <a:r>
              <a:rPr lang="en-US">
                <a:solidFill>
                  <a:srgbClr val="111111"/>
                </a:solidFill>
                <a:ea typeface="+mn-lt"/>
                <a:cs typeface="+mn-lt"/>
              </a:rPr>
              <a:t>- Streamlines the process of creating lists, saving time and reducing manual effort</a:t>
            </a:r>
            <a:endParaRPr lang="en-US" b="1">
              <a:solidFill>
                <a:srgbClr val="111111"/>
              </a:solidFill>
              <a:latin typeface="Aptos"/>
              <a:ea typeface="+mn-lt"/>
              <a:cs typeface="+mn-lt"/>
            </a:endParaRPr>
          </a:p>
          <a:p>
            <a:pPr marL="342900" indent="-342900">
              <a:buFontTx/>
              <a:buAutoNum type="arabicPeriod"/>
            </a:pPr>
            <a:r>
              <a:rPr lang="en-US" b="1">
                <a:solidFill>
                  <a:srgbClr val="111111"/>
                </a:solidFill>
                <a:ea typeface="+mn-lt"/>
                <a:cs typeface="+mn-lt"/>
              </a:rPr>
              <a:t>Consistency </a:t>
            </a:r>
            <a:r>
              <a:rPr lang="en-US">
                <a:solidFill>
                  <a:srgbClr val="111111"/>
                </a:solidFill>
                <a:ea typeface="+mn-lt"/>
                <a:cs typeface="+mn-lt"/>
              </a:rPr>
              <a:t>-Ensures that lists are created with consistent properties and settings.</a:t>
            </a:r>
          </a:p>
          <a:p>
            <a:pPr marL="342900" indent="-342900">
              <a:buFontTx/>
              <a:buAutoNum type="arabicPeriod"/>
            </a:pPr>
            <a:r>
              <a:rPr lang="en-US" b="1">
                <a:solidFill>
                  <a:srgbClr val="111111"/>
                </a:solidFill>
                <a:ea typeface="+mn-lt"/>
                <a:cs typeface="+mn-lt"/>
              </a:rPr>
              <a:t>Scalability</a:t>
            </a:r>
            <a:r>
              <a:rPr lang="en-US">
                <a:solidFill>
                  <a:srgbClr val="111111"/>
                </a:solidFill>
                <a:ea typeface="+mn-lt"/>
                <a:cs typeface="+mn-lt"/>
              </a:rPr>
              <a:t>- Can be used to create multiple lists across different sites with minimal changes.</a:t>
            </a:r>
          </a:p>
          <a:p>
            <a:pPr marL="342900" indent="-342900">
              <a:buFontTx/>
              <a:buAutoNum type="arabicPeriod"/>
            </a:pPr>
            <a:r>
              <a:rPr lang="en-US" b="1">
                <a:solidFill>
                  <a:srgbClr val="111111"/>
                </a:solidFill>
                <a:ea typeface="+mn-lt"/>
                <a:cs typeface="+mn-lt"/>
              </a:rPr>
              <a:t>Context Establishment</a:t>
            </a:r>
            <a:r>
              <a:rPr lang="en-US">
                <a:solidFill>
                  <a:srgbClr val="111111"/>
                </a:solidFill>
                <a:ea typeface="+mn-lt"/>
                <a:cs typeface="+mn-lt"/>
              </a:rPr>
              <a:t> - Establish a client context object to interact with the SharePoint site.</a:t>
            </a:r>
          </a:p>
          <a:p>
            <a:endParaRPr lang="en-US">
              <a:solidFill>
                <a:srgbClr val="111111"/>
              </a:solidFill>
              <a:latin typeface="Aptos" panose="02110004020202020204"/>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create a client context object for the SharePoint site.</a:t>
            </a:r>
          </a:p>
          <a:p>
            <a:r>
              <a:rPr lang="en-US">
                <a:solidFill>
                  <a:srgbClr val="111111"/>
                </a:solidFill>
                <a:latin typeface="-apple-system"/>
              </a:rPr>
              <a:t>5.Define the list creation properties and add the new list to the site's lists collection.</a:t>
            </a:r>
          </a:p>
          <a:p>
            <a:endParaRPr lang="en-US">
              <a:solidFill>
                <a:srgbClr val="111111"/>
              </a:solidFill>
              <a:latin typeface="-apple-system"/>
            </a:endParaRPr>
          </a:p>
          <a:p>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6660804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FC522EC-409A-E4F1-B518-2A215576A6C5}"/>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Create new Item in List for the site</a:t>
            </a:r>
          </a:p>
        </p:txBody>
      </p:sp>
      <p:sp>
        <p:nvSpPr>
          <p:cNvPr id="5" name="TextBox 4">
            <a:extLst>
              <a:ext uri="{FF2B5EF4-FFF2-40B4-BE49-F238E27FC236}">
                <a16:creationId xmlns:a16="http://schemas.microsoft.com/office/drawing/2014/main" id="{7DACF7FC-DB0D-261F-288D-FC5AE2A6378F}"/>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new item in a list with the requested specification for a site in SharePoint.</a:t>
            </a:r>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tos"/>
                <a:ea typeface="+mn-lt"/>
                <a:cs typeface="+mn-lt"/>
              </a:rPr>
              <a:t> </a:t>
            </a:r>
            <a:r>
              <a:rPr lang="en-US" b="1">
                <a:solidFill>
                  <a:srgbClr val="111111"/>
                </a:solidFill>
                <a:ea typeface="+mn-lt"/>
                <a:cs typeface="+mn-lt"/>
              </a:rPr>
              <a:t>Automation</a:t>
            </a:r>
            <a:r>
              <a:rPr lang="en-US">
                <a:solidFill>
                  <a:srgbClr val="111111"/>
                </a:solidFill>
                <a:ea typeface="+mn-lt"/>
                <a:cs typeface="+mn-lt"/>
              </a:rPr>
              <a:t>- Streamlines the process of creating items in list, saving time and reducing manual effort</a:t>
            </a:r>
            <a:endParaRPr lang="en-US" b="1">
              <a:solidFill>
                <a:srgbClr val="111111"/>
              </a:solidFill>
              <a:latin typeface="Aptos"/>
              <a:ea typeface="+mn-lt"/>
              <a:cs typeface="+mn-lt"/>
            </a:endParaRPr>
          </a:p>
          <a:p>
            <a:pPr marL="342900" indent="-342900">
              <a:buFontTx/>
              <a:buAutoNum type="arabicPeriod"/>
            </a:pPr>
            <a:r>
              <a:rPr lang="en-US" b="1">
                <a:solidFill>
                  <a:srgbClr val="111111"/>
                </a:solidFill>
                <a:ea typeface="+mn-lt"/>
                <a:cs typeface="+mn-lt"/>
              </a:rPr>
              <a:t>Consistency </a:t>
            </a:r>
            <a:r>
              <a:rPr lang="en-US">
                <a:solidFill>
                  <a:srgbClr val="111111"/>
                </a:solidFill>
                <a:ea typeface="+mn-lt"/>
                <a:cs typeface="+mn-lt"/>
              </a:rPr>
              <a:t>-Ensures that items are created with consistent properties and settings.</a:t>
            </a:r>
          </a:p>
          <a:p>
            <a:pPr marL="342900" indent="-342900">
              <a:buFontTx/>
              <a:buAutoNum type="arabicPeriod"/>
            </a:pPr>
            <a:r>
              <a:rPr lang="en-US" b="1">
                <a:solidFill>
                  <a:srgbClr val="111111"/>
                </a:solidFill>
                <a:ea typeface="+mn-lt"/>
                <a:cs typeface="+mn-lt"/>
              </a:rPr>
              <a:t>Scalability</a:t>
            </a:r>
            <a:r>
              <a:rPr lang="en-US">
                <a:solidFill>
                  <a:srgbClr val="111111"/>
                </a:solidFill>
                <a:ea typeface="+mn-lt"/>
                <a:cs typeface="+mn-lt"/>
              </a:rPr>
              <a:t>- Can be used to create multiple items across different lists and sites with minimal changes.</a:t>
            </a:r>
          </a:p>
          <a:p>
            <a:pPr marL="342900" indent="-342900">
              <a:buFontTx/>
              <a:buAutoNum type="arabicPeriod"/>
            </a:pPr>
            <a:endParaRPr lang="en-US">
              <a:solidFill>
                <a:srgbClr val="111111"/>
              </a:solidFill>
              <a:ea typeface="+mn-lt"/>
              <a:cs typeface="+mn-lt"/>
            </a:endParaRPr>
          </a:p>
          <a:p>
            <a:endParaRPr lang="en-US">
              <a:solidFill>
                <a:srgbClr val="111111"/>
              </a:solidFill>
              <a:latin typeface="Aptos" panose="02110004020202020204"/>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create a client context object for the SharePoint site.</a:t>
            </a:r>
          </a:p>
          <a:p>
            <a:r>
              <a:rPr lang="en-US">
                <a:solidFill>
                  <a:srgbClr val="111111"/>
                </a:solidFill>
                <a:latin typeface="-apple-system"/>
              </a:rPr>
              <a:t>5.Define the item creation properties and add the new item to the site's lists collection.</a:t>
            </a:r>
          </a:p>
          <a:p>
            <a:endParaRPr lang="en-US">
              <a:solidFill>
                <a:srgbClr val="111111"/>
              </a:solidFill>
              <a:latin typeface="-apple-system"/>
            </a:endParaRPr>
          </a:p>
          <a:p>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8697586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F081D63-8D0E-98A4-EF65-504383FCFF5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Create user group in site</a:t>
            </a:r>
          </a:p>
        </p:txBody>
      </p:sp>
      <p:sp>
        <p:nvSpPr>
          <p:cNvPr id="5" name="TextBox 4">
            <a:extLst>
              <a:ext uri="{FF2B5EF4-FFF2-40B4-BE49-F238E27FC236}">
                <a16:creationId xmlns:a16="http://schemas.microsoft.com/office/drawing/2014/main" id="{4D3B2EC1-D3C1-C816-F39B-A9106DF67FA3}"/>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create a group under SharePoint site.</a:t>
            </a:r>
          </a:p>
          <a:p>
            <a:br>
              <a:rPr lang="en-US">
                <a:latin typeface="-apple-system"/>
              </a:rPr>
            </a:br>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latin typeface="Aptos"/>
                <a:ea typeface="+mn-lt"/>
                <a:cs typeface="+mn-lt"/>
              </a:rPr>
              <a:t> </a:t>
            </a:r>
            <a:r>
              <a:rPr lang="en-US" b="1">
                <a:solidFill>
                  <a:srgbClr val="111111"/>
                </a:solidFill>
                <a:ea typeface="+mn-lt"/>
                <a:cs typeface="+mn-lt"/>
              </a:rPr>
              <a:t>Automation</a:t>
            </a:r>
            <a:r>
              <a:rPr lang="en-US">
                <a:solidFill>
                  <a:srgbClr val="111111"/>
                </a:solidFill>
                <a:ea typeface="+mn-lt"/>
                <a:cs typeface="+mn-lt"/>
              </a:rPr>
              <a:t>- Streamlines the process of creating groups in site, saving time and reducing manual effort</a:t>
            </a:r>
            <a:endParaRPr lang="en-US" b="1">
              <a:solidFill>
                <a:srgbClr val="111111"/>
              </a:solidFill>
              <a:latin typeface="Aptos"/>
              <a:ea typeface="+mn-lt"/>
              <a:cs typeface="+mn-lt"/>
            </a:endParaRPr>
          </a:p>
          <a:p>
            <a:pPr marL="342900" indent="-342900">
              <a:buFontTx/>
              <a:buAutoNum type="arabicPeriod"/>
            </a:pPr>
            <a:r>
              <a:rPr lang="en-US" b="1">
                <a:solidFill>
                  <a:srgbClr val="111111"/>
                </a:solidFill>
                <a:ea typeface="+mn-lt"/>
                <a:cs typeface="+mn-lt"/>
              </a:rPr>
              <a:t>Consistency </a:t>
            </a:r>
            <a:r>
              <a:rPr lang="en-US">
                <a:solidFill>
                  <a:srgbClr val="111111"/>
                </a:solidFill>
                <a:ea typeface="+mn-lt"/>
                <a:cs typeface="+mn-lt"/>
              </a:rPr>
              <a:t>-Ensures that items are created with consistent properties and settings.</a:t>
            </a:r>
          </a:p>
          <a:p>
            <a:pPr marL="342900" indent="-342900">
              <a:buFontTx/>
              <a:buAutoNum type="arabicPeriod"/>
            </a:pPr>
            <a:r>
              <a:rPr lang="en-US" b="1">
                <a:solidFill>
                  <a:srgbClr val="111111"/>
                </a:solidFill>
                <a:ea typeface="+mn-lt"/>
                <a:cs typeface="+mn-lt"/>
              </a:rPr>
              <a:t>Scalability</a:t>
            </a:r>
            <a:r>
              <a:rPr lang="en-US">
                <a:solidFill>
                  <a:srgbClr val="111111"/>
                </a:solidFill>
                <a:ea typeface="+mn-lt"/>
                <a:cs typeface="+mn-lt"/>
              </a:rPr>
              <a:t>- Can be used to create multiple groups in same site or multiple site with minimal changes.</a:t>
            </a:r>
          </a:p>
          <a:p>
            <a:endParaRPr lang="en-US">
              <a:solidFill>
                <a:srgbClr val="111111"/>
              </a:solidFill>
              <a:latin typeface="Aptos" panose="02110004020202020204"/>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create a client context object for the SharePoint site.</a:t>
            </a:r>
          </a:p>
          <a:p>
            <a:r>
              <a:rPr lang="en-US">
                <a:solidFill>
                  <a:srgbClr val="111111"/>
                </a:solidFill>
                <a:latin typeface="-apple-system"/>
              </a:rPr>
              <a:t>5.Define the group creation properties and create a new group in the SharePoint site.</a:t>
            </a:r>
          </a:p>
          <a:p>
            <a:endParaRPr lang="en-US">
              <a:solidFill>
                <a:srgbClr val="111111"/>
              </a:solidFill>
              <a:latin typeface="-apple-system"/>
            </a:endParaRPr>
          </a:p>
          <a:p>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25981777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F081D63-8D0E-98A4-EF65-504383FCFF5D}"/>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Add a user to a user group</a:t>
            </a:r>
          </a:p>
        </p:txBody>
      </p:sp>
      <p:sp>
        <p:nvSpPr>
          <p:cNvPr id="5" name="TextBox 4">
            <a:extLst>
              <a:ext uri="{FF2B5EF4-FFF2-40B4-BE49-F238E27FC236}">
                <a16:creationId xmlns:a16="http://schemas.microsoft.com/office/drawing/2014/main" id="{4D3B2EC1-D3C1-C816-F39B-A9106DF67FA3}"/>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add the requested user to the group created under SharePoint site.</a:t>
            </a:r>
          </a:p>
          <a:p>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ea typeface="+mn-lt"/>
                <a:cs typeface="+mn-lt"/>
              </a:rPr>
              <a:t>User  and Group Identification:</a:t>
            </a:r>
            <a:r>
              <a:rPr lang="en-US">
                <a:solidFill>
                  <a:srgbClr val="111111"/>
                </a:solidFill>
                <a:ea typeface="+mn-lt"/>
                <a:cs typeface="+mn-lt"/>
              </a:rPr>
              <a:t> Identifying the user and the group to be added, which can be done using their username, email, or other unique identifiers.</a:t>
            </a:r>
            <a:endParaRPr lang="en-US" b="1">
              <a:solidFill>
                <a:srgbClr val="111111"/>
              </a:solidFill>
              <a:latin typeface="Aptos"/>
              <a:ea typeface="+mn-lt"/>
              <a:cs typeface="+mn-lt"/>
            </a:endParaRPr>
          </a:p>
          <a:p>
            <a:pPr marL="342900" indent="-342900">
              <a:buFontTx/>
              <a:buAutoNum type="arabicPeriod"/>
            </a:pPr>
            <a:r>
              <a:rPr lang="en-US" b="1">
                <a:solidFill>
                  <a:srgbClr val="111111"/>
                </a:solidFill>
                <a:ea typeface="+mn-lt"/>
                <a:cs typeface="+mn-lt"/>
              </a:rPr>
              <a:t>Authentication and Permissions:</a:t>
            </a:r>
            <a:r>
              <a:rPr lang="en-US">
                <a:solidFill>
                  <a:srgbClr val="111111"/>
                </a:solidFill>
                <a:ea typeface="+mn-lt"/>
                <a:cs typeface="+mn-lt"/>
              </a:rPr>
              <a:t> Ensuring that the script runs with the necessary permissions to add users to groups. This often involves using credentials with administrative rights.</a:t>
            </a:r>
          </a:p>
          <a:p>
            <a:pPr marL="342900" indent="-342900">
              <a:buFontTx/>
              <a:buAutoNum type="arabicPeriod"/>
            </a:pPr>
            <a:r>
              <a:rPr lang="en-US" b="1">
                <a:solidFill>
                  <a:srgbClr val="111111"/>
                </a:solidFill>
                <a:ea typeface="+mn-lt"/>
                <a:cs typeface="+mn-lt"/>
              </a:rPr>
              <a:t>Error Handling: </a:t>
            </a:r>
            <a:r>
              <a:rPr lang="en-US">
                <a:solidFill>
                  <a:srgbClr val="111111"/>
                </a:solidFill>
                <a:ea typeface="+mn-lt"/>
                <a:cs typeface="+mn-lt"/>
              </a:rPr>
              <a:t>Implementing error handling to manage scenarios where the user or group does not exist, or where there are connectivity issues.</a:t>
            </a:r>
            <a:endParaRPr lang="en-US" b="1">
              <a:solidFill>
                <a:srgbClr val="111111"/>
              </a:solidFill>
              <a:ea typeface="+mn-lt"/>
              <a:cs typeface="+mn-lt"/>
            </a:endParaRPr>
          </a:p>
          <a:p>
            <a:endParaRPr lang="en-US">
              <a:solidFill>
                <a:srgbClr val="111111"/>
              </a:solidFill>
              <a:latin typeface="Aptos" panose="02110004020202020204"/>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create a client context object for the SharePoint site.</a:t>
            </a:r>
          </a:p>
          <a:p>
            <a:r>
              <a:rPr lang="en-US">
                <a:solidFill>
                  <a:srgbClr val="111111"/>
                </a:solidFill>
                <a:latin typeface="-apple-system"/>
              </a:rPr>
              <a:t>5.Define the group name and add the user to the site's group.</a:t>
            </a:r>
          </a:p>
          <a:p>
            <a:endParaRPr lang="en-US">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12257208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BEC15EC-07D7-DCBD-47E1-B05E7B1382F4}"/>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a:t>Use Case: SharePoint – Add a file to the site</a:t>
            </a:r>
          </a:p>
        </p:txBody>
      </p:sp>
      <p:sp>
        <p:nvSpPr>
          <p:cNvPr id="5" name="TextBox 4">
            <a:extLst>
              <a:ext uri="{FF2B5EF4-FFF2-40B4-BE49-F238E27FC236}">
                <a16:creationId xmlns:a16="http://schemas.microsoft.com/office/drawing/2014/main" id="{E0A3813F-88F9-0732-F79B-C70BD5A78795}"/>
              </a:ext>
            </a:extLst>
          </p:cNvPr>
          <p:cNvSpPr txBox="1"/>
          <p:nvPr/>
        </p:nvSpPr>
        <p:spPr>
          <a:xfrm>
            <a:off x="273276" y="796290"/>
            <a:ext cx="11645446" cy="5909310"/>
          </a:xfrm>
          <a:prstGeom prst="rect">
            <a:avLst/>
          </a:prstGeom>
          <a:noFill/>
        </p:spPr>
        <p:txBody>
          <a:bodyPr wrap="square" lIns="91440" tIns="45720" rIns="91440" bIns="45720" rtlCol="0" anchor="t">
            <a:spAutoFit/>
          </a:bodyPr>
          <a:lstStyle/>
          <a:p>
            <a:r>
              <a:rPr lang="en-US" b="1" i="0">
                <a:solidFill>
                  <a:srgbClr val="111111"/>
                </a:solidFill>
                <a:effectLst/>
                <a:latin typeface="-apple-system"/>
              </a:rPr>
              <a:t>Objective:</a:t>
            </a:r>
            <a:r>
              <a:rPr lang="en-US" b="0" i="0">
                <a:solidFill>
                  <a:srgbClr val="111111"/>
                </a:solidFill>
                <a:effectLst/>
                <a:latin typeface="-apple-system"/>
              </a:rPr>
              <a:t> </a:t>
            </a:r>
            <a:r>
              <a:rPr lang="en-US">
                <a:solidFill>
                  <a:srgbClr val="111111"/>
                </a:solidFill>
                <a:latin typeface="-apple-system"/>
              </a:rPr>
              <a:t>To add a document to the documents page inside the SharePoint site.</a:t>
            </a:r>
          </a:p>
          <a:p>
            <a:r>
              <a:rPr lang="en-US" b="1" i="0">
                <a:solidFill>
                  <a:srgbClr val="111111"/>
                </a:solidFill>
                <a:effectLst/>
                <a:latin typeface="-apple-system"/>
              </a:rPr>
              <a:t>Scope:</a:t>
            </a:r>
            <a:endParaRPr lang="en-US" b="0" i="0">
              <a:solidFill>
                <a:srgbClr val="111111"/>
              </a:solidFill>
              <a:effectLst/>
              <a:latin typeface="-apple-system"/>
            </a:endParaRPr>
          </a:p>
          <a:p>
            <a:pPr marL="342900" indent="-342900">
              <a:buAutoNum type="arabicPeriod"/>
            </a:pPr>
            <a:r>
              <a:rPr lang="en-US" b="1">
                <a:solidFill>
                  <a:srgbClr val="111111"/>
                </a:solidFill>
                <a:ea typeface="+mn-lt"/>
                <a:cs typeface="+mn-lt"/>
              </a:rPr>
              <a:t>File Identification</a:t>
            </a:r>
            <a:r>
              <a:rPr lang="en-US">
                <a:solidFill>
                  <a:srgbClr val="111111"/>
                </a:solidFill>
                <a:ea typeface="+mn-lt"/>
                <a:cs typeface="+mn-lt"/>
              </a:rPr>
              <a:t>: Identifying the file to be uploaded, including its path and name..</a:t>
            </a:r>
            <a:endParaRPr lang="en-US" b="1">
              <a:solidFill>
                <a:srgbClr val="111111"/>
              </a:solidFill>
              <a:latin typeface="Aptos"/>
              <a:ea typeface="+mn-lt"/>
              <a:cs typeface="+mn-lt"/>
            </a:endParaRPr>
          </a:p>
          <a:p>
            <a:pPr marL="342900" indent="-342900">
              <a:buFontTx/>
              <a:buAutoNum type="arabicPeriod"/>
            </a:pPr>
            <a:r>
              <a:rPr lang="en-US" b="1">
                <a:solidFill>
                  <a:srgbClr val="111111"/>
                </a:solidFill>
                <a:ea typeface="+mn-lt"/>
                <a:cs typeface="+mn-lt"/>
              </a:rPr>
              <a:t>Destination Specification</a:t>
            </a:r>
            <a:r>
              <a:rPr lang="en-US">
                <a:solidFill>
                  <a:srgbClr val="111111"/>
                </a:solidFill>
                <a:ea typeface="+mn-lt"/>
                <a:cs typeface="+mn-lt"/>
              </a:rPr>
              <a:t>: Specifying the destination within the SharePoint site, such as the document library or folder where the file will be uploaded..</a:t>
            </a:r>
          </a:p>
          <a:p>
            <a:pPr marL="342900" indent="-342900">
              <a:buFontTx/>
              <a:buAutoNum type="arabicPeriod"/>
            </a:pPr>
            <a:r>
              <a:rPr lang="en-US" b="1">
                <a:solidFill>
                  <a:srgbClr val="111111"/>
                </a:solidFill>
                <a:ea typeface="+mn-lt"/>
                <a:cs typeface="+mn-lt"/>
              </a:rPr>
              <a:t>Authentication and Permissions</a:t>
            </a:r>
            <a:r>
              <a:rPr lang="en-US">
                <a:solidFill>
                  <a:srgbClr val="111111"/>
                </a:solidFill>
                <a:ea typeface="+mn-lt"/>
                <a:cs typeface="+mn-lt"/>
              </a:rPr>
              <a:t>: Ensuring that the script runs with the necessary permissions to upload files. This often involves using credentials with appropriate access rights.</a:t>
            </a:r>
            <a:endParaRPr lang="en-US" b="1">
              <a:solidFill>
                <a:srgbClr val="111111"/>
              </a:solidFill>
              <a:ea typeface="+mn-lt"/>
              <a:cs typeface="+mn-lt"/>
            </a:endParaRPr>
          </a:p>
          <a:p>
            <a:pPr marL="342900" indent="-342900">
              <a:buAutoNum type="arabicPeriod"/>
            </a:pPr>
            <a:r>
              <a:rPr lang="en-US" b="1">
                <a:solidFill>
                  <a:srgbClr val="111111"/>
                </a:solidFill>
                <a:ea typeface="+mn-lt"/>
                <a:cs typeface="+mn-lt"/>
              </a:rPr>
              <a:t>File Upload Process</a:t>
            </a:r>
            <a:r>
              <a:rPr lang="en-US">
                <a:solidFill>
                  <a:srgbClr val="111111"/>
                </a:solidFill>
                <a:ea typeface="+mn-lt"/>
                <a:cs typeface="+mn-lt"/>
              </a:rPr>
              <a:t>: Automating the upload process to ensure that files are transferred efficiently and accurately.</a:t>
            </a:r>
            <a:endParaRPr lang="en-US">
              <a:solidFill>
                <a:srgbClr val="111111"/>
              </a:solidFill>
              <a:latin typeface="Aptos" panose="02110004020202020204"/>
            </a:endParaRPr>
          </a:p>
          <a:p>
            <a:r>
              <a:rPr lang="en-US" b="1">
                <a:solidFill>
                  <a:srgbClr val="111111"/>
                </a:solidFill>
                <a:latin typeface="-apple-system"/>
              </a:rPr>
              <a:t>Steps to perform tasks:</a:t>
            </a:r>
            <a:endParaRPr lang="en-US">
              <a:solidFill>
                <a:srgbClr val="111111"/>
              </a:solidFill>
              <a:latin typeface="-apple-system"/>
            </a:endParaRPr>
          </a:p>
          <a:p>
            <a:r>
              <a:rPr lang="en-US">
                <a:solidFill>
                  <a:srgbClr val="111111"/>
                </a:solidFill>
                <a:latin typeface="-apple-system"/>
              </a:rPr>
              <a:t>1.Load SharePoint CSOM Assemblies required to interact with SharePoint using the Client-Side Object Model (CSOM).</a:t>
            </a:r>
          </a:p>
          <a:p>
            <a:r>
              <a:rPr lang="en-US">
                <a:solidFill>
                  <a:srgbClr val="111111"/>
                </a:solidFill>
                <a:latin typeface="-apple-system"/>
              </a:rPr>
              <a:t>2.Define variables, Site URL, credentials.</a:t>
            </a:r>
          </a:p>
          <a:p>
            <a:r>
              <a:rPr lang="en-US">
                <a:solidFill>
                  <a:srgbClr val="111111"/>
                </a:solidFill>
                <a:latin typeface="-apple-system"/>
              </a:rPr>
              <a:t>4.Connect to SharePoint Online, create a client context object for the SharePoint site.</a:t>
            </a:r>
          </a:p>
          <a:p>
            <a:r>
              <a:rPr lang="en-US">
                <a:solidFill>
                  <a:srgbClr val="111111"/>
                </a:solidFill>
                <a:latin typeface="-apple-system"/>
              </a:rPr>
              <a:t>5.</a:t>
            </a:r>
            <a:r>
              <a:rPr lang="en-US">
                <a:solidFill>
                  <a:srgbClr val="111111"/>
                </a:solidFill>
                <a:ea typeface="+mn-lt"/>
                <a:cs typeface="+mn-lt"/>
              </a:rPr>
              <a:t>Upload a file to document library</a:t>
            </a:r>
            <a:r>
              <a:rPr lang="en-US">
                <a:solidFill>
                  <a:srgbClr val="111111"/>
                </a:solidFill>
                <a:latin typeface="Aptos"/>
              </a:rPr>
              <a:t>,</a:t>
            </a:r>
            <a:r>
              <a:rPr lang="en-US">
                <a:solidFill>
                  <a:srgbClr val="111111"/>
                </a:solidFill>
                <a:ea typeface="+mn-lt"/>
                <a:cs typeface="+mn-lt"/>
              </a:rPr>
              <a:t> Get the target library</a:t>
            </a:r>
            <a:r>
              <a:rPr lang="en-US">
                <a:solidFill>
                  <a:srgbClr val="111111"/>
                </a:solidFill>
                <a:latin typeface="Aptos"/>
              </a:rPr>
              <a:t>,</a:t>
            </a:r>
            <a:r>
              <a:rPr lang="en-US">
                <a:solidFill>
                  <a:srgbClr val="111111"/>
                </a:solidFill>
                <a:ea typeface="+mn-lt"/>
                <a:cs typeface="+mn-lt"/>
              </a:rPr>
              <a:t> upload the file</a:t>
            </a:r>
            <a:r>
              <a:rPr lang="en-US">
                <a:solidFill>
                  <a:srgbClr val="111111"/>
                </a:solidFill>
                <a:latin typeface="Aptos"/>
              </a:rPr>
              <a:t> and disconnect from the SharePoint online</a:t>
            </a:r>
            <a:r>
              <a:rPr lang="en-US">
                <a:solidFill>
                  <a:srgbClr val="111111"/>
                </a:solidFill>
                <a:latin typeface="-apple-system"/>
              </a:rPr>
              <a:t>.</a:t>
            </a:r>
          </a:p>
          <a:p>
            <a:endParaRPr lang="en-US" b="1">
              <a:solidFill>
                <a:srgbClr val="111111"/>
              </a:solidFill>
              <a:latin typeface="-apple-system"/>
            </a:endParaRPr>
          </a:p>
          <a:p>
            <a:r>
              <a:rPr lang="en-US" b="1">
                <a:solidFill>
                  <a:srgbClr val="111111"/>
                </a:solidFill>
                <a:latin typeface="-apple-system"/>
              </a:rPr>
              <a:t>Observability: </a:t>
            </a:r>
            <a:r>
              <a:rPr lang="en-US" b="1" err="1">
                <a:solidFill>
                  <a:srgbClr val="111111"/>
                </a:solidFill>
                <a:latin typeface="-apple-system"/>
              </a:rPr>
              <a:t>OpManager</a:t>
            </a:r>
            <a:endParaRPr lang="en-US" b="1">
              <a:solidFill>
                <a:srgbClr val="111111"/>
              </a:solidFill>
              <a:latin typeface="-apple-system"/>
            </a:endParaRPr>
          </a:p>
          <a:p>
            <a:pPr algn="l"/>
            <a:r>
              <a:rPr lang="en-US" b="1">
                <a:solidFill>
                  <a:srgbClr val="111111"/>
                </a:solidFill>
                <a:latin typeface="-apple-system"/>
              </a:rPr>
              <a:t>ITSM: ManageEngine ServiceDesk Plus</a:t>
            </a:r>
          </a:p>
          <a:p>
            <a:r>
              <a:rPr lang="en-US" b="1">
                <a:solidFill>
                  <a:srgbClr val="111111"/>
                </a:solidFill>
                <a:latin typeface="-apple-system"/>
              </a:rPr>
              <a:t>Request type: Service Request</a:t>
            </a:r>
          </a:p>
          <a:p>
            <a:r>
              <a:rPr lang="en-US" b="1" i="0">
                <a:solidFill>
                  <a:srgbClr val="111111"/>
                </a:solidFill>
                <a:effectLst/>
                <a:latin typeface="-apple-system"/>
              </a:rPr>
              <a:t>Scripting Language: PowerShell, YAML</a:t>
            </a:r>
            <a:br>
              <a:rPr lang="en-US" b="1" i="0">
                <a:effectLst/>
                <a:latin typeface="-apple-system"/>
              </a:rPr>
            </a:br>
            <a:r>
              <a:rPr lang="en-US" b="1">
                <a:solidFill>
                  <a:srgbClr val="111111"/>
                </a:solidFill>
                <a:latin typeface="-apple-system"/>
              </a:rPr>
              <a:t>Code Repository: GitHub</a:t>
            </a:r>
            <a:endParaRPr lang="en-US" b="1" i="0">
              <a:solidFill>
                <a:srgbClr val="111111"/>
              </a:solidFill>
              <a:effectLst/>
              <a:latin typeface="-apple-system"/>
            </a:endParaRPr>
          </a:p>
          <a:p>
            <a:pPr algn="l"/>
            <a:r>
              <a:rPr lang="en-US" b="1">
                <a:solidFill>
                  <a:srgbClr val="111111"/>
                </a:solidFill>
                <a:latin typeface="-apple-system"/>
              </a:rPr>
              <a:t>Automation Orchestrator: Ansible Automation Platform</a:t>
            </a:r>
            <a:endParaRPr lang="en-US" b="1" i="0">
              <a:solidFill>
                <a:srgbClr val="111111"/>
              </a:solidFill>
              <a:effectLst/>
              <a:latin typeface="-apple-system"/>
            </a:endParaRPr>
          </a:p>
        </p:txBody>
      </p:sp>
    </p:spTree>
    <p:extLst>
      <p:ext uri="{BB962C8B-B14F-4D97-AF65-F5344CB8AC3E}">
        <p14:creationId xmlns:p14="http://schemas.microsoft.com/office/powerpoint/2010/main" val="4196670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5877A09-9F5B-998F-C883-0ADF34E931B1}"/>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dirty="0"/>
              <a:t>Use Case: SharePoint – Remove a user to a user group</a:t>
            </a:r>
          </a:p>
        </p:txBody>
      </p:sp>
      <p:sp>
        <p:nvSpPr>
          <p:cNvPr id="9" name="TextBox 8">
            <a:extLst>
              <a:ext uri="{FF2B5EF4-FFF2-40B4-BE49-F238E27FC236}">
                <a16:creationId xmlns:a16="http://schemas.microsoft.com/office/drawing/2014/main" id="{6F1B1C83-49EA-ED13-BDF6-F62673FB60B8}"/>
              </a:ext>
            </a:extLst>
          </p:cNvPr>
          <p:cNvSpPr txBox="1"/>
          <p:nvPr/>
        </p:nvSpPr>
        <p:spPr>
          <a:xfrm>
            <a:off x="273276" y="796290"/>
            <a:ext cx="11645446" cy="5355312"/>
          </a:xfrm>
          <a:prstGeom prst="rect">
            <a:avLst/>
          </a:prstGeom>
          <a:noFill/>
        </p:spPr>
        <p:txBody>
          <a:bodyPr wrap="square" lIns="91440" tIns="45720" rIns="91440" bIns="45720" rtlCol="0" anchor="t">
            <a:spAutoFit/>
          </a:bodyPr>
          <a:lstStyle/>
          <a:p>
            <a:r>
              <a:rPr lang="en-US" b="1" i="0" dirty="0">
                <a:solidFill>
                  <a:srgbClr val="111111"/>
                </a:solidFill>
                <a:effectLst/>
                <a:latin typeface="-apple-system"/>
              </a:rPr>
              <a:t>Objective:</a:t>
            </a:r>
            <a:r>
              <a:rPr lang="en-US" b="0" i="0" dirty="0">
                <a:solidFill>
                  <a:srgbClr val="111111"/>
                </a:solidFill>
                <a:effectLst/>
                <a:latin typeface="-apple-system"/>
              </a:rPr>
              <a:t> </a:t>
            </a:r>
            <a:r>
              <a:rPr lang="en-US" dirty="0">
                <a:solidFill>
                  <a:srgbClr val="111111"/>
                </a:solidFill>
                <a:latin typeface="-apple-system"/>
              </a:rPr>
              <a:t>To remove a user from the group created under SharePoint site.</a:t>
            </a:r>
          </a:p>
          <a:p>
            <a:r>
              <a:rPr lang="en-US" b="1" i="0" dirty="0">
                <a:solidFill>
                  <a:srgbClr val="111111"/>
                </a:solidFill>
                <a:effectLst/>
                <a:latin typeface="-apple-system"/>
              </a:rPr>
              <a:t>Scope:</a:t>
            </a:r>
            <a:endParaRPr lang="en-US" b="0" i="0" dirty="0">
              <a:solidFill>
                <a:srgbClr val="111111"/>
              </a:solidFill>
              <a:effectLst/>
              <a:latin typeface="-apple-system"/>
            </a:endParaRPr>
          </a:p>
          <a:p>
            <a:pPr marL="342900" indent="-342900">
              <a:buAutoNum type="arabicPeriod"/>
            </a:pPr>
            <a:r>
              <a:rPr lang="en-US" b="1" dirty="0">
                <a:solidFill>
                  <a:srgbClr val="111111"/>
                </a:solidFill>
                <a:ea typeface="+mn-lt"/>
                <a:cs typeface="+mn-lt"/>
              </a:rPr>
              <a:t>User  and Group Identification:</a:t>
            </a:r>
            <a:r>
              <a:rPr lang="en-US" dirty="0">
                <a:solidFill>
                  <a:srgbClr val="111111"/>
                </a:solidFill>
                <a:ea typeface="+mn-lt"/>
                <a:cs typeface="+mn-lt"/>
              </a:rPr>
              <a:t> Identifying the specific user and the group from which they need to be removed.</a:t>
            </a:r>
            <a:endParaRPr lang="en-US" b="1" dirty="0">
              <a:solidFill>
                <a:srgbClr val="111111"/>
              </a:solidFill>
              <a:latin typeface="Aptos"/>
              <a:ea typeface="+mn-lt"/>
              <a:cs typeface="+mn-lt"/>
            </a:endParaRPr>
          </a:p>
          <a:p>
            <a:pPr marL="342900" indent="-342900">
              <a:buFontTx/>
              <a:buAutoNum type="arabicPeriod"/>
            </a:pPr>
            <a:r>
              <a:rPr lang="en-US" b="1" dirty="0">
                <a:solidFill>
                  <a:srgbClr val="111111"/>
                </a:solidFill>
                <a:ea typeface="+mn-lt"/>
                <a:cs typeface="+mn-lt"/>
              </a:rPr>
              <a:t>Security and compliance:</a:t>
            </a:r>
            <a:r>
              <a:rPr lang="en-US" dirty="0">
                <a:solidFill>
                  <a:srgbClr val="111111"/>
                </a:solidFill>
                <a:ea typeface="+mn-lt"/>
                <a:cs typeface="+mn-lt"/>
              </a:rPr>
              <a:t> Ensuring that the group site is updated and in compliance with the organization rules.</a:t>
            </a:r>
          </a:p>
          <a:p>
            <a:pPr marL="342900" indent="-342900">
              <a:buFontTx/>
              <a:buAutoNum type="arabicPeriod"/>
            </a:pPr>
            <a:r>
              <a:rPr lang="en-US" b="1" dirty="0">
                <a:solidFill>
                  <a:srgbClr val="111111"/>
                </a:solidFill>
                <a:ea typeface="+mn-lt"/>
                <a:cs typeface="+mn-lt"/>
              </a:rPr>
              <a:t>Error Handling: </a:t>
            </a:r>
            <a:r>
              <a:rPr lang="en-US" dirty="0">
                <a:solidFill>
                  <a:srgbClr val="111111"/>
                </a:solidFill>
                <a:ea typeface="+mn-lt"/>
                <a:cs typeface="+mn-lt"/>
              </a:rPr>
              <a:t>Implementing error handling to manage scenarios where the user or group does not exist, or where there are connectivity issues.</a:t>
            </a:r>
            <a:endParaRPr lang="en-US" b="1" dirty="0">
              <a:solidFill>
                <a:srgbClr val="111111"/>
              </a:solidFill>
              <a:ea typeface="+mn-lt"/>
              <a:cs typeface="+mn-lt"/>
            </a:endParaRPr>
          </a:p>
          <a:p>
            <a:endParaRPr lang="en-US">
              <a:solidFill>
                <a:srgbClr val="111111"/>
              </a:solidFill>
              <a:latin typeface="Aptos" panose="02110004020202020204"/>
            </a:endParaRPr>
          </a:p>
          <a:p>
            <a:r>
              <a:rPr lang="en-US" b="1" dirty="0">
                <a:solidFill>
                  <a:srgbClr val="111111"/>
                </a:solidFill>
                <a:latin typeface="-apple-system"/>
              </a:rPr>
              <a:t>Steps to perform tasks:</a:t>
            </a:r>
            <a:endParaRPr lang="en-US" dirty="0">
              <a:solidFill>
                <a:srgbClr val="111111"/>
              </a:solidFill>
              <a:latin typeface="-apple-system"/>
            </a:endParaRPr>
          </a:p>
          <a:p>
            <a:r>
              <a:rPr lang="en-US" dirty="0">
                <a:solidFill>
                  <a:srgbClr val="111111"/>
                </a:solidFill>
                <a:latin typeface="-apple-system"/>
              </a:rPr>
              <a:t>1.Load SharePoint CSOM Assemblies required to interact with SharePoint using the Client-Side Object Model (CSOM).</a:t>
            </a:r>
          </a:p>
          <a:p>
            <a:r>
              <a:rPr lang="en-US" dirty="0">
                <a:solidFill>
                  <a:srgbClr val="111111"/>
                </a:solidFill>
                <a:latin typeface="-apple-system"/>
              </a:rPr>
              <a:t>2.Define variables, Site URL, credentials.</a:t>
            </a:r>
          </a:p>
          <a:p>
            <a:r>
              <a:rPr lang="en-US" dirty="0">
                <a:solidFill>
                  <a:srgbClr val="111111"/>
                </a:solidFill>
                <a:latin typeface="-apple-system"/>
              </a:rPr>
              <a:t>4.Connect to SharePoint Online, create a client context object for the SharePoint site.</a:t>
            </a:r>
          </a:p>
          <a:p>
            <a:r>
              <a:rPr lang="en-US" dirty="0">
                <a:solidFill>
                  <a:srgbClr val="111111"/>
                </a:solidFill>
                <a:latin typeface="-apple-system"/>
              </a:rPr>
              <a:t>5.Define the group name and remove the user from the site's group.</a:t>
            </a:r>
          </a:p>
          <a:p>
            <a:endParaRPr lang="en-US">
              <a:solidFill>
                <a:srgbClr val="111111"/>
              </a:solidFill>
              <a:latin typeface="-apple-system"/>
            </a:endParaRPr>
          </a:p>
          <a:p>
            <a:r>
              <a:rPr lang="en-US" b="1" dirty="0">
                <a:solidFill>
                  <a:srgbClr val="111111"/>
                </a:solidFill>
                <a:latin typeface="-apple-system"/>
              </a:rPr>
              <a:t>Observability: </a:t>
            </a:r>
            <a:r>
              <a:rPr lang="en-US" b="1" dirty="0" err="1">
                <a:solidFill>
                  <a:srgbClr val="111111"/>
                </a:solidFill>
                <a:latin typeface="-apple-system"/>
              </a:rPr>
              <a:t>OpManager</a:t>
            </a:r>
            <a:endParaRPr lang="en-US" b="1" dirty="0">
              <a:solidFill>
                <a:srgbClr val="111111"/>
              </a:solidFill>
              <a:latin typeface="-apple-system"/>
            </a:endParaRPr>
          </a:p>
          <a:p>
            <a:pPr algn="l"/>
            <a:r>
              <a:rPr lang="en-US" b="1" dirty="0">
                <a:solidFill>
                  <a:srgbClr val="111111"/>
                </a:solidFill>
                <a:latin typeface="-apple-system"/>
              </a:rPr>
              <a:t>ITSM: ManageEngine ServiceDesk Plus</a:t>
            </a:r>
          </a:p>
          <a:p>
            <a:r>
              <a:rPr lang="en-US" b="1" dirty="0">
                <a:solidFill>
                  <a:srgbClr val="111111"/>
                </a:solidFill>
                <a:latin typeface="-apple-system"/>
              </a:rPr>
              <a:t>Request type: Service Request</a:t>
            </a:r>
          </a:p>
          <a:p>
            <a:r>
              <a:rPr lang="en-US" b="1" i="0" dirty="0">
                <a:solidFill>
                  <a:srgbClr val="111111"/>
                </a:solidFill>
                <a:effectLst/>
                <a:latin typeface="-apple-system"/>
              </a:rPr>
              <a:t>Scripting Language: PowerShell, YAML</a:t>
            </a:r>
            <a:br>
              <a:rPr lang="en-US" b="1" i="0" dirty="0">
                <a:effectLst/>
                <a:latin typeface="-apple-system"/>
              </a:rPr>
            </a:br>
            <a:r>
              <a:rPr lang="en-US" b="1" dirty="0">
                <a:solidFill>
                  <a:srgbClr val="111111"/>
                </a:solidFill>
                <a:latin typeface="-apple-system"/>
              </a:rPr>
              <a:t>Code Repository: GitHub</a:t>
            </a:r>
            <a:endParaRPr lang="en-US" b="1" i="0" dirty="0">
              <a:solidFill>
                <a:srgbClr val="111111"/>
              </a:solidFill>
              <a:effectLst/>
              <a:latin typeface="-apple-system"/>
            </a:endParaRPr>
          </a:p>
          <a:p>
            <a:pPr algn="l"/>
            <a:r>
              <a:rPr lang="en-US" b="1" dirty="0">
                <a:solidFill>
                  <a:srgbClr val="111111"/>
                </a:solidFill>
                <a:latin typeface="-apple-system"/>
              </a:rPr>
              <a:t>Automation Orchestrator: Ansible Automation Platform</a:t>
            </a:r>
            <a:endParaRPr lang="en-US" b="1" i="0" dirty="0">
              <a:solidFill>
                <a:srgbClr val="111111"/>
              </a:solidFill>
              <a:effectLst/>
              <a:latin typeface="-apple-system"/>
            </a:endParaRPr>
          </a:p>
        </p:txBody>
      </p:sp>
    </p:spTree>
    <p:extLst>
      <p:ext uri="{BB962C8B-B14F-4D97-AF65-F5344CB8AC3E}">
        <p14:creationId xmlns:p14="http://schemas.microsoft.com/office/powerpoint/2010/main" val="23493664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64A0948-C5C5-F7B3-C855-8383ADE88556}"/>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dirty="0"/>
              <a:t>Use Case: SharePoint – Remove a user group from the site</a:t>
            </a:r>
          </a:p>
        </p:txBody>
      </p:sp>
      <p:sp>
        <p:nvSpPr>
          <p:cNvPr id="5" name="TextBox 4">
            <a:extLst>
              <a:ext uri="{FF2B5EF4-FFF2-40B4-BE49-F238E27FC236}">
                <a16:creationId xmlns:a16="http://schemas.microsoft.com/office/drawing/2014/main" id="{A72C1E96-B685-E78A-3E06-BAD1C63F899D}"/>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dirty="0">
                <a:solidFill>
                  <a:srgbClr val="111111"/>
                </a:solidFill>
                <a:effectLst/>
                <a:latin typeface="-apple-system"/>
              </a:rPr>
              <a:t>Objective:</a:t>
            </a:r>
            <a:r>
              <a:rPr lang="en-US" b="0" i="0" dirty="0">
                <a:solidFill>
                  <a:srgbClr val="111111"/>
                </a:solidFill>
                <a:effectLst/>
                <a:latin typeface="-apple-system"/>
              </a:rPr>
              <a:t> </a:t>
            </a:r>
            <a:r>
              <a:rPr lang="en-US" dirty="0">
                <a:solidFill>
                  <a:srgbClr val="111111"/>
                </a:solidFill>
                <a:latin typeface="-apple-system"/>
              </a:rPr>
              <a:t>To remove a user group from a SharePoint site.</a:t>
            </a:r>
          </a:p>
          <a:p>
            <a:br>
              <a:rPr lang="en-US" dirty="0">
                <a:latin typeface="-apple-system"/>
              </a:rPr>
            </a:br>
            <a:r>
              <a:rPr lang="en-US" b="1" i="0" dirty="0">
                <a:solidFill>
                  <a:srgbClr val="111111"/>
                </a:solidFill>
                <a:effectLst/>
                <a:latin typeface="-apple-system"/>
              </a:rPr>
              <a:t>Scope:</a:t>
            </a:r>
            <a:endParaRPr lang="en-US" b="0" i="0" dirty="0">
              <a:solidFill>
                <a:srgbClr val="111111"/>
              </a:solidFill>
              <a:effectLst/>
              <a:latin typeface="-apple-system"/>
            </a:endParaRPr>
          </a:p>
          <a:p>
            <a:pPr marL="342900" indent="-342900">
              <a:buAutoNum type="arabicPeriod"/>
            </a:pPr>
            <a:r>
              <a:rPr lang="en-US" b="1" dirty="0">
                <a:solidFill>
                  <a:srgbClr val="111111"/>
                </a:solidFill>
                <a:ea typeface="+mn-lt"/>
                <a:cs typeface="+mn-lt"/>
              </a:rPr>
              <a:t>Group Identification</a:t>
            </a:r>
            <a:r>
              <a:rPr lang="en-US" dirty="0">
                <a:solidFill>
                  <a:srgbClr val="111111"/>
                </a:solidFill>
                <a:ea typeface="+mn-lt"/>
                <a:cs typeface="+mn-lt"/>
              </a:rPr>
              <a:t>: Identifying the specific user group that needs to be removed.</a:t>
            </a:r>
            <a:endParaRPr lang="en-US" b="1" dirty="0">
              <a:solidFill>
                <a:srgbClr val="111111"/>
              </a:solidFill>
              <a:latin typeface="Aptos"/>
              <a:ea typeface="+mn-lt"/>
              <a:cs typeface="+mn-lt"/>
            </a:endParaRPr>
          </a:p>
          <a:p>
            <a:pPr marL="342900" indent="-342900">
              <a:buFontTx/>
              <a:buAutoNum type="arabicPeriod"/>
            </a:pPr>
            <a:r>
              <a:rPr lang="en-US" b="1" dirty="0">
                <a:solidFill>
                  <a:srgbClr val="111111"/>
                </a:solidFill>
                <a:ea typeface="+mn-lt"/>
                <a:cs typeface="+mn-lt"/>
              </a:rPr>
              <a:t>Error Handling</a:t>
            </a:r>
            <a:r>
              <a:rPr lang="en-US" dirty="0">
                <a:solidFill>
                  <a:srgbClr val="111111"/>
                </a:solidFill>
                <a:ea typeface="+mn-lt"/>
                <a:cs typeface="+mn-lt"/>
              </a:rPr>
              <a:t>: Implementing error handling to manage any issues that arise during the process.</a:t>
            </a:r>
            <a:endParaRPr lang="en-US" b="1" dirty="0">
              <a:solidFill>
                <a:srgbClr val="111111"/>
              </a:solidFill>
              <a:ea typeface="+mn-lt"/>
              <a:cs typeface="+mn-lt"/>
            </a:endParaRPr>
          </a:p>
          <a:p>
            <a:pPr marL="342900" indent="-342900">
              <a:buFontTx/>
              <a:buAutoNum type="arabicPeriod"/>
            </a:pPr>
            <a:r>
              <a:rPr lang="en-US" b="1" dirty="0">
                <a:solidFill>
                  <a:srgbClr val="111111"/>
                </a:solidFill>
                <a:ea typeface="+mn-lt"/>
                <a:cs typeface="+mn-lt"/>
              </a:rPr>
              <a:t>Logging and Reporting</a:t>
            </a:r>
            <a:r>
              <a:rPr lang="en-US" dirty="0">
                <a:solidFill>
                  <a:srgbClr val="111111"/>
                </a:solidFill>
                <a:ea typeface="+mn-lt"/>
                <a:cs typeface="+mn-lt"/>
              </a:rPr>
              <a:t>: Keeping logs of the actions performed and generating reports if necessary.</a:t>
            </a:r>
          </a:p>
          <a:p>
            <a:endParaRPr lang="en-US">
              <a:solidFill>
                <a:srgbClr val="111111"/>
              </a:solidFill>
              <a:latin typeface="Aptos" panose="02110004020202020204"/>
            </a:endParaRPr>
          </a:p>
          <a:p>
            <a:r>
              <a:rPr lang="en-US" b="1" dirty="0">
                <a:solidFill>
                  <a:srgbClr val="111111"/>
                </a:solidFill>
                <a:latin typeface="-apple-system"/>
              </a:rPr>
              <a:t>Steps to perform tasks:</a:t>
            </a:r>
            <a:endParaRPr lang="en-US" dirty="0">
              <a:solidFill>
                <a:srgbClr val="111111"/>
              </a:solidFill>
              <a:latin typeface="-apple-system"/>
            </a:endParaRPr>
          </a:p>
          <a:p>
            <a:r>
              <a:rPr lang="en-US" dirty="0">
                <a:solidFill>
                  <a:srgbClr val="111111"/>
                </a:solidFill>
                <a:latin typeface="-apple-system"/>
              </a:rPr>
              <a:t>1.Load SharePoint CSOM Assemblies required to interact with SharePoint using the Client-Side Object Model (CSOM).</a:t>
            </a:r>
          </a:p>
          <a:p>
            <a:r>
              <a:rPr lang="en-US" dirty="0">
                <a:solidFill>
                  <a:srgbClr val="111111"/>
                </a:solidFill>
                <a:latin typeface="-apple-system"/>
              </a:rPr>
              <a:t>2.Define variables, Site URL, credentials.</a:t>
            </a:r>
          </a:p>
          <a:p>
            <a:r>
              <a:rPr lang="en-US" dirty="0">
                <a:solidFill>
                  <a:srgbClr val="111111"/>
                </a:solidFill>
                <a:latin typeface="-apple-system"/>
              </a:rPr>
              <a:t>4.Connect to SharePoint Online, create a client context object for the SharePoint site.</a:t>
            </a:r>
          </a:p>
          <a:p>
            <a:r>
              <a:rPr lang="en-US" dirty="0">
                <a:solidFill>
                  <a:srgbClr val="111111"/>
                </a:solidFill>
                <a:latin typeface="-apple-system"/>
              </a:rPr>
              <a:t>5.Define the group name to be removed and remove the group from the SharePoint site.</a:t>
            </a:r>
          </a:p>
          <a:p>
            <a:endParaRPr lang="en-US">
              <a:solidFill>
                <a:srgbClr val="111111"/>
              </a:solidFill>
              <a:latin typeface="-apple-system"/>
            </a:endParaRPr>
          </a:p>
          <a:p>
            <a:endParaRPr lang="en-US">
              <a:solidFill>
                <a:srgbClr val="111111"/>
              </a:solidFill>
              <a:latin typeface="-apple-system"/>
            </a:endParaRPr>
          </a:p>
          <a:p>
            <a:r>
              <a:rPr lang="en-US" b="1" dirty="0">
                <a:solidFill>
                  <a:srgbClr val="111111"/>
                </a:solidFill>
                <a:latin typeface="-apple-system"/>
              </a:rPr>
              <a:t>Observability: </a:t>
            </a:r>
            <a:r>
              <a:rPr lang="en-US" b="1" dirty="0" err="1">
                <a:solidFill>
                  <a:srgbClr val="111111"/>
                </a:solidFill>
                <a:latin typeface="-apple-system"/>
              </a:rPr>
              <a:t>OpManager</a:t>
            </a:r>
            <a:endParaRPr lang="en-US" b="1" dirty="0">
              <a:solidFill>
                <a:srgbClr val="111111"/>
              </a:solidFill>
              <a:latin typeface="-apple-system"/>
            </a:endParaRPr>
          </a:p>
          <a:p>
            <a:pPr algn="l"/>
            <a:r>
              <a:rPr lang="en-US" b="1" dirty="0">
                <a:solidFill>
                  <a:srgbClr val="111111"/>
                </a:solidFill>
                <a:latin typeface="-apple-system"/>
              </a:rPr>
              <a:t>ITSM: ManageEngine ServiceDesk Plus</a:t>
            </a:r>
          </a:p>
          <a:p>
            <a:r>
              <a:rPr lang="en-US" b="1" dirty="0">
                <a:solidFill>
                  <a:srgbClr val="111111"/>
                </a:solidFill>
                <a:latin typeface="-apple-system"/>
              </a:rPr>
              <a:t>Request type: Service Request</a:t>
            </a:r>
          </a:p>
          <a:p>
            <a:r>
              <a:rPr lang="en-US" b="1" i="0" dirty="0">
                <a:solidFill>
                  <a:srgbClr val="111111"/>
                </a:solidFill>
                <a:effectLst/>
                <a:latin typeface="-apple-system"/>
              </a:rPr>
              <a:t>Scripting Language: PowerShell, YAML</a:t>
            </a:r>
            <a:br>
              <a:rPr lang="en-US" b="1" i="0" dirty="0">
                <a:effectLst/>
                <a:latin typeface="-apple-system"/>
              </a:rPr>
            </a:br>
            <a:r>
              <a:rPr lang="en-US" b="1" dirty="0">
                <a:solidFill>
                  <a:srgbClr val="111111"/>
                </a:solidFill>
                <a:latin typeface="-apple-system"/>
              </a:rPr>
              <a:t>Code Repository: GitHub</a:t>
            </a:r>
            <a:endParaRPr lang="en-US" b="1" i="0" dirty="0">
              <a:solidFill>
                <a:srgbClr val="111111"/>
              </a:solidFill>
              <a:effectLst/>
              <a:latin typeface="-apple-system"/>
            </a:endParaRPr>
          </a:p>
          <a:p>
            <a:pPr algn="l"/>
            <a:r>
              <a:rPr lang="en-US" b="1" dirty="0">
                <a:solidFill>
                  <a:srgbClr val="111111"/>
                </a:solidFill>
                <a:latin typeface="-apple-system"/>
              </a:rPr>
              <a:t>Automation Orchestrator: Ansible Automation Platform</a:t>
            </a:r>
            <a:endParaRPr lang="en-US" b="1" i="0" dirty="0">
              <a:solidFill>
                <a:srgbClr val="111111"/>
              </a:solidFill>
              <a:effectLst/>
              <a:latin typeface="-apple-system"/>
            </a:endParaRPr>
          </a:p>
        </p:txBody>
      </p:sp>
    </p:spTree>
    <p:extLst>
      <p:ext uri="{BB962C8B-B14F-4D97-AF65-F5344CB8AC3E}">
        <p14:creationId xmlns:p14="http://schemas.microsoft.com/office/powerpoint/2010/main" val="30510930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D446CE5D-9612-CD13-B148-9DE43D7ED1DB}"/>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dirty="0"/>
              <a:t>Use Case: SharePoint – Remove a List from the site</a:t>
            </a:r>
          </a:p>
        </p:txBody>
      </p:sp>
      <p:sp>
        <p:nvSpPr>
          <p:cNvPr id="5" name="TextBox 4">
            <a:extLst>
              <a:ext uri="{FF2B5EF4-FFF2-40B4-BE49-F238E27FC236}">
                <a16:creationId xmlns:a16="http://schemas.microsoft.com/office/drawing/2014/main" id="{3ED8F4DB-BF55-11A9-BFBA-4752257D60C9}"/>
              </a:ext>
            </a:extLst>
          </p:cNvPr>
          <p:cNvSpPr txBox="1"/>
          <p:nvPr/>
        </p:nvSpPr>
        <p:spPr>
          <a:xfrm>
            <a:off x="273276" y="796290"/>
            <a:ext cx="11645446" cy="5632311"/>
          </a:xfrm>
          <a:prstGeom prst="rect">
            <a:avLst/>
          </a:prstGeom>
          <a:noFill/>
        </p:spPr>
        <p:txBody>
          <a:bodyPr wrap="square" lIns="91440" tIns="45720" rIns="91440" bIns="45720" rtlCol="0" anchor="t">
            <a:spAutoFit/>
          </a:bodyPr>
          <a:lstStyle/>
          <a:p>
            <a:r>
              <a:rPr lang="en-US" b="1" i="0" dirty="0">
                <a:solidFill>
                  <a:srgbClr val="111111"/>
                </a:solidFill>
                <a:effectLst/>
                <a:latin typeface="-apple-system"/>
              </a:rPr>
              <a:t>Objective:</a:t>
            </a:r>
            <a:r>
              <a:rPr lang="en-US" b="0" i="0" dirty="0">
                <a:solidFill>
                  <a:srgbClr val="111111"/>
                </a:solidFill>
                <a:effectLst/>
                <a:latin typeface="-apple-system"/>
              </a:rPr>
              <a:t> </a:t>
            </a:r>
            <a:r>
              <a:rPr lang="en-US" dirty="0">
                <a:solidFill>
                  <a:srgbClr val="111111"/>
                </a:solidFill>
                <a:latin typeface="-apple-system"/>
              </a:rPr>
              <a:t>To remove a list from a SharePoint site.</a:t>
            </a:r>
          </a:p>
          <a:p>
            <a:br>
              <a:rPr lang="en-US" dirty="0">
                <a:latin typeface="-apple-system"/>
              </a:rPr>
            </a:br>
            <a:r>
              <a:rPr lang="en-US" b="1" i="0" dirty="0">
                <a:solidFill>
                  <a:srgbClr val="111111"/>
                </a:solidFill>
                <a:effectLst/>
                <a:latin typeface="-apple-system"/>
              </a:rPr>
              <a:t>Scope:</a:t>
            </a:r>
            <a:endParaRPr lang="en-US" b="0" i="0" dirty="0">
              <a:solidFill>
                <a:srgbClr val="111111"/>
              </a:solidFill>
              <a:effectLst/>
              <a:latin typeface="-apple-system"/>
            </a:endParaRPr>
          </a:p>
          <a:p>
            <a:pPr marL="342900" indent="-342900">
              <a:buAutoNum type="arabicPeriod"/>
            </a:pPr>
            <a:r>
              <a:rPr lang="en-US" b="1" dirty="0">
                <a:solidFill>
                  <a:srgbClr val="111111"/>
                </a:solidFill>
                <a:ea typeface="+mn-lt"/>
                <a:cs typeface="+mn-lt"/>
              </a:rPr>
              <a:t>List Identification:</a:t>
            </a:r>
            <a:r>
              <a:rPr lang="en-US" dirty="0">
                <a:solidFill>
                  <a:srgbClr val="111111"/>
                </a:solidFill>
                <a:ea typeface="+mn-lt"/>
                <a:cs typeface="+mn-lt"/>
              </a:rPr>
              <a:t> Identifying the specific list that needs to be removed.</a:t>
            </a:r>
            <a:endParaRPr lang="en-US" b="1" dirty="0">
              <a:solidFill>
                <a:srgbClr val="111111"/>
              </a:solidFill>
              <a:latin typeface="Aptos"/>
              <a:ea typeface="+mn-lt"/>
              <a:cs typeface="+mn-lt"/>
            </a:endParaRPr>
          </a:p>
          <a:p>
            <a:pPr marL="342900" indent="-342900">
              <a:buFontTx/>
              <a:buAutoNum type="arabicPeriod"/>
            </a:pPr>
            <a:r>
              <a:rPr lang="en-US" b="1" dirty="0">
                <a:solidFill>
                  <a:srgbClr val="111111"/>
                </a:solidFill>
                <a:ea typeface="+mn-lt"/>
                <a:cs typeface="+mn-lt"/>
              </a:rPr>
              <a:t>Error Handling</a:t>
            </a:r>
            <a:r>
              <a:rPr lang="en-US" dirty="0">
                <a:solidFill>
                  <a:srgbClr val="111111"/>
                </a:solidFill>
                <a:ea typeface="+mn-lt"/>
                <a:cs typeface="+mn-lt"/>
              </a:rPr>
              <a:t>: Implementing error handling to manage any issues that arise during the process.</a:t>
            </a:r>
          </a:p>
          <a:p>
            <a:pPr marL="342900" indent="-342900">
              <a:buFontTx/>
              <a:buAutoNum type="arabicPeriod"/>
            </a:pPr>
            <a:r>
              <a:rPr lang="en-US" b="1" dirty="0">
                <a:solidFill>
                  <a:srgbClr val="111111"/>
                </a:solidFill>
                <a:ea typeface="+mn-lt"/>
                <a:cs typeface="+mn-lt"/>
              </a:rPr>
              <a:t>Logging and Reporting</a:t>
            </a:r>
            <a:r>
              <a:rPr lang="en-US" dirty="0">
                <a:solidFill>
                  <a:srgbClr val="111111"/>
                </a:solidFill>
                <a:ea typeface="+mn-lt"/>
                <a:cs typeface="+mn-lt"/>
              </a:rPr>
              <a:t>: Keeping logs of the actions performed and generating reports if necessary.</a:t>
            </a:r>
            <a:endParaRPr lang="en-US" b="1" dirty="0">
              <a:solidFill>
                <a:srgbClr val="111111"/>
              </a:solidFill>
              <a:ea typeface="+mn-lt"/>
              <a:cs typeface="+mn-lt"/>
            </a:endParaRPr>
          </a:p>
          <a:p>
            <a:endParaRPr lang="en-US">
              <a:solidFill>
                <a:srgbClr val="111111"/>
              </a:solidFill>
              <a:latin typeface="Aptos" panose="02110004020202020204"/>
            </a:endParaRPr>
          </a:p>
          <a:p>
            <a:r>
              <a:rPr lang="en-US" b="1" dirty="0">
                <a:solidFill>
                  <a:srgbClr val="111111"/>
                </a:solidFill>
                <a:latin typeface="-apple-system"/>
              </a:rPr>
              <a:t>Steps to perform tasks:</a:t>
            </a:r>
            <a:endParaRPr lang="en-US" dirty="0">
              <a:solidFill>
                <a:srgbClr val="111111"/>
              </a:solidFill>
              <a:latin typeface="-apple-system"/>
            </a:endParaRPr>
          </a:p>
          <a:p>
            <a:r>
              <a:rPr lang="en-US" dirty="0">
                <a:solidFill>
                  <a:srgbClr val="111111"/>
                </a:solidFill>
                <a:latin typeface="-apple-system"/>
              </a:rPr>
              <a:t>1.Load SharePoint CSOM Assemblies required to interact with SharePoint using the Client-Side Object Model (CSOM).</a:t>
            </a:r>
          </a:p>
          <a:p>
            <a:r>
              <a:rPr lang="en-US" dirty="0">
                <a:solidFill>
                  <a:srgbClr val="111111"/>
                </a:solidFill>
                <a:latin typeface="-apple-system"/>
              </a:rPr>
              <a:t>2.Define variables, Site URL, credentials.</a:t>
            </a:r>
          </a:p>
          <a:p>
            <a:r>
              <a:rPr lang="en-US" dirty="0">
                <a:solidFill>
                  <a:srgbClr val="111111"/>
                </a:solidFill>
                <a:latin typeface="-apple-system"/>
              </a:rPr>
              <a:t>4.Connect to SharePoint Online, create a client context object for the SharePoint site.</a:t>
            </a:r>
          </a:p>
          <a:p>
            <a:r>
              <a:rPr lang="en-US" dirty="0">
                <a:solidFill>
                  <a:srgbClr val="111111"/>
                </a:solidFill>
                <a:latin typeface="-apple-system"/>
              </a:rPr>
              <a:t>5. Get the list and remove the list from the </a:t>
            </a:r>
            <a:r>
              <a:rPr lang="en-US" dirty="0" err="1">
                <a:solidFill>
                  <a:srgbClr val="111111"/>
                </a:solidFill>
                <a:latin typeface="-apple-system"/>
              </a:rPr>
              <a:t>sharepoint</a:t>
            </a:r>
            <a:r>
              <a:rPr lang="en-US" dirty="0">
                <a:solidFill>
                  <a:srgbClr val="111111"/>
                </a:solidFill>
                <a:latin typeface="-apple-system"/>
              </a:rPr>
              <a:t> site.</a:t>
            </a:r>
          </a:p>
          <a:p>
            <a:endParaRPr lang="en-US">
              <a:solidFill>
                <a:srgbClr val="111111"/>
              </a:solidFill>
              <a:latin typeface="-apple-system"/>
            </a:endParaRPr>
          </a:p>
          <a:p>
            <a:endParaRPr lang="en-US">
              <a:solidFill>
                <a:srgbClr val="111111"/>
              </a:solidFill>
              <a:latin typeface="-apple-system"/>
            </a:endParaRPr>
          </a:p>
          <a:p>
            <a:r>
              <a:rPr lang="en-US" b="1" dirty="0">
                <a:solidFill>
                  <a:srgbClr val="111111"/>
                </a:solidFill>
                <a:latin typeface="-apple-system"/>
              </a:rPr>
              <a:t>Observability: </a:t>
            </a:r>
            <a:r>
              <a:rPr lang="en-US" b="1" dirty="0" err="1">
                <a:solidFill>
                  <a:srgbClr val="111111"/>
                </a:solidFill>
                <a:latin typeface="-apple-system"/>
              </a:rPr>
              <a:t>OpManager</a:t>
            </a:r>
            <a:endParaRPr lang="en-US" b="1" dirty="0">
              <a:solidFill>
                <a:srgbClr val="111111"/>
              </a:solidFill>
              <a:latin typeface="-apple-system"/>
            </a:endParaRPr>
          </a:p>
          <a:p>
            <a:pPr algn="l"/>
            <a:r>
              <a:rPr lang="en-US" b="1" dirty="0">
                <a:solidFill>
                  <a:srgbClr val="111111"/>
                </a:solidFill>
                <a:latin typeface="-apple-system"/>
              </a:rPr>
              <a:t>ITSM: ManageEngine ServiceDesk Plus</a:t>
            </a:r>
          </a:p>
          <a:p>
            <a:r>
              <a:rPr lang="en-US" b="1" dirty="0">
                <a:solidFill>
                  <a:srgbClr val="111111"/>
                </a:solidFill>
                <a:latin typeface="-apple-system"/>
              </a:rPr>
              <a:t>Request type: Service Request</a:t>
            </a:r>
          </a:p>
          <a:p>
            <a:r>
              <a:rPr lang="en-US" b="1" i="0" dirty="0">
                <a:solidFill>
                  <a:srgbClr val="111111"/>
                </a:solidFill>
                <a:effectLst/>
                <a:latin typeface="-apple-system"/>
              </a:rPr>
              <a:t>Scripting Language: PowerShell, YAML</a:t>
            </a:r>
            <a:br>
              <a:rPr lang="en-US" b="1" i="0" dirty="0">
                <a:effectLst/>
                <a:latin typeface="-apple-system"/>
              </a:rPr>
            </a:br>
            <a:r>
              <a:rPr lang="en-US" b="1" dirty="0">
                <a:solidFill>
                  <a:srgbClr val="111111"/>
                </a:solidFill>
                <a:latin typeface="-apple-system"/>
              </a:rPr>
              <a:t>Code Repository: GitHub</a:t>
            </a:r>
            <a:endParaRPr lang="en-US" b="1" i="0" dirty="0">
              <a:solidFill>
                <a:srgbClr val="111111"/>
              </a:solidFill>
              <a:effectLst/>
              <a:latin typeface="-apple-system"/>
            </a:endParaRPr>
          </a:p>
          <a:p>
            <a:pPr algn="l"/>
            <a:r>
              <a:rPr lang="en-US" b="1" dirty="0">
                <a:solidFill>
                  <a:srgbClr val="111111"/>
                </a:solidFill>
                <a:latin typeface="-apple-system"/>
              </a:rPr>
              <a:t>Automation Orchestrator: Ansible Automation Platform</a:t>
            </a:r>
            <a:endParaRPr lang="en-US" b="1" i="0" dirty="0">
              <a:solidFill>
                <a:srgbClr val="111111"/>
              </a:solidFill>
              <a:effectLst/>
              <a:latin typeface="-apple-system"/>
            </a:endParaRPr>
          </a:p>
        </p:txBody>
      </p:sp>
    </p:spTree>
    <p:extLst>
      <p:ext uri="{BB962C8B-B14F-4D97-AF65-F5344CB8AC3E}">
        <p14:creationId xmlns:p14="http://schemas.microsoft.com/office/powerpoint/2010/main" val="8971173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DEAFBF9-A14D-173A-8A91-5644A1978F5C}"/>
              </a:ext>
            </a:extLst>
          </p:cNvPr>
          <p:cNvSpPr/>
          <p:nvPr/>
        </p:nvSpPr>
        <p:spPr>
          <a:xfrm>
            <a:off x="130628" y="152400"/>
            <a:ext cx="11930743" cy="62048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000" b="1" i="0">
              <a:solidFill>
                <a:srgbClr val="FFFFFF"/>
              </a:solidFill>
              <a:effectLst/>
              <a:latin typeface="Roboto" panose="02000000000000000000" pitchFamily="2" charset="0"/>
            </a:endParaRPr>
          </a:p>
          <a:p>
            <a:pPr algn="ctr"/>
            <a:r>
              <a:rPr lang="en-US" dirty="0"/>
              <a:t>Use Case: SharePoint – Remove Site Column</a:t>
            </a:r>
          </a:p>
          <a:p>
            <a:pPr algn="ctr"/>
            <a:endParaRPr lang="en-US"/>
          </a:p>
        </p:txBody>
      </p:sp>
      <p:sp>
        <p:nvSpPr>
          <p:cNvPr id="5" name="TextBox 4">
            <a:extLst>
              <a:ext uri="{FF2B5EF4-FFF2-40B4-BE49-F238E27FC236}">
                <a16:creationId xmlns:a16="http://schemas.microsoft.com/office/drawing/2014/main" id="{59250DA1-BE55-F32A-C55F-2C54508D77A9}"/>
              </a:ext>
            </a:extLst>
          </p:cNvPr>
          <p:cNvSpPr txBox="1"/>
          <p:nvPr/>
        </p:nvSpPr>
        <p:spPr>
          <a:xfrm>
            <a:off x="273276" y="796290"/>
            <a:ext cx="11645446" cy="5078313"/>
          </a:xfrm>
          <a:prstGeom prst="rect">
            <a:avLst/>
          </a:prstGeom>
          <a:noFill/>
        </p:spPr>
        <p:txBody>
          <a:bodyPr wrap="square" lIns="91440" tIns="45720" rIns="91440" bIns="45720" rtlCol="0" anchor="t">
            <a:spAutoFit/>
          </a:bodyPr>
          <a:lstStyle/>
          <a:p>
            <a:r>
              <a:rPr lang="en-US" b="1" i="0" dirty="0">
                <a:solidFill>
                  <a:srgbClr val="111111"/>
                </a:solidFill>
                <a:effectLst/>
                <a:latin typeface="-apple-system"/>
              </a:rPr>
              <a:t>Objective:</a:t>
            </a:r>
            <a:r>
              <a:rPr lang="en-US" b="0" i="0" dirty="0">
                <a:solidFill>
                  <a:srgbClr val="111111"/>
                </a:solidFill>
                <a:effectLst/>
                <a:latin typeface="-apple-system"/>
              </a:rPr>
              <a:t> </a:t>
            </a:r>
            <a:r>
              <a:rPr lang="en-US" dirty="0">
                <a:solidFill>
                  <a:srgbClr val="111111"/>
                </a:solidFill>
                <a:latin typeface="-apple-system"/>
              </a:rPr>
              <a:t>To remove a custom site column from the SharePoint site.</a:t>
            </a:r>
            <a:br>
              <a:rPr lang="en-US" dirty="0">
                <a:latin typeface="-apple-system"/>
              </a:rPr>
            </a:br>
            <a:r>
              <a:rPr lang="en-US" b="1" i="0" dirty="0">
                <a:solidFill>
                  <a:srgbClr val="111111"/>
                </a:solidFill>
                <a:effectLst/>
                <a:latin typeface="-apple-system"/>
              </a:rPr>
              <a:t>Scope:</a:t>
            </a:r>
            <a:endParaRPr lang="en-US" b="0" i="0" dirty="0">
              <a:solidFill>
                <a:srgbClr val="111111"/>
              </a:solidFill>
              <a:effectLst/>
              <a:latin typeface="-apple-system"/>
            </a:endParaRPr>
          </a:p>
          <a:p>
            <a:pPr marL="342900" indent="-342900">
              <a:buAutoNum type="arabicPeriod"/>
            </a:pPr>
            <a:r>
              <a:rPr lang="en-US" b="1" dirty="0">
                <a:solidFill>
                  <a:srgbClr val="111111"/>
                </a:solidFill>
                <a:ea typeface="+mn-lt"/>
                <a:cs typeface="+mn-lt"/>
              </a:rPr>
              <a:t>Column Identification:</a:t>
            </a:r>
            <a:r>
              <a:rPr lang="en-US" dirty="0">
                <a:solidFill>
                  <a:srgbClr val="111111"/>
                </a:solidFill>
                <a:ea typeface="+mn-lt"/>
                <a:cs typeface="+mn-lt"/>
              </a:rPr>
              <a:t> Identifying the specific site column that needs to be removed.</a:t>
            </a:r>
            <a:endParaRPr lang="en-US" dirty="0">
              <a:solidFill>
                <a:srgbClr val="111111"/>
              </a:solidFill>
              <a:latin typeface="Aptos"/>
              <a:ea typeface="+mn-lt"/>
              <a:cs typeface="+mn-lt"/>
            </a:endParaRPr>
          </a:p>
          <a:p>
            <a:pPr marL="342900" indent="-342900">
              <a:buAutoNum type="arabicPeriod"/>
            </a:pPr>
            <a:r>
              <a:rPr lang="en-US" b="1" dirty="0">
                <a:solidFill>
                  <a:srgbClr val="111111"/>
                </a:solidFill>
                <a:ea typeface="+mn-lt"/>
                <a:cs typeface="+mn-lt"/>
              </a:rPr>
              <a:t>Error Handling</a:t>
            </a:r>
            <a:r>
              <a:rPr lang="en-US" dirty="0">
                <a:solidFill>
                  <a:srgbClr val="111111"/>
                </a:solidFill>
                <a:ea typeface="+mn-lt"/>
                <a:cs typeface="+mn-lt"/>
              </a:rPr>
              <a:t>: Implementing error handling to manage any issues that arise during the process.</a:t>
            </a:r>
            <a:endParaRPr lang="en-US" dirty="0">
              <a:solidFill>
                <a:srgbClr val="000000"/>
              </a:solidFill>
              <a:ea typeface="+mn-lt"/>
              <a:cs typeface="+mn-lt"/>
            </a:endParaRPr>
          </a:p>
          <a:p>
            <a:pPr marL="342900" indent="-342900">
              <a:buAutoNum type="arabicPeriod"/>
            </a:pPr>
            <a:r>
              <a:rPr lang="en-US" b="1" dirty="0">
                <a:solidFill>
                  <a:srgbClr val="111111"/>
                </a:solidFill>
                <a:ea typeface="+mn-lt"/>
                <a:cs typeface="+mn-lt"/>
              </a:rPr>
              <a:t>Logging and Reporting</a:t>
            </a:r>
            <a:r>
              <a:rPr lang="en-US" dirty="0">
                <a:solidFill>
                  <a:srgbClr val="111111"/>
                </a:solidFill>
                <a:ea typeface="+mn-lt"/>
                <a:cs typeface="+mn-lt"/>
              </a:rPr>
              <a:t>: Keeping logs of the actions performed and generating reports if necessary.</a:t>
            </a:r>
            <a:endParaRPr lang="en-US" dirty="0"/>
          </a:p>
          <a:p>
            <a:pPr marL="342900" indent="-342900">
              <a:buAutoNum type="arabicPeriod"/>
            </a:pPr>
            <a:endParaRPr lang="en-US" dirty="0">
              <a:solidFill>
                <a:srgbClr val="111111"/>
              </a:solidFill>
              <a:latin typeface="Aptos"/>
            </a:endParaRPr>
          </a:p>
          <a:p>
            <a:r>
              <a:rPr lang="en-US" b="1" dirty="0">
                <a:solidFill>
                  <a:srgbClr val="111111"/>
                </a:solidFill>
                <a:latin typeface="-apple-system"/>
              </a:rPr>
              <a:t>Steps to perform tasks:</a:t>
            </a:r>
            <a:endParaRPr lang="en-US" dirty="0">
              <a:solidFill>
                <a:srgbClr val="111111"/>
              </a:solidFill>
              <a:latin typeface="-apple-system"/>
            </a:endParaRPr>
          </a:p>
          <a:p>
            <a:r>
              <a:rPr lang="en-US" dirty="0">
                <a:solidFill>
                  <a:srgbClr val="111111"/>
                </a:solidFill>
                <a:latin typeface="-apple-system"/>
              </a:rPr>
              <a:t>1.Load SharePoint CSOM Assemblies required to interact with SharePoint using the Client-Side Object Model (CSOM).</a:t>
            </a:r>
          </a:p>
          <a:p>
            <a:r>
              <a:rPr lang="en-US" dirty="0">
                <a:solidFill>
                  <a:srgbClr val="111111"/>
                </a:solidFill>
                <a:latin typeface="-apple-system"/>
              </a:rPr>
              <a:t>2.Define variables, Site URL, credentials.</a:t>
            </a:r>
          </a:p>
          <a:p>
            <a:r>
              <a:rPr lang="en-US" dirty="0">
                <a:solidFill>
                  <a:srgbClr val="111111"/>
                </a:solidFill>
                <a:latin typeface="-apple-system"/>
              </a:rPr>
              <a:t>4.Connect to SharePoint Online, create a client context object for the SharePoint site.</a:t>
            </a:r>
          </a:p>
          <a:p>
            <a:r>
              <a:rPr lang="en-US" dirty="0">
                <a:solidFill>
                  <a:srgbClr val="111111"/>
                </a:solidFill>
                <a:latin typeface="-apple-system"/>
              </a:rPr>
              <a:t>5.Get the site column  and remove the column from the fields collection.</a:t>
            </a:r>
          </a:p>
          <a:p>
            <a:endParaRPr lang="en-US" dirty="0">
              <a:solidFill>
                <a:srgbClr val="111111"/>
              </a:solidFill>
              <a:latin typeface="-apple-system"/>
            </a:endParaRPr>
          </a:p>
          <a:p>
            <a:r>
              <a:rPr lang="en-US" b="1" dirty="0">
                <a:solidFill>
                  <a:srgbClr val="111111"/>
                </a:solidFill>
                <a:latin typeface="-apple-system"/>
              </a:rPr>
              <a:t>Observability: </a:t>
            </a:r>
            <a:r>
              <a:rPr lang="en-US" b="1" dirty="0" err="1">
                <a:solidFill>
                  <a:srgbClr val="111111"/>
                </a:solidFill>
                <a:latin typeface="-apple-system"/>
              </a:rPr>
              <a:t>OpManager</a:t>
            </a:r>
            <a:endParaRPr lang="en-US" b="1" dirty="0">
              <a:solidFill>
                <a:srgbClr val="111111"/>
              </a:solidFill>
              <a:latin typeface="-apple-system"/>
            </a:endParaRPr>
          </a:p>
          <a:p>
            <a:pPr algn="l"/>
            <a:r>
              <a:rPr lang="en-US" b="1" dirty="0">
                <a:solidFill>
                  <a:srgbClr val="111111"/>
                </a:solidFill>
                <a:latin typeface="-apple-system"/>
              </a:rPr>
              <a:t>ITSM: ManageEngine ServiceDesk Plus</a:t>
            </a:r>
          </a:p>
          <a:p>
            <a:r>
              <a:rPr lang="en-US" b="1" dirty="0">
                <a:solidFill>
                  <a:srgbClr val="111111"/>
                </a:solidFill>
                <a:latin typeface="-apple-system"/>
              </a:rPr>
              <a:t>Request type: Service Request</a:t>
            </a:r>
          </a:p>
          <a:p>
            <a:r>
              <a:rPr lang="en-US" b="1" i="0" dirty="0">
                <a:solidFill>
                  <a:srgbClr val="111111"/>
                </a:solidFill>
                <a:effectLst/>
                <a:latin typeface="-apple-system"/>
              </a:rPr>
              <a:t>Scripting Language: PowerShell, YAML</a:t>
            </a:r>
            <a:br>
              <a:rPr lang="en-US" b="1" i="0" dirty="0">
                <a:effectLst/>
                <a:latin typeface="-apple-system"/>
              </a:rPr>
            </a:br>
            <a:r>
              <a:rPr lang="en-US" b="1" dirty="0">
                <a:solidFill>
                  <a:srgbClr val="111111"/>
                </a:solidFill>
                <a:latin typeface="-apple-system"/>
              </a:rPr>
              <a:t>Code Repository: GitHub</a:t>
            </a:r>
            <a:endParaRPr lang="en-US" b="1" i="0" dirty="0">
              <a:solidFill>
                <a:srgbClr val="111111"/>
              </a:solidFill>
              <a:effectLst/>
              <a:latin typeface="-apple-system"/>
            </a:endParaRPr>
          </a:p>
          <a:p>
            <a:pPr algn="l"/>
            <a:r>
              <a:rPr lang="en-US" b="1" dirty="0">
                <a:solidFill>
                  <a:srgbClr val="111111"/>
                </a:solidFill>
                <a:latin typeface="-apple-system"/>
              </a:rPr>
              <a:t>Automation Orchestrator: Ansible Automation Platform</a:t>
            </a:r>
            <a:endParaRPr lang="en-US" b="1" i="0" dirty="0">
              <a:solidFill>
                <a:srgbClr val="111111"/>
              </a:solidFill>
              <a:effectLst/>
              <a:latin typeface="-apple-system"/>
            </a:endParaRPr>
          </a:p>
        </p:txBody>
      </p:sp>
    </p:spTree>
    <p:extLst>
      <p:ext uri="{BB962C8B-B14F-4D97-AF65-F5344CB8AC3E}">
        <p14:creationId xmlns:p14="http://schemas.microsoft.com/office/powerpoint/2010/main" val="39293098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1E4582BF-C4C1-D6E8-1C5B-8945071DBFC5}"/>
              </a:ext>
            </a:extLst>
          </p:cNvPr>
          <p:cNvSpPr txBox="1">
            <a:spLocks/>
          </p:cNvSpPr>
          <p:nvPr/>
        </p:nvSpPr>
        <p:spPr>
          <a:xfrm>
            <a:off x="81280" y="121602"/>
            <a:ext cx="12009120" cy="559435"/>
          </a:xfrm>
          <a:prstGeom prst="roundRect">
            <a:avLst/>
          </a:prstGeom>
          <a:solidFill>
            <a:srgbClr val="003153"/>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1800" dirty="0"/>
              <a:t>Use Case: Network – Device Health Check</a:t>
            </a:r>
          </a:p>
        </p:txBody>
      </p:sp>
      <p:sp>
        <p:nvSpPr>
          <p:cNvPr id="5" name="TextBox 4">
            <a:extLst>
              <a:ext uri="{FF2B5EF4-FFF2-40B4-BE49-F238E27FC236}">
                <a16:creationId xmlns:a16="http://schemas.microsoft.com/office/drawing/2014/main" id="{F63688C7-E214-C6F8-B14E-1AF310E2866B}"/>
              </a:ext>
            </a:extLst>
          </p:cNvPr>
          <p:cNvSpPr txBox="1"/>
          <p:nvPr/>
        </p:nvSpPr>
        <p:spPr>
          <a:xfrm>
            <a:off x="184569" y="698448"/>
            <a:ext cx="11809701" cy="6053452"/>
          </a:xfrm>
          <a:prstGeom prst="rect">
            <a:avLst/>
          </a:prstGeom>
          <a:noFill/>
        </p:spPr>
        <p:txBody>
          <a:bodyPr wrap="square" lIns="91440" tIns="45720" rIns="91440" bIns="45720" anchor="t">
            <a:spAutoFit/>
          </a:bodyPr>
          <a:lstStyle/>
          <a:p>
            <a:pPr>
              <a:tabLst>
                <a:tab pos="457200" algn="l"/>
              </a:tabLst>
            </a:pPr>
            <a:r>
              <a:rPr lang="en-US" b="1" kern="100" dirty="0">
                <a:solidFill>
                  <a:srgbClr val="111111"/>
                </a:solidFill>
                <a:latin typeface="Segoe UI"/>
                <a:cs typeface="Segoe UI"/>
              </a:rPr>
              <a:t>Objective:</a:t>
            </a:r>
            <a:r>
              <a:rPr lang="en-US" kern="100" dirty="0">
                <a:solidFill>
                  <a:srgbClr val="111111"/>
                </a:solidFill>
                <a:latin typeface="Segoe UI"/>
                <a:cs typeface="Segoe UI"/>
              </a:rPr>
              <a:t> </a:t>
            </a:r>
            <a:r>
              <a:rPr lang="en-US" kern="100" dirty="0">
                <a:solidFill>
                  <a:srgbClr val="242424"/>
                </a:solidFill>
                <a:latin typeface="-apple-system"/>
                <a:cs typeface="Segoe UI"/>
              </a:rPr>
              <a:t>The objective of a network use case on network device health checks is to ensure the optimal performance and reliability of network infrastructure</a:t>
            </a:r>
            <a:r>
              <a:rPr lang="en-US" dirty="0">
                <a:solidFill>
                  <a:srgbClr val="111111"/>
                </a:solidFill>
                <a:latin typeface="-apple-system"/>
              </a:rPr>
              <a:t>.</a:t>
            </a:r>
            <a:br>
              <a:rPr lang="en-US" dirty="0">
                <a:latin typeface="-apple-system"/>
              </a:rPr>
            </a:br>
            <a:r>
              <a:rPr lang="en-US" b="1" dirty="0">
                <a:solidFill>
                  <a:srgbClr val="111111"/>
                </a:solidFill>
                <a:latin typeface="-apple-system"/>
              </a:rPr>
              <a:t>Scope:</a:t>
            </a:r>
          </a:p>
          <a:p>
            <a:pPr>
              <a:tabLst>
                <a:tab pos="457200" algn="l"/>
              </a:tabLst>
            </a:pPr>
            <a:r>
              <a:rPr lang="en-US" b="1" dirty="0">
                <a:solidFill>
                  <a:srgbClr val="111111"/>
                </a:solidFill>
                <a:latin typeface="-apple-system"/>
              </a:rPr>
              <a:t>1.</a:t>
            </a:r>
            <a:r>
              <a:rPr lang="en-US" b="1" dirty="0">
                <a:solidFill>
                  <a:srgbClr val="111111"/>
                </a:solidFill>
                <a:ea typeface="+mn-lt"/>
                <a:cs typeface="+mn-lt"/>
              </a:rPr>
              <a:t>Device and Security Monitoring</a:t>
            </a:r>
            <a:r>
              <a:rPr lang="en-US" b="1" dirty="0">
                <a:solidFill>
                  <a:srgbClr val="111111"/>
                </a:solidFill>
                <a:latin typeface="-apple-system"/>
              </a:rPr>
              <a:t>: </a:t>
            </a:r>
            <a:r>
              <a:rPr lang="en-US" dirty="0">
                <a:solidFill>
                  <a:srgbClr val="111111"/>
                </a:solidFill>
                <a:ea typeface="+mn-lt"/>
                <a:cs typeface="+mn-lt"/>
              </a:rPr>
              <a:t>This involves tracking the health and performance of network devices. Metrics like CPU usage, memory usage, device uptime are monitored</a:t>
            </a:r>
            <a:r>
              <a:rPr lang="en-US" dirty="0">
                <a:solidFill>
                  <a:srgbClr val="111111"/>
                </a:solidFill>
                <a:latin typeface="Aptos"/>
              </a:rPr>
              <a:t> </a:t>
            </a:r>
            <a:r>
              <a:rPr lang="en-US" dirty="0">
                <a:solidFill>
                  <a:srgbClr val="111111"/>
                </a:solidFill>
                <a:ea typeface="+mn-lt"/>
                <a:cs typeface="+mn-lt"/>
              </a:rPr>
              <a:t>and detects security vulnerabilities and unusual activities</a:t>
            </a:r>
            <a:r>
              <a:rPr lang="en-US" dirty="0">
                <a:solidFill>
                  <a:srgbClr val="111111"/>
                </a:solidFill>
                <a:latin typeface="-apple-system"/>
              </a:rPr>
              <a:t>.</a:t>
            </a:r>
          </a:p>
          <a:p>
            <a:pPr>
              <a:tabLst>
                <a:tab pos="457200" algn="l"/>
              </a:tabLst>
            </a:pPr>
            <a:r>
              <a:rPr lang="en-US" b="1" dirty="0">
                <a:solidFill>
                  <a:srgbClr val="111111"/>
                </a:solidFill>
                <a:latin typeface="-apple-system"/>
              </a:rPr>
              <a:t>2.</a:t>
            </a:r>
            <a:r>
              <a:rPr lang="en-US" b="1" dirty="0">
                <a:solidFill>
                  <a:srgbClr val="111111"/>
                </a:solidFill>
                <a:ea typeface="+mn-lt"/>
                <a:cs typeface="+mn-lt"/>
              </a:rPr>
              <a:t>Network Performance</a:t>
            </a:r>
            <a:r>
              <a:rPr lang="en-US" b="1" dirty="0">
                <a:solidFill>
                  <a:srgbClr val="111111"/>
                </a:solidFill>
                <a:latin typeface="-apple-system"/>
              </a:rPr>
              <a:t>:</a:t>
            </a:r>
            <a:r>
              <a:rPr lang="en-US" dirty="0">
                <a:solidFill>
                  <a:srgbClr val="111111"/>
                </a:solidFill>
                <a:latin typeface="-apple-system"/>
              </a:rPr>
              <a:t> </a:t>
            </a:r>
            <a:r>
              <a:rPr lang="en-US" dirty="0">
                <a:solidFill>
                  <a:srgbClr val="111111"/>
                </a:solidFill>
                <a:ea typeface="+mn-lt"/>
                <a:cs typeface="+mn-lt"/>
              </a:rPr>
              <a:t>Monitoring network performance includes measuring bandwidth usage, latency, packet loss, and jitter. These metrics help in identifying bottlenecks and ensuring smooth data flow across the network</a:t>
            </a:r>
          </a:p>
          <a:p>
            <a:pPr>
              <a:tabLst>
                <a:tab pos="457200" algn="l"/>
              </a:tabLst>
            </a:pPr>
            <a:r>
              <a:rPr lang="en-US" b="1" dirty="0">
                <a:solidFill>
                  <a:srgbClr val="111111"/>
                </a:solidFill>
                <a:latin typeface="-apple-system"/>
              </a:rPr>
              <a:t>3.</a:t>
            </a:r>
            <a:r>
              <a:rPr lang="en-US" b="1" dirty="0">
                <a:solidFill>
                  <a:srgbClr val="111111"/>
                </a:solidFill>
                <a:ea typeface="+mn-lt"/>
                <a:cs typeface="+mn-lt"/>
              </a:rPr>
              <a:t>Configuration Management</a:t>
            </a:r>
            <a:r>
              <a:rPr lang="en-US" b="1" dirty="0">
                <a:solidFill>
                  <a:srgbClr val="111111"/>
                </a:solidFill>
                <a:latin typeface="-apple-system"/>
              </a:rPr>
              <a:t>: </a:t>
            </a:r>
            <a:r>
              <a:rPr lang="en-US" dirty="0">
                <a:solidFill>
                  <a:srgbClr val="111111"/>
                </a:solidFill>
                <a:ea typeface="+mn-lt"/>
                <a:cs typeface="+mn-lt"/>
              </a:rPr>
              <a:t>Ensuring that network devices are correctly configured and compliant with organizational policies. This includes tracking changes in device configurations and ensuring they do not negatively impact network performance</a:t>
            </a:r>
            <a:r>
              <a:rPr lang="en-US" dirty="0">
                <a:solidFill>
                  <a:srgbClr val="111111"/>
                </a:solidFill>
                <a:latin typeface="-apple-system"/>
              </a:rPr>
              <a:t>.</a:t>
            </a:r>
          </a:p>
          <a:p>
            <a:pPr>
              <a:tabLst>
                <a:tab pos="457200" algn="l"/>
              </a:tabLst>
            </a:pPr>
            <a:r>
              <a:rPr lang="en-US" b="1" dirty="0">
                <a:solidFill>
                  <a:srgbClr val="111111"/>
                </a:solidFill>
                <a:latin typeface="-apple-system"/>
              </a:rPr>
              <a:t>Steps to perform tasks:</a:t>
            </a:r>
            <a:endParaRPr lang="en-US" dirty="0">
              <a:solidFill>
                <a:srgbClr val="111111"/>
              </a:solidFill>
              <a:latin typeface="-apple-system"/>
            </a:endParaRPr>
          </a:p>
          <a:p>
            <a:pPr>
              <a:tabLst>
                <a:tab pos="457200" algn="l"/>
              </a:tabLst>
            </a:pPr>
            <a:r>
              <a:rPr lang="en-US" dirty="0">
                <a:solidFill>
                  <a:srgbClr val="111111"/>
                </a:solidFill>
                <a:latin typeface="-apple-system"/>
              </a:rPr>
              <a:t>1.Establish a SSH session to the network device.</a:t>
            </a:r>
          </a:p>
          <a:p>
            <a:pPr>
              <a:tabLst>
                <a:tab pos="457200" algn="l"/>
              </a:tabLst>
            </a:pPr>
            <a:r>
              <a:rPr lang="en-US" dirty="0">
                <a:solidFill>
                  <a:srgbClr val="111111"/>
                </a:solidFill>
                <a:latin typeface="-apple-system"/>
              </a:rPr>
              <a:t>2.Run the Health Check commands to read and the output.</a:t>
            </a:r>
          </a:p>
          <a:p>
            <a:pPr>
              <a:tabLst>
                <a:tab pos="457200" algn="l"/>
              </a:tabLst>
            </a:pPr>
            <a:r>
              <a:rPr lang="en-US" dirty="0">
                <a:solidFill>
                  <a:srgbClr val="111111"/>
                </a:solidFill>
                <a:latin typeface="-apple-system"/>
              </a:rPr>
              <a:t>3.Check configuration settings.</a:t>
            </a:r>
          </a:p>
          <a:p>
            <a:pPr>
              <a:lnSpc>
                <a:spcPct val="114999"/>
              </a:lnSpc>
              <a:spcAft>
                <a:spcPts val="800"/>
              </a:spcAft>
              <a:tabLst>
                <a:tab pos="457200" algn="l"/>
              </a:tabLst>
            </a:pPr>
            <a:r>
              <a:rPr lang="en-US" dirty="0">
                <a:solidFill>
                  <a:srgbClr val="111111"/>
                </a:solidFill>
                <a:latin typeface="-apple-system"/>
              </a:rPr>
              <a:t>4.Remove the SSH session.</a:t>
            </a:r>
          </a:p>
          <a:p>
            <a:pPr>
              <a:tabLst>
                <a:tab pos="457200" algn="l"/>
              </a:tabLst>
            </a:pPr>
            <a:r>
              <a:rPr lang="en-US" b="1" dirty="0">
                <a:solidFill>
                  <a:srgbClr val="111111"/>
                </a:solidFill>
                <a:latin typeface="Segoe UI"/>
                <a:cs typeface="Segoe UI"/>
              </a:rPr>
              <a:t>Observability: </a:t>
            </a:r>
            <a:r>
              <a:rPr lang="en-US" b="1" dirty="0" err="1">
                <a:solidFill>
                  <a:srgbClr val="111111"/>
                </a:solidFill>
                <a:latin typeface="Segoe UI"/>
                <a:cs typeface="Segoe UI"/>
              </a:rPr>
              <a:t>OpManager</a:t>
            </a:r>
            <a:endParaRPr lang="en-US" dirty="0" err="1">
              <a:solidFill>
                <a:srgbClr val="000000"/>
              </a:solidFill>
              <a:latin typeface="Segoe UI"/>
              <a:cs typeface="Segoe UI"/>
            </a:endParaRPr>
          </a:p>
          <a:p>
            <a:pPr>
              <a:tabLst>
                <a:tab pos="457200" algn="l"/>
              </a:tabLst>
            </a:pPr>
            <a:r>
              <a:rPr lang="en-US" b="1" dirty="0">
                <a:solidFill>
                  <a:srgbClr val="111111"/>
                </a:solidFill>
                <a:latin typeface="Segoe UI"/>
                <a:cs typeface="Segoe UI"/>
              </a:rPr>
              <a:t>ITSM: ManageEngine ServiceDesk Plus</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Request type: Service Request</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Scripting Language: PowerShell, YAML</a:t>
            </a:r>
            <a:br>
              <a:rPr lang="en-US" b="1" dirty="0">
                <a:solidFill>
                  <a:srgbClr val="111111"/>
                </a:solidFill>
                <a:latin typeface="Segoe UI"/>
                <a:cs typeface="Segoe UI"/>
              </a:rPr>
            </a:br>
            <a:r>
              <a:rPr lang="en-US" b="1" dirty="0">
                <a:solidFill>
                  <a:srgbClr val="111111"/>
                </a:solidFill>
                <a:latin typeface="Segoe UI"/>
                <a:cs typeface="Segoe UI"/>
              </a:rPr>
              <a:t>Code Repository: GitHub</a:t>
            </a:r>
            <a:endParaRPr lang="en-US" dirty="0">
              <a:solidFill>
                <a:srgbClr val="000000"/>
              </a:solidFill>
              <a:latin typeface="Segoe UI"/>
              <a:cs typeface="Segoe UI"/>
            </a:endParaRPr>
          </a:p>
          <a:p>
            <a:pPr>
              <a:tabLst>
                <a:tab pos="457200" algn="l"/>
              </a:tabLst>
            </a:pPr>
            <a:r>
              <a:rPr lang="en-US" b="1" dirty="0">
                <a:solidFill>
                  <a:srgbClr val="111111"/>
                </a:solidFill>
                <a:latin typeface="Segoe UI"/>
                <a:cs typeface="Segoe UI"/>
              </a:rPr>
              <a:t>Automation Orchestrator: Ansible Automation Platform</a:t>
            </a:r>
            <a:endParaRPr lang="en-US" dirty="0"/>
          </a:p>
        </p:txBody>
      </p:sp>
    </p:spTree>
    <p:extLst>
      <p:ext uri="{BB962C8B-B14F-4D97-AF65-F5344CB8AC3E}">
        <p14:creationId xmlns:p14="http://schemas.microsoft.com/office/powerpoint/2010/main" val="38616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D2E918F9E4AA4B99D5366773071AA2" ma:contentTypeVersion="13" ma:contentTypeDescription="Create a new document." ma:contentTypeScope="" ma:versionID="bf5e985322b4394f074b03b820faffcd">
  <xsd:schema xmlns:xsd="http://www.w3.org/2001/XMLSchema" xmlns:xs="http://www.w3.org/2001/XMLSchema" xmlns:p="http://schemas.microsoft.com/office/2006/metadata/properties" xmlns:ns2="d3959a96-5b77-4179-a932-5c1d41966ca9" xmlns:ns3="84b5196a-f777-446c-8470-be4122d3c0eb" targetNamespace="http://schemas.microsoft.com/office/2006/metadata/properties" ma:root="true" ma:fieldsID="96fa27b4568033bbe86410851b2bf6bf" ns2:_="" ns3:_="">
    <xsd:import namespace="d3959a96-5b77-4179-a932-5c1d41966ca9"/>
    <xsd:import namespace="84b5196a-f777-446c-8470-be4122d3c0e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959a96-5b77-4179-a932-5c1d41966c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57f0fdc-3a5e-491b-a0d2-532218a6f42f"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b5196a-f777-446c-8470-be4122d3c0e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61c4382-6d4c-41c1-b2c5-00403512eabc}" ma:internalName="TaxCatchAll" ma:showField="CatchAllData" ma:web="84b5196a-f777-446c-8470-be4122d3c0eb">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4b5196a-f777-446c-8470-be4122d3c0eb" xsi:nil="true"/>
    <lcf76f155ced4ddcb4097134ff3c332f xmlns="d3959a96-5b77-4179-a932-5c1d41966ca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58E88B-540C-429E-ADC5-3166B616DA27}">
  <ds:schemaRefs>
    <ds:schemaRef ds:uri="84b5196a-f777-446c-8470-be4122d3c0eb"/>
    <ds:schemaRef ds:uri="d3959a96-5b77-4179-a932-5c1d41966ca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E1C0E23-A4C0-4DA5-9C4D-3A24CFBE64C3}">
  <ds:schemaRefs>
    <ds:schemaRef ds:uri="84b5196a-f777-446c-8470-be4122d3c0eb"/>
    <ds:schemaRef ds:uri="d3959a96-5b77-4179-a932-5c1d41966ca9"/>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AE98CAC-7AD8-48A0-9169-6B31FEB883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110</Slides>
  <Notes>0</Notes>
  <HiddenSlides>0</HiddenSlides>
  <ScaleCrop>false</ScaleCrop>
  <HeadingPairs>
    <vt:vector size="4" baseType="variant">
      <vt:variant>
        <vt:lpstr>Theme</vt:lpstr>
      </vt:variant>
      <vt:variant>
        <vt:i4>1</vt:i4>
      </vt:variant>
      <vt:variant>
        <vt:lpstr>Slide Titles</vt:lpstr>
      </vt:variant>
      <vt:variant>
        <vt:i4>110</vt:i4>
      </vt:variant>
    </vt:vector>
  </HeadingPairs>
  <TitlesOfParts>
    <vt:vector size="1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Case: PDF Operations – Converting text to PDF file</vt:lpstr>
      <vt:lpstr>Use Case: Database – Install SQLDB</vt:lpstr>
      <vt:lpstr>Use Case: Database – Grant permission on DB</vt:lpstr>
      <vt:lpstr>Use Case: Database – Kill SQL session</vt:lpstr>
      <vt:lpstr>Use Case: Database –  Restore SQL DB</vt:lpstr>
      <vt:lpstr>Use Case: Database –  Run any SQL query</vt:lpstr>
      <vt:lpstr>Use Case: Database – Start and Stop DB</vt:lpstr>
      <vt:lpstr>Use Case: Database – Uninstall DB</vt:lpstr>
      <vt:lpstr>Use Case: Database – Update  DB</vt:lpstr>
      <vt:lpstr>Use Case: Excel Operations – Read the Excel file</vt:lpstr>
      <vt:lpstr>Use Case: Excel Operations –  Insert Rows and Columns</vt:lpstr>
      <vt:lpstr>Use Case: Excel Operations – Deleting the Rows and Columns</vt:lpstr>
      <vt:lpstr>Use Case: Excel Operations – Compare rows and columns</vt:lpstr>
      <vt:lpstr>Use Case: Exchange – Create DL</vt:lpstr>
      <vt:lpstr>Use Case: Exchange – Create, modify and delete public folder</vt:lpstr>
      <vt:lpstr>Use Case: Exchange – Delete DL</vt:lpstr>
      <vt:lpstr>Use Case: Exchange – Delete Mailbox</vt:lpstr>
      <vt:lpstr>Use Case: Exchange – Mail sending attachment</vt:lpstr>
      <vt:lpstr>Use Case: Exchange – Mail sending html</vt:lpstr>
      <vt:lpstr>Use Case: Exchange – Modify DL</vt:lpstr>
      <vt:lpstr>Use Case: XML Operations – Delete XML attributes</vt:lpstr>
      <vt:lpstr>Use Case: XML Operations – Retrieve XML attributes</vt:lpstr>
      <vt:lpstr>Use Case: XML Operations – Traverse on Tree</vt:lpstr>
      <vt:lpstr>Use Case: Data Stage– Service monitor</vt:lpstr>
      <vt:lpstr>Use Case: Data Stage– User role privileges</vt:lpstr>
      <vt:lpstr>Use Case: File Operations – copy files</vt:lpstr>
      <vt:lpstr>Use Case: File Operations – delete file</vt:lpstr>
      <vt:lpstr>Use Case: File Operations – move the file</vt:lpstr>
      <vt:lpstr>Use Case: File Operations – Read the file</vt:lpstr>
      <vt:lpstr>Use Case: File Operations – Write the file</vt:lpstr>
      <vt:lpstr>Use Case: File Operations – Replace string</vt:lpstr>
      <vt:lpstr>Use Case: File Operations – Search 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Brindha Arvindaraj</dc:creator>
  <cp:revision>404</cp:revision>
  <dcterms:created xsi:type="dcterms:W3CDTF">2024-10-06T13:13:03Z</dcterms:created>
  <dcterms:modified xsi:type="dcterms:W3CDTF">2024-11-29T06:34:52Z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0x0101006BD2E918F9E4AA4B99D5366773071AA2</vt:lpwstr>
  </property>
  <property fmtid="{D5CDD505-2E9C-101B-9397-08002B2CF9AE}" pid="3" name="MediaServiceImageTags">
    <vt:lpwstr/>
  </property>
</Properties>
</file>