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57" r:id="rId7"/>
    <p:sldId id="262" r:id="rId8"/>
    <p:sldId id="268" r:id="rId9"/>
    <p:sldId id="271" r:id="rId10"/>
    <p:sldId id="290" r:id="rId11"/>
    <p:sldId id="291" r:id="rId12"/>
    <p:sldId id="272" r:id="rId13"/>
    <p:sldId id="274" r:id="rId14"/>
    <p:sldId id="261" r:id="rId15"/>
    <p:sldId id="276" r:id="rId16"/>
    <p:sldId id="292" r:id="rId17"/>
    <p:sldId id="29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5" r:id="rId26"/>
    <p:sldId id="294" r:id="rId27"/>
    <p:sldId id="285" r:id="rId28"/>
    <p:sldId id="286" r:id="rId29"/>
    <p:sldId id="287" r:id="rId30"/>
    <p:sldId id="288" r:id="rId31"/>
    <p:sldId id="297" r:id="rId32"/>
    <p:sldId id="296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7C65F"/>
    <a:srgbClr val="F763AD"/>
    <a:srgbClr val="FF33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87" d="100"/>
          <a:sy n="87" d="100"/>
        </p:scale>
        <p:origin x="-81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9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4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6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7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7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0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F678-029B-403E-86AE-62C37B51D478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10D5-AEBC-4DAD-820E-C25CC703C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57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2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53320"/>
            <a:ext cx="7632848" cy="523997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79712" y="1209526"/>
            <a:ext cx="5256584" cy="25795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7620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我的開心</a:t>
            </a:r>
            <a:r>
              <a:rPr lang="zh-TW" altLang="en-US" sz="5400" b="1" dirty="0" smtClean="0">
                <a:ln w="7620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農場</a:t>
            </a:r>
            <a:endParaRPr lang="zh-TW" altLang="en-US" sz="5400" b="1" dirty="0">
              <a:ln w="7620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1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1,200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 rot="413248">
            <a:off x="3515898" y="1053791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-200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5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6" name="矩形圖說文字 15"/>
          <p:cNvSpPr/>
          <p:nvPr/>
        </p:nvSpPr>
        <p:spPr>
          <a:xfrm>
            <a:off x="3635896" y="3933056"/>
            <a:ext cx="4496020" cy="1943115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7422" y="4137564"/>
            <a:ext cx="4198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耶耶耶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~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我們終於買好種子了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,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現在讓我來教你如何耕種巴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71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6" name="矩形圖說文字 15"/>
          <p:cNvSpPr/>
          <p:nvPr/>
        </p:nvSpPr>
        <p:spPr>
          <a:xfrm>
            <a:off x="3633647" y="4364203"/>
            <a:ext cx="4496020" cy="1367051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7422" y="4509120"/>
            <a:ext cx="419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首先，我們先選擇一塊準備要耕種的農地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1" name="平行四邊形 10"/>
          <p:cNvSpPr/>
          <p:nvPr/>
        </p:nvSpPr>
        <p:spPr>
          <a:xfrm rot="1011435">
            <a:off x="2728485" y="2909091"/>
            <a:ext cx="1504873" cy="421957"/>
          </a:xfrm>
          <a:prstGeom prst="parallelogram">
            <a:avLst>
              <a:gd name="adj" fmla="val 13314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4447">
            <a:off x="3618631" y="2639051"/>
            <a:ext cx="811554" cy="126401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20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475656" y="5373216"/>
            <a:ext cx="6336704" cy="648072"/>
          </a:xfrm>
          <a:prstGeom prst="roundRect">
            <a:avLst/>
          </a:prstGeom>
          <a:solidFill>
            <a:srgbClr val="D9D9D9">
              <a:alpha val="4313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60" y="5359608"/>
            <a:ext cx="602116" cy="6667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5" y="5429615"/>
            <a:ext cx="649213" cy="526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576">
            <a:off x="3031949" y="5419592"/>
            <a:ext cx="710135" cy="5070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1586">
            <a:off x="1950952" y="5396004"/>
            <a:ext cx="584634" cy="6108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46" y="5400405"/>
            <a:ext cx="592642" cy="58514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2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475656" y="5373216"/>
            <a:ext cx="6336704" cy="648072"/>
          </a:xfrm>
          <a:prstGeom prst="roundRect">
            <a:avLst/>
          </a:prstGeom>
          <a:solidFill>
            <a:srgbClr val="D9D9D9">
              <a:alpha val="4313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60" y="5359608"/>
            <a:ext cx="602116" cy="6667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5" y="5429615"/>
            <a:ext cx="649213" cy="526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576">
            <a:off x="3031949" y="5419592"/>
            <a:ext cx="710135" cy="5070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1586">
            <a:off x="1950952" y="5396004"/>
            <a:ext cx="584634" cy="6108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46" y="5400405"/>
            <a:ext cx="592642" cy="585140"/>
          </a:xfrm>
          <a:prstGeom prst="rect">
            <a:avLst/>
          </a:prstGeom>
        </p:spPr>
      </p:pic>
      <p:sp>
        <p:nvSpPr>
          <p:cNvPr id="25" name="圓角矩形圖說文字 24"/>
          <p:cNvSpPr/>
          <p:nvPr/>
        </p:nvSpPr>
        <p:spPr>
          <a:xfrm>
            <a:off x="1717732" y="4451162"/>
            <a:ext cx="1342100" cy="706030"/>
          </a:xfrm>
          <a:prstGeom prst="wedgeRoundRectCallout">
            <a:avLst>
              <a:gd name="adj1" fmla="val -20359"/>
              <a:gd name="adj2" fmla="val 72760"/>
              <a:gd name="adj3" fmla="val 16667"/>
            </a:avLst>
          </a:prstGeom>
          <a:solidFill>
            <a:srgbClr val="D9D9D9">
              <a:alpha val="4313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5" y="4509120"/>
            <a:ext cx="567483" cy="521008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195736" y="47251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X1</a:t>
            </a:r>
            <a:endParaRPr lang="zh-TW" altLang="en-US" b="1" dirty="0">
              <a:solidFill>
                <a:srgbClr val="FF0000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8209">
            <a:off x="2235146" y="5348971"/>
            <a:ext cx="819073" cy="12757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5" y="2669108"/>
            <a:ext cx="880443" cy="61587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5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00973 -0.11042 " pathEditMode="relative" rAng="0" ptsTypes="AA">
                                      <p:cBhvr>
                                        <p:cTn id="19" dur="1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475656" y="5373216"/>
            <a:ext cx="6336704" cy="648072"/>
          </a:xfrm>
          <a:prstGeom prst="roundRect">
            <a:avLst/>
          </a:prstGeom>
          <a:solidFill>
            <a:srgbClr val="D9D9D9">
              <a:alpha val="4313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60" y="5359608"/>
            <a:ext cx="602116" cy="6667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5" y="5429615"/>
            <a:ext cx="649213" cy="526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576">
            <a:off x="3031949" y="5419592"/>
            <a:ext cx="710135" cy="5070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1586">
            <a:off x="1950952" y="5396004"/>
            <a:ext cx="584634" cy="6108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46" y="5400405"/>
            <a:ext cx="592642" cy="58514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5" y="2669108"/>
            <a:ext cx="880443" cy="61587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 rot="413248">
            <a:off x="2117167" y="1808063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+20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 rot="413248">
            <a:off x="3302898" y="1827597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-50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475656" y="5373216"/>
            <a:ext cx="6336704" cy="648072"/>
          </a:xfrm>
          <a:prstGeom prst="roundRect">
            <a:avLst/>
          </a:prstGeom>
          <a:solidFill>
            <a:srgbClr val="D9D9D9">
              <a:alpha val="4313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60" y="5359608"/>
            <a:ext cx="602116" cy="6667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5" y="5429615"/>
            <a:ext cx="649213" cy="526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576">
            <a:off x="3031949" y="5419592"/>
            <a:ext cx="710135" cy="5070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1586">
            <a:off x="1950952" y="5396004"/>
            <a:ext cx="584634" cy="6108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46" y="5400405"/>
            <a:ext cx="592642" cy="58514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5" y="2669108"/>
            <a:ext cx="880443" cy="61587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1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5" y="2669108"/>
            <a:ext cx="880443" cy="61587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401" y="3405264"/>
            <a:ext cx="1892063" cy="2400000"/>
          </a:xfrm>
          <a:prstGeom prst="rect">
            <a:avLst/>
          </a:prstGeom>
        </p:spPr>
      </p:pic>
      <p:sp>
        <p:nvSpPr>
          <p:cNvPr id="24" name="矩形圖說文字 23"/>
          <p:cNvSpPr/>
          <p:nvPr/>
        </p:nvSpPr>
        <p:spPr>
          <a:xfrm>
            <a:off x="3635896" y="4005064"/>
            <a:ext cx="4496020" cy="1727091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707904" y="4091588"/>
            <a:ext cx="4352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哇哇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哇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~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我們成功把作物種下去囉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,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接著我們就只要</a:t>
            </a:r>
            <a:r>
              <a:rPr lang="zh-TW" altLang="en-US" sz="32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等待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作物長大囉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3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401" y="3405264"/>
            <a:ext cx="1892063" cy="2400000"/>
          </a:xfrm>
          <a:prstGeom prst="rect">
            <a:avLst/>
          </a:prstGeom>
        </p:spPr>
      </p:pic>
      <p:sp>
        <p:nvSpPr>
          <p:cNvPr id="24" name="矩形圖說文字 23"/>
          <p:cNvSpPr/>
          <p:nvPr/>
        </p:nvSpPr>
        <p:spPr>
          <a:xfrm>
            <a:off x="3635896" y="4005064"/>
            <a:ext cx="4496020" cy="1727091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48156"/>
            <a:ext cx="367952" cy="59281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779912" y="4091588"/>
            <a:ext cx="4198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接著將滑鼠移到作物旁，查看剩餘的種植時間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8209">
            <a:off x="6137969" y="2519341"/>
            <a:ext cx="691180" cy="107652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605195" y="256490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0:01:05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9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0">
        <p:cut/>
      </p:transition>
    </mc:Choice>
    <mc:Fallback xmlns="">
      <p:transition advClick="0"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48148E-6 L -0.28351 0.02106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53320"/>
            <a:ext cx="7632848" cy="523997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79712" y="1209526"/>
            <a:ext cx="5256584" cy="25795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7620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我的開心</a:t>
            </a:r>
            <a:r>
              <a:rPr lang="zh-TW" altLang="en-US" sz="5400" b="1" dirty="0" smtClean="0">
                <a:ln w="7620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農場</a:t>
            </a:r>
            <a:endParaRPr lang="zh-TW" altLang="en-US" sz="5400" b="1" dirty="0">
              <a:ln w="7620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131840" y="5460678"/>
            <a:ext cx="3384376" cy="344586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   正在</a:t>
            </a:r>
            <a:r>
              <a:rPr lang="zh-TW" altLang="en-US" b="1" dirty="0">
                <a:solidFill>
                  <a:schemeClr val="tx1"/>
                </a:solidFill>
              </a:rPr>
              <a:t>載入</a:t>
            </a:r>
            <a:r>
              <a:rPr lang="zh-TW" altLang="en-US" b="1" dirty="0" smtClean="0">
                <a:solidFill>
                  <a:schemeClr val="tx1"/>
                </a:solidFill>
              </a:rPr>
              <a:t>資料 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461131" y="5460677"/>
            <a:ext cx="368349" cy="3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401" y="3405264"/>
            <a:ext cx="1892063" cy="2400000"/>
          </a:xfrm>
          <a:prstGeom prst="rect">
            <a:avLst/>
          </a:prstGeom>
        </p:spPr>
      </p:pic>
      <p:sp>
        <p:nvSpPr>
          <p:cNvPr id="24" name="矩形圖說文字 23"/>
          <p:cNvSpPr/>
          <p:nvPr/>
        </p:nvSpPr>
        <p:spPr>
          <a:xfrm>
            <a:off x="3635896" y="4005064"/>
            <a:ext cx="4496020" cy="1727091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79912" y="4091588"/>
            <a:ext cx="419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當作物成熟時我們就可以進行採收拉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~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7698">
            <a:off x="3083127" y="2257191"/>
            <a:ext cx="967175" cy="887967"/>
          </a:xfrm>
          <a:prstGeom prst="rect">
            <a:avLst/>
          </a:prstGeom>
        </p:spPr>
      </p:pic>
      <p:sp>
        <p:nvSpPr>
          <p:cNvPr id="21" name="橢圓形圖說文字 20"/>
          <p:cNvSpPr/>
          <p:nvPr/>
        </p:nvSpPr>
        <p:spPr>
          <a:xfrm>
            <a:off x="3923928" y="2564904"/>
            <a:ext cx="697528" cy="504056"/>
          </a:xfrm>
          <a:prstGeom prst="wedgeEllipseCallout">
            <a:avLst>
              <a:gd name="adj1" fmla="val -61360"/>
              <a:gd name="adj2" fmla="val 38696"/>
            </a:avLst>
          </a:prstGeom>
          <a:solidFill>
            <a:schemeClr val="bg1"/>
          </a:solidFill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Kozuka Gothic Pro B" pitchFamily="34" charset="-128"/>
                <a:ea typeface="Kozuka Gothic Pro B" pitchFamily="34" charset="-128"/>
                <a:cs typeface="Segoe UI Black" panose="020B0A02040204020203" pitchFamily="34" charset="0"/>
              </a:rPr>
              <a:t>完成</a:t>
            </a:r>
            <a:endParaRPr lang="zh-TW" altLang="en-US" sz="1200" b="1" dirty="0">
              <a:solidFill>
                <a:schemeClr val="tx1"/>
              </a:solidFill>
              <a:latin typeface="Kozuka Gothic Pro B" pitchFamily="34" charset="-128"/>
              <a:ea typeface="Kozuka Gothic Pro B" pitchFamily="34" charset="-128"/>
              <a:cs typeface="Segoe UI Black" panose="020B0A02040204020203" pitchFamily="34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8209">
            <a:off x="6137969" y="2519341"/>
            <a:ext cx="691180" cy="107652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7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7698">
            <a:off x="3083127" y="2257191"/>
            <a:ext cx="967175" cy="887967"/>
          </a:xfrm>
          <a:prstGeom prst="rect">
            <a:avLst/>
          </a:prstGeom>
        </p:spPr>
      </p:pic>
      <p:sp>
        <p:nvSpPr>
          <p:cNvPr id="21" name="橢圓形圖說文字 20"/>
          <p:cNvSpPr/>
          <p:nvPr/>
        </p:nvSpPr>
        <p:spPr>
          <a:xfrm>
            <a:off x="3923928" y="2564904"/>
            <a:ext cx="697528" cy="504056"/>
          </a:xfrm>
          <a:prstGeom prst="wedgeEllipseCallout">
            <a:avLst>
              <a:gd name="adj1" fmla="val -61360"/>
              <a:gd name="adj2" fmla="val 38696"/>
            </a:avLst>
          </a:prstGeom>
          <a:solidFill>
            <a:schemeClr val="bg1"/>
          </a:solidFill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Kozuka Gothic Pro B" pitchFamily="34" charset="-128"/>
                <a:ea typeface="Kozuka Gothic Pro B" pitchFamily="34" charset="-128"/>
                <a:cs typeface="Segoe UI Black" panose="020B0A02040204020203" pitchFamily="34" charset="0"/>
              </a:rPr>
              <a:t>完成</a:t>
            </a:r>
            <a:endParaRPr lang="zh-TW" altLang="en-US" sz="1200" b="1" dirty="0">
              <a:solidFill>
                <a:schemeClr val="tx1"/>
              </a:solidFill>
              <a:latin typeface="Kozuka Gothic Pro B" pitchFamily="34" charset="-128"/>
              <a:ea typeface="Kozuka Gothic Pro B" pitchFamily="34" charset="-128"/>
              <a:cs typeface="Segoe UI Black" panose="020B0A02040204020203" pitchFamily="34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8209">
            <a:off x="6137969" y="2519341"/>
            <a:ext cx="691180" cy="1076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229200"/>
            <a:ext cx="6711141" cy="104233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7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27986 0.02269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93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7698">
            <a:off x="3083127" y="2257191"/>
            <a:ext cx="967175" cy="887967"/>
          </a:xfrm>
          <a:prstGeom prst="rect">
            <a:avLst/>
          </a:prstGeom>
        </p:spPr>
      </p:pic>
      <p:sp>
        <p:nvSpPr>
          <p:cNvPr id="21" name="橢圓形圖說文字 20"/>
          <p:cNvSpPr/>
          <p:nvPr/>
        </p:nvSpPr>
        <p:spPr>
          <a:xfrm>
            <a:off x="3923928" y="2564904"/>
            <a:ext cx="697528" cy="504056"/>
          </a:xfrm>
          <a:prstGeom prst="wedgeEllipseCallout">
            <a:avLst>
              <a:gd name="adj1" fmla="val -61360"/>
              <a:gd name="adj2" fmla="val 38696"/>
            </a:avLst>
          </a:prstGeom>
          <a:solidFill>
            <a:schemeClr val="bg1"/>
          </a:solidFill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Kozuka Gothic Pro B" pitchFamily="34" charset="-128"/>
                <a:ea typeface="Kozuka Gothic Pro B" pitchFamily="34" charset="-128"/>
                <a:cs typeface="Segoe UI Black" panose="020B0A02040204020203" pitchFamily="34" charset="0"/>
              </a:rPr>
              <a:t>完成</a:t>
            </a:r>
            <a:endParaRPr lang="zh-TW" altLang="en-US" sz="1200" b="1" dirty="0">
              <a:solidFill>
                <a:schemeClr val="tx1"/>
              </a:solidFill>
              <a:latin typeface="Kozuka Gothic Pro B" pitchFamily="34" charset="-128"/>
              <a:ea typeface="Kozuka Gothic Pro B" pitchFamily="34" charset="-128"/>
              <a:cs typeface="Segoe UI Black" panose="020B0A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229200"/>
            <a:ext cx="6711141" cy="104233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8209">
            <a:off x="3549963" y="2591350"/>
            <a:ext cx="691180" cy="10765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27127" y="2503308"/>
            <a:ext cx="4145686" cy="2613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47864" y="2996952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採收</a:t>
            </a:r>
            <a:r>
              <a:rPr lang="zh-TW" altLang="en-US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稻子</a:t>
            </a:r>
            <a:r>
              <a:rPr lang="en-US" altLang="zh-TW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X1</a:t>
            </a:r>
            <a:endParaRPr lang="zh-TW" altLang="en-US" sz="36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742938" y="4292492"/>
            <a:ext cx="1621150" cy="3606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60056"/>
            <a:ext cx="318431" cy="317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444025" y="371703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500</a:t>
            </a:r>
            <a:endParaRPr lang="zh-TW" altLang="en-US" sz="20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6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3385 0.40949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7698">
            <a:off x="3083127" y="2257191"/>
            <a:ext cx="967175" cy="887967"/>
          </a:xfrm>
          <a:prstGeom prst="rect">
            <a:avLst/>
          </a:prstGeom>
        </p:spPr>
      </p:pic>
      <p:sp>
        <p:nvSpPr>
          <p:cNvPr id="21" name="橢圓形圖說文字 20"/>
          <p:cNvSpPr/>
          <p:nvPr/>
        </p:nvSpPr>
        <p:spPr>
          <a:xfrm>
            <a:off x="3923928" y="2564904"/>
            <a:ext cx="697528" cy="504056"/>
          </a:xfrm>
          <a:prstGeom prst="wedgeEllipseCallout">
            <a:avLst>
              <a:gd name="adj1" fmla="val -61360"/>
              <a:gd name="adj2" fmla="val 38696"/>
            </a:avLst>
          </a:prstGeom>
          <a:solidFill>
            <a:schemeClr val="bg1"/>
          </a:solidFill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Kozuka Gothic Pro B" pitchFamily="34" charset="-128"/>
                <a:ea typeface="Kozuka Gothic Pro B" pitchFamily="34" charset="-128"/>
                <a:cs typeface="Segoe UI Black" panose="020B0A02040204020203" pitchFamily="34" charset="0"/>
              </a:rPr>
              <a:t>完成</a:t>
            </a:r>
            <a:endParaRPr lang="zh-TW" altLang="en-US" sz="1200" b="1" dirty="0">
              <a:solidFill>
                <a:schemeClr val="tx1"/>
              </a:solidFill>
              <a:latin typeface="Kozuka Gothic Pro B" pitchFamily="34" charset="-128"/>
              <a:ea typeface="Kozuka Gothic Pro B" pitchFamily="34" charset="-128"/>
              <a:cs typeface="Segoe UI Black" panose="020B0A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229200"/>
            <a:ext cx="6711141" cy="10423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27127" y="2503308"/>
            <a:ext cx="4145686" cy="2613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47864" y="2996952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採收</a:t>
            </a:r>
            <a:r>
              <a:rPr lang="zh-TW" altLang="en-US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稻子</a:t>
            </a:r>
            <a:r>
              <a:rPr lang="en-US" altLang="zh-TW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X1</a:t>
            </a:r>
            <a:endParaRPr lang="zh-TW" altLang="en-US" sz="36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742938" y="4292492"/>
            <a:ext cx="1621150" cy="3606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60056"/>
            <a:ext cx="318431" cy="317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444025" y="371703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500</a:t>
            </a:r>
            <a:endParaRPr lang="zh-TW" altLang="en-US" sz="20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8209">
            <a:off x="4812362" y="5390628"/>
            <a:ext cx="691180" cy="107652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557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3264 -0.16504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807422" y="4137564"/>
            <a:ext cx="45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1,000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220/500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550/1000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 rot="413248">
            <a:off x="3515898" y="1053791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+500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 rot="413248">
            <a:off x="3488856" y="1827597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-100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 rot="413248">
            <a:off x="2265362" y="1757841"/>
            <a:ext cx="98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+50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807422" y="4137564"/>
            <a:ext cx="45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1,500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5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6" name="矩形圖說文字 15"/>
          <p:cNvSpPr/>
          <p:nvPr/>
        </p:nvSpPr>
        <p:spPr>
          <a:xfrm>
            <a:off x="3635896" y="3933056"/>
            <a:ext cx="4496020" cy="1943115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7422" y="4137564"/>
            <a:ext cx="45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79912" y="4091588"/>
            <a:ext cx="4198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接下來我要教你怎麼買更多的田地才能種更多的農作物喔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1,500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21257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807422" y="4137564"/>
            <a:ext cx="45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3633647" y="4364203"/>
            <a:ext cx="4496020" cy="1367051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79912" y="4437112"/>
            <a:ext cx="419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首先先點選一塊未開闢的農地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21" name="平行四邊形 20"/>
          <p:cNvSpPr/>
          <p:nvPr/>
        </p:nvSpPr>
        <p:spPr>
          <a:xfrm rot="1011435">
            <a:off x="4312818" y="3373974"/>
            <a:ext cx="1504873" cy="421957"/>
          </a:xfrm>
          <a:prstGeom prst="parallelogram">
            <a:avLst>
              <a:gd name="adj" fmla="val 13314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769">
            <a:off x="5150813" y="3232162"/>
            <a:ext cx="691180" cy="107652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1,500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2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807422" y="4137564"/>
            <a:ext cx="45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3633647" y="4364203"/>
            <a:ext cx="4496020" cy="1367051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79912" y="4437112"/>
            <a:ext cx="419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首先先點選一塊未開闢的農地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21" name="平行四邊形 20"/>
          <p:cNvSpPr/>
          <p:nvPr/>
        </p:nvSpPr>
        <p:spPr>
          <a:xfrm rot="1011435">
            <a:off x="4312818" y="3373974"/>
            <a:ext cx="1504873" cy="421957"/>
          </a:xfrm>
          <a:prstGeom prst="parallelogram">
            <a:avLst>
              <a:gd name="adj" fmla="val 13314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769">
            <a:off x="5150813" y="3232162"/>
            <a:ext cx="691180" cy="10765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446317" y="2060848"/>
            <a:ext cx="4226496" cy="3055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491880" y="24946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擴建農地</a:t>
            </a:r>
            <a:endParaRPr lang="zh-TW" altLang="en-US" sz="36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318431" cy="31701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444025" y="378904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en-US" altLang="zh-TW" sz="2000" dirty="0" smtClean="0"/>
              <a:t>000</a:t>
            </a:r>
            <a:endParaRPr lang="zh-TW" altLang="en-US" sz="2000" dirty="0"/>
          </a:p>
        </p:txBody>
      </p:sp>
      <p:sp>
        <p:nvSpPr>
          <p:cNvPr id="26" name="圓角矩形 25"/>
          <p:cNvSpPr/>
          <p:nvPr/>
        </p:nvSpPr>
        <p:spPr>
          <a:xfrm>
            <a:off x="3742938" y="4364500"/>
            <a:ext cx="1621150" cy="3606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769">
            <a:off x="4685260" y="4229366"/>
            <a:ext cx="691180" cy="107652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1,500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42" y="3140968"/>
            <a:ext cx="1657346" cy="5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1,500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cut/>
      </p:transition>
    </mc:Choice>
    <mc:Fallback xmlns="">
      <p:transition spd="slow"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53320"/>
            <a:ext cx="7632848" cy="523997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79712" y="1209526"/>
            <a:ext cx="5256584" cy="25795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7620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我的開心</a:t>
            </a:r>
            <a:r>
              <a:rPr lang="zh-TW" altLang="en-US" sz="5400" b="1" dirty="0" smtClean="0">
                <a:ln w="7620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農場</a:t>
            </a:r>
            <a:endParaRPr lang="zh-TW" altLang="en-US" sz="5400" b="1" dirty="0">
              <a:ln w="7620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131840" y="5460678"/>
            <a:ext cx="3384376" cy="344586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開始遊戲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51" y="5472288"/>
            <a:ext cx="811554" cy="12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1,500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 rot="413248">
            <a:off x="3446914" y="978791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-1000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cut/>
      </p:transition>
    </mc:Choice>
    <mc:Fallback xmlns="">
      <p:transition spd="slow"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700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450/1000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cut/>
      </p:transition>
    </mc:Choice>
    <mc:Fallback xmlns="">
      <p:transition spd="slow"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5" name="矩形圖說文字 14"/>
          <p:cNvSpPr/>
          <p:nvPr/>
        </p:nvSpPr>
        <p:spPr>
          <a:xfrm>
            <a:off x="3563888" y="3717033"/>
            <a:ext cx="4565779" cy="2014222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35896" y="3947572"/>
            <a:ext cx="462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當</a:t>
            </a:r>
            <a:r>
              <a:rPr lang="zh-TW" altLang="en-US" sz="32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你沒有體力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時可以到商店買些食物補充體力喔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700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15080" y="1628800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   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42" y="1438168"/>
            <a:ext cx="978202" cy="33464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627784" y="1225701"/>
            <a:ext cx="1602902" cy="8691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24744"/>
            <a:ext cx="811554" cy="12640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1" y="792698"/>
            <a:ext cx="7771757" cy="527260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446317" y="2060848"/>
            <a:ext cx="4226496" cy="3055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1" name="圓角矩形 30"/>
          <p:cNvSpPr/>
          <p:nvPr/>
        </p:nvSpPr>
        <p:spPr>
          <a:xfrm>
            <a:off x="3742938" y="4364500"/>
            <a:ext cx="1621150" cy="3606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987824" y="2780928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花費</a:t>
            </a:r>
            <a:r>
              <a:rPr lang="en-US" altLang="zh-TW" sz="28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200</a:t>
            </a:r>
            <a:r>
              <a:rPr lang="zh-TW" altLang="en-US" sz="28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元購買</a:t>
            </a:r>
            <a:r>
              <a:rPr lang="zh-TW" altLang="en-US" sz="28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漢堡</a:t>
            </a:r>
          </a:p>
        </p:txBody>
      </p:sp>
      <p:sp>
        <p:nvSpPr>
          <p:cNvPr id="33" name="閃電 32"/>
          <p:cNvSpPr/>
          <p:nvPr/>
        </p:nvSpPr>
        <p:spPr>
          <a:xfrm>
            <a:off x="3860344" y="3518932"/>
            <a:ext cx="408788" cy="428640"/>
          </a:xfrm>
          <a:prstGeom prst="lightningBol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355976" y="351893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+100</a:t>
            </a:r>
            <a:endParaRPr lang="zh-TW" altLang="en-US" sz="2400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537">
            <a:off x="6684824" y="3698946"/>
            <a:ext cx="691180" cy="10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7000">
        <p:cut/>
      </p:transition>
    </mc:Choice>
    <mc:Fallback xmlns="">
      <p:transition spd="slow" advClick="0" advTm="7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-0.26094 0.123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5" grpId="0" animBg="1"/>
      <p:bldP spid="30" grpId="0" animBg="1"/>
      <p:bldP spid="31" grpId="0" animBg="1"/>
      <p:bldP spid="32" grpId="0"/>
      <p:bldP spid="33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700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15080" y="1628800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   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42" y="1438168"/>
            <a:ext cx="978202" cy="334648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rot="413248">
            <a:off x="3376882" y="1770879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+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100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5856" y="961564"/>
            <a:ext cx="120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-200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cut/>
      </p:transition>
    </mc:Choice>
    <mc:Fallback xmlns="">
      <p:transition spd="slow"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 smtClean="0">
                <a:solidFill>
                  <a:srgbClr val="FFC000"/>
                </a:solidFill>
              </a:rPr>
              <a:t>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15080" y="1628800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   100/1000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43607"/>
            <a:ext cx="978202" cy="3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cut/>
      </p:transition>
    </mc:Choice>
    <mc:Fallback xmlns="">
      <p:transition spd="slow"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6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4"/>
            <a:ext cx="1650013" cy="5232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 smtClean="0">
                <a:solidFill>
                  <a:srgbClr val="FFC000"/>
                </a:solidFill>
              </a:rPr>
              <a:t>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270/500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15080" y="1628800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   100/1000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43607"/>
            <a:ext cx="978202" cy="33464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23" name="矩形圖說文字 22"/>
          <p:cNvSpPr/>
          <p:nvPr/>
        </p:nvSpPr>
        <p:spPr>
          <a:xfrm>
            <a:off x="3563888" y="3717033"/>
            <a:ext cx="4565779" cy="2014222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35896" y="3947572"/>
            <a:ext cx="462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你真是太聰明全部都學會了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!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接下來開始來打造屬於自己的開心農場巴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!!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6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53320"/>
            <a:ext cx="7632848" cy="5239976"/>
          </a:xfrm>
          <a:prstGeom prst="rect">
            <a:avLst/>
          </a:prstGeom>
          <a:effectLst>
            <a:outerShdw blurRad="10033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圓角矩形 3"/>
          <p:cNvSpPr/>
          <p:nvPr/>
        </p:nvSpPr>
        <p:spPr>
          <a:xfrm>
            <a:off x="2987824" y="2708920"/>
            <a:ext cx="3096344" cy="576064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建立新帳號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987824" y="3573016"/>
            <a:ext cx="3096344" cy="576064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使用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fb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登入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89040"/>
            <a:ext cx="811554" cy="12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53320"/>
            <a:ext cx="7632848" cy="5239976"/>
          </a:xfrm>
          <a:prstGeom prst="rect">
            <a:avLst/>
          </a:prstGeom>
          <a:effectLst>
            <a:outerShdw blurRad="10033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77958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783469"/>
            <a:ext cx="7677951" cy="53098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65562"/>
            <a:ext cx="1892063" cy="2400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1,200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" name="矩形圖說文字 17"/>
          <p:cNvSpPr/>
          <p:nvPr/>
        </p:nvSpPr>
        <p:spPr>
          <a:xfrm>
            <a:off x="1153559" y="1320299"/>
            <a:ext cx="4249068" cy="2679104"/>
          </a:xfrm>
          <a:prstGeom prst="wedgeRectCallout">
            <a:avLst>
              <a:gd name="adj1" fmla="val 67590"/>
              <a:gd name="adj2" fmla="val 33593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03648" y="1628800"/>
            <a:ext cx="4032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歡迎來到</a:t>
            </a:r>
            <a:r>
              <a:rPr lang="zh-TW" altLang="en-US" sz="3200" dirty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我的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開心農場，首先就讓我來教教你怎麼當個稱職的農夫巴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!!!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cut/>
      </p:transition>
    </mc:Choice>
    <mc:Fallback xmlns="">
      <p:transition spd="slow" advClick="0" advTm="6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7769" y="3476171"/>
            <a:ext cx="1892063" cy="2400000"/>
          </a:xfrm>
          <a:prstGeom prst="rect">
            <a:avLst/>
          </a:prstGeom>
        </p:spPr>
      </p:pic>
      <p:sp>
        <p:nvSpPr>
          <p:cNvPr id="16" name="矩形圖說文字 15"/>
          <p:cNvSpPr/>
          <p:nvPr/>
        </p:nvSpPr>
        <p:spPr>
          <a:xfrm>
            <a:off x="3635896" y="3933056"/>
            <a:ext cx="4496020" cy="1943115"/>
          </a:xfrm>
          <a:prstGeom prst="wedgeRectCallout">
            <a:avLst>
              <a:gd name="adj1" fmla="val -62542"/>
              <a:gd name="adj2" fmla="val 4717"/>
            </a:avLst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7422" y="4137564"/>
            <a:ext cx="4508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要種東西之前當然要有種子拉</a:t>
            </a:r>
            <a:r>
              <a:rPr lang="en-US" altLang="zh-TW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~</a:t>
            </a:r>
            <a:r>
              <a:rPr lang="zh-TW" altLang="en-US" sz="32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我們先到右上角的商店裡買些種子八</a:t>
            </a:r>
            <a:endParaRPr lang="zh-TW" altLang="en-US" sz="32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36" y="1225701"/>
            <a:ext cx="811554" cy="126401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1,200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1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1,200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1" y="792698"/>
            <a:ext cx="7771757" cy="527260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74" y="3789040"/>
            <a:ext cx="811554" cy="1264014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527127" y="2503308"/>
            <a:ext cx="4145686" cy="2613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347864" y="2996952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購買稻子</a:t>
            </a:r>
            <a:r>
              <a:rPr lang="en-US" altLang="zh-TW" sz="3600" dirty="0" smtClean="0">
                <a:latin typeface="華康兒風體W3(P)" panose="020F0400000000000000" pitchFamily="34" charset="-120"/>
                <a:ea typeface="華康兒風體W3(P)" panose="020F0400000000000000" pitchFamily="34" charset="-120"/>
              </a:rPr>
              <a:t>X1</a:t>
            </a:r>
            <a:endParaRPr lang="zh-TW" altLang="en-US" sz="3600" dirty="0">
              <a:latin typeface="華康兒風體W3(P)" panose="020F0400000000000000" pitchFamily="34" charset="-120"/>
              <a:ea typeface="華康兒風體W3(P)" panose="020F0400000000000000" pitchFamily="34" charset="-12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742938" y="4149080"/>
            <a:ext cx="1621150" cy="3606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79" y="4269889"/>
            <a:ext cx="811554" cy="12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0">
        <p:cut/>
      </p:transition>
    </mc:Choice>
    <mc:Fallback xmlns="">
      <p:transition advClick="0"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16632"/>
            <a:ext cx="9144000" cy="65527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" y="836712"/>
            <a:ext cx="7677951" cy="53098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691680" y="1628800"/>
            <a:ext cx="1224136" cy="11462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37189" y="102311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Bear</a:t>
            </a:r>
            <a:endParaRPr lang="zh-TW" altLang="en-US" sz="2400" b="1" dirty="0"/>
          </a:p>
        </p:txBody>
      </p:sp>
      <p:sp>
        <p:nvSpPr>
          <p:cNvPr id="12" name="圓角矩形 11"/>
          <p:cNvSpPr/>
          <p:nvPr/>
        </p:nvSpPr>
        <p:spPr>
          <a:xfrm>
            <a:off x="3059832" y="1628800"/>
            <a:ext cx="1224136" cy="11462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65" y="1088740"/>
            <a:ext cx="325483" cy="32403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0" y="966618"/>
            <a:ext cx="621156" cy="51816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682123" cy="93610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37189" y="10231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Adobe Gothic Std B" pitchFamily="34" charset="-128"/>
                <a:ea typeface="Adobe Gothic Std B" pitchFamily="34" charset="-128"/>
              </a:rPr>
              <a:t>Bear</a:t>
            </a:r>
            <a:endParaRPr lang="zh-TW" altLang="en-US" sz="2400" b="1" dirty="0">
              <a:latin typeface="Adobe Gothic Std B" pitchFamily="34" charset="-128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7" y="1465713"/>
            <a:ext cx="1033913" cy="30710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088740"/>
            <a:ext cx="325483" cy="32403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45748" y="10537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1,200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95736" y="162880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200/500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4" y="1465713"/>
            <a:ext cx="897686" cy="307103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3215080" y="1628800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600/1000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5" y="836712"/>
            <a:ext cx="7771757" cy="527260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24" y="3717032"/>
            <a:ext cx="811554" cy="126401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717732" y="1556792"/>
            <a:ext cx="838044" cy="432048"/>
          </a:xfrm>
          <a:prstGeom prst="rect">
            <a:avLst/>
          </a:prstGeom>
          <a:solidFill>
            <a:srgbClr val="FF9933"/>
          </a:solidFill>
          <a:ln w="76200">
            <a:solidFill>
              <a:srgbClr val="FF9933"/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Adobe 繁黑體 Std B" pitchFamily="34" charset="-120"/>
                <a:ea typeface="Adobe 繁黑體 Std B" pitchFamily="34" charset="-120"/>
              </a:rPr>
              <a:t>作物</a:t>
            </a:r>
          </a:p>
        </p:txBody>
      </p:sp>
      <p:sp>
        <p:nvSpPr>
          <p:cNvPr id="27" name="矩形 26"/>
          <p:cNvSpPr/>
          <p:nvPr/>
        </p:nvSpPr>
        <p:spPr>
          <a:xfrm>
            <a:off x="2699792" y="1556792"/>
            <a:ext cx="838044" cy="432048"/>
          </a:xfrm>
          <a:prstGeom prst="rect">
            <a:avLst/>
          </a:prstGeom>
          <a:solidFill>
            <a:srgbClr val="FF9933"/>
          </a:solidFill>
          <a:ln w="76200"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Adobe 繁黑體 Std B" pitchFamily="34" charset="-120"/>
                <a:ea typeface="Adobe 繁黑體 Std B" pitchFamily="34" charset="-120"/>
              </a:rPr>
              <a:t>食物</a:t>
            </a:r>
          </a:p>
        </p:txBody>
      </p:sp>
    </p:spTree>
    <p:extLst>
      <p:ext uri="{BB962C8B-B14F-4D97-AF65-F5344CB8AC3E}">
        <p14:creationId xmlns:p14="http://schemas.microsoft.com/office/powerpoint/2010/main" val="35769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5521 -0.37547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60" y="-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391</Words>
  <Application>Microsoft Office PowerPoint</Application>
  <PresentationFormat>如螢幕大小 (4:3)</PresentationFormat>
  <Paragraphs>171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蔡佳潓</dc:creator>
  <cp:lastModifiedBy>蔡佳潓</cp:lastModifiedBy>
  <cp:revision>103</cp:revision>
  <dcterms:created xsi:type="dcterms:W3CDTF">2015-12-07T02:33:20Z</dcterms:created>
  <dcterms:modified xsi:type="dcterms:W3CDTF">2015-12-12T15:25:07Z</dcterms:modified>
</cp:coreProperties>
</file>