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0"/>
  </p:notesMasterIdLst>
  <p:sldIdLst>
    <p:sldId id="665" r:id="rId2"/>
    <p:sldId id="741" r:id="rId3"/>
    <p:sldId id="666" r:id="rId4"/>
    <p:sldId id="706" r:id="rId5"/>
    <p:sldId id="738" r:id="rId6"/>
    <p:sldId id="708" r:id="rId7"/>
    <p:sldId id="707" r:id="rId8"/>
    <p:sldId id="709" r:id="rId9"/>
    <p:sldId id="710" r:id="rId10"/>
    <p:sldId id="712" r:id="rId11"/>
    <p:sldId id="713" r:id="rId12"/>
    <p:sldId id="714" r:id="rId13"/>
    <p:sldId id="719" r:id="rId14"/>
    <p:sldId id="717" r:id="rId15"/>
    <p:sldId id="715" r:id="rId16"/>
    <p:sldId id="716" r:id="rId17"/>
    <p:sldId id="718" r:id="rId18"/>
    <p:sldId id="721" r:id="rId19"/>
    <p:sldId id="757" r:id="rId20"/>
    <p:sldId id="722" r:id="rId21"/>
    <p:sldId id="723" r:id="rId22"/>
    <p:sldId id="724" r:id="rId23"/>
    <p:sldId id="720" r:id="rId24"/>
    <p:sldId id="725" r:id="rId25"/>
    <p:sldId id="727" r:id="rId26"/>
    <p:sldId id="728" r:id="rId27"/>
    <p:sldId id="726" r:id="rId28"/>
    <p:sldId id="729" r:id="rId29"/>
    <p:sldId id="730" r:id="rId30"/>
    <p:sldId id="731" r:id="rId31"/>
    <p:sldId id="732" r:id="rId32"/>
    <p:sldId id="733" r:id="rId33"/>
    <p:sldId id="734" r:id="rId34"/>
    <p:sldId id="735" r:id="rId35"/>
    <p:sldId id="736" r:id="rId36"/>
    <p:sldId id="745" r:id="rId37"/>
    <p:sldId id="746" r:id="rId38"/>
    <p:sldId id="747" r:id="rId39"/>
    <p:sldId id="749" r:id="rId40"/>
    <p:sldId id="748" r:id="rId41"/>
    <p:sldId id="750" r:id="rId42"/>
    <p:sldId id="751" r:id="rId43"/>
    <p:sldId id="752" r:id="rId44"/>
    <p:sldId id="753" r:id="rId45"/>
    <p:sldId id="754" r:id="rId46"/>
    <p:sldId id="755" r:id="rId47"/>
    <p:sldId id="756" r:id="rId48"/>
    <p:sldId id="758" r:id="rId49"/>
    <p:sldId id="759" r:id="rId50"/>
    <p:sldId id="777" r:id="rId51"/>
    <p:sldId id="760" r:id="rId52"/>
    <p:sldId id="761" r:id="rId53"/>
    <p:sldId id="762" r:id="rId54"/>
    <p:sldId id="739" r:id="rId55"/>
    <p:sldId id="566" r:id="rId56"/>
    <p:sldId id="679" r:id="rId57"/>
    <p:sldId id="567" r:id="rId58"/>
    <p:sldId id="689" r:id="rId59"/>
    <p:sldId id="568" r:id="rId60"/>
    <p:sldId id="737" r:id="rId61"/>
    <p:sldId id="570" r:id="rId62"/>
    <p:sldId id="743" r:id="rId63"/>
    <p:sldId id="744" r:id="rId64"/>
    <p:sldId id="776" r:id="rId65"/>
    <p:sldId id="775" r:id="rId66"/>
    <p:sldId id="774" r:id="rId67"/>
    <p:sldId id="773" r:id="rId68"/>
    <p:sldId id="763" r:id="rId69"/>
    <p:sldId id="769" r:id="rId70"/>
    <p:sldId id="771" r:id="rId71"/>
    <p:sldId id="772" r:id="rId72"/>
    <p:sldId id="740" r:id="rId73"/>
    <p:sldId id="766" r:id="rId74"/>
    <p:sldId id="768" r:id="rId75"/>
    <p:sldId id="767" r:id="rId76"/>
    <p:sldId id="765" r:id="rId77"/>
    <p:sldId id="764" r:id="rId78"/>
    <p:sldId id="742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59C00"/>
    <a:srgbClr val="BBE0E3"/>
    <a:srgbClr val="99CCFF"/>
    <a:srgbClr val="ECD63F"/>
    <a:srgbClr val="F6D5A8"/>
    <a:srgbClr val="000D26"/>
    <a:srgbClr val="D5C139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>
      <p:cViewPr varScale="1">
        <p:scale>
          <a:sx n="104" d="100"/>
          <a:sy n="104" d="100"/>
        </p:scale>
        <p:origin x="6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AAD61-6DAD-4AB3-A7DC-855B509D5D40}" type="datetimeFigureOut">
              <a:rPr lang="en-US" smtClean="0"/>
              <a:t>31/08/2017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3E3DF-FB59-4075-B972-C0DFEE45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EABB69-9D76-4D0A-AD57-F2537EE99BEC}" type="slidenum">
              <a:rPr lang="en-US" altLang="en-US" sz="1200" b="0"/>
              <a:pPr eaLnBrk="1" hangingPunct="1"/>
              <a:t>55</a:t>
            </a:fld>
            <a:endParaRPr lang="en-US" altLang="en-US" sz="1200" b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59998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02B73C-CAFB-4028-8C60-29A95FD096E0}" type="slidenum">
              <a:rPr lang="nl-NL" altLang="en-US" sz="1200"/>
              <a:pPr eaLnBrk="1" hangingPunct="1"/>
              <a:t>56</a:t>
            </a:fld>
            <a:endParaRPr lang="nl-NL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34295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14943A7-6F47-4D13-9E2D-BF6B300DB870}" type="slidenum">
              <a:rPr lang="en-US" altLang="en-US" sz="1200" b="0"/>
              <a:pPr eaLnBrk="1" hangingPunct="1"/>
              <a:t>57</a:t>
            </a:fld>
            <a:endParaRPr lang="en-US" altLang="en-US" sz="1200" b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529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002B73C-CAFB-4028-8C60-29A95FD096E0}" type="slidenum">
              <a:rPr lang="nl-NL" altLang="en-US" sz="1200"/>
              <a:pPr eaLnBrk="1" hangingPunct="1"/>
              <a:t>58</a:t>
            </a:fld>
            <a:endParaRPr lang="nl-NL" alt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805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D81C0CE-5462-41A4-B5C9-AECC0E71D8D3}" type="slidenum">
              <a:rPr lang="en-US" altLang="en-US" sz="1200" b="0"/>
              <a:pPr eaLnBrk="1" hangingPunct="1"/>
              <a:t>59</a:t>
            </a:fld>
            <a:endParaRPr lang="en-US" altLang="en-US" sz="1200" b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954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B09DCEE-7D5C-4F86-A46D-32518BF406A0}" type="slidenum">
              <a:rPr lang="en-US" altLang="en-US" sz="1200" b="0"/>
              <a:pPr eaLnBrk="1" hangingPunct="1"/>
              <a:t>61</a:t>
            </a:fld>
            <a:endParaRPr lang="en-US" altLang="en-US" sz="1200" b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522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703263"/>
            <a:ext cx="5486400" cy="1184275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762000" y="6553200"/>
            <a:ext cx="640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E86865A-AA7B-49E1-99FB-BC053C9956B3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2625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>
                <a:latin typeface="Trebuchet MS"/>
                <a:cs typeface="Trebuchet M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0"/>
          <p:cNvCxnSpPr>
            <a:cxnSpLocks noChangeShapeType="1"/>
          </p:cNvCxnSpPr>
          <p:nvPr userDrawn="1"/>
        </p:nvCxnSpPr>
        <p:spPr bwMode="auto">
          <a:xfrm>
            <a:off x="762000" y="3733800"/>
            <a:ext cx="77724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74332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43138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latin typeface="Trebuchet MS"/>
                <a:cs typeface="Trebuchet MS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686800" cy="76200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530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b="0" i="0">
                <a:solidFill>
                  <a:schemeClr val="bg1"/>
                </a:solidFill>
                <a:latin typeface="Trebuchet MS"/>
                <a:cs typeface="Trebuchet MS"/>
              </a:defRPr>
            </a:lvl1pPr>
            <a:lvl2pPr>
              <a:buClr>
                <a:schemeClr val="bg1"/>
              </a:buClr>
              <a:defRPr lang="en-US" sz="2400" b="0" i="0" dirty="0" smtClean="0">
                <a:solidFill>
                  <a:schemeClr val="bg1"/>
                </a:solidFill>
                <a:latin typeface="Trebuchet MS"/>
                <a:ea typeface="ＭＳ Ｐゴシック" pitchFamily="122" charset="-128"/>
                <a:cs typeface="Trebuchet MS"/>
              </a:defRPr>
            </a:lvl2pPr>
            <a:lvl3pPr>
              <a:buClr>
                <a:schemeClr val="bg1"/>
              </a:buClr>
              <a:defRPr b="0" i="0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buClr>
                <a:schemeClr val="bg1"/>
              </a:buClr>
              <a:defRPr b="0" i="0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buClr>
                <a:schemeClr val="bg1"/>
              </a:buClr>
              <a:defRPr b="0" i="1">
                <a:solidFill>
                  <a:schemeClr val="bg1"/>
                </a:solidFill>
                <a:latin typeface="Trebuchet MS"/>
                <a:cs typeface="Trebuchet M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438400"/>
            <a:ext cx="381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3810000" cy="3505200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Trebuchet MS"/>
                <a:cs typeface="Trebuchet MS"/>
              </a:defRPr>
            </a:lvl1pPr>
            <a:lvl2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18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1800" b="0" i="1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599"/>
            <a:ext cx="8229600" cy="10064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15376"/>
            <a:ext cx="4040188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5601"/>
            <a:ext cx="4040188" cy="31242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2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  <a:lvl2pPr>
              <a:buClr>
                <a:schemeClr val="bg1"/>
              </a:buClr>
              <a:buFont typeface="Arial"/>
              <a:buChar char="•"/>
              <a:defRPr sz="2000" b="0" i="0">
                <a:solidFill>
                  <a:schemeClr val="bg1"/>
                </a:solidFill>
                <a:latin typeface="Trebuchet MS"/>
                <a:cs typeface="Trebuchet MS"/>
              </a:defRPr>
            </a:lvl2pPr>
            <a:lvl3pPr>
              <a:buClr>
                <a:schemeClr val="bg1"/>
              </a:buClr>
              <a:buFont typeface="Arial"/>
              <a:buChar char="•"/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3pPr>
            <a:lvl4pPr>
              <a:buClr>
                <a:schemeClr val="bg1"/>
              </a:buClr>
              <a:buFont typeface="Arial"/>
              <a:buChar char="•"/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4pPr>
            <a:lvl5pPr>
              <a:buClr>
                <a:schemeClr val="bg1"/>
              </a:buClr>
              <a:buFontTx/>
              <a:buNone/>
              <a:defRPr sz="1600" b="0" i="1">
                <a:solidFill>
                  <a:schemeClr val="bg1"/>
                </a:solidFill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15376"/>
            <a:ext cx="4041775" cy="43893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95601"/>
            <a:ext cx="4041775" cy="3124200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Font typeface="Arial"/>
              <a:buChar char="•"/>
              <a:defRPr sz="2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 typeface="Arial"/>
              <a:buChar char="•"/>
              <a:defRPr sz="18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Font typeface="Arial"/>
              <a:buChar char="•"/>
              <a:defRPr sz="16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FontTx/>
              <a:buNone/>
              <a:defRPr sz="1600" i="1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3008313" cy="1295400"/>
          </a:xfrm>
          <a:prstGeom prst="rect">
            <a:avLst/>
          </a:prstGeom>
          <a:solidFill>
            <a:srgbClr val="E59C00"/>
          </a:solidFill>
        </p:spPr>
        <p:txBody>
          <a:bodyPr anchor="b"/>
          <a:lstStyle>
            <a:lvl1pPr algn="l">
              <a:defRPr sz="2000" b="1" i="0">
                <a:latin typeface="Trebuchet MS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1"/>
            <a:ext cx="5111750" cy="495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eorgia"/>
                <a:cs typeface="Georgia"/>
              </a:defRPr>
            </a:lvl1pPr>
            <a:lvl2pPr>
              <a:buClrTx/>
              <a:buFont typeface="Arial"/>
              <a:buChar char="•"/>
              <a:defRPr sz="2800" b="0" i="0">
                <a:latin typeface="Trebuchet MS"/>
                <a:cs typeface="Trebuchet MS"/>
              </a:defRPr>
            </a:lvl2pPr>
            <a:lvl3pPr>
              <a:buClrTx/>
              <a:buFont typeface="Arial"/>
              <a:buChar char="•"/>
              <a:defRPr sz="2400" b="0" i="0">
                <a:latin typeface="Trebuchet MS"/>
                <a:cs typeface="Trebuchet MS"/>
              </a:defRPr>
            </a:lvl3pPr>
            <a:lvl4pPr>
              <a:buClrTx/>
              <a:buFont typeface="Arial"/>
              <a:buChar char="•"/>
              <a:defRPr sz="2000" b="0" i="0">
                <a:latin typeface="Trebuchet MS"/>
                <a:cs typeface="Trebuchet MS"/>
              </a:defRPr>
            </a:lvl4pPr>
            <a:lvl5pPr>
              <a:buClr>
                <a:srgbClr val="ECD63F"/>
              </a:buClr>
              <a:buFontTx/>
              <a:buNone/>
              <a:defRPr sz="2000" b="0" i="1"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514600"/>
            <a:ext cx="3008313" cy="3505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572000"/>
            <a:ext cx="5334000" cy="566738"/>
          </a:xfrm>
          <a:prstGeom prst="rect">
            <a:avLst/>
          </a:prstGeom>
        </p:spPr>
        <p:txBody>
          <a:bodyPr anchor="b"/>
          <a:lstStyle>
            <a:lvl1pPr algn="ctr">
              <a:defRPr sz="2000" b="0" i="0"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43000"/>
            <a:ext cx="5334000" cy="3429000"/>
          </a:xfrm>
          <a:prstGeom prst="rect">
            <a:avLst/>
          </a:prstGeom>
          <a:solidFill>
            <a:schemeClr val="bg2"/>
          </a:solidFill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52400" dist="101600" dir="2700000">
              <a:schemeClr val="tx1">
                <a:alpha val="31000"/>
              </a:schemeClr>
            </a:outerShdw>
          </a:effectLst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138738"/>
            <a:ext cx="5334000" cy="8048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 i="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1066800"/>
            <a:ext cx="9144000" cy="5791200"/>
          </a:xfrm>
          <a:prstGeom prst="rect">
            <a:avLst/>
          </a:prstGeom>
          <a:gradFill rotWithShape="0">
            <a:gsLst>
              <a:gs pos="0">
                <a:srgbClr val="000042"/>
              </a:gs>
              <a:gs pos="100000">
                <a:srgbClr val="151555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rgbClr val="00004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gradFill rotWithShape="0">
            <a:gsLst>
              <a:gs pos="0">
                <a:srgbClr val="000042"/>
              </a:gs>
              <a:gs pos="100000">
                <a:srgbClr val="151555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0" y="0"/>
          <a:ext cx="914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Photo Editor-foto" r:id="rId3" imgW="7621064" imgH="1009791" progId="MSPhotoEd.3">
                  <p:embed/>
                </p:oleObj>
              </mc:Choice>
              <mc:Fallback>
                <p:oleObj name="Photo Editor-foto" r:id="rId3" imgW="7621064" imgH="100979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71438"/>
            <a:ext cx="41910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nl-BE" sz="2000">
                <a:solidFill>
                  <a:schemeClr val="bg1"/>
                </a:solidFill>
                <a:latin typeface="Batang" pitchFamily="18" charset="-127"/>
              </a:rPr>
              <a:t>New York State </a:t>
            </a:r>
          </a:p>
          <a:p>
            <a:pPr algn="l">
              <a:defRPr/>
            </a:pPr>
            <a:r>
              <a:rPr lang="nl-BE" sz="2000">
                <a:solidFill>
                  <a:schemeClr val="bg1"/>
                </a:solidFill>
                <a:latin typeface="Batang" pitchFamily="18" charset="-127"/>
              </a:rPr>
              <a:t>Center of Excellence in Bioinformatics &amp; Life Sciences</a:t>
            </a:r>
          </a:p>
          <a:p>
            <a:pPr algn="l">
              <a:defRPr/>
            </a:pPr>
            <a:endParaRPr lang="nl-BE" sz="800">
              <a:solidFill>
                <a:schemeClr val="bg1"/>
              </a:solidFill>
              <a:latin typeface="Batang" pitchFamily="18" charset="-127"/>
            </a:endParaRP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52400" y="152400"/>
            <a:ext cx="1752600" cy="838200"/>
            <a:chOff x="720" y="1440"/>
            <a:chExt cx="1104" cy="576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820" y="1449"/>
              <a:ext cx="352" cy="269"/>
            </a:xfrm>
            <a:prstGeom prst="parallelogram">
              <a:avLst>
                <a:gd name="adj" fmla="val 32714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1123" y="1449"/>
              <a:ext cx="352" cy="269"/>
            </a:xfrm>
            <a:prstGeom prst="parallelogram">
              <a:avLst>
                <a:gd name="adj" fmla="val 32714"/>
              </a:avLst>
            </a:prstGeom>
            <a:solidFill>
              <a:schemeClr val="bg1"/>
            </a:solidFill>
            <a:ln w="28575">
              <a:solidFill>
                <a:srgbClr val="1E208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1424" y="1449"/>
              <a:ext cx="352" cy="269"/>
            </a:xfrm>
            <a:prstGeom prst="parallelogram">
              <a:avLst>
                <a:gd name="adj" fmla="val 32714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>
              <a:off x="720" y="1761"/>
              <a:ext cx="352" cy="255"/>
            </a:xfrm>
            <a:prstGeom prst="parallelogram">
              <a:avLst>
                <a:gd name="adj" fmla="val 34510"/>
              </a:avLst>
            </a:prstGeom>
            <a:solidFill>
              <a:schemeClr val="bg1"/>
            </a:solidFill>
            <a:ln w="28575">
              <a:solidFill>
                <a:srgbClr val="1E208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>
              <a:off x="1021" y="1761"/>
              <a:ext cx="352" cy="255"/>
            </a:xfrm>
            <a:prstGeom prst="parallelogram">
              <a:avLst>
                <a:gd name="adj" fmla="val 34510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AutoShape 14"/>
            <p:cNvSpPr>
              <a:spLocks noChangeArrowheads="1"/>
            </p:cNvSpPr>
            <p:nvPr/>
          </p:nvSpPr>
          <p:spPr bwMode="auto">
            <a:xfrm>
              <a:off x="1324" y="1761"/>
              <a:ext cx="352" cy="255"/>
            </a:xfrm>
            <a:prstGeom prst="parallelogram">
              <a:avLst>
                <a:gd name="adj" fmla="val 34510"/>
              </a:avLst>
            </a:prstGeom>
            <a:solidFill>
              <a:schemeClr val="bg2"/>
            </a:solidFill>
            <a:ln w="28575">
              <a:solidFill>
                <a:srgbClr val="1E208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864" y="1440"/>
              <a:ext cx="9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nl-BE">
                  <a:solidFill>
                    <a:srgbClr val="153C8B"/>
                  </a:solidFill>
                  <a:latin typeface="Verdana" pitchFamily="34" charset="0"/>
                </a:rPr>
                <a:t>R  </a:t>
              </a:r>
              <a:r>
                <a:rPr lang="nl-BE" sz="1600">
                  <a:solidFill>
                    <a:srgbClr val="153C8B"/>
                  </a:solidFill>
                  <a:latin typeface="Verdana" pitchFamily="34" charset="0"/>
                </a:rPr>
                <a:t> </a:t>
              </a:r>
              <a:r>
                <a:rPr lang="nl-BE">
                  <a:solidFill>
                    <a:srgbClr val="153C8B"/>
                  </a:solidFill>
                  <a:latin typeface="Verdana" pitchFamily="34" charset="0"/>
                </a:rPr>
                <a:t>T  U</a:t>
              </a:r>
              <a:endParaRPr lang="en-US">
                <a:solidFill>
                  <a:srgbClr val="153C8B"/>
                </a:solidFill>
                <a:latin typeface="Verdana" pitchFamily="34" charset="0"/>
              </a:endParaRPr>
            </a:p>
          </p:txBody>
        </p:sp>
      </p:grp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 userDrawn="1"/>
        </p:nvGraphicFramePr>
        <p:xfrm>
          <a:off x="0" y="0"/>
          <a:ext cx="91440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Photo Editor-foto" r:id="rId5" imgW="7621064" imgH="1009791" progId="MSPhotoEd.3">
                  <p:embed/>
                </p:oleObj>
              </mc:Choice>
              <mc:Fallback>
                <p:oleObj name="Photo Editor-foto" r:id="rId5" imgW="7621064" imgH="100979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 userDrawn="1"/>
        </p:nvSpPr>
        <p:spPr bwMode="auto">
          <a:xfrm>
            <a:off x="1828800" y="71438"/>
            <a:ext cx="4191000" cy="112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nl-BE" sz="2000">
                <a:solidFill>
                  <a:schemeClr val="bg1"/>
                </a:solidFill>
                <a:latin typeface="Batang" pitchFamily="18" charset="-127"/>
              </a:rPr>
              <a:t>New York State </a:t>
            </a:r>
          </a:p>
          <a:p>
            <a:pPr algn="l">
              <a:defRPr/>
            </a:pPr>
            <a:r>
              <a:rPr lang="nl-BE" sz="2000">
                <a:solidFill>
                  <a:schemeClr val="bg1"/>
                </a:solidFill>
                <a:latin typeface="Batang" pitchFamily="18" charset="-127"/>
              </a:rPr>
              <a:t>Center of Excellence in Bioinformatics &amp; Life Sciences</a:t>
            </a:r>
          </a:p>
          <a:p>
            <a:pPr algn="l">
              <a:defRPr/>
            </a:pPr>
            <a:endParaRPr lang="nl-BE" sz="800">
              <a:solidFill>
                <a:schemeClr val="bg1"/>
              </a:solidFill>
              <a:latin typeface="Batang" pitchFamily="18" charset="-127"/>
            </a:endParaRPr>
          </a:p>
        </p:txBody>
      </p:sp>
      <p:grpSp>
        <p:nvGrpSpPr>
          <p:cNvPr id="21" name="Group 22"/>
          <p:cNvGrpSpPr>
            <a:grpSpLocks/>
          </p:cNvGrpSpPr>
          <p:nvPr userDrawn="1"/>
        </p:nvGrpSpPr>
        <p:grpSpPr bwMode="auto">
          <a:xfrm>
            <a:off x="152400" y="152400"/>
            <a:ext cx="1752600" cy="838200"/>
            <a:chOff x="720" y="1440"/>
            <a:chExt cx="1104" cy="576"/>
          </a:xfrm>
        </p:grpSpPr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820" y="1449"/>
              <a:ext cx="352" cy="269"/>
            </a:xfrm>
            <a:prstGeom prst="parallelogram">
              <a:avLst>
                <a:gd name="adj" fmla="val 32714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1123" y="1449"/>
              <a:ext cx="352" cy="269"/>
            </a:xfrm>
            <a:prstGeom prst="parallelogram">
              <a:avLst>
                <a:gd name="adj" fmla="val 32714"/>
              </a:avLst>
            </a:prstGeom>
            <a:solidFill>
              <a:schemeClr val="bg1"/>
            </a:solidFill>
            <a:ln w="28575">
              <a:solidFill>
                <a:srgbClr val="1E208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1424" y="1449"/>
              <a:ext cx="352" cy="269"/>
            </a:xfrm>
            <a:prstGeom prst="parallelogram">
              <a:avLst>
                <a:gd name="adj" fmla="val 32714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720" y="1761"/>
              <a:ext cx="352" cy="255"/>
            </a:xfrm>
            <a:prstGeom prst="parallelogram">
              <a:avLst>
                <a:gd name="adj" fmla="val 34510"/>
              </a:avLst>
            </a:prstGeom>
            <a:solidFill>
              <a:schemeClr val="bg1"/>
            </a:solidFill>
            <a:ln w="28575">
              <a:solidFill>
                <a:srgbClr val="1E208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>
              <a:off x="1021" y="1761"/>
              <a:ext cx="352" cy="255"/>
            </a:xfrm>
            <a:prstGeom prst="parallelogram">
              <a:avLst>
                <a:gd name="adj" fmla="val 34510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AutoShape 28"/>
            <p:cNvSpPr>
              <a:spLocks noChangeArrowheads="1"/>
            </p:cNvSpPr>
            <p:nvPr/>
          </p:nvSpPr>
          <p:spPr bwMode="auto">
            <a:xfrm>
              <a:off x="1324" y="1761"/>
              <a:ext cx="352" cy="255"/>
            </a:xfrm>
            <a:prstGeom prst="parallelogram">
              <a:avLst>
                <a:gd name="adj" fmla="val 34510"/>
              </a:avLst>
            </a:prstGeom>
            <a:solidFill>
              <a:schemeClr val="bg2"/>
            </a:solidFill>
            <a:ln w="28575">
              <a:solidFill>
                <a:srgbClr val="1E208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864" y="1440"/>
              <a:ext cx="960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nl-BE">
                  <a:solidFill>
                    <a:srgbClr val="153C8B"/>
                  </a:solidFill>
                  <a:latin typeface="Verdana" pitchFamily="34" charset="0"/>
                </a:rPr>
                <a:t>R  </a:t>
              </a:r>
              <a:r>
                <a:rPr lang="nl-BE" sz="1600">
                  <a:solidFill>
                    <a:srgbClr val="153C8B"/>
                  </a:solidFill>
                  <a:latin typeface="Verdana" pitchFamily="34" charset="0"/>
                </a:rPr>
                <a:t> </a:t>
              </a:r>
              <a:r>
                <a:rPr lang="nl-BE">
                  <a:solidFill>
                    <a:srgbClr val="153C8B"/>
                  </a:solidFill>
                  <a:latin typeface="Verdana" pitchFamily="34" charset="0"/>
                </a:rPr>
                <a:t>T  U</a:t>
              </a:r>
              <a:endParaRPr lang="en-US">
                <a:solidFill>
                  <a:srgbClr val="153C8B"/>
                </a:solidFill>
                <a:latin typeface="Verdana" pitchFamily="34" charset="0"/>
              </a:endParaRPr>
            </a:p>
          </p:txBody>
        </p:sp>
      </p:grpSp>
      <p:sp>
        <p:nvSpPr>
          <p:cNvPr id="29" name="Line 30"/>
          <p:cNvSpPr>
            <a:spLocks noChangeShapeType="1"/>
          </p:cNvSpPr>
          <p:nvPr userDrawn="1"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2825"/>
            <a:ext cx="8686800" cy="117475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981200"/>
            <a:ext cx="8839200" cy="47244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5532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14BF38A-3DFB-480B-8D89-0595D30524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9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town.jpg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0" y="609600"/>
            <a:ext cx="9144000" cy="6248400"/>
          </a:xfrm>
          <a:prstGeom prst="rect">
            <a:avLst/>
          </a:prstGeom>
          <a:solidFill>
            <a:srgbClr val="002060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4" name="Text Placeholder 5"/>
          <p:cNvSpPr txBox="1">
            <a:spLocks/>
          </p:cNvSpPr>
          <p:nvPr userDrawn="1"/>
        </p:nvSpPr>
        <p:spPr>
          <a:xfrm>
            <a:off x="23004" y="6553200"/>
            <a:ext cx="357996" cy="228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defRPr sz="1400">
                <a:solidFill>
                  <a:schemeClr val="bg1"/>
                </a:solidFill>
                <a:latin typeface="+mn-lt"/>
                <a:ea typeface="ＭＳ Ｐゴシック" pitchFamily="122" charset="-128"/>
                <a:cs typeface="ＭＳ Ｐゴシック" pitchFamily="12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33"/>
              </a:buClr>
              <a:buSzPct val="80000"/>
              <a:buFont typeface="Times" charset="0"/>
              <a:buChar char="•"/>
              <a:defRPr sz="24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95000"/>
              <a:buFont typeface="Times" charset="0"/>
              <a:buChar char="•"/>
              <a:defRPr sz="20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0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0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0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0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2000">
                <a:solidFill>
                  <a:schemeClr val="bg1"/>
                </a:solidFill>
                <a:latin typeface="+mn-lt"/>
                <a:ea typeface="ＭＳ Ｐゴシック" pitchFamily="122" charset="-128"/>
              </a:defRPr>
            </a:lvl9pPr>
          </a:lstStyle>
          <a:p>
            <a:fld id="{973D82C6-82F5-438A-90AD-EA868AC8D099}" type="slidenum">
              <a:rPr lang="en-US" sz="1000" kern="0" smtClean="0"/>
              <a:pPr/>
              <a:t>‹#›</a:t>
            </a:fld>
            <a:endParaRPr lang="en-US" sz="1000" kern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8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9" r:id="rId9"/>
    <p:sldLayoutId id="2147483830" r:id="rId10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ＭＳ Ｐゴシック" pitchFamily="122" charset="-128"/>
          <a:cs typeface="ＭＳ Ｐゴシック" pitchFamily="12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Georgia" pitchFamily="125" charset="0"/>
          <a:ea typeface="ＭＳ Ｐゴシック" pitchFamily="122" charset="-128"/>
          <a:cs typeface="ＭＳ Ｐゴシック" pitchFamily="12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" pitchFamily="12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defRPr sz="2400">
          <a:solidFill>
            <a:schemeClr val="bg1"/>
          </a:solidFill>
          <a:latin typeface="+mn-lt"/>
          <a:ea typeface="ＭＳ Ｐゴシック" pitchFamily="122" charset="-128"/>
          <a:cs typeface="ＭＳ Ｐゴシック" pitchFamily="12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33"/>
        </a:buClr>
        <a:buSzPct val="80000"/>
        <a:buFont typeface="Times" charset="0"/>
        <a:buChar char="•"/>
        <a:defRPr sz="2400">
          <a:solidFill>
            <a:schemeClr val="bg1"/>
          </a:solidFill>
          <a:latin typeface="+mn-lt"/>
          <a:ea typeface="ＭＳ Ｐゴシック" pitchFamily="122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5000"/>
        <a:buFont typeface="Times" charset="0"/>
        <a:buChar char="•"/>
        <a:defRPr sz="2000">
          <a:solidFill>
            <a:schemeClr val="bg1"/>
          </a:solidFill>
          <a:latin typeface="+mn-lt"/>
          <a:ea typeface="ＭＳ Ｐゴシック" pitchFamily="122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 sz="2000">
          <a:solidFill>
            <a:schemeClr val="bg1"/>
          </a:solidFill>
          <a:latin typeface="+mn-lt"/>
          <a:ea typeface="ＭＳ Ｐゴシック" pitchFamily="12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025"/>
            <a:ext cx="7772400" cy="1470025"/>
          </a:xfrm>
        </p:spPr>
        <p:txBody>
          <a:bodyPr/>
          <a:lstStyle/>
          <a:p>
            <a:r>
              <a:rPr lang="en-US" dirty="0" smtClean="0"/>
              <a:t>Advanced Topics in </a:t>
            </a:r>
            <a:br>
              <a:rPr lang="en-US" dirty="0" smtClean="0"/>
            </a:br>
            <a:r>
              <a:rPr lang="en-US" dirty="0" smtClean="0"/>
              <a:t>Biomedical Ontology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PHI 637 SEM / BMI 708 SEM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609600"/>
          </a:xfrm>
        </p:spPr>
        <p:txBody>
          <a:bodyPr/>
          <a:lstStyle/>
          <a:p>
            <a:r>
              <a:rPr lang="en-US" sz="3200" dirty="0"/>
              <a:t>Werner Ceusters </a:t>
            </a:r>
            <a:r>
              <a:rPr lang="en-US" sz="3200" dirty="0" smtClean="0"/>
              <a:t>and Barry Smith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494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2364509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724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Aug </a:t>
            </a:r>
            <a:r>
              <a:rPr lang="en-US" sz="1600" dirty="0"/>
              <a:t>31: </a:t>
            </a:r>
            <a:r>
              <a:rPr lang="en-US" sz="1600" dirty="0">
                <a:solidFill>
                  <a:srgbClr val="FFFF00"/>
                </a:solidFill>
              </a:rPr>
              <a:t>Systems and techniques for representing biomedical data, information and knowledge in ontologies </a:t>
            </a:r>
            <a:r>
              <a:rPr lang="en-US" sz="1600" dirty="0"/>
              <a:t>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7: </a:t>
            </a:r>
            <a:r>
              <a:rPr lang="en-US" sz="1600" dirty="0">
                <a:solidFill>
                  <a:srgbClr val="FFFF00"/>
                </a:solidFill>
              </a:rPr>
              <a:t>Best practice principles for building domain ontologies, terms, and definitions </a:t>
            </a:r>
            <a:r>
              <a:rPr lang="en-US" sz="1600" dirty="0"/>
              <a:t>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14: Basic Formal Ontology (BS) and the Ontology for General Medical Science (OGMS)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21: Introduction to the Protégé ontology editor and add-on tools (Neil </a:t>
            </a:r>
            <a:r>
              <a:rPr lang="en-US" sz="1600" dirty="0" err="1"/>
              <a:t>Otte</a:t>
            </a:r>
            <a:r>
              <a:rPr lang="en-US" sz="16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28: BFO, OGMS and the OBO Foundry 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5: </a:t>
            </a:r>
            <a:r>
              <a:rPr lang="en-US" sz="1600" dirty="0">
                <a:solidFill>
                  <a:srgbClr val="FFFF00"/>
                </a:solidFill>
              </a:rPr>
              <a:t>Using referent tracking for building ontologies </a:t>
            </a:r>
            <a:r>
              <a:rPr lang="en-US" sz="1600" dirty="0"/>
              <a:t>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12: </a:t>
            </a:r>
            <a:r>
              <a:rPr lang="en-US" sz="1600" dirty="0" smtClean="0"/>
              <a:t>Team exercise: building </a:t>
            </a:r>
            <a:r>
              <a:rPr lang="en-US" sz="1600" dirty="0"/>
              <a:t>an ontology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19: Team exercise: review of term-paper abstracts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26: </a:t>
            </a:r>
            <a:r>
              <a:rPr lang="en-US" sz="1600" dirty="0">
                <a:solidFill>
                  <a:srgbClr val="FFFF00"/>
                </a:solidFill>
              </a:rPr>
              <a:t>Principles for ontology change management </a:t>
            </a:r>
            <a:r>
              <a:rPr lang="en-US" sz="1600" dirty="0"/>
              <a:t>in biomedical information systems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2: </a:t>
            </a:r>
            <a:r>
              <a:rPr lang="en-US" sz="1600" dirty="0">
                <a:solidFill>
                  <a:srgbClr val="FFFF00"/>
                </a:solidFill>
              </a:rPr>
              <a:t>Ontological principles for combining healthcare data</a:t>
            </a:r>
            <a:r>
              <a:rPr lang="en-US" sz="1600" dirty="0"/>
              <a:t> in big data repositories (WC,BS)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9: </a:t>
            </a:r>
            <a:r>
              <a:rPr lang="en-US" sz="1600" dirty="0"/>
              <a:t>Team exercise: use OGMS to improve biomedical informatics resources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16: </a:t>
            </a:r>
            <a:r>
              <a:rPr lang="en-US" sz="1600" dirty="0">
                <a:solidFill>
                  <a:srgbClr val="FFFF00"/>
                </a:solidFill>
              </a:rPr>
              <a:t>Evaluation of ontologies </a:t>
            </a:r>
            <a:r>
              <a:rPr lang="en-US" sz="1600" dirty="0"/>
              <a:t>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</a:t>
            </a:r>
            <a:r>
              <a:rPr lang="en-US" sz="1600" dirty="0"/>
              <a:t>30 </a:t>
            </a:r>
            <a:r>
              <a:rPr lang="en-US" sz="1600" dirty="0" smtClean="0"/>
              <a:t>and Dec 7: Student presentations.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795635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Foundations</a:t>
            </a:r>
            <a:endParaRPr lang="en-US" b="1" dirty="0">
              <a:solidFill>
                <a:srgbClr val="FFFF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76200" y="4227944"/>
            <a:ext cx="891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76200" y="5876636"/>
            <a:ext cx="891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282345" y="3582553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CCFF"/>
                </a:solidFill>
              </a:rPr>
              <a:t>Build</a:t>
            </a:r>
            <a:endParaRPr lang="en-US" b="1" dirty="0">
              <a:solidFill>
                <a:srgbClr val="99CC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3434" y="4166675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CCFF"/>
                </a:solidFill>
              </a:rPr>
              <a:t>Adapt</a:t>
            </a:r>
            <a:endParaRPr lang="en-US" b="1" dirty="0">
              <a:solidFill>
                <a:srgbClr val="99CC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35532" y="6028766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99CCFF"/>
                </a:solidFill>
              </a:rPr>
              <a:t>Evaluate</a:t>
            </a:r>
            <a:endParaRPr lang="en-US" b="1" dirty="0">
              <a:solidFill>
                <a:srgbClr val="99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2364509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724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Aug </a:t>
            </a:r>
            <a:r>
              <a:rPr lang="en-US" sz="1600" dirty="0"/>
              <a:t>31: Systems and techniques for representing biomedical data, information and knowledge in ontologies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7: Best practice principles for building domain ontologies, terms, and definitions 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14: </a:t>
            </a:r>
            <a:r>
              <a:rPr lang="en-US" sz="1600" dirty="0">
                <a:solidFill>
                  <a:srgbClr val="FFFF00"/>
                </a:solidFill>
              </a:rPr>
              <a:t>Basic Formal Ontology </a:t>
            </a:r>
            <a:r>
              <a:rPr lang="en-US" sz="1600" dirty="0" smtClean="0"/>
              <a:t>and </a:t>
            </a:r>
            <a:r>
              <a:rPr lang="en-US" sz="1600" dirty="0"/>
              <a:t>the </a:t>
            </a:r>
            <a:r>
              <a:rPr lang="en-US" sz="1600" dirty="0">
                <a:solidFill>
                  <a:srgbClr val="FFFF00"/>
                </a:solidFill>
              </a:rPr>
              <a:t>Ontology for General Medical Science</a:t>
            </a:r>
            <a:r>
              <a:rPr lang="en-US" sz="1600" dirty="0"/>
              <a:t> (OGMS</a:t>
            </a:r>
            <a:r>
              <a:rPr lang="en-US" sz="1600" dirty="0" smtClean="0"/>
              <a:t>)</a:t>
            </a:r>
            <a:r>
              <a:rPr lang="en-US" sz="1600" dirty="0"/>
              <a:t> 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21: Introduction to the </a:t>
            </a:r>
            <a:r>
              <a:rPr lang="en-US" sz="1600" dirty="0">
                <a:solidFill>
                  <a:srgbClr val="FFFF00"/>
                </a:solidFill>
              </a:rPr>
              <a:t>Protégé ontology editor </a:t>
            </a:r>
            <a:r>
              <a:rPr lang="en-US" sz="1600" dirty="0"/>
              <a:t>and add-on tools (Neil </a:t>
            </a:r>
            <a:r>
              <a:rPr lang="en-US" sz="1600" dirty="0" err="1"/>
              <a:t>Otte</a:t>
            </a:r>
            <a:r>
              <a:rPr lang="en-US" sz="16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28: BFO, OGMS and the </a:t>
            </a:r>
            <a:r>
              <a:rPr lang="en-US" sz="1600" dirty="0">
                <a:solidFill>
                  <a:srgbClr val="FFFF00"/>
                </a:solidFill>
              </a:rPr>
              <a:t>OBO Foundry </a:t>
            </a:r>
            <a:r>
              <a:rPr lang="en-US" sz="1600" dirty="0"/>
              <a:t>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5: Using referent tracking for building ontologies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12: Team exercise: building an ontology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19: Team exercise: review of term-paper abstracts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26: </a:t>
            </a:r>
            <a:r>
              <a:rPr lang="en-US" sz="1600" dirty="0"/>
              <a:t>Principles for ontology change management in biomedical information systems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2: </a:t>
            </a:r>
            <a:r>
              <a:rPr lang="en-US" sz="1600" dirty="0"/>
              <a:t>Ontological principles for combining healthcare data in big data repositories (WC,BS)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9: </a:t>
            </a:r>
            <a:r>
              <a:rPr lang="en-US" sz="1600" dirty="0"/>
              <a:t>Team exercise: use OGMS to improve biomedical informatics resources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16: </a:t>
            </a:r>
            <a:r>
              <a:rPr lang="en-US" sz="1600" dirty="0"/>
              <a:t>Evaluation of ontologies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</a:t>
            </a:r>
            <a:r>
              <a:rPr lang="en-US" sz="1600" dirty="0"/>
              <a:t>30 </a:t>
            </a:r>
            <a:r>
              <a:rPr lang="en-US" sz="1600" dirty="0" smtClean="0"/>
              <a:t>and Dec 7: Student presentations.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795635"/>
            <a:ext cx="151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Resources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related constraints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Free choice of term paper topic and related ontology work, but: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must include: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an extension of OGMS,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echanisms for quality assurance while developing your project,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emonstration of its adequacy to facilitate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combining healthcare data from various sources,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improving the quality of existing biomedical informatics resources;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orm the basis for your input in the </a:t>
            </a:r>
            <a:r>
              <a:rPr lang="en-US" dirty="0" smtClean="0">
                <a:solidFill>
                  <a:srgbClr val="FFC000"/>
                </a:solidFill>
              </a:rPr>
              <a:t>team exercises</a:t>
            </a:r>
            <a:r>
              <a:rPr lang="en-US" dirty="0" smtClean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9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2364509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59C00"/>
                </a:solidFill>
              </a:rPr>
              <a:t>Team exercises</a:t>
            </a:r>
            <a:endParaRPr lang="en-US" dirty="0">
              <a:solidFill>
                <a:srgbClr val="E59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724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Aug </a:t>
            </a:r>
            <a:r>
              <a:rPr lang="en-US" sz="1600" dirty="0"/>
              <a:t>31: Systems and techniques for representing biomedical data, information and knowledge in ontologies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7: Best practice principles for building domain ontologies, terms, and definitions 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14: Basic Formal Ontology (BS) and the Ontology for General Medical Science (OGMS)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21: Introduction to the Protégé ontology editor and add-on tools (Neil </a:t>
            </a:r>
            <a:r>
              <a:rPr lang="en-US" sz="1600" dirty="0" err="1"/>
              <a:t>Otte</a:t>
            </a:r>
            <a:r>
              <a:rPr lang="en-US" sz="16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28: BFO, OGMS and the OBO Foundry 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5: Using referent tracking for building ontologies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FFC000"/>
                </a:solidFill>
              </a:rPr>
              <a:t>Oct </a:t>
            </a:r>
            <a:r>
              <a:rPr lang="en-US" sz="1600" dirty="0">
                <a:solidFill>
                  <a:srgbClr val="FFC000"/>
                </a:solidFill>
              </a:rPr>
              <a:t>12: Team exercise: building an ontology </a:t>
            </a:r>
            <a:r>
              <a:rPr lang="en-US" sz="1600" dirty="0"/>
              <a:t>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FFC000"/>
                </a:solidFill>
              </a:rPr>
              <a:t>Oct </a:t>
            </a:r>
            <a:r>
              <a:rPr lang="en-US" sz="1600" dirty="0">
                <a:solidFill>
                  <a:srgbClr val="FFC000"/>
                </a:solidFill>
              </a:rPr>
              <a:t>19: Team exercise: </a:t>
            </a:r>
            <a:r>
              <a:rPr lang="en-US" sz="1600" dirty="0" smtClean="0">
                <a:solidFill>
                  <a:srgbClr val="FFC000"/>
                </a:solidFill>
              </a:rPr>
              <a:t>review </a:t>
            </a:r>
            <a:r>
              <a:rPr lang="en-US" sz="1600" dirty="0">
                <a:solidFill>
                  <a:srgbClr val="FFC000"/>
                </a:solidFill>
              </a:rPr>
              <a:t>of term-paper abstracts </a:t>
            </a:r>
            <a:r>
              <a:rPr lang="en-US" sz="1600" dirty="0"/>
              <a:t>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26: </a:t>
            </a:r>
            <a:r>
              <a:rPr lang="en-US" sz="1600" dirty="0"/>
              <a:t>Principles for ontology change management in biomedical information systems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2: </a:t>
            </a:r>
            <a:r>
              <a:rPr lang="en-US" sz="1600" dirty="0"/>
              <a:t>Ontological principles for combining healthcare data in big data repositories (WC,BS)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solidFill>
                  <a:srgbClr val="FFC000"/>
                </a:solidFill>
              </a:rPr>
              <a:t>Nov 9: </a:t>
            </a:r>
            <a:r>
              <a:rPr lang="en-US" sz="1600" dirty="0">
                <a:solidFill>
                  <a:srgbClr val="FFC000"/>
                </a:solidFill>
              </a:rPr>
              <a:t>Team exercise: use OGMS to improve biomedical informatics resources </a:t>
            </a:r>
            <a:r>
              <a:rPr lang="en-US" sz="1600" dirty="0"/>
              <a:t>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16: </a:t>
            </a:r>
            <a:r>
              <a:rPr lang="en-US" sz="1600" dirty="0"/>
              <a:t>Evaluation of ontologies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</a:t>
            </a:r>
            <a:r>
              <a:rPr lang="en-US" sz="1600" dirty="0"/>
              <a:t>30 </a:t>
            </a:r>
            <a:r>
              <a:rPr lang="en-US" sz="1600" dirty="0" smtClean="0"/>
              <a:t>and Dec 7: Student presentations.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602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 smtClean="0"/>
              <a:t>October </a:t>
            </a:r>
            <a:r>
              <a:rPr lang="en-US" b="1" u="sng" dirty="0"/>
              <a:t>12: Building an ontology (WC)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participants will be divided into groups. The task for each group will </a:t>
            </a:r>
            <a:r>
              <a:rPr lang="en-US" dirty="0" smtClean="0"/>
              <a:t>be: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identify some area in which ontology methods can be of value in understanding issues related to patient well-being, along the lines illustrated in the advance </a:t>
            </a:r>
            <a:r>
              <a:rPr lang="en-US" dirty="0" smtClean="0"/>
              <a:t>readings.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propose terms and definitions which need to be added </a:t>
            </a:r>
            <a:r>
              <a:rPr lang="en-US" dirty="0" smtClean="0"/>
              <a:t>(or linked) to </a:t>
            </a:r>
            <a:r>
              <a:rPr lang="en-US" dirty="0"/>
              <a:t>OGMS to create a corresponding ontology. </a:t>
            </a:r>
            <a:endParaRPr lang="en-US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make the results available electronically by the end of class.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6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 smtClean="0"/>
              <a:t>October </a:t>
            </a:r>
            <a:r>
              <a:rPr lang="en-US" b="1" u="sng" dirty="0"/>
              <a:t>12: Building an ontology (WC)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participants will be divided into groups. The task for each group will </a:t>
            </a:r>
            <a:r>
              <a:rPr lang="en-US" dirty="0" smtClean="0"/>
              <a:t>be: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identify some area in which ontology methods can be of value in understanding issues related to patient well-being, along the lines illustrated in the advance </a:t>
            </a:r>
            <a:r>
              <a:rPr lang="en-US" dirty="0" smtClean="0"/>
              <a:t>readings. 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propose terms and definitions which need to be added to OGMS to create a corresponding ontology. </a:t>
            </a:r>
            <a:endParaRPr lang="en-US" dirty="0" smtClean="0"/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make the results available electronically by the end of class.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Advice: form groups earlier based on your interest, term paper topic and overlap / mutual benefit therein.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exercise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October 19: Review of term-paper abstracts (WC, BS</a:t>
            </a:r>
            <a:r>
              <a:rPr lang="en-US" b="1" u="sng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class </a:t>
            </a:r>
            <a:r>
              <a:rPr lang="en-US" dirty="0"/>
              <a:t>participants will be divided into groups. The task for each group will </a:t>
            </a:r>
            <a:r>
              <a:rPr lang="en-US" dirty="0" smtClean="0"/>
              <a:t>be: </a:t>
            </a:r>
          </a:p>
          <a:p>
            <a:pPr lvl="2" indent="-342900"/>
            <a:r>
              <a:rPr lang="en-US" dirty="0" smtClean="0"/>
              <a:t>review </a:t>
            </a:r>
            <a:r>
              <a:rPr lang="en-US" dirty="0"/>
              <a:t>critically the 300-400 word abstracts received from the members of other groups on or before October 12. </a:t>
            </a:r>
            <a:endParaRPr lang="en-US" dirty="0" smtClean="0"/>
          </a:p>
          <a:p>
            <a:pPr lvl="2" indent="-342900"/>
            <a:r>
              <a:rPr lang="en-US" dirty="0" smtClean="0"/>
              <a:t>present the </a:t>
            </a:r>
            <a:r>
              <a:rPr lang="en-US" dirty="0"/>
              <a:t>results in the style of a journal peer review, including where necessary a statement of majority and minority opinions.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9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Nov 9: </a:t>
            </a:r>
            <a:r>
              <a:rPr lang="en-US" b="1" u="sng" dirty="0" smtClean="0"/>
              <a:t>use </a:t>
            </a:r>
            <a:r>
              <a:rPr lang="en-US" b="1" u="sng" dirty="0"/>
              <a:t>OGMS to improve biomedical informatics resources (WC, BS</a:t>
            </a:r>
            <a:r>
              <a:rPr lang="en-US" b="1" u="sng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 resources to be studied: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OMOP: </a:t>
            </a:r>
            <a:r>
              <a:rPr lang="en-US" sz="1600" dirty="0"/>
              <a:t>http://</a:t>
            </a:r>
            <a:r>
              <a:rPr lang="en-US" sz="1600" dirty="0" smtClean="0"/>
              <a:t>omop.org/CDM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RDoC</a:t>
            </a:r>
            <a:r>
              <a:rPr lang="en-US" dirty="0"/>
              <a:t>: </a:t>
            </a:r>
            <a:r>
              <a:rPr lang="en-US" sz="1600" dirty="0"/>
              <a:t>https://</a:t>
            </a:r>
            <a:r>
              <a:rPr lang="en-US" sz="1600" dirty="0" smtClean="0"/>
              <a:t>www.nimh.nih.gov/research-priorities/rdoc/index.shtml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OMOP Common Data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524000"/>
            <a:ext cx="8410575" cy="50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versus Provider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725525"/>
            <a:ext cx="8686800" cy="485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066800" y="1725525"/>
            <a:ext cx="1066800" cy="12462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38600" y="1725525"/>
            <a:ext cx="1066800" cy="1032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30720" y="1725525"/>
            <a:ext cx="1066800" cy="6510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7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br>
              <a:rPr lang="en-US" dirty="0" smtClean="0"/>
            </a:br>
            <a:r>
              <a:rPr lang="en-US" dirty="0" smtClean="0"/>
              <a:t>Werner Ceusters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75162" y="3962400"/>
            <a:ext cx="49936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Course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Pre-class reading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Role of and methods for ontologies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Individual project focus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RDoC</a:t>
            </a:r>
            <a:r>
              <a:rPr lang="en-US" dirty="0" smtClean="0"/>
              <a:t> Matrix </a:t>
            </a:r>
            <a:r>
              <a:rPr lang="en-US" sz="2400" dirty="0" smtClean="0"/>
              <a:t>(social processes domain)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916" y="1676400"/>
            <a:ext cx="7716168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7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RDoC</a:t>
            </a:r>
            <a:r>
              <a:rPr lang="en-US" b="1" dirty="0" smtClean="0"/>
              <a:t> </a:t>
            </a:r>
            <a:r>
              <a:rPr lang="en-US" b="1" dirty="0" err="1" smtClean="0"/>
              <a:t>Subconstruct</a:t>
            </a:r>
            <a:r>
              <a:rPr lang="en-US" b="1" dirty="0"/>
              <a:t>: Production of Non-Facial Communication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267200"/>
          </a:xfrm>
        </p:spPr>
        <p:txBody>
          <a:bodyPr/>
          <a:lstStyle/>
          <a:p>
            <a:r>
              <a:rPr lang="en-US" sz="2000" b="1" u="sng" dirty="0" smtClean="0"/>
              <a:t>Description</a:t>
            </a:r>
            <a:r>
              <a:rPr lang="en-US" sz="2000" b="1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capacity to express social and emotional information based on modalities other than facial expression, including non-verbal gestures, affective prosody, distress calling, cooing, etc.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Circuits</a:t>
            </a:r>
            <a:r>
              <a:rPr lang="en-US" sz="2000" b="1" dirty="0" smtClean="0"/>
              <a:t>: </a:t>
            </a:r>
            <a:r>
              <a:rPr lang="en-US" sz="2000" dirty="0" smtClean="0"/>
              <a:t>R-IFG-RSTG, </a:t>
            </a:r>
            <a:r>
              <a:rPr lang="en-US" sz="2000" dirty="0"/>
              <a:t>Songbird circuits </a:t>
            </a:r>
            <a:endParaRPr lang="en-US" sz="2000" dirty="0" smtClean="0"/>
          </a:p>
          <a:p>
            <a:endParaRPr lang="en-US" sz="2000" b="1" u="sng" dirty="0" smtClean="0"/>
          </a:p>
          <a:p>
            <a:r>
              <a:rPr lang="en-US" sz="2000" b="1" u="sng" dirty="0" smtClean="0"/>
              <a:t>Behavior</a:t>
            </a:r>
            <a:r>
              <a:rPr lang="en-US" sz="2000" b="1" dirty="0" smtClean="0"/>
              <a:t>: </a:t>
            </a:r>
            <a:r>
              <a:rPr lang="en-US" sz="2000" dirty="0" smtClean="0"/>
              <a:t>Crying/laughing, </a:t>
            </a:r>
            <a:r>
              <a:rPr lang="en-US" sz="2000" dirty="0"/>
              <a:t>Gestural/postural </a:t>
            </a:r>
            <a:r>
              <a:rPr lang="en-US" sz="2000" dirty="0" smtClean="0"/>
              <a:t>expressions, </a:t>
            </a:r>
            <a:r>
              <a:rPr lang="en-US" sz="2000" dirty="0"/>
              <a:t>Interactive </a:t>
            </a:r>
            <a:r>
              <a:rPr lang="en-US" sz="2000" dirty="0" smtClean="0"/>
              <a:t>play, </a:t>
            </a:r>
            <a:r>
              <a:rPr lang="en-US" sz="2000" dirty="0"/>
              <a:t>Response to distress/separation </a:t>
            </a:r>
            <a:r>
              <a:rPr lang="en-US" sz="2000" dirty="0" smtClean="0"/>
              <a:t>distress, </a:t>
            </a:r>
            <a:r>
              <a:rPr lang="en-US" sz="2000" dirty="0"/>
              <a:t>Speech (affective) </a:t>
            </a:r>
            <a:r>
              <a:rPr lang="en-US" sz="2000" dirty="0" smtClean="0"/>
              <a:t>prosody, Vocalizations.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Self-Report</a:t>
            </a:r>
            <a:r>
              <a:rPr lang="en-US" sz="2000" b="1" dirty="0" smtClean="0"/>
              <a:t>: </a:t>
            </a:r>
            <a:r>
              <a:rPr lang="en-US" sz="2000" dirty="0" smtClean="0"/>
              <a:t>Social </a:t>
            </a:r>
            <a:r>
              <a:rPr lang="en-US" sz="2000" dirty="0"/>
              <a:t>Responsiveness Scale </a:t>
            </a:r>
            <a:endParaRPr lang="en-US" sz="2000" dirty="0" smtClean="0"/>
          </a:p>
          <a:p>
            <a:endParaRPr lang="en-US" sz="2000" b="1" u="sng" dirty="0" smtClean="0"/>
          </a:p>
          <a:p>
            <a:r>
              <a:rPr lang="en-US" sz="2000" b="1" u="sng" dirty="0" smtClean="0"/>
              <a:t>Paradigms</a:t>
            </a:r>
            <a:r>
              <a:rPr lang="en-US" sz="2000" b="1" dirty="0" smtClean="0"/>
              <a:t>: </a:t>
            </a:r>
            <a:r>
              <a:rPr lang="en-US" sz="2000" dirty="0" smtClean="0"/>
              <a:t>Multimodal </a:t>
            </a:r>
            <a:r>
              <a:rPr lang="en-US" sz="2000" dirty="0"/>
              <a:t>Social Paradigms </a:t>
            </a:r>
          </a:p>
        </p:txBody>
      </p:sp>
    </p:spTree>
    <p:extLst>
      <p:ext uri="{BB962C8B-B14F-4D97-AF65-F5344CB8AC3E}">
        <p14:creationId xmlns:p14="http://schemas.microsoft.com/office/powerpoint/2010/main" val="262464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RDoC</a:t>
            </a:r>
            <a:r>
              <a:rPr lang="en-US" b="1" dirty="0" smtClean="0"/>
              <a:t> </a:t>
            </a:r>
            <a:r>
              <a:rPr lang="en-US" b="1" dirty="0" err="1" smtClean="0"/>
              <a:t>Subconstruct</a:t>
            </a:r>
            <a:r>
              <a:rPr lang="en-US" b="1" dirty="0"/>
              <a:t>: Production of Non-Facial Communication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267200"/>
          </a:xfrm>
        </p:spPr>
        <p:txBody>
          <a:bodyPr/>
          <a:lstStyle/>
          <a:p>
            <a:r>
              <a:rPr lang="en-US" sz="2000" b="1" u="sng" dirty="0" smtClean="0"/>
              <a:t>Description</a:t>
            </a:r>
            <a:r>
              <a:rPr lang="en-US" sz="2000" b="1" dirty="0" smtClean="0"/>
              <a:t>: </a:t>
            </a:r>
            <a:r>
              <a:rPr lang="en-US" sz="2000" dirty="0" smtClean="0"/>
              <a:t>The </a:t>
            </a:r>
            <a:r>
              <a:rPr lang="en-US" sz="2000" dirty="0"/>
              <a:t>capacity to express social and emotional information based on modalities other than facial expression, including non-verbal gestures, affective prosody, distress calling, cooing, etc.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Circuits</a:t>
            </a:r>
            <a:r>
              <a:rPr lang="en-US" sz="2000" b="1" dirty="0" smtClean="0"/>
              <a:t>: </a:t>
            </a:r>
            <a:r>
              <a:rPr lang="en-US" sz="2000" dirty="0" smtClean="0"/>
              <a:t>R-IFG-RSTG, </a:t>
            </a:r>
            <a:r>
              <a:rPr lang="en-US" sz="2000" dirty="0">
                <a:solidFill>
                  <a:srgbClr val="FFC000"/>
                </a:solidFill>
              </a:rPr>
              <a:t>Songbird circuits </a:t>
            </a:r>
            <a:endParaRPr lang="en-US" sz="2000" dirty="0" smtClean="0">
              <a:solidFill>
                <a:srgbClr val="FFC000"/>
              </a:solidFill>
            </a:endParaRPr>
          </a:p>
          <a:p>
            <a:endParaRPr lang="en-US" sz="2000" b="1" u="sng" dirty="0" smtClean="0"/>
          </a:p>
          <a:p>
            <a:r>
              <a:rPr lang="en-US" sz="2000" b="1" u="sng" dirty="0" smtClean="0"/>
              <a:t>Behavior</a:t>
            </a:r>
            <a:r>
              <a:rPr lang="en-US" sz="2000" b="1" dirty="0" smtClean="0"/>
              <a:t>: </a:t>
            </a:r>
            <a:r>
              <a:rPr lang="en-US" sz="2000" dirty="0" smtClean="0"/>
              <a:t>Crying/laughing, </a:t>
            </a:r>
            <a:r>
              <a:rPr lang="en-US" sz="2000" dirty="0"/>
              <a:t>Gestural/postural </a:t>
            </a:r>
            <a:r>
              <a:rPr lang="en-US" sz="2000" dirty="0" smtClean="0"/>
              <a:t>expressions, </a:t>
            </a:r>
            <a:r>
              <a:rPr lang="en-US" sz="2000" dirty="0"/>
              <a:t>Interactive </a:t>
            </a:r>
            <a:r>
              <a:rPr lang="en-US" sz="2000" dirty="0" smtClean="0"/>
              <a:t>play, </a:t>
            </a:r>
            <a:r>
              <a:rPr lang="en-US" sz="2000" dirty="0"/>
              <a:t>Response to distress/separation </a:t>
            </a:r>
            <a:r>
              <a:rPr lang="en-US" sz="2000" dirty="0" smtClean="0"/>
              <a:t>distress, </a:t>
            </a:r>
            <a:r>
              <a:rPr lang="en-US" sz="2000" dirty="0"/>
              <a:t>Speech (affective) </a:t>
            </a:r>
            <a:r>
              <a:rPr lang="en-US" sz="2000" dirty="0" smtClean="0"/>
              <a:t>prosody, Vocalizations.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Self-Report</a:t>
            </a:r>
            <a:r>
              <a:rPr lang="en-US" sz="2000" b="1" dirty="0" smtClean="0"/>
              <a:t>: </a:t>
            </a:r>
            <a:r>
              <a:rPr lang="en-US" sz="2000" dirty="0" smtClean="0"/>
              <a:t>Social </a:t>
            </a:r>
            <a:r>
              <a:rPr lang="en-US" sz="2000" dirty="0"/>
              <a:t>Responsiveness Scale </a:t>
            </a:r>
            <a:endParaRPr lang="en-US" sz="2000" dirty="0" smtClean="0"/>
          </a:p>
          <a:p>
            <a:endParaRPr lang="en-US" sz="2000" b="1" u="sng" dirty="0" smtClean="0"/>
          </a:p>
          <a:p>
            <a:r>
              <a:rPr lang="en-US" sz="2000" b="1" u="sng" dirty="0" smtClean="0"/>
              <a:t>Paradigms</a:t>
            </a:r>
            <a:r>
              <a:rPr lang="en-US" sz="2000" b="1" dirty="0" smtClean="0"/>
              <a:t>: </a:t>
            </a:r>
            <a:r>
              <a:rPr lang="en-US" sz="2000" dirty="0" smtClean="0"/>
              <a:t>Multimodal </a:t>
            </a:r>
            <a:r>
              <a:rPr lang="en-US" sz="2000" dirty="0"/>
              <a:t>Social Paradigms </a:t>
            </a:r>
          </a:p>
        </p:txBody>
      </p:sp>
    </p:spTree>
    <p:extLst>
      <p:ext uri="{BB962C8B-B14F-4D97-AF65-F5344CB8AC3E}">
        <p14:creationId xmlns:p14="http://schemas.microsoft.com/office/powerpoint/2010/main" val="183286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exercise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Nov 9: </a:t>
            </a:r>
            <a:r>
              <a:rPr lang="en-US" b="1" u="sng" dirty="0" smtClean="0"/>
              <a:t>use </a:t>
            </a:r>
            <a:r>
              <a:rPr lang="en-US" b="1" u="sng" dirty="0"/>
              <a:t>OGMS to improve biomedical informatics resources (WC, BS</a:t>
            </a:r>
            <a:r>
              <a:rPr lang="en-US" b="1" u="sng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2 resources to be studied: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OMOP: </a:t>
            </a:r>
            <a:r>
              <a:rPr lang="en-US" sz="1600" dirty="0"/>
              <a:t>http://</a:t>
            </a:r>
            <a:r>
              <a:rPr lang="en-US" sz="1600" dirty="0" smtClean="0"/>
              <a:t>omop.org/CDM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 smtClean="0"/>
              <a:t>RDoC</a:t>
            </a:r>
            <a:r>
              <a:rPr lang="en-US" dirty="0"/>
              <a:t>: </a:t>
            </a:r>
            <a:r>
              <a:rPr lang="en-US" sz="1600" dirty="0"/>
              <a:t>https://</a:t>
            </a:r>
            <a:r>
              <a:rPr lang="en-US" sz="1600" dirty="0" smtClean="0"/>
              <a:t>www.nimh.nih.gov/research-priorities/rdoc/index.shtml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Preliminary work done by two students resp. JB and MJ.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Tasks: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Group 1 with JB studies </a:t>
            </a:r>
            <a:r>
              <a:rPr lang="en-US" dirty="0" err="1" smtClean="0"/>
              <a:t>RDoC</a:t>
            </a:r>
            <a:r>
              <a:rPr lang="en-US" dirty="0" smtClean="0"/>
              <a:t>, group 2 with MJ studies OMOP (free choice for others, roughly equal size);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½ time: each group proposes improvements;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½ time: presentation of results, discussion and, where needed, defense by JB and MJ.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After-class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9154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</a:t>
            </a:r>
            <a:r>
              <a:rPr lang="en-US" dirty="0"/>
              <a:t>in Protégé terms and definitions from </a:t>
            </a:r>
            <a:r>
              <a:rPr lang="en-US" dirty="0" smtClean="0"/>
              <a:t>OGMS (</a:t>
            </a:r>
            <a:r>
              <a:rPr lang="en-US" dirty="0" err="1" smtClean="0"/>
              <a:t>Scheuermann</a:t>
            </a:r>
            <a:r>
              <a:rPr lang="en-US" dirty="0" smtClean="0"/>
              <a:t> </a:t>
            </a:r>
            <a:r>
              <a:rPr lang="en-US" dirty="0"/>
              <a:t>et al</a:t>
            </a:r>
            <a:r>
              <a:rPr lang="en-US" dirty="0" smtClean="0"/>
              <a:t>. 2009) </a:t>
            </a:r>
            <a:r>
              <a:rPr lang="en-US" dirty="0"/>
              <a:t>(Due date: </a:t>
            </a:r>
            <a:r>
              <a:rPr lang="en-US" dirty="0" smtClean="0"/>
              <a:t>Sept </a:t>
            </a:r>
            <a:r>
              <a:rPr lang="en-US" dirty="0"/>
              <a:t>26</a:t>
            </a:r>
            <a:r>
              <a:rPr lang="en-US" dirty="0" smtClean="0"/>
              <a:t>.); </a:t>
            </a:r>
          </a:p>
          <a:p>
            <a:pPr lvl="1" indent="-114300"/>
            <a:r>
              <a:rPr lang="en-US" sz="2000" dirty="0" smtClean="0">
                <a:solidFill>
                  <a:srgbClr val="FFC000"/>
                </a:solidFill>
              </a:rPr>
              <a:t>* Or: from your own set of entities for your project mapped to OGMS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 smtClean="0"/>
              <a:t>the alert </a:t>
            </a:r>
            <a:r>
              <a:rPr lang="en-US" dirty="0"/>
              <a:t>fatigue </a:t>
            </a:r>
            <a:r>
              <a:rPr lang="en-US" dirty="0" smtClean="0"/>
              <a:t>paper and </a:t>
            </a:r>
            <a:r>
              <a:rPr lang="en-US" dirty="0"/>
              <a:t>propose terms and definitions which need to be </a:t>
            </a:r>
            <a:r>
              <a:rPr lang="en-US" dirty="0" smtClean="0"/>
              <a:t>mapped </a:t>
            </a:r>
            <a:r>
              <a:rPr lang="en-US" dirty="0"/>
              <a:t>to OGMS to create an ontology to address alert fatigue in EHRs. Due date: </a:t>
            </a:r>
            <a:r>
              <a:rPr lang="en-US" dirty="0" smtClean="0"/>
              <a:t>Oct 11;</a:t>
            </a:r>
          </a:p>
          <a:p>
            <a:pPr lvl="1" indent="-1143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C000"/>
                </a:solidFill>
              </a:rPr>
              <a:t>* </a:t>
            </a:r>
            <a:r>
              <a:rPr lang="en-US" sz="2000" dirty="0" smtClean="0">
                <a:solidFill>
                  <a:srgbClr val="FFC000"/>
                </a:solidFill>
              </a:rPr>
              <a:t>Or: terms and definitions for entities mapped to OGMS needed for some alert mechanism relevant to your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Improve your project ontology by implementing a method for change management (class Oct 26, due Nov 2);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Adapt your work for applicability towards combining instance data in ‘big data’ repositories. </a:t>
            </a:r>
          </a:p>
          <a:p>
            <a:pPr marL="0" indent="0"/>
            <a:r>
              <a:rPr lang="en-US" dirty="0">
                <a:solidFill>
                  <a:srgbClr val="FFC000"/>
                </a:solidFill>
              </a:rPr>
              <a:t>	</a:t>
            </a:r>
            <a:r>
              <a:rPr lang="en-US" dirty="0" smtClean="0">
                <a:solidFill>
                  <a:srgbClr val="FFC000"/>
                </a:solidFill>
              </a:rPr>
              <a:t>					         </a:t>
            </a:r>
            <a:r>
              <a:rPr lang="en-US" sz="1600" dirty="0" smtClean="0">
                <a:solidFill>
                  <a:srgbClr val="FFC000"/>
                </a:solidFill>
              </a:rPr>
              <a:t>* prior agreement needed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675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ctrTitle"/>
          </p:nvPr>
        </p:nvSpPr>
        <p:spPr>
          <a:xfrm>
            <a:off x="76200" y="1905000"/>
            <a:ext cx="8991600" cy="2628900"/>
          </a:xfrm>
        </p:spPr>
        <p:txBody>
          <a:bodyPr/>
          <a:lstStyle/>
          <a:p>
            <a:r>
              <a:rPr lang="en-US" altLang="en-US" dirty="0" smtClean="0"/>
              <a:t>Lecture 1 – Part 2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Readings test</a:t>
            </a:r>
            <a:endParaRPr lang="en-US" altLang="en-US" sz="3200" dirty="0" smtClean="0"/>
          </a:p>
        </p:txBody>
      </p:sp>
      <p:sp>
        <p:nvSpPr>
          <p:cNvPr id="14848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7315200" cy="1047750"/>
          </a:xfrm>
        </p:spPr>
        <p:txBody>
          <a:bodyPr/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 </a:t>
            </a:r>
            <a:r>
              <a:rPr lang="en-US" altLang="en-US" sz="3000" dirty="0"/>
              <a:t>Werner </a:t>
            </a:r>
            <a:r>
              <a:rPr lang="en-US" altLang="en-US" sz="3000" dirty="0" smtClean="0"/>
              <a:t>Ceusters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1318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views on what ‘ontology’ denotes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representation of categories existing </a:t>
            </a:r>
            <a:r>
              <a:rPr lang="en-US" dirty="0"/>
              <a:t>independently of human perception, </a:t>
            </a:r>
            <a:r>
              <a:rPr lang="en-US" dirty="0" smtClean="0"/>
              <a:t>of which the </a:t>
            </a:r>
            <a:r>
              <a:rPr lang="en-US" dirty="0"/>
              <a:t>quality </a:t>
            </a:r>
            <a:r>
              <a:rPr lang="en-US" dirty="0" smtClean="0"/>
              <a:t>depends </a:t>
            </a:r>
            <a:r>
              <a:rPr lang="en-US" dirty="0"/>
              <a:t>on the degree to </a:t>
            </a:r>
            <a:r>
              <a:rPr lang="en-US" dirty="0" smtClean="0"/>
              <a:t>which it represents (is </a:t>
            </a:r>
            <a:r>
              <a:rPr lang="en-US" dirty="0"/>
              <a:t>true of) a certain portion of </a:t>
            </a:r>
            <a:r>
              <a:rPr lang="en-US" dirty="0" smtClean="0"/>
              <a:t>reality;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system of categories which as </a:t>
            </a:r>
            <a:r>
              <a:rPr lang="en-US" dirty="0"/>
              <a:t>cognitive artifacts </a:t>
            </a:r>
            <a:r>
              <a:rPr lang="en-US" dirty="0" smtClean="0"/>
              <a:t>are dependent on </a:t>
            </a:r>
            <a:r>
              <a:rPr lang="en-US" dirty="0"/>
              <a:t>human </a:t>
            </a:r>
            <a:r>
              <a:rPr lang="en-US" dirty="0" smtClean="0"/>
              <a:t>perception</a:t>
            </a:r>
            <a:r>
              <a:rPr lang="en-US" dirty="0"/>
              <a:t> </a:t>
            </a:r>
            <a:r>
              <a:rPr lang="en-US" dirty="0" smtClean="0"/>
              <a:t>and that as a whole accounts </a:t>
            </a:r>
            <a:r>
              <a:rPr lang="en-US" dirty="0"/>
              <a:t>for a particular way of seeing the </a:t>
            </a:r>
            <a:r>
              <a:rPr lang="en-US" dirty="0" smtClean="0"/>
              <a:t>world;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artifact specified </a:t>
            </a:r>
            <a:r>
              <a:rPr lang="en-US" dirty="0"/>
              <a:t>in a particular logically regimented </a:t>
            </a:r>
            <a:r>
              <a:rPr lang="en-US" dirty="0" smtClean="0"/>
              <a:t>vocabulary to </a:t>
            </a:r>
            <a:r>
              <a:rPr lang="en-US" dirty="0"/>
              <a:t>describe a certain reality, </a:t>
            </a:r>
            <a:r>
              <a:rPr lang="en-US" dirty="0" smtClean="0"/>
              <a:t>and where </a:t>
            </a:r>
            <a:r>
              <a:rPr lang="en-US" dirty="0"/>
              <a:t>a set of statements are made regarding the </a:t>
            </a:r>
            <a:r>
              <a:rPr lang="en-US" dirty="0" smtClean="0"/>
              <a:t>intended meaning </a:t>
            </a:r>
            <a:r>
              <a:rPr lang="en-US" dirty="0"/>
              <a:t>of the words in the vocabulary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E59C00"/>
                </a:solidFill>
              </a:rPr>
              <a:t>Q1: Which view can deal with the other views and why?</a:t>
            </a:r>
            <a:endParaRPr lang="en-US" dirty="0">
              <a:solidFill>
                <a:srgbClr val="E59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59C00"/>
                </a:solidFill>
              </a:rPr>
              <a:t>Q2. What are ontologies useful for?</a:t>
            </a:r>
            <a:endParaRPr lang="en-US" dirty="0">
              <a:solidFill>
                <a:srgbClr val="E59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4 mutually exclusive, non-overlapping, domain-independent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Model of Anatomy</a:t>
            </a:r>
            <a:br>
              <a:rPr lang="en-US" dirty="0" smtClean="0"/>
            </a:br>
            <a:r>
              <a:rPr lang="en-US" sz="3200" u="sng" dirty="0" smtClean="0"/>
              <a:t>Old definition</a:t>
            </a:r>
            <a:r>
              <a:rPr lang="en-US" sz="3200" dirty="0" smtClean="0"/>
              <a:t> of Anatomical Structure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4572000"/>
          </a:xfrm>
        </p:spPr>
        <p:txBody>
          <a:bodyPr/>
          <a:lstStyle/>
          <a:p>
            <a:r>
              <a:rPr lang="en-US" b="1" dirty="0"/>
              <a:t>Anatomical structure</a:t>
            </a:r>
          </a:p>
          <a:p>
            <a:r>
              <a:rPr lang="en-US" i="1" dirty="0" smtClean="0"/>
              <a:t>	is </a:t>
            </a:r>
            <a:r>
              <a:rPr lang="en-US" i="1" dirty="0"/>
              <a:t>a </a:t>
            </a:r>
            <a:r>
              <a:rPr lang="en-US" b="1" dirty="0"/>
              <a:t>material physical anatomical entity</a:t>
            </a:r>
          </a:p>
          <a:p>
            <a:r>
              <a:rPr lang="en-US" dirty="0" smtClean="0"/>
              <a:t>		which </a:t>
            </a:r>
            <a:r>
              <a:rPr lang="en-US" i="1" dirty="0"/>
              <a:t>has </a:t>
            </a:r>
            <a:r>
              <a:rPr lang="en-US" dirty="0"/>
              <a:t>inherent 3D shape;</a:t>
            </a:r>
          </a:p>
          <a:p>
            <a:r>
              <a:rPr lang="en-US" i="1" dirty="0" smtClean="0"/>
              <a:t>			is </a:t>
            </a:r>
            <a:r>
              <a:rPr lang="en-US" i="1" dirty="0"/>
              <a:t>generated by </a:t>
            </a:r>
            <a:r>
              <a:rPr lang="en-US" dirty="0"/>
              <a:t>coordinated </a:t>
            </a:r>
            <a:r>
              <a:rPr lang="en-US" dirty="0" smtClean="0"/>
              <a:t>expression of </a:t>
            </a:r>
            <a:r>
              <a:rPr lang="en-US" dirty="0"/>
              <a:t>the </a:t>
            </a:r>
            <a:r>
              <a:rPr lang="en-US" dirty="0" smtClean="0"/>
              <a:t>			organism’s </a:t>
            </a:r>
            <a:r>
              <a:rPr lang="en-US" dirty="0"/>
              <a:t>own structural genes;</a:t>
            </a:r>
          </a:p>
          <a:p>
            <a:r>
              <a:rPr lang="en-US" i="1" dirty="0" smtClean="0"/>
              <a:t>			consists </a:t>
            </a:r>
            <a:r>
              <a:rPr lang="en-US" i="1" dirty="0"/>
              <a:t>of </a:t>
            </a:r>
            <a:r>
              <a:rPr lang="en-US" dirty="0"/>
              <a:t>parts that</a:t>
            </a:r>
          </a:p>
          <a:p>
            <a:r>
              <a:rPr lang="en-US" dirty="0" smtClean="0"/>
              <a:t>				are </a:t>
            </a:r>
            <a:r>
              <a:rPr lang="en-US" b="1" dirty="0"/>
              <a:t>anatomical structures</a:t>
            </a:r>
          </a:p>
          <a:p>
            <a:r>
              <a:rPr lang="en-US" i="1" dirty="0" smtClean="0"/>
              <a:t>		      			spatially </a:t>
            </a:r>
            <a:r>
              <a:rPr lang="en-US" i="1" dirty="0"/>
              <a:t>related </a:t>
            </a:r>
            <a:r>
              <a:rPr lang="en-US" dirty="0"/>
              <a:t>to one another in </a:t>
            </a:r>
            <a:r>
              <a:rPr lang="en-US" dirty="0" smtClean="0"/>
              <a:t>				patterns </a:t>
            </a:r>
          </a:p>
          <a:p>
            <a:r>
              <a:rPr lang="en-US" i="1" dirty="0"/>
              <a:t>	</a:t>
            </a:r>
            <a:r>
              <a:rPr lang="en-US" i="1" dirty="0" smtClean="0"/>
              <a:t>				determined </a:t>
            </a:r>
            <a:r>
              <a:rPr lang="en-US" i="1" dirty="0"/>
              <a:t>by </a:t>
            </a:r>
            <a:r>
              <a:rPr lang="en-US" dirty="0"/>
              <a:t>coordinated </a:t>
            </a:r>
            <a:r>
              <a:rPr lang="en-US" dirty="0" smtClean="0"/>
              <a:t>gene					expression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6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ctrTitle"/>
          </p:nvPr>
        </p:nvSpPr>
        <p:spPr>
          <a:xfrm>
            <a:off x="76200" y="1905000"/>
            <a:ext cx="8991600" cy="2628900"/>
          </a:xfrm>
        </p:spPr>
        <p:txBody>
          <a:bodyPr/>
          <a:lstStyle/>
          <a:p>
            <a:r>
              <a:rPr lang="en-US" altLang="en-US" dirty="0" smtClean="0"/>
              <a:t>Lecture 1 – Part 1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Course overview</a:t>
            </a:r>
            <a:endParaRPr lang="en-US" altLang="en-US" sz="3200" dirty="0" smtClean="0"/>
          </a:p>
        </p:txBody>
      </p:sp>
      <p:sp>
        <p:nvSpPr>
          <p:cNvPr id="14848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7315200" cy="1047750"/>
          </a:xfrm>
        </p:spPr>
        <p:txBody>
          <a:bodyPr/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 </a:t>
            </a:r>
            <a:r>
              <a:rPr lang="en-US" altLang="en-US" sz="3000" dirty="0"/>
              <a:t>Werner </a:t>
            </a:r>
            <a:r>
              <a:rPr lang="en-US" altLang="en-US" sz="3000" dirty="0" smtClean="0"/>
              <a:t>Ceusters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61120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New definition</a:t>
            </a:r>
            <a:r>
              <a:rPr lang="en-US" dirty="0" smtClean="0"/>
              <a:t> for Anatomical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 anatomical entity which is generated by coordinated expression of the organism's own genes that guide its morphogenesis; has inherent 3D shape; its parts are connected and spatially related to one another in patterns determined by coordinated gene expression.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30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59C00"/>
                </a:solidFill>
              </a:rPr>
              <a:t>Q3: Which problem with the old definition does </a:t>
            </a:r>
            <a:r>
              <a:rPr lang="en-US" dirty="0" smtClean="0">
                <a:solidFill>
                  <a:srgbClr val="E59C00"/>
                </a:solidFill>
              </a:rPr>
              <a:t>the new one </a:t>
            </a:r>
            <a:r>
              <a:rPr lang="en-US" dirty="0">
                <a:solidFill>
                  <a:srgbClr val="E59C00"/>
                </a:solidFill>
              </a:rPr>
              <a:t>solve?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343400"/>
          </a:xfrm>
        </p:spPr>
        <p:txBody>
          <a:bodyPr/>
          <a:lstStyle/>
          <a:p>
            <a:r>
              <a:rPr lang="en-US" b="1" u="sng" dirty="0" smtClean="0"/>
              <a:t>Old</a:t>
            </a:r>
            <a:r>
              <a:rPr lang="en-US" dirty="0" smtClean="0"/>
              <a:t>: </a:t>
            </a:r>
            <a:r>
              <a:rPr lang="en-US" i="1" dirty="0" smtClean="0"/>
              <a:t>a </a:t>
            </a:r>
            <a:r>
              <a:rPr lang="en-US" b="1" dirty="0"/>
              <a:t>material physical anatomical </a:t>
            </a:r>
            <a:r>
              <a:rPr lang="en-US" b="1" dirty="0" smtClean="0"/>
              <a:t>entity </a:t>
            </a:r>
            <a:r>
              <a:rPr lang="en-US" dirty="0" smtClean="0"/>
              <a:t>which </a:t>
            </a:r>
            <a:r>
              <a:rPr lang="en-US" i="1" dirty="0"/>
              <a:t>has </a:t>
            </a:r>
            <a:r>
              <a:rPr lang="en-US" dirty="0"/>
              <a:t>inherent 3D shape</a:t>
            </a:r>
            <a:r>
              <a:rPr lang="en-US" dirty="0" smtClean="0"/>
              <a:t>; </a:t>
            </a:r>
            <a:r>
              <a:rPr lang="en-US" i="1" dirty="0" smtClean="0"/>
              <a:t>is </a:t>
            </a:r>
            <a:r>
              <a:rPr lang="en-US" i="1" dirty="0"/>
              <a:t>generated by </a:t>
            </a:r>
            <a:r>
              <a:rPr lang="en-US" dirty="0"/>
              <a:t>coordinated expression of the </a:t>
            </a:r>
            <a:r>
              <a:rPr lang="en-US" dirty="0" smtClean="0"/>
              <a:t>organism’s </a:t>
            </a:r>
            <a:r>
              <a:rPr lang="en-US" dirty="0"/>
              <a:t>own structural genes</a:t>
            </a:r>
            <a:r>
              <a:rPr lang="en-US" dirty="0" smtClean="0"/>
              <a:t>; </a:t>
            </a:r>
            <a:r>
              <a:rPr lang="en-US" i="1" dirty="0" smtClean="0"/>
              <a:t>consists </a:t>
            </a:r>
            <a:r>
              <a:rPr lang="en-US" i="1" dirty="0"/>
              <a:t>of </a:t>
            </a:r>
            <a:r>
              <a:rPr lang="en-US" dirty="0"/>
              <a:t>parts </a:t>
            </a:r>
            <a:r>
              <a:rPr lang="en-US" dirty="0" smtClean="0"/>
              <a:t>that are </a:t>
            </a:r>
            <a:r>
              <a:rPr lang="en-US" b="1" dirty="0"/>
              <a:t>anatomical </a:t>
            </a:r>
            <a:r>
              <a:rPr lang="en-US" b="1" dirty="0" smtClean="0"/>
              <a:t>structures, </a:t>
            </a:r>
            <a:r>
              <a:rPr lang="en-US" dirty="0" smtClean="0"/>
              <a:t>[which are] </a:t>
            </a:r>
            <a:r>
              <a:rPr lang="en-US" i="1" dirty="0" smtClean="0"/>
              <a:t>spatially </a:t>
            </a:r>
            <a:r>
              <a:rPr lang="en-US" i="1" dirty="0"/>
              <a:t>related </a:t>
            </a:r>
            <a:r>
              <a:rPr lang="en-US" dirty="0"/>
              <a:t>to one another in </a:t>
            </a:r>
            <a:r>
              <a:rPr lang="en-US" dirty="0" smtClean="0"/>
              <a:t>patterns and </a:t>
            </a:r>
            <a:r>
              <a:rPr lang="en-US" i="1" dirty="0" smtClean="0"/>
              <a:t>determined </a:t>
            </a:r>
            <a:r>
              <a:rPr lang="en-US" i="1" dirty="0"/>
              <a:t>by </a:t>
            </a:r>
            <a:r>
              <a:rPr lang="en-US" dirty="0"/>
              <a:t>coordinated gene	</a:t>
            </a:r>
            <a:r>
              <a:rPr lang="en-US" dirty="0" smtClean="0"/>
              <a:t> expression.</a:t>
            </a:r>
          </a:p>
          <a:p>
            <a:r>
              <a:rPr lang="en-US" u="sng" dirty="0" smtClean="0"/>
              <a:t>New</a:t>
            </a:r>
            <a:r>
              <a:rPr lang="en-US" dirty="0" smtClean="0"/>
              <a:t>: </a:t>
            </a:r>
            <a:r>
              <a:rPr lang="en-US" dirty="0"/>
              <a:t>Material anatomical entity which is generated by coordinated expression of the organism's own genes that guide its morphogenesis; has inherent 3D shape; its parts are connected and spatially related to one another in patterns determined by coordinated gene expression.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59C00"/>
                </a:solidFill>
              </a:rPr>
              <a:t>Q4. What is problematic here? </a:t>
            </a:r>
            <a:endParaRPr lang="en-US" dirty="0">
              <a:solidFill>
                <a:srgbClr val="E59C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856150"/>
            <a:ext cx="8686800" cy="45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59C00"/>
                </a:solidFill>
              </a:rPr>
              <a:t>Q5. What is problematic here?</a:t>
            </a:r>
            <a:endParaRPr lang="en-US" dirty="0">
              <a:solidFill>
                <a:srgbClr val="E59C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14545"/>
            <a:ext cx="6553200" cy="49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59C00"/>
                </a:solidFill>
              </a:rPr>
              <a:t>Q6. </a:t>
            </a:r>
            <a:r>
              <a:rPr lang="en-US" dirty="0" smtClean="0">
                <a:solidFill>
                  <a:srgbClr val="E59C00"/>
                </a:solidFill>
              </a:rPr>
              <a:t>Bonus question:</a:t>
            </a:r>
            <a:br>
              <a:rPr lang="en-US" dirty="0" smtClean="0">
                <a:solidFill>
                  <a:srgbClr val="E59C00"/>
                </a:solidFill>
              </a:rPr>
            </a:br>
            <a:r>
              <a:rPr lang="en-US" dirty="0">
                <a:solidFill>
                  <a:srgbClr val="E59C00"/>
                </a:solidFill>
              </a:rPr>
              <a:t/>
            </a:r>
            <a:br>
              <a:rPr lang="en-US" dirty="0">
                <a:solidFill>
                  <a:srgbClr val="E59C00"/>
                </a:solidFill>
              </a:rPr>
            </a:br>
            <a:r>
              <a:rPr lang="en-US" dirty="0" smtClean="0">
                <a:solidFill>
                  <a:srgbClr val="E59C00"/>
                </a:solidFill>
              </a:rPr>
              <a:t>What </a:t>
            </a:r>
            <a:r>
              <a:rPr lang="en-US" dirty="0" smtClean="0">
                <a:solidFill>
                  <a:srgbClr val="E59C00"/>
                </a:solidFill>
              </a:rPr>
              <a:t>are the 4 meta-properties upon which </a:t>
            </a:r>
            <a:r>
              <a:rPr lang="en-US" dirty="0" err="1" smtClean="0">
                <a:solidFill>
                  <a:srgbClr val="E59C00"/>
                </a:solidFill>
              </a:rPr>
              <a:t>OntoClean</a:t>
            </a:r>
            <a:r>
              <a:rPr lang="en-US" dirty="0" smtClean="0">
                <a:solidFill>
                  <a:srgbClr val="E59C00"/>
                </a:solidFill>
              </a:rPr>
              <a:t> is based?</a:t>
            </a:r>
            <a:endParaRPr lang="en-US" dirty="0">
              <a:solidFill>
                <a:srgbClr val="E59C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429000"/>
            <a:ext cx="8686800" cy="3200400"/>
          </a:xfrm>
        </p:spPr>
        <p:txBody>
          <a:bodyPr/>
          <a:lstStyle/>
          <a:p>
            <a:r>
              <a:rPr lang="en-US" dirty="0" smtClean="0"/>
              <a:t>Give their names and </a:t>
            </a:r>
            <a:r>
              <a:rPr lang="en-US" dirty="0" smtClean="0"/>
              <a:t>what </a:t>
            </a:r>
            <a:r>
              <a:rPr lang="en-US" dirty="0" smtClean="0"/>
              <a:t>they</a:t>
            </a:r>
            <a:r>
              <a:rPr lang="en-US" dirty="0" smtClean="0"/>
              <a:t> stand </a:t>
            </a:r>
            <a:r>
              <a:rPr lang="en-US" dirty="0" smtClean="0"/>
              <a:t>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2628900"/>
          </a:xfrm>
        </p:spPr>
        <p:txBody>
          <a:bodyPr/>
          <a:lstStyle/>
          <a:p>
            <a:r>
              <a:rPr lang="en-US" altLang="en-US" dirty="0" smtClean="0"/>
              <a:t>Lecture 1 – Part 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500" dirty="0" smtClean="0"/>
              <a:t>Systems </a:t>
            </a:r>
            <a:r>
              <a:rPr lang="en-US" altLang="en-US" sz="3500" dirty="0"/>
              <a:t>and techniques </a:t>
            </a:r>
            <a:r>
              <a:rPr lang="en-US" altLang="en-US" sz="3500" dirty="0" smtClean="0"/>
              <a:t>for </a:t>
            </a:r>
            <a:r>
              <a:rPr lang="en-US" altLang="en-US" sz="3500" dirty="0"/>
              <a:t>representing </a:t>
            </a:r>
            <a:r>
              <a:rPr lang="en-US" altLang="en-US" sz="3500" dirty="0" smtClean="0"/>
              <a:t/>
            </a:r>
            <a:br>
              <a:rPr lang="en-US" altLang="en-US" sz="3500" dirty="0" smtClean="0"/>
            </a:br>
            <a:r>
              <a:rPr lang="en-US" altLang="en-US" sz="3500" dirty="0" smtClean="0"/>
              <a:t>biomedical </a:t>
            </a:r>
            <a:r>
              <a:rPr lang="en-US" altLang="en-US" sz="3500" dirty="0"/>
              <a:t>data, information and knowledge in ontologies </a:t>
            </a:r>
            <a:endParaRPr lang="en-US" altLang="en-US" sz="3500" dirty="0" smtClean="0"/>
          </a:p>
        </p:txBody>
      </p:sp>
      <p:sp>
        <p:nvSpPr>
          <p:cNvPr id="148483" name="Subtitle 2"/>
          <p:cNvSpPr>
            <a:spLocks noGrp="1"/>
          </p:cNvSpPr>
          <p:nvPr>
            <p:ph type="subTitle" idx="1"/>
          </p:nvPr>
        </p:nvSpPr>
        <p:spPr>
          <a:xfrm>
            <a:off x="914400" y="5257800"/>
            <a:ext cx="7315200" cy="1047750"/>
          </a:xfrm>
        </p:spPr>
        <p:txBody>
          <a:bodyPr/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 </a:t>
            </a:r>
            <a:r>
              <a:rPr lang="en-US" altLang="en-US" sz="3000" dirty="0"/>
              <a:t>Werner </a:t>
            </a:r>
            <a:r>
              <a:rPr lang="en-US" altLang="en-US" sz="3000" dirty="0" smtClean="0"/>
              <a:t>Ceusters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1585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2628900"/>
          </a:xfrm>
        </p:spPr>
        <p:txBody>
          <a:bodyPr/>
          <a:lstStyle/>
          <a:p>
            <a:r>
              <a:rPr lang="en-US" altLang="en-US" dirty="0" smtClean="0"/>
              <a:t>Lecture 1 – Part 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500" dirty="0" smtClean="0"/>
              <a:t>Systems </a:t>
            </a:r>
            <a:r>
              <a:rPr lang="en-US" altLang="en-US" sz="3500" dirty="0"/>
              <a:t>and techniques </a:t>
            </a:r>
            <a:r>
              <a:rPr lang="en-US" altLang="en-US" sz="3500" dirty="0" smtClean="0"/>
              <a:t>for </a:t>
            </a:r>
            <a:r>
              <a:rPr lang="en-US" altLang="en-US" sz="3500" dirty="0"/>
              <a:t>representing </a:t>
            </a:r>
            <a:r>
              <a:rPr lang="en-US" altLang="en-US" sz="3500" dirty="0" smtClean="0"/>
              <a:t/>
            </a:r>
            <a:br>
              <a:rPr lang="en-US" altLang="en-US" sz="3500" dirty="0" smtClean="0"/>
            </a:br>
            <a:r>
              <a:rPr lang="en-US" altLang="en-US" sz="3500" dirty="0" smtClean="0"/>
              <a:t>biomedical </a:t>
            </a:r>
            <a:r>
              <a:rPr lang="en-US" altLang="en-US" sz="3500" dirty="0"/>
              <a:t>data, information and knowledge in ontologies </a:t>
            </a:r>
            <a:endParaRPr lang="en-US" altLang="en-US" sz="3500" dirty="0" smtClean="0"/>
          </a:p>
        </p:txBody>
      </p:sp>
      <p:sp>
        <p:nvSpPr>
          <p:cNvPr id="148483" name="Subtitle 2"/>
          <p:cNvSpPr>
            <a:spLocks noGrp="1"/>
          </p:cNvSpPr>
          <p:nvPr>
            <p:ph type="subTitle" idx="1"/>
          </p:nvPr>
        </p:nvSpPr>
        <p:spPr>
          <a:xfrm>
            <a:off x="914400" y="5257800"/>
            <a:ext cx="7315200" cy="1047750"/>
          </a:xfrm>
        </p:spPr>
        <p:txBody>
          <a:bodyPr/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 </a:t>
            </a:r>
            <a:r>
              <a:rPr lang="en-US" altLang="en-US" sz="3000" dirty="0"/>
              <a:t>Werner </a:t>
            </a:r>
            <a:r>
              <a:rPr lang="en-US" altLang="en-US" sz="3000" dirty="0" smtClean="0"/>
              <a:t>Ceusters</a:t>
            </a:r>
            <a:endParaRPr lang="en-US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779936" y="773609"/>
            <a:ext cx="7584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Something wrong with this title?</a:t>
            </a:r>
            <a:endParaRPr lang="en-US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ctrTitle"/>
          </p:nvPr>
        </p:nvSpPr>
        <p:spPr>
          <a:xfrm>
            <a:off x="0" y="1905000"/>
            <a:ext cx="9144000" cy="2628900"/>
          </a:xfrm>
        </p:spPr>
        <p:txBody>
          <a:bodyPr/>
          <a:lstStyle/>
          <a:p>
            <a:r>
              <a:rPr lang="en-US" altLang="en-US" dirty="0" smtClean="0"/>
              <a:t>Lecture 1 – Part 3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500" dirty="0" smtClean="0"/>
              <a:t>Systems </a:t>
            </a:r>
            <a:r>
              <a:rPr lang="en-US" altLang="en-US" sz="3500" dirty="0"/>
              <a:t>and techniques </a:t>
            </a:r>
            <a:r>
              <a:rPr lang="en-US" altLang="en-US" sz="3500" dirty="0" smtClean="0"/>
              <a:t>for </a:t>
            </a:r>
            <a:r>
              <a:rPr lang="en-US" altLang="en-US" sz="3500" dirty="0"/>
              <a:t>representing </a:t>
            </a:r>
            <a:r>
              <a:rPr lang="en-US" altLang="en-US" sz="3500" dirty="0" smtClean="0"/>
              <a:t/>
            </a:r>
            <a:br>
              <a:rPr lang="en-US" altLang="en-US" sz="3500" dirty="0" smtClean="0"/>
            </a:br>
            <a:r>
              <a:rPr lang="en-US" altLang="en-US" sz="3500" dirty="0" smtClean="0"/>
              <a:t>biomedical </a:t>
            </a:r>
            <a:r>
              <a:rPr lang="en-US" altLang="en-US" sz="3500" dirty="0"/>
              <a:t>data, information and knowledge in ontologies </a:t>
            </a:r>
            <a:endParaRPr lang="en-US" altLang="en-US" sz="3500" dirty="0" smtClean="0"/>
          </a:p>
        </p:txBody>
      </p:sp>
      <p:sp>
        <p:nvSpPr>
          <p:cNvPr id="148483" name="Subtitle 2"/>
          <p:cNvSpPr>
            <a:spLocks noGrp="1"/>
          </p:cNvSpPr>
          <p:nvPr>
            <p:ph type="subTitle" idx="1"/>
          </p:nvPr>
        </p:nvSpPr>
        <p:spPr>
          <a:xfrm>
            <a:off x="914400" y="5257800"/>
            <a:ext cx="7315200" cy="1047750"/>
          </a:xfrm>
        </p:spPr>
        <p:txBody>
          <a:bodyPr/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 </a:t>
            </a:r>
            <a:r>
              <a:rPr lang="en-US" altLang="en-US" sz="3000" dirty="0"/>
              <a:t>Werner </a:t>
            </a:r>
            <a:r>
              <a:rPr lang="en-US" altLang="en-US" sz="3000" dirty="0" smtClean="0"/>
              <a:t>Ceusters</a:t>
            </a:r>
            <a:endParaRPr lang="en-US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779936" y="773609"/>
            <a:ext cx="7584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FFC000"/>
                </a:solidFill>
              </a:rPr>
              <a:t>Something wrong with this title?</a:t>
            </a:r>
            <a:endParaRPr lang="en-US" sz="44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1477848"/>
            <a:ext cx="708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92D050"/>
                </a:solidFill>
              </a:rPr>
              <a:t>Something wrong with </a:t>
            </a:r>
            <a:r>
              <a:rPr lang="en-US" sz="3600" b="1" i="1" dirty="0" smtClean="0">
                <a:solidFill>
                  <a:srgbClr val="92D050"/>
                </a:solidFill>
              </a:rPr>
              <a:t>this</a:t>
            </a:r>
            <a:r>
              <a:rPr lang="en-US" sz="3600" dirty="0" smtClean="0">
                <a:solidFill>
                  <a:srgbClr val="92D050"/>
                </a:solidFill>
              </a:rPr>
              <a:t> question?</a:t>
            </a:r>
            <a:endParaRPr lang="en-US" sz="3600" dirty="0">
              <a:solidFill>
                <a:srgbClr val="92D05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779936" y="838200"/>
            <a:ext cx="7449664" cy="70485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24600" y="1543050"/>
            <a:ext cx="838200" cy="51435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2979586"/>
            <a:ext cx="8686800" cy="762000"/>
          </a:xfrm>
        </p:spPr>
        <p:txBody>
          <a:bodyPr/>
          <a:lstStyle/>
          <a:p>
            <a:r>
              <a:rPr lang="en-US" sz="4000" dirty="0" smtClean="0"/>
              <a:t>An ontology’s </a:t>
            </a:r>
            <a:br>
              <a:rPr lang="en-US" sz="4000" dirty="0" smtClean="0"/>
            </a:br>
            <a:r>
              <a:rPr lang="en-US" sz="4000" dirty="0" smtClean="0"/>
              <a:t>ideal lifecycle</a:t>
            </a:r>
            <a:endParaRPr lang="en-US" sz="4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2400" y="1143000"/>
            <a:ext cx="8915402" cy="4648200"/>
            <a:chOff x="2047070" y="1676812"/>
            <a:chExt cx="5049859" cy="4952174"/>
          </a:xfrm>
        </p:grpSpPr>
        <p:sp>
          <p:nvSpPr>
            <p:cNvPr id="21" name="Freeform 20"/>
            <p:cNvSpPr/>
            <p:nvPr/>
          </p:nvSpPr>
          <p:spPr>
            <a:xfrm>
              <a:off x="3995142" y="1676812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Design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542857">
              <a:off x="5191513" y="2431370"/>
              <a:ext cx="307522" cy="389379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0" y="77876"/>
                  </a:moveTo>
                  <a:lnTo>
                    <a:pt x="153761" y="77876"/>
                  </a:lnTo>
                  <a:lnTo>
                    <a:pt x="153761" y="0"/>
                  </a:lnTo>
                  <a:lnTo>
                    <a:pt x="307522" y="194690"/>
                  </a:lnTo>
                  <a:lnTo>
                    <a:pt x="153761" y="389379"/>
                  </a:lnTo>
                  <a:lnTo>
                    <a:pt x="153761" y="311503"/>
                  </a:lnTo>
                  <a:lnTo>
                    <a:pt x="0" y="311503"/>
                  </a:lnTo>
                  <a:lnTo>
                    <a:pt x="0" y="778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876" rIns="92256" bIns="7787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57374" y="2429144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Development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4628571">
              <a:off x="6144622" y="3753890"/>
              <a:ext cx="307522" cy="196160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0" y="77876"/>
                  </a:moveTo>
                  <a:lnTo>
                    <a:pt x="153761" y="77876"/>
                  </a:lnTo>
                  <a:lnTo>
                    <a:pt x="153761" y="0"/>
                  </a:lnTo>
                  <a:lnTo>
                    <a:pt x="307522" y="194690"/>
                  </a:lnTo>
                  <a:lnTo>
                    <a:pt x="153761" y="389379"/>
                  </a:lnTo>
                  <a:lnTo>
                    <a:pt x="153761" y="311503"/>
                  </a:lnTo>
                  <a:lnTo>
                    <a:pt x="0" y="311503"/>
                  </a:lnTo>
                  <a:lnTo>
                    <a:pt x="0" y="778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875" rIns="92256" bIns="7787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5845254" y="4119617"/>
              <a:ext cx="125167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dirty="0" smtClean="0">
                  <a:solidFill>
                    <a:schemeClr val="tx1"/>
                  </a:solidFill>
                </a:rPr>
                <a:t>Implementation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rot="18514286">
              <a:off x="5825742" y="5298520"/>
              <a:ext cx="307523" cy="213041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307522" y="311503"/>
                  </a:moveTo>
                  <a:lnTo>
                    <a:pt x="153761" y="311503"/>
                  </a:lnTo>
                  <a:lnTo>
                    <a:pt x="153761" y="389379"/>
                  </a:lnTo>
                  <a:lnTo>
                    <a:pt x="0" y="194689"/>
                  </a:lnTo>
                  <a:lnTo>
                    <a:pt x="153761" y="0"/>
                  </a:lnTo>
                  <a:lnTo>
                    <a:pt x="153761" y="77876"/>
                  </a:lnTo>
                  <a:lnTo>
                    <a:pt x="307522" y="77876"/>
                  </a:lnTo>
                  <a:lnTo>
                    <a:pt x="307522" y="31150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57" tIns="77875" rIns="0" bIns="7787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862115" y="5475271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Verification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21600000">
              <a:off x="4426942" y="5857438"/>
              <a:ext cx="307523" cy="389380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307522" y="311503"/>
                  </a:moveTo>
                  <a:lnTo>
                    <a:pt x="153761" y="311503"/>
                  </a:lnTo>
                  <a:lnTo>
                    <a:pt x="153761" y="389379"/>
                  </a:lnTo>
                  <a:lnTo>
                    <a:pt x="0" y="194689"/>
                  </a:lnTo>
                  <a:lnTo>
                    <a:pt x="153761" y="0"/>
                  </a:lnTo>
                  <a:lnTo>
                    <a:pt x="153761" y="77876"/>
                  </a:lnTo>
                  <a:lnTo>
                    <a:pt x="307522" y="77876"/>
                  </a:lnTo>
                  <a:lnTo>
                    <a:pt x="307522" y="31150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57" tIns="77877" rIns="1" bIns="7787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128168" y="5475271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Validation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rot="3085714">
              <a:off x="3003308" y="5284095"/>
              <a:ext cx="307523" cy="226318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307522" y="311503"/>
                  </a:moveTo>
                  <a:lnTo>
                    <a:pt x="153761" y="311503"/>
                  </a:lnTo>
                  <a:lnTo>
                    <a:pt x="153761" y="389379"/>
                  </a:lnTo>
                  <a:lnTo>
                    <a:pt x="0" y="194689"/>
                  </a:lnTo>
                  <a:lnTo>
                    <a:pt x="153761" y="0"/>
                  </a:lnTo>
                  <a:lnTo>
                    <a:pt x="153761" y="77876"/>
                  </a:lnTo>
                  <a:lnTo>
                    <a:pt x="307522" y="77876"/>
                  </a:lnTo>
                  <a:lnTo>
                    <a:pt x="307522" y="31150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57" tIns="77877" rIns="0" bIns="7787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2047070" y="4119617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Use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6971429">
              <a:off x="2689992" y="3735297"/>
              <a:ext cx="307522" cy="210378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0" y="77876"/>
                  </a:moveTo>
                  <a:lnTo>
                    <a:pt x="153761" y="77876"/>
                  </a:lnTo>
                  <a:lnTo>
                    <a:pt x="153761" y="0"/>
                  </a:lnTo>
                  <a:lnTo>
                    <a:pt x="307522" y="194690"/>
                  </a:lnTo>
                  <a:lnTo>
                    <a:pt x="153761" y="389379"/>
                  </a:lnTo>
                  <a:lnTo>
                    <a:pt x="153761" y="311503"/>
                  </a:lnTo>
                  <a:lnTo>
                    <a:pt x="0" y="311503"/>
                  </a:lnTo>
                  <a:lnTo>
                    <a:pt x="0" y="778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7875" rIns="92257" bIns="7787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32910" y="2429144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maintenance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 rot="20057143">
              <a:off x="3629281" y="2438923"/>
              <a:ext cx="307522" cy="389379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0" y="77876"/>
                  </a:moveTo>
                  <a:lnTo>
                    <a:pt x="153761" y="77876"/>
                  </a:lnTo>
                  <a:lnTo>
                    <a:pt x="153761" y="0"/>
                  </a:lnTo>
                  <a:lnTo>
                    <a:pt x="307522" y="194690"/>
                  </a:lnTo>
                  <a:lnTo>
                    <a:pt x="153761" y="389379"/>
                  </a:lnTo>
                  <a:lnTo>
                    <a:pt x="153761" y="311503"/>
                  </a:lnTo>
                  <a:lnTo>
                    <a:pt x="0" y="311503"/>
                  </a:lnTo>
                  <a:lnTo>
                    <a:pt x="0" y="778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7875" rIns="92257" bIns="7787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35" name="Freeform 34"/>
          <p:cNvSpPr/>
          <p:nvPr/>
        </p:nvSpPr>
        <p:spPr>
          <a:xfrm rot="16200000">
            <a:off x="4308555" y="2503651"/>
            <a:ext cx="705530" cy="331040"/>
          </a:xfrm>
          <a:custGeom>
            <a:avLst/>
            <a:gdLst>
              <a:gd name="connsiteX0" fmla="*/ 0 w 307522"/>
              <a:gd name="connsiteY0" fmla="*/ 77876 h 389379"/>
              <a:gd name="connsiteX1" fmla="*/ 153761 w 307522"/>
              <a:gd name="connsiteY1" fmla="*/ 77876 h 389379"/>
              <a:gd name="connsiteX2" fmla="*/ 153761 w 307522"/>
              <a:gd name="connsiteY2" fmla="*/ 0 h 389379"/>
              <a:gd name="connsiteX3" fmla="*/ 307522 w 307522"/>
              <a:gd name="connsiteY3" fmla="*/ 194690 h 389379"/>
              <a:gd name="connsiteX4" fmla="*/ 153761 w 307522"/>
              <a:gd name="connsiteY4" fmla="*/ 389379 h 389379"/>
              <a:gd name="connsiteX5" fmla="*/ 153761 w 307522"/>
              <a:gd name="connsiteY5" fmla="*/ 311503 h 389379"/>
              <a:gd name="connsiteX6" fmla="*/ 0 w 307522"/>
              <a:gd name="connsiteY6" fmla="*/ 311503 h 389379"/>
              <a:gd name="connsiteX7" fmla="*/ 0 w 307522"/>
              <a:gd name="connsiteY7" fmla="*/ 77876 h 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7522" h="389379">
                <a:moveTo>
                  <a:pt x="0" y="77876"/>
                </a:moveTo>
                <a:lnTo>
                  <a:pt x="153761" y="77876"/>
                </a:lnTo>
                <a:lnTo>
                  <a:pt x="153761" y="0"/>
                </a:lnTo>
                <a:lnTo>
                  <a:pt x="307522" y="194690"/>
                </a:lnTo>
                <a:lnTo>
                  <a:pt x="153761" y="389379"/>
                </a:lnTo>
                <a:lnTo>
                  <a:pt x="153761" y="311503"/>
                </a:lnTo>
                <a:lnTo>
                  <a:pt x="0" y="311503"/>
                </a:lnTo>
                <a:lnTo>
                  <a:pt x="0" y="77876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77875" rIns="92257" bIns="77876" numCol="1" spcCol="1270" anchor="ctr" anchorCtr="0">
            <a:noAutofit/>
          </a:bodyPr>
          <a:lstStyle/>
          <a:p>
            <a:pPr lvl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/>
          </a:p>
        </p:txBody>
      </p:sp>
    </p:spTree>
    <p:extLst>
      <p:ext uri="{BB962C8B-B14F-4D97-AF65-F5344CB8AC3E}">
        <p14:creationId xmlns:p14="http://schemas.microsoft.com/office/powerpoint/2010/main" val="42221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76400" y="1600200"/>
            <a:ext cx="5410200" cy="3886200"/>
            <a:chOff x="2047070" y="1676812"/>
            <a:chExt cx="5049859" cy="4952174"/>
          </a:xfrm>
        </p:grpSpPr>
        <p:sp>
          <p:nvSpPr>
            <p:cNvPr id="5" name="Freeform 4"/>
            <p:cNvSpPr/>
            <p:nvPr/>
          </p:nvSpPr>
          <p:spPr>
            <a:xfrm>
              <a:off x="3995142" y="1676812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Design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 rot="1542857">
              <a:off x="5191513" y="2431370"/>
              <a:ext cx="307522" cy="389379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0" y="77876"/>
                  </a:moveTo>
                  <a:lnTo>
                    <a:pt x="153761" y="77876"/>
                  </a:lnTo>
                  <a:lnTo>
                    <a:pt x="153761" y="0"/>
                  </a:lnTo>
                  <a:lnTo>
                    <a:pt x="307522" y="194690"/>
                  </a:lnTo>
                  <a:lnTo>
                    <a:pt x="153761" y="389379"/>
                  </a:lnTo>
                  <a:lnTo>
                    <a:pt x="153761" y="311503"/>
                  </a:lnTo>
                  <a:lnTo>
                    <a:pt x="0" y="311503"/>
                  </a:lnTo>
                  <a:lnTo>
                    <a:pt x="0" y="778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876" rIns="92256" bIns="7787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557374" y="2429144"/>
              <a:ext cx="1240060" cy="1153716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dirty="0" smtClean="0">
                  <a:solidFill>
                    <a:schemeClr val="tx1"/>
                  </a:solidFill>
                </a:rPr>
                <a:t>Development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 rot="4628571">
              <a:off x="6144622" y="3753890"/>
              <a:ext cx="307522" cy="196160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0" y="77876"/>
                  </a:moveTo>
                  <a:lnTo>
                    <a:pt x="153761" y="77876"/>
                  </a:lnTo>
                  <a:lnTo>
                    <a:pt x="153761" y="0"/>
                  </a:lnTo>
                  <a:lnTo>
                    <a:pt x="307522" y="194690"/>
                  </a:lnTo>
                  <a:lnTo>
                    <a:pt x="153761" y="389379"/>
                  </a:lnTo>
                  <a:lnTo>
                    <a:pt x="153761" y="311503"/>
                  </a:lnTo>
                  <a:lnTo>
                    <a:pt x="0" y="311503"/>
                  </a:lnTo>
                  <a:lnTo>
                    <a:pt x="0" y="778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7875" rIns="92256" bIns="7787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674539" y="4119617"/>
              <a:ext cx="1422390" cy="1153716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dirty="0" smtClean="0">
                  <a:solidFill>
                    <a:schemeClr val="tx1"/>
                  </a:solidFill>
                </a:rPr>
                <a:t>Implementation</a:t>
              </a: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rot="18514286">
              <a:off x="5825742" y="5298520"/>
              <a:ext cx="307523" cy="213041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307522" y="311503"/>
                  </a:moveTo>
                  <a:lnTo>
                    <a:pt x="153761" y="311503"/>
                  </a:lnTo>
                  <a:lnTo>
                    <a:pt x="153761" y="389379"/>
                  </a:lnTo>
                  <a:lnTo>
                    <a:pt x="0" y="194689"/>
                  </a:lnTo>
                  <a:lnTo>
                    <a:pt x="153761" y="0"/>
                  </a:lnTo>
                  <a:lnTo>
                    <a:pt x="153761" y="77876"/>
                  </a:lnTo>
                  <a:lnTo>
                    <a:pt x="307522" y="77876"/>
                  </a:lnTo>
                  <a:lnTo>
                    <a:pt x="307522" y="31150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57" tIns="77875" rIns="0" bIns="77877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862115" y="5475271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Verification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21600000">
              <a:off x="4426942" y="5857438"/>
              <a:ext cx="307523" cy="389380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307522" y="311503"/>
                  </a:moveTo>
                  <a:lnTo>
                    <a:pt x="153761" y="311503"/>
                  </a:lnTo>
                  <a:lnTo>
                    <a:pt x="153761" y="389379"/>
                  </a:lnTo>
                  <a:lnTo>
                    <a:pt x="0" y="194689"/>
                  </a:lnTo>
                  <a:lnTo>
                    <a:pt x="153761" y="0"/>
                  </a:lnTo>
                  <a:lnTo>
                    <a:pt x="153761" y="77876"/>
                  </a:lnTo>
                  <a:lnTo>
                    <a:pt x="307522" y="77876"/>
                  </a:lnTo>
                  <a:lnTo>
                    <a:pt x="307522" y="31150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57" tIns="77877" rIns="1" bIns="7787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200785" y="5475270"/>
              <a:ext cx="1081098" cy="1153716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Validation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3085714">
              <a:off x="3003308" y="5284095"/>
              <a:ext cx="307523" cy="226318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307522" y="311503"/>
                  </a:moveTo>
                  <a:lnTo>
                    <a:pt x="153761" y="311503"/>
                  </a:lnTo>
                  <a:lnTo>
                    <a:pt x="153761" y="389379"/>
                  </a:lnTo>
                  <a:lnTo>
                    <a:pt x="0" y="194689"/>
                  </a:lnTo>
                  <a:lnTo>
                    <a:pt x="153761" y="0"/>
                  </a:lnTo>
                  <a:lnTo>
                    <a:pt x="153761" y="77876"/>
                  </a:lnTo>
                  <a:lnTo>
                    <a:pt x="307522" y="77876"/>
                  </a:lnTo>
                  <a:lnTo>
                    <a:pt x="307522" y="311503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257" tIns="77877" rIns="0" bIns="77875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47070" y="4119617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Use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16971429">
              <a:off x="2689992" y="3735297"/>
              <a:ext cx="307522" cy="210378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0" y="77876"/>
                  </a:moveTo>
                  <a:lnTo>
                    <a:pt x="153761" y="77876"/>
                  </a:lnTo>
                  <a:lnTo>
                    <a:pt x="153761" y="0"/>
                  </a:lnTo>
                  <a:lnTo>
                    <a:pt x="307522" y="194690"/>
                  </a:lnTo>
                  <a:lnTo>
                    <a:pt x="153761" y="389379"/>
                  </a:lnTo>
                  <a:lnTo>
                    <a:pt x="153761" y="311503"/>
                  </a:lnTo>
                  <a:lnTo>
                    <a:pt x="0" y="311503"/>
                  </a:lnTo>
                  <a:lnTo>
                    <a:pt x="0" y="778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7875" rIns="92257" bIns="7787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32910" y="2429144"/>
              <a:ext cx="1153715" cy="1153715"/>
            </a:xfrm>
            <a:custGeom>
              <a:avLst/>
              <a:gdLst>
                <a:gd name="connsiteX0" fmla="*/ 0 w 1153715"/>
                <a:gd name="connsiteY0" fmla="*/ 576858 h 1153715"/>
                <a:gd name="connsiteX1" fmla="*/ 576858 w 1153715"/>
                <a:gd name="connsiteY1" fmla="*/ 0 h 1153715"/>
                <a:gd name="connsiteX2" fmla="*/ 1153716 w 1153715"/>
                <a:gd name="connsiteY2" fmla="*/ 576858 h 1153715"/>
                <a:gd name="connsiteX3" fmla="*/ 576858 w 1153715"/>
                <a:gd name="connsiteY3" fmla="*/ 1153716 h 1153715"/>
                <a:gd name="connsiteX4" fmla="*/ 0 w 1153715"/>
                <a:gd name="connsiteY4" fmla="*/ 576858 h 115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715" h="1153715">
                  <a:moveTo>
                    <a:pt x="0" y="576858"/>
                  </a:moveTo>
                  <a:cubicBezTo>
                    <a:pt x="0" y="258268"/>
                    <a:pt x="258268" y="0"/>
                    <a:pt x="576858" y="0"/>
                  </a:cubicBezTo>
                  <a:cubicBezTo>
                    <a:pt x="895448" y="0"/>
                    <a:pt x="1153716" y="258268"/>
                    <a:pt x="1153716" y="576858"/>
                  </a:cubicBezTo>
                  <a:cubicBezTo>
                    <a:pt x="1153716" y="895448"/>
                    <a:pt x="895448" y="1153716"/>
                    <a:pt x="576858" y="1153716"/>
                  </a:cubicBezTo>
                  <a:cubicBezTo>
                    <a:pt x="258268" y="1153716"/>
                    <a:pt x="0" y="895448"/>
                    <a:pt x="0" y="576858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9118" tIns="179118" rIns="179118" bIns="179118" numCol="1" spcCol="1270" anchor="ctr" anchorCtr="0">
              <a:noAutofit/>
            </a:bodyPr>
            <a:lstStyle/>
            <a:p>
              <a:pPr lvl="0" algn="ctr" defTabSz="355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b="0" i="0" kern="1200" smtClean="0">
                  <a:solidFill>
                    <a:schemeClr val="tx1"/>
                  </a:solidFill>
                </a:rPr>
                <a:t>maintenance</a:t>
              </a:r>
              <a:endParaRPr lang="en-US" sz="2000" kern="1200">
                <a:solidFill>
                  <a:schemeClr val="tx1"/>
                </a:solidFill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rot="20057143">
              <a:off x="3629281" y="2438923"/>
              <a:ext cx="307522" cy="389379"/>
            </a:xfrm>
            <a:custGeom>
              <a:avLst/>
              <a:gdLst>
                <a:gd name="connsiteX0" fmla="*/ 0 w 307522"/>
                <a:gd name="connsiteY0" fmla="*/ 77876 h 389379"/>
                <a:gd name="connsiteX1" fmla="*/ 153761 w 307522"/>
                <a:gd name="connsiteY1" fmla="*/ 77876 h 389379"/>
                <a:gd name="connsiteX2" fmla="*/ 153761 w 307522"/>
                <a:gd name="connsiteY2" fmla="*/ 0 h 389379"/>
                <a:gd name="connsiteX3" fmla="*/ 307522 w 307522"/>
                <a:gd name="connsiteY3" fmla="*/ 194690 h 389379"/>
                <a:gd name="connsiteX4" fmla="*/ 153761 w 307522"/>
                <a:gd name="connsiteY4" fmla="*/ 389379 h 389379"/>
                <a:gd name="connsiteX5" fmla="*/ 153761 w 307522"/>
                <a:gd name="connsiteY5" fmla="*/ 311503 h 389379"/>
                <a:gd name="connsiteX6" fmla="*/ 0 w 307522"/>
                <a:gd name="connsiteY6" fmla="*/ 311503 h 389379"/>
                <a:gd name="connsiteX7" fmla="*/ 0 w 307522"/>
                <a:gd name="connsiteY7" fmla="*/ 77876 h 389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522" h="389379">
                  <a:moveTo>
                    <a:pt x="0" y="77876"/>
                  </a:moveTo>
                  <a:lnTo>
                    <a:pt x="153761" y="77876"/>
                  </a:lnTo>
                  <a:lnTo>
                    <a:pt x="153761" y="0"/>
                  </a:lnTo>
                  <a:lnTo>
                    <a:pt x="307522" y="194690"/>
                  </a:lnTo>
                  <a:lnTo>
                    <a:pt x="153761" y="389379"/>
                  </a:lnTo>
                  <a:lnTo>
                    <a:pt x="153761" y="311503"/>
                  </a:lnTo>
                  <a:lnTo>
                    <a:pt x="0" y="311503"/>
                  </a:lnTo>
                  <a:lnTo>
                    <a:pt x="0" y="77876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7875" rIns="92257" bIns="77876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0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34110" y="2978573"/>
            <a:ext cx="2020305" cy="1077218"/>
          </a:xfrm>
          <a:prstGeom prst="rect">
            <a:avLst/>
          </a:prstGeom>
          <a:solidFill>
            <a:srgbClr val="BBE0E3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Domain </a:t>
            </a:r>
          </a:p>
          <a:p>
            <a:pPr algn="ctr"/>
            <a:r>
              <a:rPr lang="en-US" sz="3200" dirty="0" smtClean="0"/>
              <a:t>Ontology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106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Syllabus updates always posted to: 	</a:t>
            </a:r>
            <a:r>
              <a:rPr lang="en-US" sz="1800" i="1" dirty="0"/>
              <a:t>http://ncorwiki.buffalo.edu/index.php/Advanced_Biomedical_Ontology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Links to papers are provided in syllabus.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Papers to read may change in the course of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Slides of presentations will be made available </a:t>
            </a:r>
            <a:r>
              <a:rPr lang="en-US" b="1" i="1" dirty="0" smtClean="0"/>
              <a:t>after</a:t>
            </a:r>
            <a:r>
              <a:rPr lang="en-US" dirty="0" smtClean="0"/>
              <a:t> the class at the same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present and on </a:t>
            </a:r>
            <a:r>
              <a:rPr lang="en-US" dirty="0" smtClean="0"/>
              <a:t>time: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Some classes have pre-lecture tests which count for final scores;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Give advance notice when you cannot attend.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260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4727" y="1676400"/>
            <a:ext cx="8686800" cy="762000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Merging / Aligning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Mapping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" y="3380746"/>
            <a:ext cx="3701473" cy="3020054"/>
          </a:xfrm>
          <a:prstGeom prst="rect">
            <a:avLst/>
          </a:prstGeom>
          <a:gradFill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380746"/>
            <a:ext cx="3733800" cy="3020054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7" name="TextBox 36"/>
          <p:cNvSpPr txBox="1"/>
          <p:nvPr/>
        </p:nvSpPr>
        <p:spPr>
          <a:xfrm>
            <a:off x="3156255" y="686282"/>
            <a:ext cx="2858505" cy="1077218"/>
          </a:xfrm>
          <a:prstGeom prst="rect">
            <a:avLst/>
          </a:prstGeom>
          <a:solidFill>
            <a:srgbClr val="BBE0E3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Upper Level </a:t>
            </a:r>
          </a:p>
          <a:p>
            <a:pPr algn="ctr"/>
            <a:r>
              <a:rPr lang="en-US" sz="3200" dirty="0" smtClean="0"/>
              <a:t>Ontology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 bwMode="auto">
          <a:xfrm rot="18961408">
            <a:off x="928391" y="2214811"/>
            <a:ext cx="2119593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2638592" flipH="1">
            <a:off x="6149679" y="2256374"/>
            <a:ext cx="2119593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6" name="Left-Right Arrow 5"/>
          <p:cNvSpPr/>
          <p:nvPr/>
        </p:nvSpPr>
        <p:spPr bwMode="auto">
          <a:xfrm>
            <a:off x="3849256" y="4606639"/>
            <a:ext cx="1408544" cy="290827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5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By themselves:</a:t>
            </a:r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Representation of what is general in reality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Includes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Clarity about terminology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 relation to other representational artifacts: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Annotation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integration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Reasoning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Data mining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smtClean="0"/>
              <a:t>Decision support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94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IHI current data </a:t>
            </a:r>
            <a:r>
              <a:rPr lang="en-US" dirty="0" smtClean="0"/>
              <a:t>aggregation and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7893" y="1524000"/>
            <a:ext cx="1972015" cy="101566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IHI Clinical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Integrated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Data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039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Operational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systems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3362" y="1518920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Secondary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use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840" y="2839997"/>
            <a:ext cx="1074333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240" y="2992397"/>
            <a:ext cx="1074333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640" y="3144797"/>
            <a:ext cx="1074333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040" y="3297197"/>
            <a:ext cx="1074333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810" y="4228475"/>
            <a:ext cx="1814920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Bio Bank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266" y="5159753"/>
            <a:ext cx="1291572" cy="83099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Health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Insurers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666" y="5312153"/>
            <a:ext cx="1291572" cy="83099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Health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Insurers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066" y="5464553"/>
            <a:ext cx="1291572" cy="83099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Health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Insurers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88530" y="2819400"/>
            <a:ext cx="1890741" cy="510778"/>
          </a:xfrm>
          <a:prstGeom prst="roundRect">
            <a:avLst/>
          </a:prstGeom>
          <a:solidFill>
            <a:srgbClr val="E9443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rPr>
              <a:t>Data Marts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itchFamily="122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588530" y="3723115"/>
            <a:ext cx="1890741" cy="91940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rPr>
              <a:t>Common Data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rPr>
              <a:t> Models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itchFamily="122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276600" y="5148977"/>
            <a:ext cx="2514600" cy="1328023"/>
          </a:xfrm>
          <a:prstGeom prst="roundRect">
            <a:avLst/>
          </a:prstGeom>
          <a:solidFill>
            <a:srgbClr val="1FE11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rPr>
              <a:t>Referent Tracking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  <a:latin typeface="Times" pitchFamily="122" charset="0"/>
              </a:rPr>
              <a:t>Data Repository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itchFamily="122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971800" y="1518920"/>
            <a:ext cx="3124200" cy="5110480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9475" y="2633366"/>
            <a:ext cx="1970411" cy="400110"/>
          </a:xfrm>
          <a:prstGeom prst="rect">
            <a:avLst/>
          </a:prstGeom>
          <a:solidFill>
            <a:srgbClr val="9933FF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Cohort selection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9832" y="3420439"/>
            <a:ext cx="2111476" cy="707886"/>
          </a:xfrm>
          <a:prstGeom prst="rect">
            <a:avLst/>
          </a:prstGeom>
          <a:solidFill>
            <a:srgbClr val="9933FF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Cost effectiveness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research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1516" y="4451867"/>
            <a:ext cx="2028119" cy="400110"/>
          </a:xfrm>
          <a:prstGeom prst="rect">
            <a:avLst/>
          </a:prstGeom>
          <a:solidFill>
            <a:srgbClr val="9933FF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en-US" sz="2000" dirty="0" smtClean="0">
                <a:solidFill>
                  <a:schemeClr val="bg1"/>
                </a:solidFill>
              </a:rPr>
              <a:t>ecision support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78199" y="5264498"/>
            <a:ext cx="2154757" cy="400110"/>
          </a:xfrm>
          <a:prstGeom prst="rect">
            <a:avLst/>
          </a:prstGeom>
          <a:solidFill>
            <a:srgbClr val="9933FF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Quality assurance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140200" y="3472352"/>
            <a:ext cx="1136400" cy="33778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472352"/>
            <a:ext cx="898870" cy="33778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6200" y="1518920"/>
            <a:ext cx="2565003" cy="5110480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502797" y="1524000"/>
            <a:ext cx="2565003" cy="5110480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124200" y="2692063"/>
            <a:ext cx="2743200" cy="2121188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IHI intended d</a:t>
            </a:r>
            <a:r>
              <a:rPr lang="en-US" dirty="0" smtClean="0"/>
              <a:t>ata </a:t>
            </a:r>
            <a:r>
              <a:rPr lang="en-US" dirty="0" smtClean="0"/>
              <a:t>aggregation and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47893" y="1524000"/>
            <a:ext cx="1972015" cy="101566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IHI Clinical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Integrated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Data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039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Operational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systems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3362" y="1518920"/>
            <a:ext cx="18004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Secondary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use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6840" y="2839997"/>
            <a:ext cx="1074333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240" y="2992397"/>
            <a:ext cx="1074333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640" y="3144797"/>
            <a:ext cx="1074333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040" y="3297197"/>
            <a:ext cx="1074333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EHR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0810" y="4228475"/>
            <a:ext cx="1814920" cy="584775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Bio Bank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1266" y="5159753"/>
            <a:ext cx="1291572" cy="83099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Health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Insurers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3666" y="5312153"/>
            <a:ext cx="1291572" cy="83099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Health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Insurers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066" y="5464553"/>
            <a:ext cx="1291572" cy="83099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Health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Insurers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588530" y="2819400"/>
            <a:ext cx="1890741" cy="510778"/>
          </a:xfrm>
          <a:prstGeom prst="roundRect">
            <a:avLst/>
          </a:prstGeom>
          <a:solidFill>
            <a:srgbClr val="E9443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rPr>
              <a:t>Data Marts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itchFamily="122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588530" y="3723115"/>
            <a:ext cx="1890741" cy="919401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rPr>
              <a:t>Common Data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rPr>
              <a:t> Models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itchFamily="122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3276600" y="5148977"/>
            <a:ext cx="2514600" cy="1328023"/>
          </a:xfrm>
          <a:prstGeom prst="roundRect">
            <a:avLst/>
          </a:prstGeom>
          <a:solidFill>
            <a:srgbClr val="1FE11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rPr>
              <a:t>Referent Tracking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  <a:latin typeface="Times" pitchFamily="122" charset="0"/>
              </a:rPr>
              <a:t>Data Repository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pitchFamily="122" charset="0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2971800" y="1518920"/>
            <a:ext cx="3124200" cy="5110480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9475" y="2633366"/>
            <a:ext cx="1970411" cy="400110"/>
          </a:xfrm>
          <a:prstGeom prst="rect">
            <a:avLst/>
          </a:prstGeom>
          <a:solidFill>
            <a:srgbClr val="9933FF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Cohort selection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9832" y="3420439"/>
            <a:ext cx="2111476" cy="707886"/>
          </a:xfrm>
          <a:prstGeom prst="rect">
            <a:avLst/>
          </a:prstGeom>
          <a:solidFill>
            <a:srgbClr val="9933FF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Cost effectiveness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research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41516" y="4451867"/>
            <a:ext cx="2028119" cy="400110"/>
          </a:xfrm>
          <a:prstGeom prst="rect">
            <a:avLst/>
          </a:prstGeom>
          <a:solidFill>
            <a:srgbClr val="9933FF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</a:t>
            </a:r>
            <a:r>
              <a:rPr lang="en-US" sz="2000" dirty="0" smtClean="0">
                <a:solidFill>
                  <a:schemeClr val="bg1"/>
                </a:solidFill>
              </a:rPr>
              <a:t>ecision support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78199" y="5264498"/>
            <a:ext cx="2154757" cy="400110"/>
          </a:xfrm>
          <a:prstGeom prst="rect">
            <a:avLst/>
          </a:prstGeom>
          <a:solidFill>
            <a:srgbClr val="9933FF"/>
          </a:solidFill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Quality assurance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ight Arrow 24"/>
          <p:cNvSpPr/>
          <p:nvPr/>
        </p:nvSpPr>
        <p:spPr bwMode="auto">
          <a:xfrm>
            <a:off x="2469238" y="5542270"/>
            <a:ext cx="1119292" cy="33778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5791200" y="3472352"/>
            <a:ext cx="898870" cy="33778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76200" y="1518920"/>
            <a:ext cx="2565003" cy="5110480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6502797" y="1524000"/>
            <a:ext cx="2565003" cy="5110480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3124200" y="2692063"/>
            <a:ext cx="2743200" cy="2121188"/>
          </a:xfrm>
          <a:prstGeom prst="roundRect">
            <a:avLst/>
          </a:prstGeom>
          <a:noFill/>
          <a:ln w="28575" cap="flat" cmpd="sng" algn="ctr">
            <a:solidFill>
              <a:schemeClr val="bg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16200000" flipV="1">
            <a:off x="4225957" y="4809274"/>
            <a:ext cx="572664" cy="33778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9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762000"/>
          </a:xfrm>
        </p:spPr>
        <p:txBody>
          <a:bodyPr/>
          <a:lstStyle/>
          <a:p>
            <a:r>
              <a:rPr lang="en-US" dirty="0" smtClean="0"/>
              <a:t>Common Data Models for Secondary Use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67" y="4191000"/>
            <a:ext cx="3989033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68" y="1524000"/>
            <a:ext cx="3989032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768" y="4191000"/>
            <a:ext cx="3989034" cy="2514600"/>
          </a:xfrm>
          <a:prstGeom prst="rect">
            <a:avLst/>
          </a:prstGeom>
        </p:spPr>
      </p:pic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4343400" cy="2514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Observational Medical Outcomes Partnership (OMOP</a:t>
            </a:r>
            <a:r>
              <a:rPr lang="en-US" sz="1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Health Care Systems Research Network (HCSRN</a:t>
            </a:r>
            <a:r>
              <a:rPr lang="en-US" sz="1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National Patient-Centered Clinical Research Network </a:t>
            </a:r>
            <a:r>
              <a:rPr lang="en-US" sz="1800" dirty="0" smtClean="0"/>
              <a:t>(</a:t>
            </a:r>
            <a:r>
              <a:rPr lang="en-US" sz="1800" dirty="0" err="1" smtClean="0"/>
              <a:t>PCORNet</a:t>
            </a:r>
            <a:r>
              <a:rPr lang="en-US" sz="1800" dirty="0" smtClean="0"/>
              <a:t>)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3276600" y="1905000"/>
            <a:ext cx="1219200" cy="2286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3099182">
            <a:off x="3365522" y="3118388"/>
            <a:ext cx="1458358" cy="23333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2171700" y="3771900"/>
            <a:ext cx="457200" cy="2286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8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Experiences with CDMs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/>
              <a:t>OMOP scores best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Garza </a:t>
            </a:r>
            <a:r>
              <a:rPr lang="en-US" sz="1200" dirty="0"/>
              <a:t>M, Del </a:t>
            </a:r>
            <a:r>
              <a:rPr lang="en-US" sz="1200" dirty="0" err="1"/>
              <a:t>Fiol</a:t>
            </a:r>
            <a:r>
              <a:rPr lang="en-US" sz="1200" dirty="0"/>
              <a:t> G, </a:t>
            </a:r>
            <a:r>
              <a:rPr lang="en-US" sz="1200" dirty="0" err="1"/>
              <a:t>Tenenbaum</a:t>
            </a:r>
            <a:r>
              <a:rPr lang="en-US" sz="1200" dirty="0"/>
              <a:t> J, Walden A, </a:t>
            </a:r>
            <a:r>
              <a:rPr lang="en-US" sz="1200" dirty="0" err="1"/>
              <a:t>Zozus</a:t>
            </a:r>
            <a:r>
              <a:rPr lang="en-US" sz="1200" dirty="0"/>
              <a:t> M. Evaluating common data models for use with a longitudinal community registry. J Biomed Inform. 2016 Oct 28.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err="1" smtClean="0"/>
              <a:t>Ogunyemi</a:t>
            </a:r>
            <a:r>
              <a:rPr lang="en-US" sz="1200" dirty="0" smtClean="0"/>
              <a:t> </a:t>
            </a:r>
            <a:r>
              <a:rPr lang="en-US" sz="1200" dirty="0"/>
              <a:t>OI, Meeker D, Kim HE, Ashish N, </a:t>
            </a:r>
            <a:r>
              <a:rPr lang="en-US" sz="1200" dirty="0" err="1"/>
              <a:t>Farzaneh</a:t>
            </a:r>
            <a:r>
              <a:rPr lang="en-US" sz="1200" dirty="0"/>
              <a:t> S, </a:t>
            </a:r>
            <a:r>
              <a:rPr lang="en-US" sz="1200" dirty="0" err="1"/>
              <a:t>Boxwala</a:t>
            </a:r>
            <a:r>
              <a:rPr lang="en-US" sz="1200" dirty="0"/>
              <a:t> A. Identifying appropriate reference data models for comparative effectiveness research (CER) studies based on data from clinical information systems. Medical care. 2013 Aug;51(8 </a:t>
            </a:r>
            <a:r>
              <a:rPr lang="en-US" sz="1200" dirty="0" err="1"/>
              <a:t>Suppl</a:t>
            </a:r>
            <a:r>
              <a:rPr lang="en-US" sz="1200" dirty="0"/>
              <a:t> 3):S45-52.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/>
              <a:t>CDMs lead to information loss</a:t>
            </a:r>
            <a:r>
              <a:rPr lang="en-US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err="1" smtClean="0"/>
              <a:t>Hersh</a:t>
            </a:r>
            <a:r>
              <a:rPr lang="en-US" sz="1200" dirty="0" smtClean="0"/>
              <a:t> </a:t>
            </a:r>
            <a:r>
              <a:rPr lang="en-US" sz="1200" dirty="0"/>
              <a:t>WR, Weiner MG, </a:t>
            </a:r>
            <a:r>
              <a:rPr lang="en-US" sz="1200" dirty="0" err="1"/>
              <a:t>Embi</a:t>
            </a:r>
            <a:r>
              <a:rPr lang="en-US" sz="1200" dirty="0"/>
              <a:t> PJ, Logan JR, Payne PR, </a:t>
            </a:r>
            <a:r>
              <a:rPr lang="en-US" sz="1200" dirty="0" err="1"/>
              <a:t>Bernstam</a:t>
            </a:r>
            <a:r>
              <a:rPr lang="en-US" sz="1200" dirty="0"/>
              <a:t> EV, et al. Caveats for the use of operational electronic health record data in comparative effectiveness research. Medical care. 2013 Aug;51(8 </a:t>
            </a:r>
            <a:r>
              <a:rPr lang="en-US" sz="1200" dirty="0" err="1"/>
              <a:t>Suppl</a:t>
            </a:r>
            <a:r>
              <a:rPr lang="en-US" sz="1200" dirty="0"/>
              <a:t> 3):S30-7.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err="1" smtClean="0"/>
              <a:t>Rijnbeek</a:t>
            </a:r>
            <a:r>
              <a:rPr lang="en-US" sz="1200" dirty="0" smtClean="0"/>
              <a:t> </a:t>
            </a:r>
            <a:r>
              <a:rPr lang="en-US" sz="1200" dirty="0"/>
              <a:t>PR. Converting to a common data model: what is lost in translation? : Commentary on "fidelity assessment of a clinical practice research datalink conversion to the OMOP common data model". Drug </a:t>
            </a:r>
            <a:r>
              <a:rPr lang="en-US" sz="1200" dirty="0" err="1"/>
              <a:t>Saf</a:t>
            </a:r>
            <a:r>
              <a:rPr lang="en-US" sz="1200" dirty="0"/>
              <a:t>. 2014 Nov;37(11):893-6.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Yoon </a:t>
            </a:r>
            <a:r>
              <a:rPr lang="en-US" sz="1200" dirty="0"/>
              <a:t>D, </a:t>
            </a:r>
            <a:r>
              <a:rPr lang="en-US" sz="1200" dirty="0" err="1"/>
              <a:t>Ahn</a:t>
            </a:r>
            <a:r>
              <a:rPr lang="en-US" sz="1200" dirty="0"/>
              <a:t> EK, Park MY, Cho SY, Ryan P, </a:t>
            </a:r>
            <a:r>
              <a:rPr lang="en-US" sz="1200" dirty="0" err="1"/>
              <a:t>Schuemie</a:t>
            </a:r>
            <a:r>
              <a:rPr lang="en-US" sz="1200" dirty="0"/>
              <a:t> MJ, et al. Conversion and Data Quality Assessment of Electronic Health Record Data at a Korean Tertiary Teaching Hospital to a Common Data Model for Distributed Network Research. </a:t>
            </a:r>
            <a:r>
              <a:rPr lang="en-US" sz="1200" dirty="0" err="1"/>
              <a:t>Healthc</a:t>
            </a:r>
            <a:r>
              <a:rPr lang="en-US" sz="1200" dirty="0"/>
              <a:t> Inform Res. 2016 Jan;22(1):54-8.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/>
              <a:t>Streamlining of CDM evaluation methods is needed</a:t>
            </a:r>
            <a:r>
              <a:rPr lang="en-US" dirty="0" smtClean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smtClean="0"/>
              <a:t>Garza </a:t>
            </a:r>
            <a:r>
              <a:rPr lang="en-US" sz="1200" dirty="0"/>
              <a:t>M, Del </a:t>
            </a:r>
            <a:r>
              <a:rPr lang="en-US" sz="1200" dirty="0" err="1"/>
              <a:t>Fiol</a:t>
            </a:r>
            <a:r>
              <a:rPr lang="en-US" sz="1200" dirty="0"/>
              <a:t> G, </a:t>
            </a:r>
            <a:r>
              <a:rPr lang="en-US" sz="1200" dirty="0" err="1"/>
              <a:t>Tenenbaum</a:t>
            </a:r>
            <a:r>
              <a:rPr lang="en-US" sz="1200" dirty="0"/>
              <a:t> J, Walden A, </a:t>
            </a:r>
            <a:r>
              <a:rPr lang="en-US" sz="1200" dirty="0" err="1"/>
              <a:t>Zozus</a:t>
            </a:r>
            <a:r>
              <a:rPr lang="en-US" sz="1200" dirty="0"/>
              <a:t> M. Evaluating common data models for use with a longitudinal community registry. J Biomed Inform. 2016 Oct 28</a:t>
            </a:r>
            <a:r>
              <a:rPr lang="en-US" sz="1200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 err="1" smtClean="0"/>
              <a:t>Huser</a:t>
            </a:r>
            <a:r>
              <a:rPr lang="en-US" sz="1200" dirty="0" smtClean="0"/>
              <a:t> </a:t>
            </a:r>
            <a:r>
              <a:rPr lang="en-US" sz="1200" dirty="0"/>
              <a:t>V, </a:t>
            </a:r>
            <a:r>
              <a:rPr lang="en-US" sz="1200" dirty="0" err="1"/>
              <a:t>Cimino</a:t>
            </a:r>
            <a:r>
              <a:rPr lang="en-US" sz="1200" dirty="0"/>
              <a:t> JJ. Desiderata for healthcare integrated data repositories based on architectural comparison of three public repositories. AMIA  Annual Symposium proceedings / AMIA Symposium AMIA Symposium. 2013;2013:648-56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/>
              <a:t>None use realism-based ontology for information modeling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Three sorts of count errors, resp. due to: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cardinality </a:t>
            </a:r>
            <a:r>
              <a:rPr lang="en-US" sz="2800" dirty="0"/>
              <a:t>and attribute </a:t>
            </a:r>
            <a:r>
              <a:rPr lang="en-US" sz="2800" dirty="0" smtClean="0"/>
              <a:t>restrictions,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inconsistent normalization,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onfusing data with what it is about.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60218" y="5827693"/>
            <a:ext cx="8763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Ceusters W, </a:t>
            </a:r>
            <a:r>
              <a:rPr lang="en-US" sz="1400" dirty="0" err="1">
                <a:solidFill>
                  <a:schemeClr val="bg1"/>
                </a:solidFill>
              </a:rPr>
              <a:t>Blaisure</a:t>
            </a:r>
            <a:r>
              <a:rPr lang="en-US" sz="1400" dirty="0">
                <a:solidFill>
                  <a:schemeClr val="bg1"/>
                </a:solidFill>
              </a:rPr>
              <a:t> J.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A </a:t>
            </a:r>
            <a:r>
              <a:rPr lang="en-US" sz="1400" dirty="0">
                <a:solidFill>
                  <a:schemeClr val="bg1"/>
                </a:solidFill>
              </a:rPr>
              <a:t>Realism-Based View on Counts in OMOP’s Common Data Model.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14th </a:t>
            </a:r>
            <a:r>
              <a:rPr lang="en-US" sz="1400" dirty="0">
                <a:solidFill>
                  <a:schemeClr val="bg1"/>
                </a:solidFill>
              </a:rPr>
              <a:t>International Conference on Wearable, micro &amp; Nano Technologies (</a:t>
            </a:r>
            <a:r>
              <a:rPr lang="en-US" sz="1400" dirty="0" err="1">
                <a:solidFill>
                  <a:schemeClr val="bg1"/>
                </a:solidFill>
              </a:rPr>
              <a:t>pHealth</a:t>
            </a:r>
            <a:r>
              <a:rPr lang="en-US" sz="1400" dirty="0">
                <a:solidFill>
                  <a:schemeClr val="bg1"/>
                </a:solidFill>
              </a:rPr>
              <a:t> 2017), Eindhoven, The Netherlands, May 14-16, 2017. Studies in Health Technology and Informatics 2017;237:55-62.</a:t>
            </a:r>
          </a:p>
        </p:txBody>
      </p:sp>
    </p:spTree>
    <p:extLst>
      <p:ext uri="{BB962C8B-B14F-4D97-AF65-F5344CB8AC3E}">
        <p14:creationId xmlns:p14="http://schemas.microsoft.com/office/powerpoint/2010/main" val="14910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table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for each unique patient only </a:t>
            </a:r>
            <a:endParaRPr lang="en-US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location, </a:t>
            </a:r>
            <a:endParaRPr lang="en-US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gender, </a:t>
            </a:r>
            <a:endParaRPr lang="en-US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primary care </a:t>
            </a:r>
            <a:r>
              <a:rPr lang="en-US" dirty="0" smtClean="0"/>
              <a:t>provider, </a:t>
            </a:r>
            <a:r>
              <a:rPr lang="en-US" dirty="0"/>
              <a:t>and </a:t>
            </a:r>
            <a:endParaRPr lang="en-US" dirty="0" smtClean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care </a:t>
            </a:r>
            <a:r>
              <a:rPr lang="en-US" dirty="0" smtClean="0"/>
              <a:t>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Although: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i="1" dirty="0" smtClean="0"/>
              <a:t>patients </a:t>
            </a:r>
            <a:r>
              <a:rPr lang="en-US" i="1" dirty="0"/>
              <a:t>over time can have distinct locations, </a:t>
            </a:r>
            <a:r>
              <a:rPr lang="en-US" i="1" dirty="0" smtClean="0"/>
              <a:t>genders</a:t>
            </a:r>
            <a:r>
              <a:rPr lang="en-US" dirty="0" smtClean="0"/>
              <a:t>’;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‘</a:t>
            </a:r>
            <a:r>
              <a:rPr lang="en-US" i="1" dirty="0"/>
              <a:t>it is the responsibility of the data holder to select the one value to use in the CDM</a:t>
            </a:r>
            <a:r>
              <a:rPr lang="en-US" dirty="0" smtClean="0"/>
              <a:t>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/>
              <a:t>criteria to </a:t>
            </a:r>
            <a:r>
              <a:rPr lang="en-US" dirty="0" smtClean="0"/>
              <a:t>use?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 with </a:t>
            </a:r>
            <a:r>
              <a:rPr lang="en-US" dirty="0"/>
              <a:t>the multiple observation </a:t>
            </a:r>
            <a:r>
              <a:rPr lang="en-US" dirty="0" smtClean="0"/>
              <a:t>periods?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Condition-</a:t>
            </a:r>
            <a:r>
              <a:rPr lang="en-US" b="1" i="1" u="sng" dirty="0" smtClean="0"/>
              <a:t>occurrences</a:t>
            </a:r>
            <a:r>
              <a:rPr lang="en-US" dirty="0" smtClean="0"/>
              <a:t> versus </a:t>
            </a:r>
            <a:r>
              <a:rPr lang="en-US" b="1" i="1" u="sng" dirty="0" smtClean="0"/>
              <a:t>eras</a:t>
            </a:r>
            <a:endParaRPr lang="en-US" b="1" i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1905000"/>
            <a:ext cx="8610261" cy="4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Condition </a:t>
            </a:r>
            <a:r>
              <a:rPr lang="en-US" dirty="0"/>
              <a:t>Era records will be derived from the CONDITION_OCCURRENCE table using </a:t>
            </a:r>
            <a:r>
              <a:rPr lang="en-US" dirty="0" smtClean="0"/>
              <a:t>a standardized </a:t>
            </a:r>
            <a:r>
              <a:rPr lang="en-US" dirty="0"/>
              <a:t>algorithm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Each </a:t>
            </a:r>
            <a:r>
              <a:rPr lang="en-US" dirty="0"/>
              <a:t>Condition Era corresponds to one or many CONDITION_OCCURRENCE records that form </a:t>
            </a:r>
            <a:r>
              <a:rPr lang="en-US" dirty="0" smtClean="0"/>
              <a:t>a continuous </a:t>
            </a:r>
            <a:r>
              <a:rPr lang="en-US" dirty="0"/>
              <a:t>interval and contain the same drug </a:t>
            </a:r>
            <a:r>
              <a:rPr lang="en-US" dirty="0" smtClean="0"/>
              <a:t>condition-occurrence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986087"/>
            <a:ext cx="7038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prerequisite: </a:t>
            </a:r>
            <a:r>
              <a:rPr lang="en-US" sz="2800" dirty="0" smtClean="0"/>
              <a:t>BMI508 </a:t>
            </a:r>
            <a:r>
              <a:rPr lang="en-US" sz="2800" dirty="0"/>
              <a:t>/ </a:t>
            </a:r>
            <a:r>
              <a:rPr lang="en-US" sz="2800" dirty="0" smtClean="0"/>
              <a:t>PHI548 or 549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you didn’t take BMI 508 / PHI 548/549: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Look at materials here: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 smtClean="0"/>
              <a:t>http://ncorwiki.buffalo.edu/index.php/Biomedical_Ontology_2016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3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300" dirty="0" smtClean="0"/>
              <a:t>Preparatory special topic class is offered: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 smtClean="0"/>
              <a:t>For students with focus on philosophy: PHI599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900" dirty="0"/>
              <a:t>For students with focus on </a:t>
            </a:r>
            <a:r>
              <a:rPr lang="en-US" sz="1900" dirty="0" smtClean="0"/>
              <a:t>biomedical informatics: BMI510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00" dirty="0" smtClean="0"/>
              <a:t>Weekly class 2-3PM on Thursdays,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900" dirty="0" smtClean="0"/>
              <a:t>77 Goodell street, 5</a:t>
            </a:r>
            <a:r>
              <a:rPr lang="en-US" sz="1900" baseline="30000" dirty="0" smtClean="0"/>
              <a:t>th</a:t>
            </a:r>
            <a:r>
              <a:rPr lang="en-US" sz="1900" dirty="0" smtClean="0"/>
              <a:t> floor, room 506. (all welcome)</a:t>
            </a:r>
            <a:endParaRPr lang="en-US" sz="19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61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86200"/>
            <a:ext cx="8686800" cy="26193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/>
              <a:t>condition_concept_id</a:t>
            </a:r>
            <a:r>
              <a:rPr lang="en-US" dirty="0"/>
              <a:t> field contains Concepts that are identical to those of </a:t>
            </a:r>
            <a:r>
              <a:rPr lang="en-US" dirty="0" smtClean="0"/>
              <a:t>the CONDITION_OCCURRENCE </a:t>
            </a:r>
            <a:r>
              <a:rPr lang="en-US" dirty="0"/>
              <a:t>table records that make up the Condition 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Condition Era Start Date is the start date of the first Condition Occurrence.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Condition Era End Date is the end date of the last Condition Occurrence.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70389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63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erroneous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i="1" dirty="0"/>
              <a:t>a Condition Era representing ICD-9 code 410.01 </a:t>
            </a:r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(</a:t>
            </a:r>
            <a:r>
              <a:rPr lang="en-US" i="1" dirty="0"/>
              <a:t>Acute Myocardial Infarction (AMI) of anterolateral wall, initial episode) </a:t>
            </a:r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would </a:t>
            </a:r>
            <a:r>
              <a:rPr lang="en-US" i="1" dirty="0"/>
              <a:t>be aggregated to a Condition Era representing ICD-9 code 410.41 </a:t>
            </a:r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(</a:t>
            </a:r>
            <a:r>
              <a:rPr lang="en-US" i="1" dirty="0"/>
              <a:t>AMI inferior wall, initial episode) </a:t>
            </a:r>
            <a:endParaRPr lang="en-US" i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occurring </a:t>
            </a:r>
            <a:r>
              <a:rPr lang="en-US" i="1" dirty="0"/>
              <a:t>within 30 </a:t>
            </a:r>
            <a:r>
              <a:rPr lang="en-US" i="1" dirty="0" smtClean="0"/>
              <a:t>days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 smtClean="0"/>
              <a:t>as </a:t>
            </a:r>
            <a:r>
              <a:rPr lang="en-US" i="1" dirty="0"/>
              <a:t>both of these ICD-9 codes annotate to the same Condition Concept, Acute Myocardial Infarction, within the </a:t>
            </a:r>
            <a:r>
              <a:rPr lang="en-US" i="1" dirty="0" err="1"/>
              <a:t>MedDRA</a:t>
            </a:r>
            <a:r>
              <a:rPr lang="en-US" i="1" dirty="0"/>
              <a:t> hierarchy</a:t>
            </a:r>
            <a:r>
              <a:rPr lang="en-US" dirty="0"/>
              <a:t>’.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6043136"/>
            <a:ext cx="7924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Reisinger </a:t>
            </a:r>
            <a:r>
              <a:rPr lang="en-US" sz="1400" b="0" dirty="0">
                <a:solidFill>
                  <a:schemeClr val="bg1"/>
                </a:solidFill>
              </a:rPr>
              <a:t>SJ, Ryan PB, O'Hara DJ, Powell GE, Painter JL, </a:t>
            </a:r>
            <a:r>
              <a:rPr lang="en-US" sz="1400" b="0" dirty="0" err="1">
                <a:solidFill>
                  <a:schemeClr val="bg1"/>
                </a:solidFill>
              </a:rPr>
              <a:t>Pattishall</a:t>
            </a:r>
            <a:r>
              <a:rPr lang="en-US" sz="1400" b="0" dirty="0">
                <a:solidFill>
                  <a:schemeClr val="bg1"/>
                </a:solidFill>
              </a:rPr>
              <a:t> EN, et al. Development and evaluation of a common data model enabling active drug safety surveillance using disparate healthcare databases. </a:t>
            </a:r>
            <a:endParaRPr lang="en-US" sz="1400" b="0" dirty="0" smtClean="0">
              <a:solidFill>
                <a:schemeClr val="bg1"/>
              </a:solidFill>
            </a:endParaRPr>
          </a:p>
          <a:p>
            <a:pPr algn="r"/>
            <a:r>
              <a:rPr lang="en-US" sz="1400" b="0" dirty="0" smtClean="0">
                <a:solidFill>
                  <a:schemeClr val="bg1"/>
                </a:solidFill>
              </a:rPr>
              <a:t>J </a:t>
            </a:r>
            <a:r>
              <a:rPr lang="en-US" sz="1400" b="0" dirty="0">
                <a:solidFill>
                  <a:schemeClr val="bg1"/>
                </a:solidFill>
              </a:rPr>
              <a:t>Am Med Inform Assoc. 2010 Nov-Dec;17(6):</a:t>
            </a:r>
            <a:r>
              <a:rPr lang="en-US" sz="1400" b="0" dirty="0" smtClean="0">
                <a:solidFill>
                  <a:schemeClr val="bg1"/>
                </a:solidFill>
              </a:rPr>
              <a:t>652-62, p656</a:t>
            </a:r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4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609599"/>
            <a:ext cx="9154160" cy="6281183"/>
          </a:xfrm>
        </p:spPr>
      </p:pic>
      <p:sp>
        <p:nvSpPr>
          <p:cNvPr id="5" name="Rectangle 4"/>
          <p:cNvSpPr/>
          <p:nvPr/>
        </p:nvSpPr>
        <p:spPr>
          <a:xfrm>
            <a:off x="6400800" y="5788223"/>
            <a:ext cx="274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http://myheart.net/articles/stemi/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4419600" y="3124200"/>
            <a:ext cx="1905000" cy="533400"/>
          </a:xfrm>
          <a:prstGeom prst="ellipse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76200" y="2362200"/>
            <a:ext cx="1905000" cy="533400"/>
          </a:xfrm>
          <a:prstGeom prst="ellipse">
            <a:avLst/>
          </a:prstGeom>
          <a:noFill/>
          <a:ln w="38100" cap="flat" cmpd="sng" algn="ctr">
            <a:solidFill>
              <a:srgbClr val="1FE11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67000"/>
            <a:ext cx="6629400" cy="4038600"/>
          </a:xfrm>
        </p:spPr>
      </p:pic>
      <p:grpSp>
        <p:nvGrpSpPr>
          <p:cNvPr id="25" name="Group 24"/>
          <p:cNvGrpSpPr/>
          <p:nvPr/>
        </p:nvGrpSpPr>
        <p:grpSpPr>
          <a:xfrm>
            <a:off x="609600" y="784622"/>
            <a:ext cx="5624541" cy="2362200"/>
            <a:chOff x="609600" y="784622"/>
            <a:chExt cx="5624541" cy="2362200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609600" y="1752600"/>
              <a:ext cx="1890741" cy="510778"/>
            </a:xfrm>
            <a:prstGeom prst="round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0" dirty="0" smtClean="0">
                  <a:solidFill>
                    <a:schemeClr val="bg1"/>
                  </a:solidFill>
                  <a:latin typeface="Times" pitchFamily="122" charset="0"/>
                </a:rPr>
                <a:t>panther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4343400" y="1752600"/>
              <a:ext cx="1890741" cy="510778"/>
            </a:xfrm>
            <a:prstGeom prst="round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0" dirty="0" smtClean="0">
                  <a:solidFill>
                    <a:schemeClr val="bg1"/>
                  </a:solidFill>
                  <a:latin typeface="Times" pitchFamily="122" charset="0"/>
                </a:rPr>
                <a:t>tiger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2521729" y="784622"/>
              <a:ext cx="1890741" cy="510778"/>
            </a:xfrm>
            <a:prstGeom prst="round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0" dirty="0" smtClean="0">
                  <a:solidFill>
                    <a:schemeClr val="bg1"/>
                  </a:solidFill>
                  <a:latin typeface="Times" pitchFamily="122" charset="0"/>
                </a:rPr>
                <a:t>feline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pitchFamily="122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V="1">
              <a:off x="1447800" y="2263378"/>
              <a:ext cx="0" cy="8608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V="1">
              <a:off x="5257800" y="2286000"/>
              <a:ext cx="0" cy="8608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400466" y="22860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</a:rPr>
                <a:t>Instance-of</a:t>
              </a:r>
              <a:endParaRPr lang="en-US" sz="1800" b="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58188" y="2286000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solidFill>
                    <a:schemeClr val="bg1"/>
                  </a:solidFill>
                </a:rPr>
                <a:t>Instance-of</a:t>
              </a:r>
              <a:endParaRPr lang="en-US" sz="1800" b="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0"/>
              <a:endCxn id="8" idx="2"/>
            </p:cNvCxnSpPr>
            <p:nvPr/>
          </p:nvCxnSpPr>
          <p:spPr bwMode="auto">
            <a:xfrm flipV="1">
              <a:off x="1554971" y="1295400"/>
              <a:ext cx="1912129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3467100" y="1295400"/>
              <a:ext cx="1821671" cy="4572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1791598" y="1204436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>
                  <a:solidFill>
                    <a:schemeClr val="bg1"/>
                  </a:solidFill>
                </a:rPr>
                <a:t>isa</a:t>
              </a:r>
              <a:endParaRPr lang="en-US" sz="1800" b="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30047" y="1192768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err="1" smtClean="0">
                  <a:solidFill>
                    <a:schemeClr val="bg1"/>
                  </a:solidFill>
                </a:rPr>
                <a:t>isa</a:t>
              </a:r>
              <a:endParaRPr lang="en-US" sz="18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477000" y="1389102"/>
            <a:ext cx="2252503" cy="3729693"/>
            <a:chOff x="6477000" y="1389102"/>
            <a:chExt cx="2252503" cy="3729693"/>
          </a:xfrm>
        </p:grpSpPr>
        <p:sp>
          <p:nvSpPr>
            <p:cNvPr id="22" name="TextBox 21"/>
            <p:cNvSpPr txBox="1"/>
            <p:nvPr/>
          </p:nvSpPr>
          <p:spPr>
            <a:xfrm>
              <a:off x="7086600" y="3733800"/>
              <a:ext cx="164290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0" dirty="0" smtClean="0">
                  <a:solidFill>
                    <a:schemeClr val="bg1"/>
                  </a:solidFill>
                </a:rPr>
                <a:t>Only one feline in this cage?</a:t>
              </a:r>
              <a:endParaRPr lang="en-US" sz="2800" b="0" dirty="0">
                <a:solidFill>
                  <a:schemeClr val="bg1"/>
                </a:solidFill>
              </a:endParaRPr>
            </a:p>
          </p:txBody>
        </p:sp>
        <p:sp>
          <p:nvSpPr>
            <p:cNvPr id="23" name="Bent-Up Arrow 22"/>
            <p:cNvSpPr/>
            <p:nvPr/>
          </p:nvSpPr>
          <p:spPr bwMode="auto">
            <a:xfrm flipV="1">
              <a:off x="6477000" y="1389102"/>
              <a:ext cx="1682718" cy="2344698"/>
            </a:xfrm>
            <a:prstGeom prst="bentUpArrow">
              <a:avLst>
                <a:gd name="adj1" fmla="val 9905"/>
                <a:gd name="adj2" fmla="val 9603"/>
                <a:gd name="adj3" fmla="val 21981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2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66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 algn="ctr"/>
            <a:r>
              <a:rPr lang="en-US" sz="3600" i="1" dirty="0" smtClean="0"/>
              <a:t>It has become </a:t>
            </a:r>
            <a:r>
              <a:rPr lang="en-US" sz="3600" i="1" dirty="0"/>
              <a:t>a central problem to </a:t>
            </a:r>
            <a:r>
              <a:rPr lang="en-US" sz="3600" i="1" dirty="0" smtClean="0"/>
              <a:t>       find </a:t>
            </a:r>
            <a:r>
              <a:rPr lang="en-US" sz="3600" i="1" dirty="0"/>
              <a:t>ways to seamlessly </a:t>
            </a:r>
            <a:r>
              <a:rPr lang="en-US" sz="3600" i="1" dirty="0" smtClean="0"/>
              <a:t>integrate information </a:t>
            </a:r>
            <a:r>
              <a:rPr lang="en-US" sz="3600" i="1" dirty="0"/>
              <a:t>and data from the clinical and </a:t>
            </a:r>
            <a:r>
              <a:rPr lang="en-US" sz="3600" i="1" dirty="0" smtClean="0"/>
              <a:t>biological domains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3400" y="6474023"/>
            <a:ext cx="853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Alexander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C.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Yu.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Methods in biomedical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ontology. Journal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of Biomedical Informatics 39 (2006)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252–266.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80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focus on (big) data …</a:t>
            </a:r>
          </a:p>
        </p:txBody>
      </p:sp>
      <p:grpSp>
        <p:nvGrpSpPr>
          <p:cNvPr id="7171" name="Group 9"/>
          <p:cNvGrpSpPr>
            <a:grpSpLocks/>
          </p:cNvGrpSpPr>
          <p:nvPr/>
        </p:nvGrpSpPr>
        <p:grpSpPr bwMode="auto">
          <a:xfrm>
            <a:off x="5715000" y="2392363"/>
            <a:ext cx="2743200" cy="3771900"/>
            <a:chOff x="3120" y="816"/>
            <a:chExt cx="2334" cy="3048"/>
          </a:xfrm>
        </p:grpSpPr>
        <p:pic>
          <p:nvPicPr>
            <p:cNvPr id="717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864"/>
              <a:ext cx="2328" cy="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816"/>
              <a:ext cx="233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39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205663" cy="642938"/>
          </a:xfrm>
        </p:spPr>
        <p:txBody>
          <a:bodyPr/>
          <a:lstStyle/>
          <a:p>
            <a:pPr eaLnBrk="1" hangingPunct="1"/>
            <a:r>
              <a:rPr lang="nl-BE" altLang="en-US" smtClean="0"/>
              <a:t>Current mainstream thinking</a:t>
            </a:r>
            <a:endParaRPr lang="en-GB" altLang="en-US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6800" y="1600200"/>
            <a:ext cx="4527550" cy="2359025"/>
            <a:chOff x="672" y="1008"/>
            <a:chExt cx="2852" cy="2145"/>
          </a:xfrm>
        </p:grpSpPr>
        <p:sp>
          <p:nvSpPr>
            <p:cNvPr id="9235" name="Text Box 3"/>
            <p:cNvSpPr txBox="1">
              <a:spLocks noChangeArrowheads="1"/>
            </p:cNvSpPr>
            <p:nvPr/>
          </p:nvSpPr>
          <p:spPr bwMode="auto">
            <a:xfrm>
              <a:off x="902" y="2570"/>
              <a:ext cx="59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sz="3600">
                  <a:solidFill>
                    <a:schemeClr val="bg1"/>
                  </a:solidFill>
                </a:rPr>
                <a:t>data</a:t>
              </a:r>
              <a:endParaRPr lang="en-GB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9236" name="Text Box 4"/>
            <p:cNvSpPr txBox="1">
              <a:spLocks noChangeArrowheads="1"/>
            </p:cNvSpPr>
            <p:nvPr/>
          </p:nvSpPr>
          <p:spPr bwMode="auto">
            <a:xfrm>
              <a:off x="1296" y="2112"/>
              <a:ext cx="147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sz="3600">
                  <a:solidFill>
                    <a:schemeClr val="bg1"/>
                  </a:solidFill>
                </a:rPr>
                <a:t>information</a:t>
              </a:r>
              <a:endParaRPr lang="en-GB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9237" name="Text Box 5"/>
            <p:cNvSpPr txBox="1">
              <a:spLocks noChangeArrowheads="1"/>
            </p:cNvSpPr>
            <p:nvPr/>
          </p:nvSpPr>
          <p:spPr bwMode="auto">
            <a:xfrm>
              <a:off x="1920" y="1584"/>
              <a:ext cx="138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sz="3600">
                  <a:solidFill>
                    <a:schemeClr val="bg1"/>
                  </a:solidFill>
                </a:rPr>
                <a:t>knowledge</a:t>
              </a:r>
              <a:endParaRPr lang="en-GB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9238" name="Text Box 6"/>
            <p:cNvSpPr txBox="1">
              <a:spLocks noChangeArrowheads="1"/>
            </p:cNvSpPr>
            <p:nvPr/>
          </p:nvSpPr>
          <p:spPr bwMode="auto">
            <a:xfrm>
              <a:off x="2496" y="1008"/>
              <a:ext cx="1028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sz="3600" dirty="0" err="1">
                  <a:solidFill>
                    <a:schemeClr val="bg1"/>
                  </a:solidFill>
                </a:rPr>
                <a:t>wisdom</a:t>
              </a:r>
              <a:endParaRPr lang="en-GB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9239" name="Line 7"/>
            <p:cNvSpPr>
              <a:spLocks noChangeShapeType="1"/>
            </p:cNvSpPr>
            <p:nvPr/>
          </p:nvSpPr>
          <p:spPr bwMode="auto">
            <a:xfrm flipV="1">
              <a:off x="672" y="1104"/>
              <a:ext cx="1728" cy="17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90800" y="1752600"/>
            <a:ext cx="5889625" cy="2157413"/>
            <a:chOff x="1632" y="1104"/>
            <a:chExt cx="3710" cy="1949"/>
          </a:xfrm>
        </p:grpSpPr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1632" y="2640"/>
              <a:ext cx="142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b="1">
                  <a:solidFill>
                    <a:srgbClr val="FF3300"/>
                  </a:solidFill>
                </a:rPr>
                <a:t>- representation</a:t>
              </a:r>
              <a:endParaRPr lang="en-GB" altLang="en-US" b="1">
                <a:solidFill>
                  <a:srgbClr val="FF3300"/>
                </a:solidFill>
              </a:endParaRPr>
            </a:p>
          </p:txBody>
        </p:sp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2880" y="2207"/>
              <a:ext cx="142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b="1">
                  <a:solidFill>
                    <a:srgbClr val="FF3300"/>
                  </a:solidFill>
                </a:rPr>
                <a:t>- representation</a:t>
              </a:r>
              <a:endParaRPr lang="en-GB" altLang="en-US" b="1">
                <a:solidFill>
                  <a:srgbClr val="FF3300"/>
                </a:solidFill>
              </a:endParaRPr>
            </a:p>
          </p:txBody>
        </p:sp>
        <p:sp>
          <p:nvSpPr>
            <p:cNvPr id="9233" name="Text Box 10"/>
            <p:cNvSpPr txBox="1">
              <a:spLocks noChangeArrowheads="1"/>
            </p:cNvSpPr>
            <p:nvPr/>
          </p:nvSpPr>
          <p:spPr bwMode="auto">
            <a:xfrm>
              <a:off x="3408" y="1679"/>
              <a:ext cx="142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b="1">
                  <a:solidFill>
                    <a:srgbClr val="FF3300"/>
                  </a:solidFill>
                </a:rPr>
                <a:t>- representation</a:t>
              </a:r>
              <a:endParaRPr lang="en-GB" altLang="en-US" b="1">
                <a:solidFill>
                  <a:srgbClr val="FF3300"/>
                </a:solidFill>
              </a:endParaRPr>
            </a:p>
          </p:txBody>
        </p:sp>
        <p:sp>
          <p:nvSpPr>
            <p:cNvPr id="9234" name="Text Box 11"/>
            <p:cNvSpPr txBox="1">
              <a:spLocks noChangeArrowheads="1"/>
            </p:cNvSpPr>
            <p:nvPr/>
          </p:nvSpPr>
          <p:spPr bwMode="auto">
            <a:xfrm>
              <a:off x="3792" y="1104"/>
              <a:ext cx="155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b="1">
                  <a:solidFill>
                    <a:srgbClr val="FF3300"/>
                  </a:solidFill>
                </a:rPr>
                <a:t>(- representation)</a:t>
              </a:r>
              <a:endParaRPr lang="en-GB" altLang="en-US" b="1">
                <a:solidFill>
                  <a:srgbClr val="FF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829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… makes one forget what data – ideally – are about </a:t>
            </a:r>
          </a:p>
        </p:txBody>
      </p:sp>
      <p:sp>
        <p:nvSpPr>
          <p:cNvPr id="32774" name="Text Box 39"/>
          <p:cNvSpPr txBox="1">
            <a:spLocks noChangeArrowheads="1"/>
          </p:cNvSpPr>
          <p:nvPr/>
        </p:nvSpPr>
        <p:spPr bwMode="auto">
          <a:xfrm>
            <a:off x="965200" y="6278563"/>
            <a:ext cx="1443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Referents</a:t>
            </a:r>
          </a:p>
        </p:txBody>
      </p:sp>
      <p:sp>
        <p:nvSpPr>
          <p:cNvPr id="32775" name="Text Box 40"/>
          <p:cNvSpPr txBox="1">
            <a:spLocks noChangeArrowheads="1"/>
          </p:cNvSpPr>
          <p:nvPr/>
        </p:nvSpPr>
        <p:spPr bwMode="auto">
          <a:xfrm>
            <a:off x="6137275" y="6278563"/>
            <a:ext cx="161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References</a:t>
            </a:r>
          </a:p>
        </p:txBody>
      </p:sp>
      <p:pic>
        <p:nvPicPr>
          <p:cNvPr id="8197" name="Picture 5" descr="CT scan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4763"/>
            <a:ext cx="22193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8" name="Group 9"/>
          <p:cNvGrpSpPr>
            <a:grpSpLocks/>
          </p:cNvGrpSpPr>
          <p:nvPr/>
        </p:nvGrpSpPr>
        <p:grpSpPr bwMode="auto">
          <a:xfrm>
            <a:off x="5715000" y="2392363"/>
            <a:ext cx="2743200" cy="3771900"/>
            <a:chOff x="3120" y="816"/>
            <a:chExt cx="2334" cy="3048"/>
          </a:xfrm>
        </p:grpSpPr>
        <p:pic>
          <p:nvPicPr>
            <p:cNvPr id="8205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864"/>
              <a:ext cx="2328" cy="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816"/>
              <a:ext cx="233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362200" y="2519363"/>
            <a:ext cx="5672138" cy="3479800"/>
            <a:chOff x="2362200" y="2519363"/>
            <a:chExt cx="5672138" cy="3479800"/>
          </a:xfrm>
        </p:grpSpPr>
        <p:sp>
          <p:nvSpPr>
            <p:cNvPr id="8201" name="Freeform 35"/>
            <p:cNvSpPr>
              <a:spLocks/>
            </p:cNvSpPr>
            <p:nvPr/>
          </p:nvSpPr>
          <p:spPr bwMode="auto">
            <a:xfrm>
              <a:off x="2590800" y="2519363"/>
              <a:ext cx="3962400" cy="1701800"/>
            </a:xfrm>
            <a:custGeom>
              <a:avLst/>
              <a:gdLst>
                <a:gd name="T0" fmla="*/ 0 w 2496"/>
                <a:gd name="T1" fmla="*/ 2147483647 h 1072"/>
                <a:gd name="T2" fmla="*/ 2147483647 w 2496"/>
                <a:gd name="T3" fmla="*/ 2147483647 h 1072"/>
                <a:gd name="T4" fmla="*/ 2147483647 w 2496"/>
                <a:gd name="T5" fmla="*/ 2147483647 h 1072"/>
                <a:gd name="T6" fmla="*/ 0 60000 65536"/>
                <a:gd name="T7" fmla="*/ 0 60000 65536"/>
                <a:gd name="T8" fmla="*/ 0 60000 65536"/>
                <a:gd name="T9" fmla="*/ 0 w 2496"/>
                <a:gd name="T10" fmla="*/ 0 h 1072"/>
                <a:gd name="T11" fmla="*/ 2496 w 2496"/>
                <a:gd name="T12" fmla="*/ 1072 h 1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072">
                  <a:moveTo>
                    <a:pt x="0" y="1072"/>
                  </a:moveTo>
                  <a:cubicBezTo>
                    <a:pt x="224" y="600"/>
                    <a:pt x="448" y="128"/>
                    <a:pt x="864" y="64"/>
                  </a:cubicBezTo>
                  <a:cubicBezTo>
                    <a:pt x="1280" y="0"/>
                    <a:pt x="1888" y="344"/>
                    <a:pt x="2496" y="688"/>
                  </a:cubicBezTo>
                </a:path>
              </a:pathLst>
            </a:custGeom>
            <a:noFill/>
            <a:ln w="57150" cap="flat" cmpd="sng">
              <a:solidFill>
                <a:srgbClr val="FF505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2" name="Freeform 37"/>
            <p:cNvSpPr>
              <a:spLocks/>
            </p:cNvSpPr>
            <p:nvPr/>
          </p:nvSpPr>
          <p:spPr bwMode="auto">
            <a:xfrm rot="20395306" flipV="1">
              <a:off x="2362200" y="4525963"/>
              <a:ext cx="4343400" cy="1473200"/>
            </a:xfrm>
            <a:custGeom>
              <a:avLst/>
              <a:gdLst>
                <a:gd name="T0" fmla="*/ 0 w 2496"/>
                <a:gd name="T1" fmla="*/ 2147483647 h 1072"/>
                <a:gd name="T2" fmla="*/ 2147483647 w 2496"/>
                <a:gd name="T3" fmla="*/ 2147483647 h 1072"/>
                <a:gd name="T4" fmla="*/ 2147483647 w 2496"/>
                <a:gd name="T5" fmla="*/ 2147483647 h 1072"/>
                <a:gd name="T6" fmla="*/ 0 60000 65536"/>
                <a:gd name="T7" fmla="*/ 0 60000 65536"/>
                <a:gd name="T8" fmla="*/ 0 60000 65536"/>
                <a:gd name="T9" fmla="*/ 0 w 2496"/>
                <a:gd name="T10" fmla="*/ 0 h 1072"/>
                <a:gd name="T11" fmla="*/ 2496 w 2496"/>
                <a:gd name="T12" fmla="*/ 1072 h 10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6" h="1072">
                  <a:moveTo>
                    <a:pt x="0" y="1072"/>
                  </a:moveTo>
                  <a:cubicBezTo>
                    <a:pt x="224" y="600"/>
                    <a:pt x="448" y="128"/>
                    <a:pt x="864" y="64"/>
                  </a:cubicBezTo>
                  <a:cubicBezTo>
                    <a:pt x="1280" y="0"/>
                    <a:pt x="1888" y="344"/>
                    <a:pt x="2496" y="688"/>
                  </a:cubicBezTo>
                </a:path>
              </a:pathLst>
            </a:custGeom>
            <a:noFill/>
            <a:ln w="57150" cap="flat" cmpd="sng">
              <a:solidFill>
                <a:schemeClr val="accent1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203" name="Rectangle 36"/>
            <p:cNvSpPr>
              <a:spLocks noChangeArrowheads="1"/>
            </p:cNvSpPr>
            <p:nvPr/>
          </p:nvSpPr>
          <p:spPr bwMode="auto">
            <a:xfrm>
              <a:off x="6484938" y="3582988"/>
              <a:ext cx="1524000" cy="15240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4" name="Rectangle 38"/>
            <p:cNvSpPr>
              <a:spLocks noChangeArrowheads="1"/>
            </p:cNvSpPr>
            <p:nvPr/>
          </p:nvSpPr>
          <p:spPr bwMode="auto">
            <a:xfrm>
              <a:off x="6510338" y="4225925"/>
              <a:ext cx="1524000" cy="152400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368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205663" cy="642938"/>
          </a:xfrm>
        </p:spPr>
        <p:txBody>
          <a:bodyPr/>
          <a:lstStyle/>
          <a:p>
            <a:pPr eaLnBrk="1" hangingPunct="1"/>
            <a:r>
              <a:rPr lang="nl-BE" altLang="en-US" smtClean="0"/>
              <a:t>Current mainstream thinking</a:t>
            </a:r>
            <a:endParaRPr lang="en-GB" altLang="en-US" smtClean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66800" y="1600200"/>
            <a:ext cx="4527550" cy="2359025"/>
            <a:chOff x="672" y="1008"/>
            <a:chExt cx="2852" cy="2145"/>
          </a:xfrm>
        </p:grpSpPr>
        <p:sp>
          <p:nvSpPr>
            <p:cNvPr id="9235" name="Text Box 3"/>
            <p:cNvSpPr txBox="1">
              <a:spLocks noChangeArrowheads="1"/>
            </p:cNvSpPr>
            <p:nvPr/>
          </p:nvSpPr>
          <p:spPr bwMode="auto">
            <a:xfrm>
              <a:off x="902" y="2570"/>
              <a:ext cx="59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sz="3600">
                  <a:solidFill>
                    <a:schemeClr val="bg1"/>
                  </a:solidFill>
                </a:rPr>
                <a:t>data</a:t>
              </a:r>
              <a:endParaRPr lang="en-GB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9236" name="Text Box 4"/>
            <p:cNvSpPr txBox="1">
              <a:spLocks noChangeArrowheads="1"/>
            </p:cNvSpPr>
            <p:nvPr/>
          </p:nvSpPr>
          <p:spPr bwMode="auto">
            <a:xfrm>
              <a:off x="1296" y="2112"/>
              <a:ext cx="147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sz="3600">
                  <a:solidFill>
                    <a:schemeClr val="bg1"/>
                  </a:solidFill>
                </a:rPr>
                <a:t>information</a:t>
              </a:r>
              <a:endParaRPr lang="en-GB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9237" name="Text Box 5"/>
            <p:cNvSpPr txBox="1">
              <a:spLocks noChangeArrowheads="1"/>
            </p:cNvSpPr>
            <p:nvPr/>
          </p:nvSpPr>
          <p:spPr bwMode="auto">
            <a:xfrm>
              <a:off x="1920" y="1584"/>
              <a:ext cx="1380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sz="3600">
                  <a:solidFill>
                    <a:schemeClr val="bg1"/>
                  </a:solidFill>
                </a:rPr>
                <a:t>knowledge</a:t>
              </a:r>
              <a:endParaRPr lang="en-GB" altLang="en-US" sz="3600">
                <a:solidFill>
                  <a:schemeClr val="bg1"/>
                </a:solidFill>
              </a:endParaRPr>
            </a:p>
          </p:txBody>
        </p:sp>
        <p:sp>
          <p:nvSpPr>
            <p:cNvPr id="9238" name="Text Box 6"/>
            <p:cNvSpPr txBox="1">
              <a:spLocks noChangeArrowheads="1"/>
            </p:cNvSpPr>
            <p:nvPr/>
          </p:nvSpPr>
          <p:spPr bwMode="auto">
            <a:xfrm>
              <a:off x="2496" y="1008"/>
              <a:ext cx="1028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sz="3600" dirty="0" err="1">
                  <a:solidFill>
                    <a:schemeClr val="bg1"/>
                  </a:solidFill>
                </a:rPr>
                <a:t>wisdom</a:t>
              </a:r>
              <a:endParaRPr lang="en-GB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9239" name="Line 7"/>
            <p:cNvSpPr>
              <a:spLocks noChangeShapeType="1"/>
            </p:cNvSpPr>
            <p:nvPr/>
          </p:nvSpPr>
          <p:spPr bwMode="auto">
            <a:xfrm flipV="1">
              <a:off x="672" y="1104"/>
              <a:ext cx="1728" cy="17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590800" y="1752600"/>
            <a:ext cx="5889625" cy="2157413"/>
            <a:chOff x="1632" y="1104"/>
            <a:chExt cx="3710" cy="1949"/>
          </a:xfrm>
        </p:grpSpPr>
        <p:sp>
          <p:nvSpPr>
            <p:cNvPr id="9231" name="Text Box 8"/>
            <p:cNvSpPr txBox="1">
              <a:spLocks noChangeArrowheads="1"/>
            </p:cNvSpPr>
            <p:nvPr/>
          </p:nvSpPr>
          <p:spPr bwMode="auto">
            <a:xfrm>
              <a:off x="1632" y="2640"/>
              <a:ext cx="142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b="1">
                  <a:solidFill>
                    <a:srgbClr val="FF3300"/>
                  </a:solidFill>
                </a:rPr>
                <a:t>- representation</a:t>
              </a:r>
              <a:endParaRPr lang="en-GB" altLang="en-US" b="1">
                <a:solidFill>
                  <a:srgbClr val="FF3300"/>
                </a:solidFill>
              </a:endParaRPr>
            </a:p>
          </p:txBody>
        </p:sp>
        <p:sp>
          <p:nvSpPr>
            <p:cNvPr id="9232" name="Text Box 9"/>
            <p:cNvSpPr txBox="1">
              <a:spLocks noChangeArrowheads="1"/>
            </p:cNvSpPr>
            <p:nvPr/>
          </p:nvSpPr>
          <p:spPr bwMode="auto">
            <a:xfrm>
              <a:off x="2880" y="2207"/>
              <a:ext cx="142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b="1">
                  <a:solidFill>
                    <a:srgbClr val="FF3300"/>
                  </a:solidFill>
                </a:rPr>
                <a:t>- representation</a:t>
              </a:r>
              <a:endParaRPr lang="en-GB" altLang="en-US" b="1">
                <a:solidFill>
                  <a:srgbClr val="FF3300"/>
                </a:solidFill>
              </a:endParaRPr>
            </a:p>
          </p:txBody>
        </p:sp>
        <p:sp>
          <p:nvSpPr>
            <p:cNvPr id="9233" name="Text Box 10"/>
            <p:cNvSpPr txBox="1">
              <a:spLocks noChangeArrowheads="1"/>
            </p:cNvSpPr>
            <p:nvPr/>
          </p:nvSpPr>
          <p:spPr bwMode="auto">
            <a:xfrm>
              <a:off x="3408" y="1679"/>
              <a:ext cx="142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b="1">
                  <a:solidFill>
                    <a:srgbClr val="FF3300"/>
                  </a:solidFill>
                </a:rPr>
                <a:t>- representation</a:t>
              </a:r>
              <a:endParaRPr lang="en-GB" altLang="en-US" b="1">
                <a:solidFill>
                  <a:srgbClr val="FF3300"/>
                </a:solidFill>
              </a:endParaRPr>
            </a:p>
          </p:txBody>
        </p:sp>
        <p:sp>
          <p:nvSpPr>
            <p:cNvPr id="9234" name="Text Box 11"/>
            <p:cNvSpPr txBox="1">
              <a:spLocks noChangeArrowheads="1"/>
            </p:cNvSpPr>
            <p:nvPr/>
          </p:nvSpPr>
          <p:spPr bwMode="auto">
            <a:xfrm>
              <a:off x="3792" y="1104"/>
              <a:ext cx="155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b="1">
                  <a:solidFill>
                    <a:srgbClr val="FF3300"/>
                  </a:solidFill>
                </a:rPr>
                <a:t>(- representation)</a:t>
              </a:r>
              <a:endParaRPr lang="en-GB" altLang="en-US" b="1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066800" y="4038600"/>
            <a:ext cx="7391400" cy="1752600"/>
            <a:chOff x="672" y="2544"/>
            <a:chExt cx="4656" cy="1104"/>
          </a:xfrm>
        </p:grpSpPr>
        <p:grpSp>
          <p:nvGrpSpPr>
            <p:cNvPr id="9227" name="Group 27"/>
            <p:cNvGrpSpPr>
              <a:grpSpLocks/>
            </p:cNvGrpSpPr>
            <p:nvPr/>
          </p:nvGrpSpPr>
          <p:grpSpPr bwMode="auto">
            <a:xfrm>
              <a:off x="672" y="2544"/>
              <a:ext cx="1248" cy="1104"/>
              <a:chOff x="672" y="2544"/>
              <a:chExt cx="1248" cy="1104"/>
            </a:xfrm>
          </p:grpSpPr>
          <p:sp>
            <p:nvSpPr>
              <p:cNvPr id="9229" name="Oval 24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1200" cy="768"/>
              </a:xfrm>
              <a:prstGeom prst="ellipse">
                <a:avLst/>
              </a:prstGeom>
              <a:solidFill>
                <a:srgbClr val="8EA0CC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0" name="Oval 25"/>
              <p:cNvSpPr>
                <a:spLocks noChangeArrowheads="1"/>
              </p:cNvSpPr>
              <p:nvPr/>
            </p:nvSpPr>
            <p:spPr bwMode="auto">
              <a:xfrm>
                <a:off x="672" y="2832"/>
                <a:ext cx="1248" cy="816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9228" name="Text Box 26"/>
            <p:cNvSpPr txBox="1">
              <a:spLocks noChangeArrowheads="1"/>
            </p:cNvSpPr>
            <p:nvPr/>
          </p:nvSpPr>
          <p:spPr bwMode="auto">
            <a:xfrm>
              <a:off x="2112" y="2544"/>
              <a:ext cx="3216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nl-BE" altLang="en-US" dirty="0" err="1">
                  <a:solidFill>
                    <a:schemeClr val="bg1"/>
                  </a:solidFill>
                </a:rPr>
                <a:t>Questions</a:t>
              </a:r>
              <a:r>
                <a:rPr lang="nl-BE" altLang="en-US" dirty="0">
                  <a:solidFill>
                    <a:schemeClr val="bg1"/>
                  </a:solidFill>
                </a:rPr>
                <a:t> </a:t>
              </a:r>
              <a:r>
                <a:rPr lang="nl-BE" altLang="en-US" dirty="0" err="1">
                  <a:solidFill>
                    <a:schemeClr val="bg1"/>
                  </a:solidFill>
                </a:rPr>
                <a:t>not</a:t>
              </a:r>
              <a:r>
                <a:rPr lang="nl-BE" altLang="en-US" dirty="0">
                  <a:solidFill>
                    <a:schemeClr val="bg1"/>
                  </a:solidFill>
                </a:rPr>
                <a:t> </a:t>
              </a:r>
              <a:r>
                <a:rPr lang="nl-BE" altLang="en-US" dirty="0" err="1">
                  <a:solidFill>
                    <a:schemeClr val="bg1"/>
                  </a:solidFill>
                </a:rPr>
                <a:t>often</a:t>
              </a:r>
              <a:r>
                <a:rPr lang="nl-BE" altLang="en-US" dirty="0">
                  <a:solidFill>
                    <a:schemeClr val="bg1"/>
                  </a:solidFill>
                </a:rPr>
                <a:t> </a:t>
              </a:r>
              <a:r>
                <a:rPr lang="nl-BE" altLang="en-US" dirty="0" err="1">
                  <a:solidFill>
                    <a:schemeClr val="bg1"/>
                  </a:solidFill>
                </a:rPr>
                <a:t>enough</a:t>
              </a:r>
              <a:r>
                <a:rPr lang="nl-BE" altLang="en-US" dirty="0">
                  <a:solidFill>
                    <a:schemeClr val="bg1"/>
                  </a:solidFill>
                </a:rPr>
                <a:t> </a:t>
              </a:r>
              <a:r>
                <a:rPr lang="nl-BE" altLang="en-US" dirty="0" err="1">
                  <a:solidFill>
                    <a:schemeClr val="bg1"/>
                  </a:solidFill>
                </a:rPr>
                <a:t>asked</a:t>
              </a:r>
              <a:r>
                <a:rPr lang="nl-BE" altLang="en-US" dirty="0">
                  <a:solidFill>
                    <a:schemeClr val="bg1"/>
                  </a:solidFill>
                </a:rPr>
                <a:t>:</a:t>
              </a:r>
            </a:p>
            <a:p>
              <a:pPr eaLnBrk="1" hangingPunct="1">
                <a:buFontTx/>
                <a:buChar char="•"/>
              </a:pPr>
              <a:r>
                <a:rPr lang="nl-BE" altLang="en-US" sz="2000" dirty="0" err="1">
                  <a:solidFill>
                    <a:schemeClr val="bg1"/>
                  </a:solidFill>
                </a:rPr>
                <a:t>What</a:t>
              </a:r>
              <a:r>
                <a:rPr lang="nl-BE" altLang="en-US" sz="2000" dirty="0">
                  <a:solidFill>
                    <a:schemeClr val="bg1"/>
                  </a:solidFill>
                </a:rPr>
                <a:t> part of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our</a:t>
              </a:r>
              <a:r>
                <a:rPr lang="nl-BE" altLang="en-US" sz="2000" dirty="0">
                  <a:solidFill>
                    <a:schemeClr val="bg1"/>
                  </a:solidFill>
                </a:rPr>
                <a:t> data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corresponds</a:t>
              </a:r>
              <a:r>
                <a:rPr lang="nl-BE" altLang="en-US" sz="2000" dirty="0">
                  <a:solidFill>
                    <a:schemeClr val="bg1"/>
                  </a:solidFill>
                </a:rPr>
                <a:t>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with</a:t>
              </a:r>
              <a:r>
                <a:rPr lang="nl-BE" altLang="en-US" sz="2000" dirty="0">
                  <a:solidFill>
                    <a:schemeClr val="bg1"/>
                  </a:solidFill>
                </a:rPr>
                <a:t>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something</a:t>
              </a:r>
              <a:r>
                <a:rPr lang="nl-BE" altLang="en-US" sz="2000" dirty="0">
                  <a:solidFill>
                    <a:schemeClr val="bg1"/>
                  </a:solidFill>
                </a:rPr>
                <a:t> out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there</a:t>
              </a:r>
              <a:r>
                <a:rPr lang="nl-BE" altLang="en-US" sz="2000" dirty="0">
                  <a:solidFill>
                    <a:schemeClr val="bg1"/>
                  </a:solidFill>
                </a:rPr>
                <a:t> in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reality</a:t>
              </a:r>
              <a:r>
                <a:rPr lang="nl-BE" altLang="en-US" sz="2000" dirty="0">
                  <a:solidFill>
                    <a:schemeClr val="bg1"/>
                  </a:solidFill>
                </a:rPr>
                <a:t> ?</a:t>
              </a:r>
            </a:p>
            <a:p>
              <a:pPr eaLnBrk="1" hangingPunct="1">
                <a:buFontTx/>
                <a:buChar char="•"/>
              </a:pPr>
              <a:r>
                <a:rPr lang="nl-BE" altLang="en-US" sz="2000" dirty="0" err="1">
                  <a:solidFill>
                    <a:schemeClr val="bg1"/>
                  </a:solidFill>
                </a:rPr>
                <a:t>What</a:t>
              </a:r>
              <a:r>
                <a:rPr lang="nl-BE" altLang="en-US" sz="2000" dirty="0">
                  <a:solidFill>
                    <a:schemeClr val="bg1"/>
                  </a:solidFill>
                </a:rPr>
                <a:t> part of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reality</a:t>
              </a:r>
              <a:r>
                <a:rPr lang="nl-BE" altLang="en-US" sz="2000" dirty="0">
                  <a:solidFill>
                    <a:schemeClr val="bg1"/>
                  </a:solidFill>
                </a:rPr>
                <a:t> is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not</a:t>
              </a:r>
              <a:r>
                <a:rPr lang="nl-BE" altLang="en-US" sz="2000" dirty="0">
                  <a:solidFill>
                    <a:schemeClr val="bg1"/>
                  </a:solidFill>
                </a:rPr>
                <a:t>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captured</a:t>
              </a:r>
              <a:r>
                <a:rPr lang="nl-BE" altLang="en-US" sz="2000" dirty="0">
                  <a:solidFill>
                    <a:schemeClr val="bg1"/>
                  </a:solidFill>
                </a:rPr>
                <a:t>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by</a:t>
              </a:r>
              <a:r>
                <a:rPr lang="nl-BE" altLang="en-US" sz="2000" dirty="0">
                  <a:solidFill>
                    <a:schemeClr val="bg1"/>
                  </a:solidFill>
                </a:rPr>
                <a:t>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our</a:t>
              </a:r>
              <a:r>
                <a:rPr lang="nl-BE" altLang="en-US" sz="2000" dirty="0">
                  <a:solidFill>
                    <a:schemeClr val="bg1"/>
                  </a:solidFill>
                </a:rPr>
                <a:t> data, but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should</a:t>
              </a:r>
              <a:r>
                <a:rPr lang="nl-BE" altLang="en-US" sz="2000" dirty="0">
                  <a:solidFill>
                    <a:schemeClr val="bg1"/>
                  </a:solidFill>
                </a:rPr>
                <a:t>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because</a:t>
              </a:r>
              <a:r>
                <a:rPr lang="nl-BE" altLang="en-US" sz="2000" dirty="0">
                  <a:solidFill>
                    <a:schemeClr val="bg1"/>
                  </a:solidFill>
                </a:rPr>
                <a:t> </a:t>
              </a:r>
              <a:r>
                <a:rPr lang="nl-BE" altLang="en-US" sz="2000" dirty="0" err="1">
                  <a:solidFill>
                    <a:schemeClr val="bg1"/>
                  </a:solidFill>
                </a:rPr>
                <a:t>it</a:t>
              </a:r>
              <a:r>
                <a:rPr lang="nl-BE" altLang="en-US" sz="2000" dirty="0">
                  <a:solidFill>
                    <a:schemeClr val="bg1"/>
                  </a:solidFill>
                </a:rPr>
                <a:t> is relevant ?</a:t>
              </a:r>
              <a:endParaRPr lang="en-GB" alt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914400" y="3962401"/>
            <a:ext cx="8077200" cy="2735263"/>
            <a:chOff x="576" y="2496"/>
            <a:chExt cx="5088" cy="1723"/>
          </a:xfrm>
        </p:grpSpPr>
        <p:grpSp>
          <p:nvGrpSpPr>
            <p:cNvPr id="9223" name="Group 29"/>
            <p:cNvGrpSpPr>
              <a:grpSpLocks/>
            </p:cNvGrpSpPr>
            <p:nvPr/>
          </p:nvGrpSpPr>
          <p:grpSpPr bwMode="auto">
            <a:xfrm>
              <a:off x="576" y="3120"/>
              <a:ext cx="5088" cy="1099"/>
              <a:chOff x="576" y="3120"/>
              <a:chExt cx="5088" cy="1099"/>
            </a:xfrm>
          </p:grpSpPr>
          <p:sp>
            <p:nvSpPr>
              <p:cNvPr id="9225" name="Line 14"/>
              <p:cNvSpPr>
                <a:spLocks noChangeShapeType="1"/>
              </p:cNvSpPr>
              <p:nvPr/>
            </p:nvSpPr>
            <p:spPr bwMode="auto">
              <a:xfrm>
                <a:off x="576" y="3120"/>
                <a:ext cx="5088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6" name="Text Box 15"/>
              <p:cNvSpPr txBox="1">
                <a:spLocks noChangeArrowheads="1"/>
              </p:cNvSpPr>
              <p:nvPr/>
            </p:nvSpPr>
            <p:spPr bwMode="auto">
              <a:xfrm>
                <a:off x="816" y="3696"/>
                <a:ext cx="3105" cy="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nl-BE" altLang="en-US" dirty="0" err="1">
                    <a:solidFill>
                      <a:schemeClr val="bg1"/>
                    </a:solidFill>
                  </a:rPr>
                  <a:t>Reality</a:t>
                </a:r>
                <a:endParaRPr lang="nl-BE" altLang="en-US" dirty="0">
                  <a:solidFill>
                    <a:schemeClr val="bg1"/>
                  </a:solidFill>
                </a:endParaRPr>
              </a:p>
              <a:p>
                <a:pPr eaLnBrk="1" hangingPunct="1"/>
                <a:r>
                  <a:rPr lang="nl-BE" altLang="en-US" dirty="0" err="1">
                    <a:solidFill>
                      <a:schemeClr val="bg1"/>
                    </a:solidFill>
                  </a:rPr>
                  <a:t>What</a:t>
                </a:r>
                <a:r>
                  <a:rPr lang="nl-BE" altLang="en-US" dirty="0">
                    <a:solidFill>
                      <a:schemeClr val="bg1"/>
                    </a:solidFill>
                  </a:rPr>
                  <a:t> is </a:t>
                </a:r>
                <a:r>
                  <a:rPr lang="nl-BE" altLang="en-US" dirty="0" err="1">
                    <a:solidFill>
                      <a:schemeClr val="bg1"/>
                    </a:solidFill>
                  </a:rPr>
                  <a:t>there</a:t>
                </a:r>
                <a:r>
                  <a:rPr lang="nl-BE" altLang="en-US" dirty="0">
                    <a:solidFill>
                      <a:schemeClr val="bg1"/>
                    </a:solidFill>
                  </a:rPr>
                  <a:t> on </a:t>
                </a:r>
                <a:r>
                  <a:rPr lang="nl-BE" altLang="en-US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altLang="en-US" dirty="0">
                    <a:solidFill>
                      <a:schemeClr val="bg1"/>
                    </a:solidFill>
                  </a:rPr>
                  <a:t> side of </a:t>
                </a:r>
                <a:r>
                  <a:rPr lang="nl-BE" altLang="en-US" dirty="0" err="1">
                    <a:solidFill>
                      <a:schemeClr val="bg1"/>
                    </a:solidFill>
                  </a:rPr>
                  <a:t>the</a:t>
                </a:r>
                <a:r>
                  <a:rPr lang="nl-BE" altLang="en-US" dirty="0">
                    <a:solidFill>
                      <a:schemeClr val="bg1"/>
                    </a:solidFill>
                  </a:rPr>
                  <a:t> </a:t>
                </a:r>
                <a:r>
                  <a:rPr lang="nl-BE" altLang="en-US" dirty="0" err="1">
                    <a:solidFill>
                      <a:schemeClr val="bg1"/>
                    </a:solidFill>
                  </a:rPr>
                  <a:t>patient</a:t>
                </a:r>
                <a:endParaRPr lang="en-GB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224" name="Line 30"/>
            <p:cNvSpPr>
              <a:spLocks noChangeShapeType="1"/>
            </p:cNvSpPr>
            <p:nvPr/>
          </p:nvSpPr>
          <p:spPr bwMode="auto">
            <a:xfrm>
              <a:off x="1248" y="2496"/>
              <a:ext cx="0" cy="12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476250" y="1934036"/>
            <a:ext cx="161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6946106" y="6221847"/>
            <a:ext cx="1443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Referents</a:t>
            </a:r>
          </a:p>
        </p:txBody>
      </p:sp>
    </p:spTree>
    <p:extLst>
      <p:ext uri="{BB962C8B-B14F-4D97-AF65-F5344CB8AC3E}">
        <p14:creationId xmlns:p14="http://schemas.microsoft.com/office/powerpoint/2010/main" val="20930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non-trivial relation</a:t>
            </a:r>
          </a:p>
        </p:txBody>
      </p:sp>
      <p:sp>
        <p:nvSpPr>
          <p:cNvPr id="9219" name="AutoShape 6"/>
          <p:cNvSpPr>
            <a:spLocks noChangeArrowheads="1"/>
          </p:cNvSpPr>
          <p:nvPr/>
        </p:nvSpPr>
        <p:spPr bwMode="auto">
          <a:xfrm>
            <a:off x="3352800" y="3916363"/>
            <a:ext cx="2133600" cy="609600"/>
          </a:xfrm>
          <a:prstGeom prst="rightArrow">
            <a:avLst>
              <a:gd name="adj1" fmla="val 50000"/>
              <a:gd name="adj2" fmla="val 62757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220" name="Group 26"/>
          <p:cNvGrpSpPr>
            <a:grpSpLocks/>
          </p:cNvGrpSpPr>
          <p:nvPr/>
        </p:nvGrpSpPr>
        <p:grpSpPr bwMode="auto">
          <a:xfrm>
            <a:off x="3810000" y="2544763"/>
            <a:ext cx="914400" cy="3429000"/>
            <a:chOff x="2256" y="1488"/>
            <a:chExt cx="576" cy="2160"/>
          </a:xfrm>
        </p:grpSpPr>
        <p:sp>
          <p:nvSpPr>
            <p:cNvPr id="9233" name="AutoShape 15"/>
            <p:cNvSpPr>
              <a:spLocks noChangeArrowheads="1"/>
            </p:cNvSpPr>
            <p:nvPr/>
          </p:nvSpPr>
          <p:spPr bwMode="auto">
            <a:xfrm rot="5400000">
              <a:off x="1464" y="2280"/>
              <a:ext cx="2160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66">
                <a:alpha val="50195"/>
              </a:srgb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16"/>
            <p:cNvSpPr>
              <a:spLocks noChangeShapeType="1"/>
            </p:cNvSpPr>
            <p:nvPr/>
          </p:nvSpPr>
          <p:spPr bwMode="auto">
            <a:xfrm rot="5400000">
              <a:off x="2353" y="1645"/>
              <a:ext cx="381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35" name="Line 17"/>
            <p:cNvSpPr>
              <a:spLocks noChangeShapeType="1"/>
            </p:cNvSpPr>
            <p:nvPr/>
          </p:nvSpPr>
          <p:spPr bwMode="auto">
            <a:xfrm rot="5400000">
              <a:off x="2449" y="1867"/>
              <a:ext cx="190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36" name="Line 18"/>
            <p:cNvSpPr>
              <a:spLocks noChangeShapeType="1"/>
            </p:cNvSpPr>
            <p:nvPr/>
          </p:nvSpPr>
          <p:spPr bwMode="auto">
            <a:xfrm rot="5400000">
              <a:off x="2512" y="2058"/>
              <a:ext cx="63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37" name="Line 19"/>
            <p:cNvSpPr>
              <a:spLocks noChangeShapeType="1"/>
            </p:cNvSpPr>
            <p:nvPr/>
          </p:nvSpPr>
          <p:spPr bwMode="auto">
            <a:xfrm rot="5400000">
              <a:off x="2544" y="2216"/>
              <a:ext cx="0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 rot="5400000" flipV="1">
              <a:off x="2449" y="2439"/>
              <a:ext cx="190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 rot="5400000" flipV="1">
              <a:off x="2417" y="2598"/>
              <a:ext cx="254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40" name="Line 22"/>
            <p:cNvSpPr>
              <a:spLocks noChangeShapeType="1"/>
            </p:cNvSpPr>
            <p:nvPr/>
          </p:nvSpPr>
          <p:spPr bwMode="auto">
            <a:xfrm rot="5400000" flipV="1">
              <a:off x="2353" y="2852"/>
              <a:ext cx="381" cy="57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41" name="Line 23"/>
            <p:cNvSpPr>
              <a:spLocks noChangeShapeType="1"/>
            </p:cNvSpPr>
            <p:nvPr/>
          </p:nvSpPr>
          <p:spPr bwMode="auto">
            <a:xfrm rot="5400000">
              <a:off x="1739" y="2572"/>
              <a:ext cx="189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42" name="Line 24"/>
            <p:cNvSpPr>
              <a:spLocks noChangeShapeType="1"/>
            </p:cNvSpPr>
            <p:nvPr/>
          </p:nvSpPr>
          <p:spPr bwMode="auto">
            <a:xfrm rot="5400000">
              <a:off x="1726" y="2576"/>
              <a:ext cx="163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43" name="Line 25"/>
            <p:cNvSpPr>
              <a:spLocks noChangeShapeType="1"/>
            </p:cNvSpPr>
            <p:nvPr/>
          </p:nvSpPr>
          <p:spPr bwMode="auto">
            <a:xfrm rot="5400000">
              <a:off x="1721" y="2569"/>
              <a:ext cx="135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221" name="AutoShape 27"/>
          <p:cNvSpPr>
            <a:spLocks noChangeArrowheads="1"/>
          </p:cNvSpPr>
          <p:nvPr/>
        </p:nvSpPr>
        <p:spPr bwMode="auto">
          <a:xfrm>
            <a:off x="3124200" y="3916363"/>
            <a:ext cx="914400" cy="609600"/>
          </a:xfrm>
          <a:prstGeom prst="leftArrow">
            <a:avLst>
              <a:gd name="adj1" fmla="val 50000"/>
              <a:gd name="adj2" fmla="val 6197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Text Box 39"/>
          <p:cNvSpPr txBox="1">
            <a:spLocks noChangeArrowheads="1"/>
          </p:cNvSpPr>
          <p:nvPr/>
        </p:nvSpPr>
        <p:spPr bwMode="auto">
          <a:xfrm>
            <a:off x="965200" y="6278563"/>
            <a:ext cx="1443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Referents</a:t>
            </a:r>
          </a:p>
        </p:txBody>
      </p:sp>
      <p:sp>
        <p:nvSpPr>
          <p:cNvPr id="9223" name="Text Box 40"/>
          <p:cNvSpPr txBox="1">
            <a:spLocks noChangeArrowheads="1"/>
          </p:cNvSpPr>
          <p:nvPr/>
        </p:nvSpPr>
        <p:spPr bwMode="auto">
          <a:xfrm>
            <a:off x="6137275" y="6278563"/>
            <a:ext cx="1612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References</a:t>
            </a:r>
          </a:p>
        </p:txBody>
      </p:sp>
      <p:pic>
        <p:nvPicPr>
          <p:cNvPr id="9224" name="Picture 5" descr="CT scan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4763"/>
            <a:ext cx="22193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25" name="Group 9"/>
          <p:cNvGrpSpPr>
            <a:grpSpLocks/>
          </p:cNvGrpSpPr>
          <p:nvPr/>
        </p:nvGrpSpPr>
        <p:grpSpPr bwMode="auto">
          <a:xfrm>
            <a:off x="5715000" y="2392363"/>
            <a:ext cx="2743200" cy="3771900"/>
            <a:chOff x="3120" y="816"/>
            <a:chExt cx="2334" cy="3048"/>
          </a:xfrm>
        </p:grpSpPr>
        <p:pic>
          <p:nvPicPr>
            <p:cNvPr id="92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864"/>
              <a:ext cx="2328" cy="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816"/>
              <a:ext cx="2334" cy="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6" name="Freeform 35"/>
          <p:cNvSpPr>
            <a:spLocks/>
          </p:cNvSpPr>
          <p:nvPr/>
        </p:nvSpPr>
        <p:spPr bwMode="auto">
          <a:xfrm>
            <a:off x="2590800" y="2519363"/>
            <a:ext cx="3962400" cy="1701800"/>
          </a:xfrm>
          <a:custGeom>
            <a:avLst/>
            <a:gdLst>
              <a:gd name="T0" fmla="*/ 0 w 2496"/>
              <a:gd name="T1" fmla="*/ 2147483647 h 1072"/>
              <a:gd name="T2" fmla="*/ 2147483647 w 2496"/>
              <a:gd name="T3" fmla="*/ 2147483647 h 1072"/>
              <a:gd name="T4" fmla="*/ 2147483647 w 2496"/>
              <a:gd name="T5" fmla="*/ 2147483647 h 1072"/>
              <a:gd name="T6" fmla="*/ 0 60000 65536"/>
              <a:gd name="T7" fmla="*/ 0 60000 65536"/>
              <a:gd name="T8" fmla="*/ 0 60000 65536"/>
              <a:gd name="T9" fmla="*/ 0 w 2496"/>
              <a:gd name="T10" fmla="*/ 0 h 1072"/>
              <a:gd name="T11" fmla="*/ 2496 w 2496"/>
              <a:gd name="T12" fmla="*/ 1072 h 10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1072">
                <a:moveTo>
                  <a:pt x="0" y="1072"/>
                </a:moveTo>
                <a:cubicBezTo>
                  <a:pt x="224" y="600"/>
                  <a:pt x="448" y="128"/>
                  <a:pt x="864" y="64"/>
                </a:cubicBezTo>
                <a:cubicBezTo>
                  <a:pt x="1280" y="0"/>
                  <a:pt x="1888" y="344"/>
                  <a:pt x="2496" y="688"/>
                </a:cubicBezTo>
              </a:path>
            </a:pathLst>
          </a:custGeom>
          <a:noFill/>
          <a:ln w="57150" cap="flat" cmpd="sng">
            <a:solidFill>
              <a:srgbClr val="FF505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7" name="Freeform 37"/>
          <p:cNvSpPr>
            <a:spLocks/>
          </p:cNvSpPr>
          <p:nvPr/>
        </p:nvSpPr>
        <p:spPr bwMode="auto">
          <a:xfrm rot="20395306" flipV="1">
            <a:off x="2362200" y="4525963"/>
            <a:ext cx="4343400" cy="1473200"/>
          </a:xfrm>
          <a:custGeom>
            <a:avLst/>
            <a:gdLst>
              <a:gd name="T0" fmla="*/ 0 w 2496"/>
              <a:gd name="T1" fmla="*/ 2147483647 h 1072"/>
              <a:gd name="T2" fmla="*/ 2147483647 w 2496"/>
              <a:gd name="T3" fmla="*/ 2147483647 h 1072"/>
              <a:gd name="T4" fmla="*/ 2147483647 w 2496"/>
              <a:gd name="T5" fmla="*/ 2147483647 h 1072"/>
              <a:gd name="T6" fmla="*/ 0 60000 65536"/>
              <a:gd name="T7" fmla="*/ 0 60000 65536"/>
              <a:gd name="T8" fmla="*/ 0 60000 65536"/>
              <a:gd name="T9" fmla="*/ 0 w 2496"/>
              <a:gd name="T10" fmla="*/ 0 h 1072"/>
              <a:gd name="T11" fmla="*/ 2496 w 2496"/>
              <a:gd name="T12" fmla="*/ 1072 h 10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6" h="1072">
                <a:moveTo>
                  <a:pt x="0" y="1072"/>
                </a:moveTo>
                <a:cubicBezTo>
                  <a:pt x="224" y="600"/>
                  <a:pt x="448" y="128"/>
                  <a:pt x="864" y="64"/>
                </a:cubicBezTo>
                <a:cubicBezTo>
                  <a:pt x="1280" y="0"/>
                  <a:pt x="1888" y="344"/>
                  <a:pt x="2496" y="688"/>
                </a:cubicBezTo>
              </a:path>
            </a:pathLst>
          </a:custGeom>
          <a:noFill/>
          <a:ln w="57150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228" name="Rectangle 36"/>
          <p:cNvSpPr>
            <a:spLocks noChangeArrowheads="1"/>
          </p:cNvSpPr>
          <p:nvPr/>
        </p:nvSpPr>
        <p:spPr bwMode="auto">
          <a:xfrm>
            <a:off x="6484938" y="3582988"/>
            <a:ext cx="1524000" cy="152400"/>
          </a:xfrm>
          <a:prstGeom prst="rect">
            <a:avLst/>
          </a:prstGeom>
          <a:solidFill>
            <a:srgbClr val="FF505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9" name="Rectangle 38"/>
          <p:cNvSpPr>
            <a:spLocks noChangeArrowheads="1"/>
          </p:cNvSpPr>
          <p:nvPr/>
        </p:nvSpPr>
        <p:spPr bwMode="auto">
          <a:xfrm>
            <a:off x="6510338" y="4225925"/>
            <a:ext cx="1524000" cy="152400"/>
          </a:xfrm>
          <a:prstGeom prst="rect">
            <a:avLst/>
          </a:prstGeom>
          <a:solidFill>
            <a:srgbClr val="00CC99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33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Due dates (2017)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1939"/>
              </p:ext>
            </p:extLst>
          </p:nvPr>
        </p:nvGraphicFramePr>
        <p:xfrm>
          <a:off x="228600" y="1676400"/>
          <a:ext cx="868680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324600"/>
                <a:gridCol w="1676401"/>
              </a:tblGrid>
              <a:tr h="27432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Assignment / tasks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Due date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Topic for term paper communicated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Sept 7, 7PM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Post-class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assignment of Sept 21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Sept 26, 7PM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OGMS extension post-class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assignment of Oct 5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Oct 11, 7PM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(T4)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300-400 word abstract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for term paper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Oct 12, 7PM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Individual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reviews on abstracts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Oct 17, 7PM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Improved OGMS extension post-class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assignment of Oct 26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Nov 2, 7PM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(T7)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Draft term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Nov 9, 7PM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(T8)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Draft final PP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Nov 16, 7PM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Post-class assignment of Nov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Nov 23, 7PM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Final paper (including ontology components)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Nov 30, 7PM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562600"/>
            <a:ext cx="6680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If not delivered in time, score for this task = 0!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Deliver by email to both: 	wceusters@gmail.com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phismith@buffalo.edu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8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views on what ‘ontology’ denotes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representation of categories existing </a:t>
            </a:r>
            <a:r>
              <a:rPr lang="en-US" dirty="0"/>
              <a:t>independently of human perception, </a:t>
            </a:r>
            <a:r>
              <a:rPr lang="en-US" dirty="0" smtClean="0"/>
              <a:t>of which the </a:t>
            </a:r>
            <a:r>
              <a:rPr lang="en-US" dirty="0"/>
              <a:t>quality </a:t>
            </a:r>
            <a:r>
              <a:rPr lang="en-US" dirty="0" smtClean="0"/>
              <a:t>depends </a:t>
            </a:r>
            <a:r>
              <a:rPr lang="en-US" dirty="0"/>
              <a:t>on the degree to </a:t>
            </a:r>
            <a:r>
              <a:rPr lang="en-US" dirty="0" smtClean="0"/>
              <a:t>which it represents (is </a:t>
            </a:r>
            <a:r>
              <a:rPr lang="en-US" dirty="0"/>
              <a:t>true of) a certain portion of </a:t>
            </a:r>
            <a:r>
              <a:rPr lang="en-US" dirty="0" smtClean="0"/>
              <a:t>reality;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system of categories which as </a:t>
            </a:r>
            <a:r>
              <a:rPr lang="en-US" dirty="0"/>
              <a:t>cognitive artifacts </a:t>
            </a:r>
            <a:r>
              <a:rPr lang="en-US" dirty="0" smtClean="0"/>
              <a:t>are dependent on </a:t>
            </a:r>
            <a:r>
              <a:rPr lang="en-US" dirty="0"/>
              <a:t>human </a:t>
            </a:r>
            <a:r>
              <a:rPr lang="en-US" dirty="0" smtClean="0"/>
              <a:t>perception</a:t>
            </a:r>
            <a:r>
              <a:rPr lang="en-US" dirty="0"/>
              <a:t> </a:t>
            </a:r>
            <a:r>
              <a:rPr lang="en-US" dirty="0" smtClean="0"/>
              <a:t>and that as a whole accounts </a:t>
            </a:r>
            <a:r>
              <a:rPr lang="en-US" dirty="0"/>
              <a:t>for a particular way of seeing the </a:t>
            </a:r>
            <a:r>
              <a:rPr lang="en-US" dirty="0" smtClean="0"/>
              <a:t>world;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artifact specified </a:t>
            </a:r>
            <a:r>
              <a:rPr lang="en-US" dirty="0"/>
              <a:t>in a particular logically regimented </a:t>
            </a:r>
            <a:r>
              <a:rPr lang="en-US" dirty="0" smtClean="0"/>
              <a:t>vocabulary to </a:t>
            </a:r>
            <a:r>
              <a:rPr lang="en-US" dirty="0"/>
              <a:t>describe a certain reality, </a:t>
            </a:r>
            <a:r>
              <a:rPr lang="en-US" dirty="0" smtClean="0"/>
              <a:t>and where </a:t>
            </a:r>
            <a:r>
              <a:rPr lang="en-US" dirty="0"/>
              <a:t>a set of statements are made regarding the </a:t>
            </a:r>
            <a:r>
              <a:rPr lang="en-US" dirty="0" smtClean="0"/>
              <a:t>intended meaning </a:t>
            </a:r>
            <a:r>
              <a:rPr lang="en-US" dirty="0"/>
              <a:t>of the words in the vocabulary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2484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Adapted from: </a:t>
            </a: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Alexander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C.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Yu.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Methods in biomedical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ontology. Journal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of Biomedical Informatics 39 (2006)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252–266.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makes it non-trivial?</a:t>
            </a:r>
          </a:p>
        </p:txBody>
      </p:sp>
      <p:sp>
        <p:nvSpPr>
          <p:cNvPr id="11267" name="Content Placeholder 23"/>
          <p:cNvSpPr>
            <a:spLocks noGrp="1"/>
          </p:cNvSpPr>
          <p:nvPr>
            <p:ph idx="1"/>
          </p:nvPr>
        </p:nvSpPr>
        <p:spPr>
          <a:xfrm>
            <a:off x="228600" y="3200400"/>
            <a:ext cx="2667000" cy="3167062"/>
          </a:xfrm>
        </p:spPr>
        <p:txBody>
          <a:bodyPr/>
          <a:lstStyle/>
          <a:p>
            <a:pPr marL="233363" indent="-233363"/>
            <a:r>
              <a:rPr lang="en-US" altLang="en-US" sz="2400" smtClean="0">
                <a:solidFill>
                  <a:srgbClr val="FFFF00"/>
                </a:solidFill>
              </a:rPr>
              <a:t>Referents</a:t>
            </a:r>
          </a:p>
          <a:p>
            <a:pPr marL="401638" lvl="1" indent="-233363"/>
            <a:r>
              <a:rPr lang="en-US" altLang="en-US" sz="1600" smtClean="0"/>
              <a:t>are (meta-) physically the way they are,</a:t>
            </a:r>
          </a:p>
          <a:p>
            <a:pPr marL="401638" lvl="1" indent="-233363"/>
            <a:r>
              <a:rPr lang="en-US" altLang="en-US" sz="1600" smtClean="0"/>
              <a:t>relate to each other in an objective way,</a:t>
            </a:r>
          </a:p>
          <a:p>
            <a:pPr marL="401638" lvl="1" indent="-233363"/>
            <a:r>
              <a:rPr lang="en-US" altLang="en-US" sz="1600" smtClean="0"/>
              <a:t>follow ‘laws of nature’.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half" idx="4294967295"/>
          </p:nvPr>
        </p:nvSpPr>
        <p:spPr>
          <a:xfrm>
            <a:off x="5775325" y="3200400"/>
            <a:ext cx="3368675" cy="3282950"/>
          </a:xfrm>
          <a:prstGeom prst="rect">
            <a:avLst/>
          </a:prstGeom>
        </p:spPr>
        <p:txBody>
          <a:bodyPr/>
          <a:lstStyle/>
          <a:p>
            <a:pPr marL="569913" indent="-280988"/>
            <a:r>
              <a:rPr lang="en-US" altLang="en-US" sz="2400" smtClean="0">
                <a:solidFill>
                  <a:srgbClr val="FFFF00"/>
                </a:solidFill>
              </a:rPr>
              <a:t>References</a:t>
            </a:r>
          </a:p>
          <a:p>
            <a:pPr marL="457200" lvl="1" indent="-223838"/>
            <a:r>
              <a:rPr lang="en-US" altLang="en-US" sz="1600" smtClean="0"/>
              <a:t>follow, ideally, the syntactic-semantic conventions of some representation language,</a:t>
            </a:r>
          </a:p>
          <a:p>
            <a:pPr marL="457200" lvl="1" indent="-223838"/>
            <a:r>
              <a:rPr lang="en-US" altLang="en-US" sz="1600" smtClean="0"/>
              <a:t>are restricted by the expressivity of that language,</a:t>
            </a:r>
          </a:p>
          <a:p>
            <a:pPr marL="457200" lvl="1" indent="-223838"/>
            <a:r>
              <a:rPr lang="en-US" altLang="en-US" sz="1600" smtClean="0"/>
              <a:t>reference collections need to come, for correct interpretation, with documentation outside the representation.</a:t>
            </a:r>
          </a:p>
        </p:txBody>
      </p:sp>
      <p:grpSp>
        <p:nvGrpSpPr>
          <p:cNvPr id="11269" name="Group 28"/>
          <p:cNvGrpSpPr>
            <a:grpSpLocks/>
          </p:cNvGrpSpPr>
          <p:nvPr/>
        </p:nvGrpSpPr>
        <p:grpSpPr bwMode="auto">
          <a:xfrm>
            <a:off x="177800" y="1752600"/>
            <a:ext cx="8742363" cy="1366838"/>
            <a:chOff x="177283" y="2057400"/>
            <a:chExt cx="8742782" cy="1366935"/>
          </a:xfrm>
        </p:grpSpPr>
        <p:pic>
          <p:nvPicPr>
            <p:cNvPr id="11272" name="Picture 29" descr="skew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83" y="2057400"/>
              <a:ext cx="8742782" cy="136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3" name="Picture 4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0818" y="2326428"/>
              <a:ext cx="1316631" cy="820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4" name="Line 60"/>
            <p:cNvSpPr>
              <a:spLocks noChangeShapeType="1"/>
            </p:cNvSpPr>
            <p:nvPr/>
          </p:nvSpPr>
          <p:spPr bwMode="auto">
            <a:xfrm flipH="1">
              <a:off x="7051813" y="2438400"/>
              <a:ext cx="448851" cy="13669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6" name="Content Placeholder 24"/>
          <p:cNvSpPr txBox="1">
            <a:spLocks/>
          </p:cNvSpPr>
          <p:nvPr/>
        </p:nvSpPr>
        <p:spPr bwMode="auto">
          <a:xfrm>
            <a:off x="2827338" y="3200400"/>
            <a:ext cx="3051175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20000"/>
              </a:spcBef>
              <a:defRPr/>
            </a:pPr>
            <a:r>
              <a:rPr lang="en-US" b="0" kern="0" dirty="0">
                <a:solidFill>
                  <a:srgbClr val="FFFF00"/>
                </a:solidFill>
                <a:latin typeface="+mn-lt"/>
              </a:rPr>
              <a:t>Window on reality</a:t>
            </a:r>
          </a:p>
          <a:p>
            <a:pPr marL="401638" lvl="1" indent="-233363" algn="l" eaLnBrk="0" hangingPunct="0">
              <a:spcBef>
                <a:spcPct val="20000"/>
              </a:spcBef>
              <a:defRPr/>
            </a:pPr>
            <a:r>
              <a:rPr lang="en-US" sz="1600" b="0" kern="0" dirty="0">
                <a:solidFill>
                  <a:srgbClr val="EBE6FC"/>
                </a:solidFill>
                <a:latin typeface="+mn-lt"/>
              </a:rPr>
              <a:t>restricted by:</a:t>
            </a:r>
          </a:p>
          <a:p>
            <a:pPr marL="401638" lvl="1" indent="-233363" algn="l" eaLnBrk="0" hangingPunct="0">
              <a:spcBef>
                <a:spcPct val="20000"/>
              </a:spcBef>
              <a:buFont typeface="Times New Roman" pitchFamily="18" charset="0"/>
              <a:buChar char="−"/>
              <a:defRPr/>
            </a:pPr>
            <a:r>
              <a:rPr lang="en-US" sz="1600" b="0" kern="0" dirty="0">
                <a:solidFill>
                  <a:srgbClr val="EBE6FC"/>
                </a:solidFill>
                <a:latin typeface="+mn-lt"/>
              </a:rPr>
              <a:t>what is physically and technically observable,</a:t>
            </a:r>
          </a:p>
          <a:p>
            <a:pPr marL="401638" lvl="1" indent="-233363" algn="l" eaLnBrk="0" hangingPunct="0">
              <a:spcBef>
                <a:spcPct val="20000"/>
              </a:spcBef>
              <a:buFont typeface="Times New Roman" pitchFamily="18" charset="0"/>
              <a:buChar char="−"/>
              <a:defRPr/>
            </a:pPr>
            <a:r>
              <a:rPr lang="en-US" sz="1600" b="0" kern="0" dirty="0">
                <a:solidFill>
                  <a:srgbClr val="EBE6FC"/>
                </a:solidFill>
                <a:latin typeface="+mn-lt"/>
              </a:rPr>
              <a:t>fit between what is measured and what we think is measured,</a:t>
            </a:r>
          </a:p>
          <a:p>
            <a:pPr marL="401638" lvl="1" indent="-233363" algn="l" eaLnBrk="0" hangingPunct="0">
              <a:spcBef>
                <a:spcPct val="20000"/>
              </a:spcBef>
              <a:buFont typeface="Times New Roman" pitchFamily="18" charset="0"/>
              <a:buChar char="−"/>
              <a:defRPr/>
            </a:pPr>
            <a:r>
              <a:rPr lang="en-US" sz="1600" b="0" kern="0" dirty="0">
                <a:solidFill>
                  <a:srgbClr val="EBE6FC"/>
                </a:solidFill>
                <a:latin typeface="+mn-lt"/>
              </a:rPr>
              <a:t>fit between established knowledge and ‘laws of nature’.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61925" y="6261100"/>
            <a:ext cx="8867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L1: what is real                L2: beliefs                 L3: representations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821" y="5574972"/>
            <a:ext cx="2364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Correspondence with levels of reality?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6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  <p:bldP spid="10" grpId="0"/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r>
              <a:rPr lang="en-US" sz="3200" i="1" dirty="0"/>
              <a:t>The </a:t>
            </a:r>
            <a:r>
              <a:rPr lang="en-US" sz="3200" i="1" dirty="0" smtClean="0"/>
              <a:t>term ‘class’ </a:t>
            </a:r>
            <a:r>
              <a:rPr lang="en-US" sz="3200" i="1" dirty="0"/>
              <a:t>refers to what is general in </a:t>
            </a:r>
            <a:r>
              <a:rPr lang="en-US" sz="3200" i="1" dirty="0" smtClean="0"/>
              <a:t>reality (broadly </a:t>
            </a:r>
            <a:r>
              <a:rPr lang="en-US" sz="3200" i="1" dirty="0"/>
              <a:t>equivalent to </a:t>
            </a:r>
            <a:r>
              <a:rPr lang="en-US" sz="3200" i="1" dirty="0" smtClean="0"/>
              <a:t>‘concept</a:t>
            </a:r>
            <a:r>
              <a:rPr lang="en-US" sz="3200" b="1" i="1" dirty="0" smtClean="0"/>
              <a:t>’, </a:t>
            </a:r>
            <a:r>
              <a:rPr lang="en-US" sz="3200" i="1" dirty="0" smtClean="0"/>
              <a:t>and ‘universal’ </a:t>
            </a:r>
            <a:r>
              <a:rPr lang="en-US" sz="3200" i="1" dirty="0"/>
              <a:t>or </a:t>
            </a:r>
            <a:r>
              <a:rPr lang="en-US" sz="3200" i="1" dirty="0" smtClean="0"/>
              <a:t>‘</a:t>
            </a:r>
            <a:r>
              <a:rPr lang="en-US" sz="3200" i="1" dirty="0"/>
              <a:t>type</a:t>
            </a:r>
            <a:r>
              <a:rPr lang="en-US" sz="3200" i="1" dirty="0" smtClean="0"/>
              <a:t>’).</a:t>
            </a:r>
            <a:endParaRPr lang="en-US" sz="3200" i="1" dirty="0"/>
          </a:p>
          <a:p>
            <a:pPr marL="0" indent="0" algn="ctr"/>
            <a:r>
              <a:rPr lang="en-US" sz="3200" i="1" dirty="0" smtClean="0"/>
              <a:t>‘</a:t>
            </a:r>
            <a:r>
              <a:rPr lang="en-US" sz="3200" i="1" dirty="0"/>
              <a:t>instance</a:t>
            </a:r>
            <a:r>
              <a:rPr lang="en-US" sz="3200" i="1" dirty="0" smtClean="0"/>
              <a:t>’ (‘</a:t>
            </a:r>
            <a:r>
              <a:rPr lang="en-US" sz="3200" i="1" dirty="0"/>
              <a:t>token</a:t>
            </a:r>
            <a:r>
              <a:rPr lang="en-US" sz="3200" i="1" dirty="0" smtClean="0"/>
              <a:t>’ </a:t>
            </a:r>
            <a:r>
              <a:rPr lang="en-US" sz="3200" i="1" dirty="0"/>
              <a:t>or </a:t>
            </a:r>
            <a:r>
              <a:rPr lang="en-US" sz="3200" i="1" dirty="0" smtClean="0"/>
              <a:t>‘individual’) </a:t>
            </a:r>
            <a:r>
              <a:rPr lang="en-US" sz="3200" i="1" dirty="0"/>
              <a:t>refers to what is particular in </a:t>
            </a:r>
            <a:r>
              <a:rPr lang="en-US" sz="3200" i="1" dirty="0" smtClean="0"/>
              <a:t>reality plays </a:t>
            </a:r>
            <a:r>
              <a:rPr lang="en-US" sz="3200" i="1" dirty="0"/>
              <a:t>a fundamental role in the definition of what it </a:t>
            </a:r>
            <a:r>
              <a:rPr lang="en-US" sz="3200" i="1" dirty="0" smtClean="0"/>
              <a:t>means for </a:t>
            </a:r>
            <a:r>
              <a:rPr lang="en-US" sz="3200" i="1" dirty="0"/>
              <a:t>one class to stand in relation to another.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474023"/>
            <a:ext cx="853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Alexander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C.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Yu.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Methods in biomedical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ontology. Journal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of Biomedical Informatics 39 (2006)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252–266.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3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Discuss: </a:t>
            </a:r>
            <a:r>
              <a:rPr lang="en-US" u="sng" dirty="0" smtClean="0"/>
              <a:t>Principles of classification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3886200"/>
          </a:xfrm>
        </p:spPr>
        <p:txBody>
          <a:bodyPr/>
          <a:lstStyle/>
          <a:p>
            <a:r>
              <a:rPr lang="en-US" i="1" dirty="0"/>
              <a:t>1. Each hierarchy must have a single root.</a:t>
            </a:r>
          </a:p>
          <a:p>
            <a:r>
              <a:rPr lang="en-US" i="1" dirty="0"/>
              <a:t>2. Each class (except for the root) must have at least one parent.</a:t>
            </a:r>
          </a:p>
          <a:p>
            <a:r>
              <a:rPr lang="en-US" i="1" dirty="0"/>
              <a:t>3. Non-leaf classes must have at least two children.</a:t>
            </a:r>
          </a:p>
          <a:p>
            <a:r>
              <a:rPr lang="en-US" i="1" dirty="0"/>
              <a:t>4. Each class must differ from each other class in its definition. </a:t>
            </a:r>
            <a:r>
              <a:rPr lang="en-US" i="1" dirty="0" smtClean="0"/>
              <a:t>In particular</a:t>
            </a:r>
            <a:r>
              <a:rPr lang="en-US" i="1" dirty="0"/>
              <a:t>, each child must differ from its parent and siblings </a:t>
            </a:r>
            <a:r>
              <a:rPr lang="en-US" i="1" dirty="0" smtClean="0"/>
              <a:t>must differ </a:t>
            </a:r>
            <a:r>
              <a:rPr lang="en-US" i="1" dirty="0"/>
              <a:t>from one another.</a:t>
            </a:r>
          </a:p>
          <a:p>
            <a:r>
              <a:rPr lang="en-US" i="1" dirty="0"/>
              <a:t>5. Subclasses should be mutually exclusive and jointly exhaustive.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400" y="6019800"/>
            <a:ext cx="7848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Bodenreider O, Smith B, Kumar A, Burgun A. </a:t>
            </a:r>
            <a:endParaRPr lang="pt-BR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Investigating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subsumption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DL-based terminologies: a case study in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SNOMED CT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Hahn U, editor. KR-MED 2004; 2004. Whistler, Canada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AMIA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2004. p. 12–20.</a:t>
            </a:r>
          </a:p>
        </p:txBody>
      </p:sp>
    </p:spTree>
    <p:extLst>
      <p:ext uri="{BB962C8B-B14F-4D97-AF65-F5344CB8AC3E}">
        <p14:creationId xmlns:p14="http://schemas.microsoft.com/office/powerpoint/2010/main" val="9089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Ontologies </a:t>
            </a:r>
            <a:r>
              <a:rPr lang="en-US" i="1" dirty="0"/>
              <a:t>provide identifiers for classes and </a:t>
            </a:r>
            <a:r>
              <a:rPr lang="en-US" i="1" dirty="0" smtClean="0"/>
              <a:t>relations that </a:t>
            </a:r>
            <a:r>
              <a:rPr lang="en-US" i="1" dirty="0"/>
              <a:t>represent phenomena within a domain, </a:t>
            </a:r>
            <a:r>
              <a:rPr lang="en-US" i="1" dirty="0" smtClean="0"/>
              <a:t>thereby enabling </a:t>
            </a:r>
            <a:r>
              <a:rPr lang="en-US" i="1" dirty="0"/>
              <a:t>integration of data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438400" y="613546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Hoehndorf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Paul N. Schofield and Georgios V.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Gkoutos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ontologies in biological and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 research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functional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Briefings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Bioinformatics, 16(6), 2015,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1069–1080.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59C00"/>
                </a:solidFill>
              </a:rPr>
              <a:t>Q5. What is problematic here?</a:t>
            </a:r>
            <a:endParaRPr lang="en-US" dirty="0">
              <a:solidFill>
                <a:srgbClr val="E59C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14545"/>
            <a:ext cx="6553200" cy="49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Ontologies </a:t>
            </a:r>
            <a:r>
              <a:rPr lang="en-US" i="1" dirty="0">
                <a:solidFill>
                  <a:srgbClr val="0070C0"/>
                </a:solidFill>
              </a:rPr>
              <a:t>provide identifiers for classes and </a:t>
            </a:r>
            <a:r>
              <a:rPr lang="en-US" i="1" dirty="0" smtClean="0">
                <a:solidFill>
                  <a:srgbClr val="0070C0"/>
                </a:solidFill>
              </a:rPr>
              <a:t>relations that </a:t>
            </a:r>
            <a:r>
              <a:rPr lang="en-US" i="1" dirty="0">
                <a:solidFill>
                  <a:srgbClr val="0070C0"/>
                </a:solidFill>
              </a:rPr>
              <a:t>represent phenomena within a domain, </a:t>
            </a:r>
            <a:r>
              <a:rPr lang="en-US" i="1" dirty="0" smtClean="0">
                <a:solidFill>
                  <a:srgbClr val="0070C0"/>
                </a:solidFill>
              </a:rPr>
              <a:t>thereby enabling </a:t>
            </a:r>
            <a:r>
              <a:rPr lang="en-US" i="1" dirty="0">
                <a:solidFill>
                  <a:srgbClr val="0070C0"/>
                </a:solidFill>
              </a:rPr>
              <a:t>integration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Ontologies </a:t>
            </a:r>
            <a:r>
              <a:rPr lang="en-US" i="1" dirty="0"/>
              <a:t>provide labels for classes and relations</a:t>
            </a:r>
            <a:r>
              <a:rPr lang="en-US" i="1" dirty="0" smtClean="0"/>
              <a:t>, thereby </a:t>
            </a:r>
            <a:r>
              <a:rPr lang="en-US" i="1" dirty="0"/>
              <a:t>providing a domain vocabulary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438400" y="613546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Hoehndorf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Paul N. Schofield and Georgios V.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Gkoutos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ontologies in biological and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 research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functional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Briefings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Bioinformatics, 16(6), 2015,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1069–1080.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E59C00"/>
                </a:solidFill>
              </a:rPr>
              <a:t>Q4. What is problematic here? </a:t>
            </a:r>
            <a:endParaRPr lang="en-US" dirty="0">
              <a:solidFill>
                <a:srgbClr val="E59C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856150"/>
            <a:ext cx="8686800" cy="45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6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Ontologies </a:t>
            </a:r>
            <a:r>
              <a:rPr lang="en-US" i="1" dirty="0">
                <a:solidFill>
                  <a:srgbClr val="0070C0"/>
                </a:solidFill>
              </a:rPr>
              <a:t>provide identifiers for classes and </a:t>
            </a:r>
            <a:r>
              <a:rPr lang="en-US" i="1" dirty="0" smtClean="0">
                <a:solidFill>
                  <a:srgbClr val="0070C0"/>
                </a:solidFill>
              </a:rPr>
              <a:t>relations that </a:t>
            </a:r>
            <a:r>
              <a:rPr lang="en-US" i="1" dirty="0">
                <a:solidFill>
                  <a:srgbClr val="0070C0"/>
                </a:solidFill>
              </a:rPr>
              <a:t>represent phenomena within a domain, </a:t>
            </a:r>
            <a:r>
              <a:rPr lang="en-US" i="1" dirty="0" smtClean="0">
                <a:solidFill>
                  <a:srgbClr val="0070C0"/>
                </a:solidFill>
              </a:rPr>
              <a:t>thereby enabling </a:t>
            </a:r>
            <a:r>
              <a:rPr lang="en-US" i="1" dirty="0">
                <a:solidFill>
                  <a:srgbClr val="0070C0"/>
                </a:solidFill>
              </a:rPr>
              <a:t>integration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70C0"/>
                </a:solidFill>
              </a:rPr>
              <a:t>Ontologies </a:t>
            </a:r>
            <a:r>
              <a:rPr lang="en-US" i="1" dirty="0">
                <a:solidFill>
                  <a:srgbClr val="0070C0"/>
                </a:solidFill>
              </a:rPr>
              <a:t>provide labels for classes and relations</a:t>
            </a:r>
            <a:r>
              <a:rPr lang="en-US" i="1" dirty="0" smtClean="0">
                <a:solidFill>
                  <a:srgbClr val="0070C0"/>
                </a:solidFill>
              </a:rPr>
              <a:t>, thereby </a:t>
            </a:r>
            <a:r>
              <a:rPr lang="en-US" i="1" dirty="0">
                <a:solidFill>
                  <a:srgbClr val="0070C0"/>
                </a:solidFill>
              </a:rPr>
              <a:t>providing a domain vocabulary.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Ontologies </a:t>
            </a:r>
            <a:r>
              <a:rPr lang="en-US" i="1" dirty="0"/>
              <a:t>provide metadata associated with </a:t>
            </a:r>
            <a:r>
              <a:rPr lang="en-US" i="1" dirty="0" smtClean="0"/>
              <a:t>classes and </a:t>
            </a:r>
            <a:r>
              <a:rPr lang="en-US" i="1" dirty="0"/>
              <a:t>relations that allows human users to </a:t>
            </a:r>
            <a:r>
              <a:rPr lang="en-US" i="1" dirty="0" smtClean="0"/>
              <a:t>understand their </a:t>
            </a:r>
            <a:r>
              <a:rPr lang="en-US" i="1" dirty="0"/>
              <a:t>meaning and contribute to consistent use in </a:t>
            </a:r>
            <a:r>
              <a:rPr lang="en-US" i="1" dirty="0" smtClean="0"/>
              <a:t>annotation and </a:t>
            </a:r>
            <a:r>
              <a:rPr lang="en-US" i="1" dirty="0"/>
              <a:t>other applications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2438400" y="613546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Hoehndorf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Paul N. Schofield and Georgios V.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Gkoutos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ontologies in biological and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 research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functional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Briefings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Bioinformatics, 16(6), 2015,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1069–1080.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SNOMED CT’s ‘semantic tags’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92" y="1400175"/>
            <a:ext cx="4440290" cy="515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400175"/>
            <a:ext cx="4505325" cy="51530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2209800" y="1981200"/>
            <a:ext cx="2514600" cy="76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062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23390"/>
              </p:ext>
            </p:extLst>
          </p:nvPr>
        </p:nvGraphicFramePr>
        <p:xfrm>
          <a:off x="228600" y="1676400"/>
          <a:ext cx="8686801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1676400"/>
                <a:gridCol w="4800600"/>
                <a:gridCol w="1600201"/>
              </a:tblGrid>
              <a:tr h="3810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Related Class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Assessment: evaluation of …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Final score %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29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A1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Aug 31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Advance reading test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2%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A2</a:t>
                      </a:r>
                      <a:endParaRPr lang="en-US" sz="1600" dirty="0"/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Sept 21</a:t>
                      </a:r>
                      <a:endParaRPr lang="en-US" sz="1600" dirty="0"/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Post-class</a:t>
                      </a:r>
                      <a:r>
                        <a:rPr lang="en-US" sz="1600" baseline="0" dirty="0" smtClean="0"/>
                        <a:t> assignment T2</a:t>
                      </a:r>
                      <a:endParaRPr lang="en-US" sz="1600" dirty="0"/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8%</a:t>
                      </a:r>
                      <a:endParaRPr lang="en-US" sz="1600" dirty="0"/>
                    </a:p>
                  </a:txBody>
                  <a:tcPr>
                    <a:solidFill>
                      <a:srgbClr val="E59C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Oct 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Advance reading test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2%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A4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Oct 5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Post-class</a:t>
                      </a:r>
                      <a:r>
                        <a:rPr lang="en-US" sz="1600" baseline="0" dirty="0" smtClean="0"/>
                        <a:t> assignment T3</a:t>
                      </a:r>
                      <a:endParaRPr lang="en-US" sz="1600" dirty="0" smtClean="0"/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8%</a:t>
                      </a:r>
                      <a:endParaRPr lang="en-US" sz="1600" dirty="0"/>
                    </a:p>
                  </a:txBody>
                  <a:tcPr>
                    <a:solidFill>
                      <a:srgbClr val="E59C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Oct 12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Advance reading test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2%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A6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Oct 19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Individual</a:t>
                      </a:r>
                      <a:r>
                        <a:rPr lang="en-US" sz="1600" baseline="0" dirty="0" smtClean="0"/>
                        <a:t> reviews on abstracts (T5)</a:t>
                      </a:r>
                      <a:endParaRPr lang="en-US" sz="1600" dirty="0" smtClean="0"/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5%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A7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Oct 19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Group assessment of term</a:t>
                      </a:r>
                      <a:r>
                        <a:rPr lang="en-US" sz="1600" baseline="0" dirty="0" smtClean="0"/>
                        <a:t> paper abstract </a:t>
                      </a:r>
                      <a:r>
                        <a:rPr lang="en-US" sz="1600" dirty="0" smtClean="0"/>
                        <a:t>reviews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5%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A8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Oct 26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Post-class</a:t>
                      </a:r>
                      <a:r>
                        <a:rPr lang="en-US" sz="1600" baseline="0" dirty="0" smtClean="0"/>
                        <a:t> assignment T6</a:t>
                      </a:r>
                      <a:endParaRPr lang="en-US" sz="1600" dirty="0" smtClean="0"/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10%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A9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Nov 2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Post-class assignment of Nov 2 (T9)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8%</a:t>
                      </a:r>
                    </a:p>
                  </a:txBody>
                  <a:tcPr>
                    <a:solidFill>
                      <a:srgbClr val="E59C0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Nov 30/Dec 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Final paper, including ontology components (T10)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Nov 30/Dec 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Final PP presentation / discussion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290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72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inheritance and semantic tags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447800"/>
            <a:ext cx="4023807" cy="49530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731796" y="1447800"/>
            <a:ext cx="4023807" cy="4953000"/>
            <a:chOff x="4731796" y="1447800"/>
            <a:chExt cx="4023807" cy="4953000"/>
          </a:xfrm>
        </p:grpSpPr>
        <p:pic>
          <p:nvPicPr>
            <p:cNvPr id="5" name="Content Placeholder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1796" y="1447800"/>
              <a:ext cx="4023807" cy="4953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6629401" y="2191328"/>
              <a:ext cx="1981200" cy="33528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22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latin typeface="Times" pitchFamily="122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122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" pitchFamily="122" charset="0"/>
                </a:rPr>
                <a:t>This would be a mistake!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" pitchFamily="12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6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Mismatches between ‘disorder’ tag and ‘disease’ class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371600" y="1905000"/>
            <a:ext cx="6553200" cy="4324350"/>
            <a:chOff x="1371600" y="2271712"/>
            <a:chExt cx="6172200" cy="39576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2590800"/>
              <a:ext cx="6172200" cy="36385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2271712"/>
              <a:ext cx="6172200" cy="333375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990600" y="63246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Bona J, Ceusters W. Scrutinizing the relationships between SNOMED CT concepts and semantic tags. International Conference on Biomedical Ontology (ICBO 2017), Newcastle upon Tyne, UK, Sept 13-15, 2017.</a:t>
            </a:r>
          </a:p>
        </p:txBody>
      </p:sp>
    </p:spTree>
    <p:extLst>
      <p:ext uri="{BB962C8B-B14F-4D97-AF65-F5344CB8AC3E}">
        <p14:creationId xmlns:p14="http://schemas.microsoft.com/office/powerpoint/2010/main" val="5754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dirty="0" smtClean="0"/>
          </a:p>
          <a:p>
            <a:pPr marL="0" indent="0"/>
            <a:endParaRPr lang="en-US" dirty="0"/>
          </a:p>
          <a:p>
            <a:pPr marL="0" indent="0" algn="ctr"/>
            <a:r>
              <a:rPr lang="en-US" sz="3600" i="1" dirty="0"/>
              <a:t>One of the crucial decisions in ontology construction </a:t>
            </a:r>
            <a:r>
              <a:rPr lang="en-US" sz="3600" i="1" dirty="0" smtClean="0"/>
              <a:t>is to </a:t>
            </a:r>
            <a:r>
              <a:rPr lang="en-US" sz="3600" i="1" dirty="0"/>
              <a:t>select the formalism in which the ontology will be implemented.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533400" y="6474023"/>
            <a:ext cx="853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+mn-lt"/>
              </a:rPr>
              <a:t>Alexander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C.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Yu.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Methods in biomedical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ontology. Journal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of Biomedical Informatics 39 (2006) </a:t>
            </a:r>
            <a:r>
              <a:rPr lang="en-US" sz="1400" dirty="0" smtClean="0">
                <a:solidFill>
                  <a:schemeClr val="bg1"/>
                </a:solidFill>
                <a:latin typeface="+mn-lt"/>
              </a:rPr>
              <a:t>252–266.</a:t>
            </a:r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3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Ontologies </a:t>
            </a:r>
            <a:r>
              <a:rPr lang="en-US" i="1" dirty="0"/>
              <a:t>provide axioms and formal definitions </a:t>
            </a:r>
            <a:r>
              <a:rPr lang="en-US" i="1" dirty="0" smtClean="0"/>
              <a:t>that enable </a:t>
            </a:r>
            <a:r>
              <a:rPr lang="en-US" i="1" dirty="0"/>
              <a:t>computational access to some aspects of </a:t>
            </a:r>
            <a:r>
              <a:rPr lang="en-US" i="1" dirty="0" smtClean="0"/>
              <a:t>the meaning </a:t>
            </a:r>
            <a:r>
              <a:rPr lang="en-US" i="1" dirty="0"/>
              <a:t>of classes and relations</a:t>
            </a:r>
            <a:r>
              <a:rPr lang="en-US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38400" y="613546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Hoehndorf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Paul N. Schofield and Georgios V.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Gkoutos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ontologies in biological and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 research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functional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Briefings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Bioinformatics, 16(6), 2015,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1069–1080.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1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SNOMED CT: </a:t>
            </a:r>
            <a:br>
              <a:rPr lang="en-US" dirty="0" smtClean="0"/>
            </a:br>
            <a:r>
              <a:rPr lang="en-US" dirty="0" smtClean="0"/>
              <a:t>Elevated </a:t>
            </a:r>
            <a:r>
              <a:rPr lang="en-US" dirty="0"/>
              <a:t>liver enzymes level due to cystic fibrosis (disorder)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057250"/>
              </p:ext>
            </p:extLst>
          </p:nvPr>
        </p:nvGraphicFramePr>
        <p:xfrm>
          <a:off x="152400" y="2942268"/>
          <a:ext cx="8915400" cy="3306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0181"/>
                <a:gridCol w="4887983"/>
                <a:gridCol w="1587236"/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Relationship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Destination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Is a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Elevated liver enzymes level (finding)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Stated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Due to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Cystic fibrosis (disorder)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Stated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Is a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Elevated liver enzymes level (finding)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Inferred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Due to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Cystic fibrosis (disorder)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Inferred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Interprets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Measurement of liver enzyme (procedure)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Inferred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Has interpretation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Outside reference range (qualifier value)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Inferred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Has interpretation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Above reference range (qualifier value)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Inferred 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Interprets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Measurement procedure (procedure)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Inferred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305" marR="2730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definitions in SNOMED 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76399"/>
            <a:ext cx="8229600" cy="46992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010400" y="6019800"/>
            <a:ext cx="1676400" cy="3558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2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3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59C00"/>
                </a:solidFill>
              </a:rPr>
              <a:t>Q3: Which problem with the old definition does </a:t>
            </a:r>
            <a:r>
              <a:rPr lang="en-US" dirty="0" smtClean="0">
                <a:solidFill>
                  <a:srgbClr val="E59C00"/>
                </a:solidFill>
              </a:rPr>
              <a:t>the new one </a:t>
            </a:r>
            <a:r>
              <a:rPr lang="en-US" dirty="0">
                <a:solidFill>
                  <a:srgbClr val="E59C00"/>
                </a:solidFill>
              </a:rPr>
              <a:t>solve?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686800" cy="4343400"/>
          </a:xfrm>
        </p:spPr>
        <p:txBody>
          <a:bodyPr/>
          <a:lstStyle/>
          <a:p>
            <a:r>
              <a:rPr lang="en-US" b="1" u="sng" dirty="0" smtClean="0"/>
              <a:t>Old</a:t>
            </a:r>
            <a:r>
              <a:rPr lang="en-US" dirty="0" smtClean="0"/>
              <a:t>: </a:t>
            </a:r>
            <a:r>
              <a:rPr lang="en-US" i="1" dirty="0" smtClean="0"/>
              <a:t>a </a:t>
            </a:r>
            <a:r>
              <a:rPr lang="en-US" b="1" dirty="0"/>
              <a:t>material physical anatomical </a:t>
            </a:r>
            <a:r>
              <a:rPr lang="en-US" b="1" dirty="0" smtClean="0"/>
              <a:t>entity </a:t>
            </a:r>
            <a:r>
              <a:rPr lang="en-US" dirty="0" smtClean="0"/>
              <a:t>which </a:t>
            </a:r>
            <a:r>
              <a:rPr lang="en-US" i="1" dirty="0"/>
              <a:t>has </a:t>
            </a:r>
            <a:r>
              <a:rPr lang="en-US" dirty="0"/>
              <a:t>inherent 3D shape</a:t>
            </a:r>
            <a:r>
              <a:rPr lang="en-US" dirty="0" smtClean="0"/>
              <a:t>; </a:t>
            </a:r>
            <a:r>
              <a:rPr lang="en-US" i="1" dirty="0" smtClean="0"/>
              <a:t>is </a:t>
            </a:r>
            <a:r>
              <a:rPr lang="en-US" i="1" dirty="0"/>
              <a:t>generated by </a:t>
            </a:r>
            <a:r>
              <a:rPr lang="en-US" dirty="0"/>
              <a:t>coordinated expression of the </a:t>
            </a:r>
            <a:r>
              <a:rPr lang="en-US" dirty="0" smtClean="0"/>
              <a:t>organism’s </a:t>
            </a:r>
            <a:r>
              <a:rPr lang="en-US" dirty="0"/>
              <a:t>own structural genes</a:t>
            </a:r>
            <a:r>
              <a:rPr lang="en-US" dirty="0" smtClean="0"/>
              <a:t>; </a:t>
            </a:r>
            <a:r>
              <a:rPr lang="en-US" i="1" dirty="0" smtClean="0"/>
              <a:t>consists </a:t>
            </a:r>
            <a:r>
              <a:rPr lang="en-US" i="1" dirty="0"/>
              <a:t>of </a:t>
            </a:r>
            <a:r>
              <a:rPr lang="en-US" dirty="0"/>
              <a:t>parts </a:t>
            </a:r>
            <a:r>
              <a:rPr lang="en-US" dirty="0" smtClean="0"/>
              <a:t>that are </a:t>
            </a:r>
            <a:r>
              <a:rPr lang="en-US" b="1" dirty="0"/>
              <a:t>anatomical </a:t>
            </a:r>
            <a:r>
              <a:rPr lang="en-US" b="1" dirty="0" smtClean="0"/>
              <a:t>structures, </a:t>
            </a:r>
            <a:r>
              <a:rPr lang="en-US" dirty="0" smtClean="0"/>
              <a:t>[which are] </a:t>
            </a:r>
            <a:r>
              <a:rPr lang="en-US" i="1" dirty="0" smtClean="0"/>
              <a:t>spatially </a:t>
            </a:r>
            <a:r>
              <a:rPr lang="en-US" i="1" dirty="0"/>
              <a:t>related </a:t>
            </a:r>
            <a:r>
              <a:rPr lang="en-US" dirty="0"/>
              <a:t>to one another in </a:t>
            </a:r>
            <a:r>
              <a:rPr lang="en-US" dirty="0" smtClean="0"/>
              <a:t>patterns and </a:t>
            </a:r>
            <a:r>
              <a:rPr lang="en-US" i="1" dirty="0" smtClean="0"/>
              <a:t>determined </a:t>
            </a:r>
            <a:r>
              <a:rPr lang="en-US" i="1" dirty="0"/>
              <a:t>by </a:t>
            </a:r>
            <a:r>
              <a:rPr lang="en-US" dirty="0"/>
              <a:t>coordinated gene	</a:t>
            </a:r>
            <a:r>
              <a:rPr lang="en-US" dirty="0" smtClean="0"/>
              <a:t> expression.</a:t>
            </a:r>
          </a:p>
          <a:p>
            <a:r>
              <a:rPr lang="en-US" u="sng" dirty="0" smtClean="0"/>
              <a:t>New</a:t>
            </a:r>
            <a:r>
              <a:rPr lang="en-US" dirty="0" smtClean="0"/>
              <a:t>: </a:t>
            </a:r>
            <a:r>
              <a:rPr lang="en-US" dirty="0"/>
              <a:t>Material anatomical entity which is generated by coordinated expression of the organism's own genes that guide its morphogenesis; has inherent 3D shape; its parts are connected and spatially related to one another in patterns determined by coordinated gene expression.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 smtClean="0"/>
              <a:t>Combining </a:t>
            </a:r>
            <a:r>
              <a:rPr lang="en-US" i="1" dirty="0"/>
              <a:t>the four main features of ontologies </a:t>
            </a:r>
            <a:r>
              <a:rPr lang="en-US" i="1" dirty="0" smtClean="0"/>
              <a:t>(1.identifiers, 2.labels, 3.metadata, 4.axioms and formal definitions) facilitates semantic </a:t>
            </a:r>
            <a:r>
              <a:rPr lang="en-US" i="1" dirty="0"/>
              <a:t>integration of heterogeneous, </a:t>
            </a:r>
            <a:r>
              <a:rPr lang="en-US" i="1" dirty="0" smtClean="0"/>
              <a:t>multimodal data </a:t>
            </a:r>
            <a:r>
              <a:rPr lang="en-US" i="1" dirty="0"/>
              <a:t>within and across domains, and </a:t>
            </a:r>
            <a:r>
              <a:rPr lang="en-US" i="1" dirty="0" smtClean="0"/>
              <a:t>enables novel </a:t>
            </a:r>
            <a:r>
              <a:rPr lang="en-US" i="1" dirty="0"/>
              <a:t>data mining methods that span </a:t>
            </a:r>
            <a:r>
              <a:rPr lang="en-US" i="1" dirty="0" smtClean="0"/>
              <a:t>traditional boundaries </a:t>
            </a:r>
            <a:r>
              <a:rPr lang="en-US" i="1" dirty="0"/>
              <a:t>between domains and data types.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6135469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Hoehndorf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Paul N. Schofield and Georgios V. </a:t>
            </a:r>
            <a:r>
              <a:rPr lang="en-US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Gkoutos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of ontologies in biological and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 research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functional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perspective.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Briefings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Bioinformatics, 16(6), 2015, </a:t>
            </a:r>
            <a:r>
              <a:rPr lang="en-US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1069–1080.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itle 1"/>
          <p:cNvSpPr>
            <a:spLocks noGrp="1"/>
          </p:cNvSpPr>
          <p:nvPr>
            <p:ph type="ctrTitle"/>
          </p:nvPr>
        </p:nvSpPr>
        <p:spPr>
          <a:xfrm>
            <a:off x="76200" y="1905000"/>
            <a:ext cx="8991600" cy="2628900"/>
          </a:xfrm>
        </p:spPr>
        <p:txBody>
          <a:bodyPr/>
          <a:lstStyle/>
          <a:p>
            <a:r>
              <a:rPr lang="en-US" altLang="en-US" dirty="0" smtClean="0"/>
              <a:t>Lecture 1 – Part </a:t>
            </a:r>
            <a:r>
              <a:rPr lang="en-US" altLang="en-US" dirty="0"/>
              <a:t>4</a:t>
            </a:r>
            <a:br>
              <a:rPr lang="en-US" altLang="en-US" dirty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Individual projects focus</a:t>
            </a:r>
            <a:endParaRPr lang="en-US" altLang="en-US" sz="3200" dirty="0" smtClean="0"/>
          </a:p>
        </p:txBody>
      </p:sp>
      <p:sp>
        <p:nvSpPr>
          <p:cNvPr id="148483" name="Subtitle 2"/>
          <p:cNvSpPr>
            <a:spLocks noGrp="1"/>
          </p:cNvSpPr>
          <p:nvPr>
            <p:ph type="subTitle" idx="1"/>
          </p:nvPr>
        </p:nvSpPr>
        <p:spPr>
          <a:xfrm>
            <a:off x="914400" y="4114800"/>
            <a:ext cx="7315200" cy="1047750"/>
          </a:xfrm>
        </p:spPr>
        <p:txBody>
          <a:bodyPr/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 </a:t>
            </a:r>
            <a:r>
              <a:rPr lang="en-US" altLang="en-US" sz="3000" dirty="0"/>
              <a:t>Werner </a:t>
            </a:r>
            <a:r>
              <a:rPr lang="en-US" altLang="en-US" sz="3000" dirty="0" smtClean="0"/>
              <a:t>Ceusters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9489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setup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76400"/>
            <a:ext cx="8991600" cy="4953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 smtClean="0"/>
              <a:t>Course objectives: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Acquire expert insight in the principles of ontological realism for ontology design and information management;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Apply that insight to identify and solve some problem in biomedical information management relevant to your PhD or project you are (or intend to be) involved in;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Address challenges brought about by: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existing constraints in available </a:t>
            </a:r>
            <a:r>
              <a:rPr lang="en-US" dirty="0" smtClean="0"/>
              <a:t>resources you are required to use: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 smtClean="0"/>
              <a:t>Protégé, Ontology for General Medical Science, … ;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sort of collaboration you are required to engage in such that your work for your own project goal is also beneficial for the realization of your fellow students’ project goals.</a:t>
            </a:r>
          </a:p>
        </p:txBody>
      </p:sp>
    </p:spTree>
    <p:extLst>
      <p:ext uri="{BB962C8B-B14F-4D97-AF65-F5344CB8AC3E}">
        <p14:creationId xmlns:p14="http://schemas.microsoft.com/office/powerpoint/2010/main" val="30348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2364509" cy="129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724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 smtClean="0"/>
              <a:t>Aug </a:t>
            </a:r>
            <a:r>
              <a:rPr lang="en-US" sz="1600" dirty="0"/>
              <a:t>31: Systems and techniques for representing biomedical data, information and knowledge in ontologies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7: Best practice principles for building domain ontologies, terms, and definitions 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14: Basic Formal Ontology (BS) and the Ontology for General Medical Science (OGMS)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21: Introduction to the Protégé ontology editor and add-on tools (Neil </a:t>
            </a:r>
            <a:r>
              <a:rPr lang="en-US" sz="1600" dirty="0" err="1"/>
              <a:t>Otte</a:t>
            </a:r>
            <a:r>
              <a:rPr lang="en-US" sz="16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Sept </a:t>
            </a:r>
            <a:r>
              <a:rPr lang="en-US" sz="1600" dirty="0"/>
              <a:t>28: BFO, OGMS and the OBO Foundry (BS)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5: Using referent tracking for building ontologies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12: Team exercise: building an ontology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</a:t>
            </a:r>
            <a:r>
              <a:rPr lang="en-US" sz="1600" dirty="0"/>
              <a:t>19: Team exercise: </a:t>
            </a:r>
            <a:r>
              <a:rPr lang="en-US" sz="1600" dirty="0" smtClean="0"/>
              <a:t>review </a:t>
            </a:r>
            <a:r>
              <a:rPr lang="en-US" sz="1600" dirty="0"/>
              <a:t>of term-paper abstracts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Oct 26: </a:t>
            </a:r>
            <a:r>
              <a:rPr lang="en-US" sz="1600" dirty="0"/>
              <a:t>Principles for ontology change management in biomedical information systems (WC)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2: </a:t>
            </a:r>
            <a:r>
              <a:rPr lang="en-US" sz="1600" dirty="0"/>
              <a:t>Ontological principles for combining healthcare data in big data repositories (WC,BS)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9: </a:t>
            </a:r>
            <a:r>
              <a:rPr lang="en-US" sz="1600" dirty="0"/>
              <a:t>Team exercise: use OGMS to improve biomedical informatics resources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16: </a:t>
            </a:r>
            <a:r>
              <a:rPr lang="en-US" sz="1600" dirty="0"/>
              <a:t>Evaluation of ontologies (WC, BS)</a:t>
            </a:r>
          </a:p>
          <a:p>
            <a:pPr>
              <a:buFont typeface="+mj-lt"/>
              <a:buAutoNum type="arabicPeriod"/>
            </a:pPr>
            <a:r>
              <a:rPr lang="en-US" sz="1600" dirty="0" smtClean="0"/>
              <a:t>Nov </a:t>
            </a:r>
            <a:r>
              <a:rPr lang="en-US" sz="1600" dirty="0"/>
              <a:t>30 </a:t>
            </a:r>
            <a:r>
              <a:rPr lang="en-US" sz="1600" dirty="0" smtClean="0"/>
              <a:t>and Dec 7: Student presentations.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6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22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12214</TotalTime>
  <Words>4515</Words>
  <Application>Microsoft Office PowerPoint</Application>
  <PresentationFormat>On-screen Show (4:3)</PresentationFormat>
  <Paragraphs>607</Paragraphs>
  <Slides>78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9" baseType="lpstr">
      <vt:lpstr>Batang</vt:lpstr>
      <vt:lpstr>MS PGothic</vt:lpstr>
      <vt:lpstr>Arial</vt:lpstr>
      <vt:lpstr>Calibri</vt:lpstr>
      <vt:lpstr>Georgia</vt:lpstr>
      <vt:lpstr>Times</vt:lpstr>
      <vt:lpstr>Times New Roman</vt:lpstr>
      <vt:lpstr>Trebuchet MS</vt:lpstr>
      <vt:lpstr>Verdana</vt:lpstr>
      <vt:lpstr>Office Theme</vt:lpstr>
      <vt:lpstr>Photo Editor-foto</vt:lpstr>
      <vt:lpstr>Advanced Topics in  Biomedical Ontology  PHI 637 SEM / BMI 708 SEM</vt:lpstr>
      <vt:lpstr>Lecture 1 Werner Ceusters</vt:lpstr>
      <vt:lpstr>Lecture 1 – Part 1 Course overview</vt:lpstr>
      <vt:lpstr>Housekeeping</vt:lpstr>
      <vt:lpstr>Class prerequisite: BMI508 / PHI548 or 549 </vt:lpstr>
      <vt:lpstr>Due dates (2017)</vt:lpstr>
      <vt:lpstr>Scoring</vt:lpstr>
      <vt:lpstr>Course setup (1)</vt:lpstr>
      <vt:lpstr>Classes</vt:lpstr>
      <vt:lpstr>Classes</vt:lpstr>
      <vt:lpstr>Classes</vt:lpstr>
      <vt:lpstr>Course related constraints</vt:lpstr>
      <vt:lpstr>Team exercises</vt:lpstr>
      <vt:lpstr>Team exercise 1</vt:lpstr>
      <vt:lpstr>Team exercise 1</vt:lpstr>
      <vt:lpstr>Team exercise 2</vt:lpstr>
      <vt:lpstr>Team exercise 3</vt:lpstr>
      <vt:lpstr>OMOP Common Data Model</vt:lpstr>
      <vt:lpstr>Person versus Provider</vt:lpstr>
      <vt:lpstr>RDoC Matrix (social processes domain)</vt:lpstr>
      <vt:lpstr>RDoC Subconstruct: Production of Non-Facial Communication </vt:lpstr>
      <vt:lpstr>RDoC Subconstruct: Production of Non-Facial Communication </vt:lpstr>
      <vt:lpstr>Team exercise 3</vt:lpstr>
      <vt:lpstr>After-class exercises</vt:lpstr>
      <vt:lpstr>Questions ?</vt:lpstr>
      <vt:lpstr>Lecture 1 – Part 2 Readings test</vt:lpstr>
      <vt:lpstr>Three views on what ‘ontology’ denotes</vt:lpstr>
      <vt:lpstr>Q2. What are ontologies useful for?</vt:lpstr>
      <vt:lpstr>Foundational Model of Anatomy Old definition of Anatomical Structure </vt:lpstr>
      <vt:lpstr>New definition for Anatomical Structure</vt:lpstr>
      <vt:lpstr>Q3: Which problem with the old definition does the new one solve? </vt:lpstr>
      <vt:lpstr>Q4. What is problematic here? </vt:lpstr>
      <vt:lpstr>Q5. What is problematic here?</vt:lpstr>
      <vt:lpstr>Q6. Bonus question:  What are the 4 meta-properties upon which OntoClean is based?</vt:lpstr>
      <vt:lpstr>Lecture 1 – Part 3  Systems and techniques for representing  biomedical data, information and knowledge in ontologies </vt:lpstr>
      <vt:lpstr>Lecture 1 – Part 3  Systems and techniques for representing  biomedical data, information and knowledge in ontologies </vt:lpstr>
      <vt:lpstr>Lecture 1 – Part 3  Systems and techniques for representing  biomedical data, information and knowledge in ontologies </vt:lpstr>
      <vt:lpstr>An ontology’s  ideal lifecycle</vt:lpstr>
      <vt:lpstr>PowerPoint Presentation</vt:lpstr>
      <vt:lpstr> Merging / Aligning    Mapping</vt:lpstr>
      <vt:lpstr>Uses</vt:lpstr>
      <vt:lpstr>IHI current data aggregation and use</vt:lpstr>
      <vt:lpstr>IHI intended data aggregation and use</vt:lpstr>
      <vt:lpstr>Common Data Models for Secondary Use</vt:lpstr>
      <vt:lpstr>Experiences with CDMs</vt:lpstr>
      <vt:lpstr>Results</vt:lpstr>
      <vt:lpstr>PERSON table</vt:lpstr>
      <vt:lpstr>Condition-occurrences versus eras</vt:lpstr>
      <vt:lpstr>Conventions</vt:lpstr>
      <vt:lpstr>Conventions</vt:lpstr>
      <vt:lpstr>An erroneous example</vt:lpstr>
      <vt:lpstr>PowerPoint Presentation</vt:lpstr>
      <vt:lpstr>PowerPoint Presentation</vt:lpstr>
      <vt:lpstr>Discuss …</vt:lpstr>
      <vt:lpstr>The focus on (big) data …</vt:lpstr>
      <vt:lpstr>Current mainstream thinking</vt:lpstr>
      <vt:lpstr>… makes one forget what data – ideally – are about </vt:lpstr>
      <vt:lpstr>Current mainstream thinking</vt:lpstr>
      <vt:lpstr>A non-trivial relation</vt:lpstr>
      <vt:lpstr>Three views on what ‘ontology’ denotes</vt:lpstr>
      <vt:lpstr>What makes it non-trivial?</vt:lpstr>
      <vt:lpstr>Discuss …</vt:lpstr>
      <vt:lpstr>Discuss: Principles of classification</vt:lpstr>
      <vt:lpstr>Discuss …</vt:lpstr>
      <vt:lpstr>Q5. What is problematic here?</vt:lpstr>
      <vt:lpstr>Discuss …</vt:lpstr>
      <vt:lpstr>Q4. What is problematic here? </vt:lpstr>
      <vt:lpstr>Discuss …</vt:lpstr>
      <vt:lpstr>SNOMED CT’s ‘semantic tags’</vt:lpstr>
      <vt:lpstr>Multiple inheritance and semantic tags</vt:lpstr>
      <vt:lpstr>Mismatches between ‘disorder’ tag and ‘disease’ class</vt:lpstr>
      <vt:lpstr>Discuss …</vt:lpstr>
      <vt:lpstr>Discuss …</vt:lpstr>
      <vt:lpstr>SNOMED CT:  Elevated liver enzymes level due to cystic fibrosis (disorder)</vt:lpstr>
      <vt:lpstr>Formal definitions in SNOMED CT</vt:lpstr>
      <vt:lpstr>Q3: Which problem with the old definition does the new one solve? </vt:lpstr>
      <vt:lpstr>Discuss …</vt:lpstr>
      <vt:lpstr>Lecture 1 – Part 4  Individual projects focus</vt:lpstr>
    </vt:vector>
  </TitlesOfParts>
  <Company>SUNY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Creative/News Services</dc:creator>
  <cp:lastModifiedBy>Werner Ceusters</cp:lastModifiedBy>
  <cp:revision>454</cp:revision>
  <dcterms:created xsi:type="dcterms:W3CDTF">2011-06-07T20:07:59Z</dcterms:created>
  <dcterms:modified xsi:type="dcterms:W3CDTF">2017-08-31T16:21:43Z</dcterms:modified>
</cp:coreProperties>
</file>