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4" r:id="rId3"/>
    <p:sldId id="258" r:id="rId4"/>
    <p:sldId id="316" r:id="rId5"/>
    <p:sldId id="289" r:id="rId6"/>
    <p:sldId id="285" r:id="rId7"/>
    <p:sldId id="298" r:id="rId8"/>
    <p:sldId id="318" r:id="rId9"/>
    <p:sldId id="323" r:id="rId10"/>
    <p:sldId id="322" r:id="rId11"/>
    <p:sldId id="317" r:id="rId12"/>
    <p:sldId id="320" r:id="rId13"/>
    <p:sldId id="329" r:id="rId14"/>
    <p:sldId id="326" r:id="rId15"/>
    <p:sldId id="327" r:id="rId16"/>
    <p:sldId id="33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6410"/>
  </p:normalViewPr>
  <p:slideViewPr>
    <p:cSldViewPr snapToGrid="0" snapToObjects="1">
      <p:cViewPr varScale="1">
        <p:scale>
          <a:sx n="67" d="100"/>
          <a:sy n="67" d="100"/>
        </p:scale>
        <p:origin x="-9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D1C71-0651-6B45-B924-3600CFCDF833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B9E71-0B20-3043-B159-6D99A6AF40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B9E71-0B20-3043-B159-6D99A6AF40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3317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13318" name="Date Placeholder 6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54A5-1396-224F-A65F-5352C6C56DB5}" type="datetimeFigureOut">
              <a:rPr lang="en-US" smtClean="0"/>
              <a:pPr/>
              <a:t>12/8/2010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347C-AA38-0743-A0F5-22AC31BD0E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mport.org/immportWeb/display.do?content=DataTemplate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lowcyt.sourceforge.net/ac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ourceforge.net/projects/flowcyt/files/Analytical%20Cytology%20Standar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30425"/>
            <a:ext cx="7985760" cy="147002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PRIME</a:t>
            </a:r>
            <a:br>
              <a:rPr lang="en-US" sz="4900" dirty="0" smtClean="0"/>
            </a:br>
            <a:r>
              <a:rPr lang="en-US" sz="4900" dirty="0" smtClean="0"/>
              <a:t>Program for Research on Immune Modeling and Experimentation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PI: Stuart </a:t>
            </a:r>
            <a:r>
              <a:rPr lang="en-US" sz="3600" dirty="0" err="1" smtClean="0"/>
              <a:t>Sealfon</a:t>
            </a:r>
            <a:r>
              <a:rPr lang="en-US" sz="3600" dirty="0" smtClean="0"/>
              <a:t>, Mount Sinai School of Medicine</a:t>
            </a:r>
            <a:br>
              <a:rPr lang="en-US" sz="3600" dirty="0" smtClean="0"/>
            </a:b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419350" y="22733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2419350" y="22733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72109" name="Group 45"/>
          <p:cNvGraphicFramePr>
            <a:graphicFrameLocks noGrp="1"/>
          </p:cNvGraphicFramePr>
          <p:nvPr/>
        </p:nvGraphicFramePr>
        <p:xfrm>
          <a:off x="304800" y="304800"/>
          <a:ext cx="8534400" cy="5791199"/>
        </p:xfrm>
        <a:graphic>
          <a:graphicData uri="http://schemas.openxmlformats.org/drawingml/2006/table">
            <a:tbl>
              <a:tblPr/>
              <a:tblGrid>
                <a:gridCol w="1908175"/>
                <a:gridCol w="1216025"/>
                <a:gridCol w="1143000"/>
                <a:gridCol w="1295400"/>
                <a:gridCol w="1300163"/>
                <a:gridCol w="1671637"/>
              </a:tblGrid>
              <a:tr h="8126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                 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RELATION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               TO TIME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GRANULARITY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CONTINUANT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OCCURRENT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6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INDEPENDENT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DEPENDENT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5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ORGAN AND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ORGANISM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Organism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(NCBI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Taxonomy)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Anatomical Entity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(FMA, CARO)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Organ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Function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(FMP, CPRO)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Phenotypic Quality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PaTO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Biological Process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63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CELL AND CELLULAR COMPONENT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(CL)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Cellular Component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(FMA, GO)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Cellular Function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(GO)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63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MOLECULE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Molecule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(ChEBI, SO,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RNAO, PRO)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Molecular Function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Molecular Process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4" name="Line 40"/>
          <p:cNvSpPr>
            <a:spLocks noChangeShapeType="1"/>
          </p:cNvSpPr>
          <p:nvPr/>
        </p:nvSpPr>
        <p:spPr bwMode="auto">
          <a:xfrm>
            <a:off x="317500" y="330200"/>
            <a:ext cx="1905000" cy="152400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CF39C-4CFF-4602-890E-95ED5EF6AFA6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 of </a:t>
            </a:r>
            <a:r>
              <a:rPr lang="en-US" b="1" dirty="0" err="1" smtClean="0"/>
              <a:t>MIFlowCyt</a:t>
            </a:r>
            <a:r>
              <a:rPr lang="en-US" b="1" dirty="0" smtClean="0"/>
              <a:t>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48868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340"/>
                <a:gridCol w="4244340"/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dirty="0" smtClean="0"/>
                        <a:t>Experiment overview</a:t>
                      </a:r>
                      <a:endParaRPr lang="en-US" sz="2400" dirty="0" smtClean="0"/>
                    </a:p>
                    <a:p>
                      <a:pPr>
                        <a:buNone/>
                      </a:pPr>
                      <a:r>
                        <a:rPr lang="en-US" sz="1800" i="1" dirty="0" smtClean="0"/>
                        <a:t>Purpose</a:t>
                      </a:r>
                    </a:p>
                    <a:p>
                      <a:pPr>
                        <a:buNone/>
                      </a:pPr>
                      <a:r>
                        <a:rPr lang="en-US" sz="1800" i="1" dirty="0" smtClean="0"/>
                        <a:t>Experiment variables, e.g. ±treatment</a:t>
                      </a:r>
                    </a:p>
                    <a:p>
                      <a:pPr>
                        <a:buNone/>
                      </a:pPr>
                      <a:r>
                        <a:rPr lang="en-US" sz="1800" i="1" dirty="0" smtClean="0"/>
                        <a:t>Organization</a:t>
                      </a:r>
                    </a:p>
                    <a:p>
                      <a:pPr>
                        <a:buNone/>
                      </a:pPr>
                      <a:r>
                        <a:rPr lang="en-US" sz="1800" i="1" dirty="0" smtClean="0"/>
                        <a:t>Primary contact,</a:t>
                      </a:r>
                      <a:r>
                        <a:rPr lang="en-US" sz="1800" i="1" baseline="0" dirty="0" smtClean="0"/>
                        <a:t> </a:t>
                      </a:r>
                      <a:r>
                        <a:rPr lang="en-US" sz="1800" i="1" dirty="0" smtClean="0"/>
                        <a:t>Date</a:t>
                      </a:r>
                    </a:p>
                    <a:p>
                      <a:pPr>
                        <a:buNone/>
                      </a:pPr>
                      <a:r>
                        <a:rPr lang="en-US" sz="1800" i="1" dirty="0" smtClean="0"/>
                        <a:t>Conclusions</a:t>
                      </a:r>
                    </a:p>
                    <a:p>
                      <a:pPr>
                        <a:buNone/>
                      </a:pPr>
                      <a:r>
                        <a:rPr lang="en-US" sz="1800" i="1" dirty="0" smtClean="0"/>
                        <a:t>Quality control measures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US" sz="2400" b="1" dirty="0" smtClean="0"/>
                        <a:t>Flow Sample/Specimen Details</a:t>
                      </a:r>
                      <a:endParaRPr lang="en-US" sz="2400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Biological sample description</a:t>
                      </a:r>
                      <a:endParaRPr lang="en-US" dirty="0" smtClean="0"/>
                    </a:p>
                    <a:p>
                      <a:pPr lvl="1">
                        <a:buNone/>
                      </a:pPr>
                      <a:r>
                        <a:rPr lang="en-US" dirty="0" smtClean="0"/>
                        <a:t>Sample type, source, taxonomy</a:t>
                      </a:r>
                      <a:r>
                        <a:rPr lang="en-US" baseline="0" dirty="0" smtClean="0"/>
                        <a:t> ...</a:t>
                      </a:r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Sample treatment description</a:t>
                      </a:r>
                      <a:endParaRPr lang="en-US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Fluorescence reagent description </a:t>
                      </a:r>
                      <a:endParaRPr lang="en-US" dirty="0" smtClean="0"/>
                    </a:p>
                    <a:p>
                      <a:pPr lvl="1">
                        <a:buNone/>
                      </a:pPr>
                      <a:r>
                        <a:rPr lang="en-US" dirty="0" smtClean="0"/>
                        <a:t>Characteristic(s) being measured</a:t>
                      </a:r>
                    </a:p>
                    <a:p>
                      <a:pPr lvl="1">
                        <a:buNone/>
                      </a:pPr>
                      <a:r>
                        <a:rPr lang="en-US" dirty="0" err="1" smtClean="0"/>
                        <a:t>Analyte</a:t>
                      </a:r>
                      <a:r>
                        <a:rPr lang="en-US" dirty="0" smtClean="0"/>
                        <a:t>, e.g. intracellular IL-2</a:t>
                      </a:r>
                    </a:p>
                    <a:p>
                      <a:pPr lvl="1">
                        <a:buNone/>
                      </a:pPr>
                      <a:r>
                        <a:rPr lang="en-US" dirty="0" err="1" smtClean="0"/>
                        <a:t>Analyte</a:t>
                      </a:r>
                      <a:r>
                        <a:rPr lang="en-US" dirty="0" smtClean="0"/>
                        <a:t> detector, e.g. anti-IL-2 Ab </a:t>
                      </a:r>
                    </a:p>
                    <a:p>
                      <a:pPr lvl="1">
                        <a:buNone/>
                      </a:pPr>
                      <a:r>
                        <a:rPr lang="en-US" dirty="0" smtClean="0"/>
                        <a:t>Reporter, e.g. FITC</a:t>
                      </a:r>
                    </a:p>
                    <a:p>
                      <a:pPr lvl="1">
                        <a:buNone/>
                      </a:pPr>
                      <a:r>
                        <a:rPr lang="en-US" dirty="0" smtClean="0"/>
                        <a:t>Manufacturer, Catalog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1" dirty="0" smtClean="0"/>
                        <a:t>Instrument Details</a:t>
                      </a:r>
                      <a:endParaRPr lang="en-US" sz="3200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Instrument manufacturer</a:t>
                      </a:r>
                      <a:endParaRPr lang="en-US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Instrument model</a:t>
                      </a:r>
                      <a:endParaRPr lang="en-US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Instrument configuration and settings</a:t>
                      </a:r>
                      <a:endParaRPr lang="en-US" b="1" i="0" dirty="0" smtClean="0"/>
                    </a:p>
                    <a:p>
                      <a:pPr lvl="0">
                        <a:buNone/>
                      </a:pPr>
                      <a:r>
                        <a:rPr lang="en-US" dirty="0" smtClean="0"/>
                        <a:t>Excitation optics configuration: 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				- optical filters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				- optical detectors</a:t>
                      </a:r>
                    </a:p>
                    <a:p>
                      <a:pPr>
                        <a:buNone/>
                      </a:pPr>
                      <a:r>
                        <a:rPr lang="en-US" dirty="0" smtClean="0"/>
                        <a:t>				- optical paths (see  </a:t>
                      </a:r>
                    </a:p>
                    <a:p>
                      <a:pPr lvl="0">
                        <a:buNone/>
                      </a:pPr>
                      <a:endParaRPr lang="en-US" sz="2400" b="1" dirty="0" smtClean="0"/>
                    </a:p>
                    <a:p>
                      <a:pPr lvl="0">
                        <a:buNone/>
                      </a:pPr>
                      <a:r>
                        <a:rPr lang="en-US" sz="2400" b="1" dirty="0" smtClean="0"/>
                        <a:t>Data Analysis Details </a:t>
                      </a:r>
                      <a:endParaRPr lang="en-US" sz="2400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Data files, e.g. FCS files</a:t>
                      </a:r>
                      <a:endParaRPr lang="en-US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Compensation details</a:t>
                      </a:r>
                      <a:endParaRPr lang="en-US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Data transformation details (when no compensation)</a:t>
                      </a:r>
                      <a:endParaRPr lang="en-US" dirty="0" smtClean="0"/>
                    </a:p>
                    <a:p>
                      <a:pPr lvl="0">
                        <a:buNone/>
                      </a:pPr>
                      <a:r>
                        <a:rPr lang="en-US" b="1" i="1" dirty="0" smtClean="0"/>
                        <a:t>Gating (Data filtering) details</a:t>
                      </a:r>
                      <a:endParaRPr lang="en-US" dirty="0" smtClean="0"/>
                    </a:p>
                    <a:p>
                      <a:pPr>
                        <a:buNone/>
                      </a:pPr>
                      <a:r>
                        <a:rPr lang="en-US" dirty="0" smtClean="0"/>
                        <a:t> </a:t>
                      </a:r>
                    </a:p>
                    <a:p>
                      <a:pPr>
                        <a:buNone/>
                      </a:pP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76200"/>
            <a:ext cx="8839200" cy="1295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2400" i="1" dirty="0" smtClean="0">
                <a:solidFill>
                  <a:srgbClr val="FF0000"/>
                </a:solidFill>
              </a:rPr>
              <a:t>“</a:t>
            </a:r>
            <a:r>
              <a:rPr lang="en-US" sz="2400" i="1" dirty="0" err="1" smtClean="0">
                <a:solidFill>
                  <a:srgbClr val="FF0000"/>
                </a:solidFill>
              </a:rPr>
              <a:t>MIFlowCyt</a:t>
            </a:r>
            <a:r>
              <a:rPr lang="en-US" sz="2400" i="1" dirty="0" smtClean="0">
                <a:solidFill>
                  <a:srgbClr val="FF0000"/>
                </a:solidFill>
              </a:rPr>
              <a:t> is the recommended standard for flow </a:t>
            </a:r>
            <a:r>
              <a:rPr lang="en-US" sz="2400" i="1" dirty="0" err="1" smtClean="0">
                <a:solidFill>
                  <a:srgbClr val="FF0000"/>
                </a:solidFill>
              </a:rPr>
              <a:t>cytometry</a:t>
            </a:r>
            <a:r>
              <a:rPr lang="en-US" sz="2400" i="1" dirty="0" smtClean="0">
                <a:solidFill>
                  <a:srgbClr val="FF0000"/>
                </a:solidFill>
              </a:rPr>
              <a:t> results.”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2400" y="1295400"/>
            <a:ext cx="88392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 Metadata transfer templates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Protocols.xls [linked to protocol file(s)]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Reagents.xls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smtClean="0"/>
              <a:t>SubjectsHuman.xls  or  SubjectsAnimal.xls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Experiments.xls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smtClean="0"/>
              <a:t>BioSamples.xls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ExperimentSamples.xls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indent="-514350">
              <a:spcBef>
                <a:spcPct val="20000"/>
              </a:spcBef>
              <a:buAutoNum type="arabicPeriod" startAt="2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cytometry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deposition: 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 smtClean="0"/>
              <a:t>Flow </a:t>
            </a:r>
            <a:r>
              <a:rPr lang="en-US" sz="2000" dirty="0" err="1" smtClean="0"/>
              <a:t>cytometry</a:t>
            </a:r>
            <a:r>
              <a:rPr lang="en-US" sz="2000" dirty="0" smtClean="0"/>
              <a:t> results template </a:t>
            </a:r>
            <a:r>
              <a:rPr lang="en-US" sz="2000" dirty="0"/>
              <a:t>“FCM_derived_data.xls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FCS files to be provided</a:t>
            </a:r>
          </a:p>
          <a:p>
            <a:pPr marL="514350" indent="-514350">
              <a:spcBef>
                <a:spcPct val="20000"/>
              </a:spcBef>
            </a:pPr>
            <a:endParaRPr lang="en-US" sz="2000" dirty="0" smtClean="0"/>
          </a:p>
          <a:p>
            <a:pPr marL="514350" indent="-514350">
              <a:spcBef>
                <a:spcPct val="20000"/>
              </a:spcBef>
            </a:pPr>
            <a:r>
              <a:rPr lang="en-US" sz="2000" dirty="0" smtClean="0"/>
              <a:t>For further details</a:t>
            </a:r>
            <a:r>
              <a:rPr lang="en-US" sz="2000" dirty="0"/>
              <a:t>, go to:</a:t>
            </a:r>
          </a:p>
          <a:p>
            <a:pPr marL="514350" indent="-514350">
              <a:spcBef>
                <a:spcPct val="20000"/>
              </a:spcBef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www.immport.org/immportWeb/display.do?content=DataTemplates</a:t>
            </a:r>
            <a:endParaRPr lang="en-US" sz="2000" dirty="0" smtClean="0"/>
          </a:p>
          <a:p>
            <a:pPr marL="971550" lvl="1" indent="-514350">
              <a:spcBef>
                <a:spcPct val="20000"/>
              </a:spcBef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8839200" cy="685800"/>
          </a:xfrm>
        </p:spPr>
        <p:txBody>
          <a:bodyPr>
            <a:normAutofit/>
          </a:bodyPr>
          <a:lstStyle/>
          <a:p>
            <a:pPr lvl="0" defTabSz="914400">
              <a:defRPr/>
            </a:pPr>
            <a:r>
              <a:rPr lang="en-US" sz="3800" dirty="0" err="1" smtClean="0"/>
              <a:t>ImmPort’s</a:t>
            </a:r>
            <a:r>
              <a:rPr lang="en-US" sz="3800" dirty="0" smtClean="0"/>
              <a:t> Minimum information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"/>
            <a:ext cx="3124200" cy="129539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Latest ELN template for a Flow </a:t>
            </a:r>
            <a:r>
              <a:rPr lang="en-US" sz="2400" dirty="0" err="1" smtClean="0"/>
              <a:t>Cytometry</a:t>
            </a:r>
            <a:r>
              <a:rPr lang="en-US" sz="2400" dirty="0" smtClean="0"/>
              <a:t> experiment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9219"/>
            <a:ext cx="5638800" cy="682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44301"/>
            <a:ext cx="8610600" cy="4890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Latest ELN template for a FCM experiment (continued)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33400"/>
            <a:ext cx="649602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76200"/>
            <a:ext cx="8610600" cy="4890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Latest ELN template for a FCM experiment (continued)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609600"/>
            <a:ext cx="69056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" y="56388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lvl="0" indent="-514350">
              <a:spcBef>
                <a:spcPct val="20000"/>
              </a:spcBef>
            </a:pP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r>
              <a:rPr lang="en-US" dirty="0" smtClean="0"/>
              <a:t>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0" y="5410200"/>
            <a:ext cx="80010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en-US" dirty="0" smtClean="0"/>
              <a:t>ACS = Analysis </a:t>
            </a:r>
            <a:r>
              <a:rPr lang="en-US" dirty="0" err="1" smtClean="0"/>
              <a:t>Cytometry</a:t>
            </a:r>
            <a:r>
              <a:rPr lang="en-US" dirty="0" smtClean="0"/>
              <a:t> Standard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more details on the Analysis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Cytometry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Standard (ACS), go to: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dirty="0" smtClean="0">
                <a:hlinkClick r:id="rId3"/>
              </a:rPr>
              <a:t>http://flowcyt.sourceforge.net/acs/</a:t>
            </a: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r>
              <a:rPr lang="en-US" dirty="0" smtClean="0">
                <a:hlinkClick r:id="rId4"/>
              </a:rPr>
              <a:t>http://sourceforge.net/projects/flowcyt/files/Analytical%20Cytology%20Standard/</a:t>
            </a: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r>
              <a:rPr lang="en-US" dirty="0" smtClean="0"/>
              <a:t> </a:t>
            </a:r>
          </a:p>
          <a:p>
            <a:pPr marL="514350" lvl="0" indent="-514350">
              <a:spcBef>
                <a:spcPct val="20000"/>
              </a:spcBef>
            </a:pP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endParaRPr lang="en-US" dirty="0" smtClean="0"/>
          </a:p>
          <a:p>
            <a:pPr marL="514350" lvl="0" indent="-514350">
              <a:spcBef>
                <a:spcPct val="20000"/>
              </a:spcBef>
            </a:pPr>
            <a:r>
              <a:rPr lang="en-US" dirty="0" smtClean="0"/>
              <a:t>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1447799" y="655320"/>
            <a:ext cx="644652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What is needed</a:t>
            </a:r>
          </a:p>
          <a:p>
            <a:pPr algn="ctr"/>
            <a:endParaRPr lang="en-US" sz="48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Common Ontologies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MIBBI Foundry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err="1" smtClean="0"/>
              <a:t>Netcentric</a:t>
            </a:r>
            <a:r>
              <a:rPr lang="en-US" sz="4000" dirty="0" smtClean="0"/>
              <a:t> Templates for Experiment Description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Governance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smtClean="0"/>
              <a:t>Yale University</a:t>
            </a:r>
          </a:p>
          <a:p>
            <a:r>
              <a:rPr lang="en-US" sz="4000" dirty="0" smtClean="0"/>
              <a:t>Ohio State University</a:t>
            </a:r>
          </a:p>
          <a:p>
            <a:r>
              <a:rPr lang="en-US" sz="4000" dirty="0" smtClean="0"/>
              <a:t>Princeton University</a:t>
            </a:r>
          </a:p>
          <a:p>
            <a:r>
              <a:rPr lang="en-US" sz="4000" dirty="0" err="1" smtClean="0"/>
              <a:t>Contur</a:t>
            </a:r>
            <a:r>
              <a:rPr lang="en-US" sz="4000" dirty="0" smtClean="0"/>
              <a:t> Software AB: Electronic Laboratory System (</a:t>
            </a:r>
            <a:r>
              <a:rPr lang="en-US" sz="4000" dirty="0" err="1" smtClean="0"/>
              <a:t>ImmunELN</a:t>
            </a:r>
            <a:r>
              <a:rPr lang="en-US" sz="4000" dirty="0" smtClean="0"/>
              <a:t>)</a:t>
            </a:r>
          </a:p>
          <a:p>
            <a:r>
              <a:rPr lang="en-US" sz="4000" dirty="0" err="1" smtClean="0"/>
              <a:t>BioAnalytics</a:t>
            </a:r>
            <a:r>
              <a:rPr lang="en-US" sz="4000" dirty="0" smtClean="0"/>
              <a:t> Group LLC</a:t>
            </a:r>
          </a:p>
          <a:p>
            <a:r>
              <a:rPr lang="en-US" sz="4000" dirty="0" smtClean="0"/>
              <a:t>University at Buffalo (ontologies)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295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Modelling</a:t>
            </a:r>
            <a:r>
              <a:rPr lang="en-US" b="1" dirty="0" smtClean="0"/>
              <a:t>:</a:t>
            </a:r>
            <a:r>
              <a:rPr lang="en-US" dirty="0" smtClean="0"/>
              <a:t> Develop user-friendly models of </a:t>
            </a:r>
            <a:r>
              <a:rPr lang="en-US" dirty="0" err="1" smtClean="0"/>
              <a:t>dendritic</a:t>
            </a:r>
            <a:r>
              <a:rPr lang="en-US" dirty="0" smtClean="0"/>
              <a:t> cell (DC) responses to pandemic, seasonal and modified H1N1 influenza viruses</a:t>
            </a:r>
          </a:p>
          <a:p>
            <a:r>
              <a:rPr lang="en-US" b="1" dirty="0" smtClean="0"/>
              <a:t>Experimentation: </a:t>
            </a:r>
            <a:r>
              <a:rPr lang="en-US" dirty="0" smtClean="0"/>
              <a:t>Measure human and mouse DC responses  to test model predictions</a:t>
            </a:r>
          </a:p>
          <a:p>
            <a:r>
              <a:rPr lang="en-US" b="1" dirty="0" smtClean="0"/>
              <a:t>Informatics / Ontology: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point of experiment data capture </a:t>
            </a:r>
          </a:p>
          <a:p>
            <a:pPr lvl="1"/>
            <a:r>
              <a:rPr lang="en-US" dirty="0" smtClean="0"/>
              <a:t>sharing of data within and without PRIME </a:t>
            </a:r>
          </a:p>
          <a:p>
            <a:pPr lvl="1"/>
            <a:r>
              <a:rPr lang="en-US" dirty="0" smtClean="0"/>
              <a:t>automated deposition into </a:t>
            </a:r>
            <a:r>
              <a:rPr lang="en-US" dirty="0" err="1" smtClean="0"/>
              <a:t>Immport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2new.modeling_da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590550"/>
            <a:ext cx="5876925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8"/>
            <a:ext cx="8229600" cy="1143000"/>
          </a:xfrm>
        </p:spPr>
        <p:txBody>
          <a:bodyPr/>
          <a:lstStyle/>
          <a:p>
            <a:r>
              <a:rPr lang="en-US" dirty="0" smtClean="0"/>
              <a:t>Modeling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280478"/>
            <a:ext cx="8945880" cy="4708525"/>
          </a:xfrm>
        </p:spPr>
        <p:txBody>
          <a:bodyPr>
            <a:noAutofit/>
          </a:bodyPr>
          <a:lstStyle/>
          <a:p>
            <a:r>
              <a:rPr lang="en-US" sz="2800" dirty="0" smtClean="0"/>
              <a:t>response of DCs</a:t>
            </a:r>
          </a:p>
          <a:p>
            <a:r>
              <a:rPr lang="en-US" sz="2800" b="1" dirty="0" smtClean="0"/>
              <a:t>involves </a:t>
            </a:r>
            <a:r>
              <a:rPr lang="en-US" sz="2800" b="1" dirty="0"/>
              <a:t>combinatorial effects of many </a:t>
            </a:r>
            <a:r>
              <a:rPr lang="en-US" sz="2800" b="1" dirty="0" smtClean="0"/>
              <a:t>variables</a:t>
            </a:r>
          </a:p>
          <a:p>
            <a:pPr lvl="1"/>
            <a:r>
              <a:rPr lang="en-US" b="1" dirty="0" smtClean="0"/>
              <a:t>time</a:t>
            </a:r>
          </a:p>
          <a:p>
            <a:pPr lvl="1"/>
            <a:r>
              <a:rPr lang="en-US" b="1" dirty="0" smtClean="0"/>
              <a:t>cytokine microenvironment</a:t>
            </a:r>
          </a:p>
          <a:p>
            <a:pPr lvl="1"/>
            <a:r>
              <a:rPr lang="en-US" b="1" dirty="0" smtClean="0"/>
              <a:t>virus </a:t>
            </a:r>
            <a:r>
              <a:rPr lang="en-US" b="1" dirty="0"/>
              <a:t>immune antagonist characteristics and variation between </a:t>
            </a:r>
            <a:r>
              <a:rPr lang="en-US" b="1" dirty="0" smtClean="0"/>
              <a:t>cells</a:t>
            </a:r>
          </a:p>
          <a:p>
            <a:r>
              <a:rPr lang="en-US" sz="2800" b="1" dirty="0" smtClean="0"/>
              <a:t>forming </a:t>
            </a:r>
            <a:r>
              <a:rPr lang="en-US" sz="2800" b="1" dirty="0"/>
              <a:t>a </a:t>
            </a:r>
            <a:r>
              <a:rPr lang="en-US" sz="2800" b="1" dirty="0" smtClean="0"/>
              <a:t>high-dimensional experimental </a:t>
            </a:r>
            <a:r>
              <a:rPr lang="en-US" sz="2800" b="1" dirty="0"/>
              <a:t>space that can only be sparsely explored by specific </a:t>
            </a:r>
            <a:r>
              <a:rPr lang="en-US" sz="2800" b="1" dirty="0" smtClean="0"/>
              <a:t>experiments</a:t>
            </a:r>
          </a:p>
          <a:p>
            <a:pPr>
              <a:buNone/>
            </a:pPr>
            <a:r>
              <a:rPr lang="en-US" sz="2800" b="1" dirty="0" smtClean="0">
                <a:sym typeface="Wingdings" pitchFamily="2" charset="2"/>
              </a:rPr>
              <a:t> need for powerful informatics background framework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Program for Model Validation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0FigFix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486" r="-21486"/>
          <a:stretch>
            <a:fillRect/>
          </a:stretch>
        </p:blipFill>
        <p:spPr>
          <a:xfrm>
            <a:off x="-987888" y="201365"/>
            <a:ext cx="11005392" cy="6052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t="11593" r="25000" b="8011"/>
          <a:stretch>
            <a:fillRect/>
          </a:stretch>
        </p:blipFill>
        <p:spPr bwMode="auto">
          <a:xfrm>
            <a:off x="0" y="243840"/>
            <a:ext cx="9144000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t="15800" r="49025" b="26800"/>
          <a:stretch>
            <a:fillRect/>
          </a:stretch>
        </p:blipFill>
        <p:spPr bwMode="auto">
          <a:xfrm>
            <a:off x="0" y="1"/>
            <a:ext cx="9290390" cy="6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384</Words>
  <Application>Microsoft Office PowerPoint</Application>
  <PresentationFormat>On-screen Show (4:3)</PresentationFormat>
  <Paragraphs>140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PRIME Program for Research on Immune Modeling and Experimentation   PI: Stuart Sealfon, Mount Sinai School of Medicine </vt:lpstr>
      <vt:lpstr>PRIME TEAM</vt:lpstr>
      <vt:lpstr>PRIME Objectives</vt:lpstr>
      <vt:lpstr>Slide 4</vt:lpstr>
      <vt:lpstr>Modeling Overview</vt:lpstr>
      <vt:lpstr>Experimental Program for Model Validation</vt:lpstr>
      <vt:lpstr>Slide 7</vt:lpstr>
      <vt:lpstr>Slide 8</vt:lpstr>
      <vt:lpstr>Slide 9</vt:lpstr>
      <vt:lpstr>Slide 10</vt:lpstr>
      <vt:lpstr>Overview of MIFlowCyt Standard</vt:lpstr>
      <vt:lpstr>ImmPort’s Minimum information guidelines</vt:lpstr>
      <vt:lpstr>Latest ELN template for a Flow Cytometry experiment</vt:lpstr>
      <vt:lpstr>Slide 14</vt:lpstr>
      <vt:lpstr>Slide 15</vt:lpstr>
      <vt:lpstr>Slide 16</vt:lpstr>
    </vt:vector>
  </TitlesOfParts>
  <Company>Mount Sinai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Program for Research on Immune Modeling and Experimentation</dc:title>
  <dc:creator>Stuart Sealfon</dc:creator>
  <cp:lastModifiedBy>newbs</cp:lastModifiedBy>
  <cp:revision>98</cp:revision>
  <dcterms:created xsi:type="dcterms:W3CDTF">2010-12-01T15:11:16Z</dcterms:created>
  <dcterms:modified xsi:type="dcterms:W3CDTF">2010-12-08T21:38:01Z</dcterms:modified>
</cp:coreProperties>
</file>