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392" r:id="rId2"/>
    <p:sldId id="627" r:id="rId3"/>
    <p:sldId id="631" r:id="rId4"/>
    <p:sldId id="635" r:id="rId5"/>
    <p:sldId id="633" r:id="rId6"/>
    <p:sldId id="634" r:id="rId7"/>
    <p:sldId id="642" r:id="rId8"/>
    <p:sldId id="671" r:id="rId9"/>
    <p:sldId id="641" r:id="rId10"/>
    <p:sldId id="669" r:id="rId11"/>
    <p:sldId id="673" r:id="rId12"/>
    <p:sldId id="675" r:id="rId13"/>
    <p:sldId id="676" r:id="rId14"/>
    <p:sldId id="670" r:id="rId15"/>
    <p:sldId id="672" r:id="rId16"/>
    <p:sldId id="681" r:id="rId17"/>
    <p:sldId id="659" r:id="rId18"/>
    <p:sldId id="680" r:id="rId19"/>
    <p:sldId id="647" r:id="rId20"/>
    <p:sldId id="652" r:id="rId21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rgbClr val="FFCC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rgbClr val="FFCC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rgbClr val="FFCC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rgbClr val="FFCC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FFFF66"/>
    <a:srgbClr val="FF6600"/>
    <a:srgbClr val="CC3300"/>
    <a:srgbClr val="800000"/>
    <a:srgbClr val="99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9" d="100"/>
          <a:sy n="59" d="100"/>
        </p:scale>
        <p:origin x="-6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5A629D1-E1DF-4B00-9825-2FFAEC0BDC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2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524F8F5-8537-4854-A9A7-F1D20DCD73A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3DAD7-5388-4829-AED4-9BEA84693504}" type="slidenum">
              <a:rPr lang="en-US"/>
              <a:pPr/>
              <a:t>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E1552D-1A5D-4C58-88F2-D207CA978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40B42-CF0A-4C0B-A8E9-951F0C682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163EA-2962-4009-8E87-51C9D0A7BF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6C473-AB8C-41A3-B0FE-DC7805D6E9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E8CD8-4BD1-4151-91D7-EA1897F71A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201AC1-361B-42DC-8A5D-B6B88322E8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4F496-B7D4-48B9-A3D1-E4944142E5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DF80B8-0489-456C-B2D1-C9311B2F18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67325-F7E6-409F-A10A-818CC679C9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A28829-3C0F-4597-B126-CB8ED3D1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00C27-694A-43BF-BCAF-3835BA6A31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47B65-2875-4CD7-BA50-DFAD64C778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E15DC-9D7C-4CB1-B150-FB498328CA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2B8CF047-08F1-49E9-9FB4-013144499F4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  <p:sldLayoutId id="214748366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DDDDD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DDDDD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DDDDD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DDDDD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ntofox.hegroup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oline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oontology.org/" TargetMode="External"/><Relationship Id="rId2" Type="http://schemas.openxmlformats.org/officeDocument/2006/relationships/hyperlink" Target="http://www.infectiousdiseaseontolog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iolinet.org/vaccineontology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1"/>
          <p:cNvSpPr txBox="1">
            <a:spLocks noChangeArrowheads="1"/>
          </p:cNvSpPr>
          <p:nvPr/>
        </p:nvSpPr>
        <p:spPr bwMode="auto">
          <a:xfrm>
            <a:off x="244640" y="1219200"/>
            <a:ext cx="861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3600" b="1" i="0" dirty="0" smtClean="0"/>
              <a:t>VIOLIN and VO (Vaccine Ontology)</a:t>
            </a:r>
            <a:endParaRPr lang="en-US" sz="3600" b="1" i="0" dirty="0"/>
          </a:p>
        </p:txBody>
      </p:sp>
      <p:sp>
        <p:nvSpPr>
          <p:cNvPr id="5123" name="Rectangle 23"/>
          <p:cNvSpPr>
            <a:spLocks noChangeArrowheads="1"/>
          </p:cNvSpPr>
          <p:nvPr/>
        </p:nvSpPr>
        <p:spPr bwMode="auto">
          <a:xfrm>
            <a:off x="152400" y="2177712"/>
            <a:ext cx="8686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2800" b="1" i="0" dirty="0" err="1" smtClean="0">
                <a:solidFill>
                  <a:srgbClr val="FFFF00"/>
                </a:solidFill>
              </a:rPr>
              <a:t>Yongqun</a:t>
            </a:r>
            <a:r>
              <a:rPr lang="en-US" sz="2800" b="1" i="0" dirty="0" smtClean="0">
                <a:solidFill>
                  <a:srgbClr val="FFFF00"/>
                </a:solidFill>
              </a:rPr>
              <a:t> </a:t>
            </a:r>
            <a:r>
              <a:rPr lang="en-US" sz="2800" b="1" i="0" dirty="0">
                <a:solidFill>
                  <a:srgbClr val="FFFF00"/>
                </a:solidFill>
              </a:rPr>
              <a:t>“Oliver” He</a:t>
            </a:r>
            <a:r>
              <a:rPr lang="en-US" b="1" i="0" dirty="0">
                <a:solidFill>
                  <a:srgbClr val="FFFF00"/>
                </a:solidFill>
              </a:rPr>
              <a:t/>
            </a:r>
            <a:br>
              <a:rPr lang="en-US" b="1" i="0" dirty="0">
                <a:solidFill>
                  <a:srgbClr val="FFFF00"/>
                </a:solidFill>
              </a:rPr>
            </a:br>
            <a:r>
              <a:rPr lang="en-US" b="1" i="0" dirty="0">
                <a:solidFill>
                  <a:srgbClr val="FFFF00"/>
                </a:solidFill>
              </a:rPr>
              <a:t/>
            </a:r>
            <a:br>
              <a:rPr lang="en-US" b="1" i="0" dirty="0">
                <a:solidFill>
                  <a:srgbClr val="FFFF00"/>
                </a:solidFill>
              </a:rPr>
            </a:br>
            <a:r>
              <a:rPr lang="en-US" sz="2000" b="1" i="0" dirty="0">
                <a:solidFill>
                  <a:schemeClr val="bg1"/>
                </a:solidFill>
              </a:rPr>
              <a:t>Unit for Laboratory Animal Medicine</a:t>
            </a:r>
            <a:br>
              <a:rPr lang="en-US" sz="2000" b="1" i="0" dirty="0">
                <a:solidFill>
                  <a:schemeClr val="bg1"/>
                </a:solidFill>
              </a:rPr>
            </a:br>
            <a:r>
              <a:rPr lang="en-US" sz="2000" b="1" i="0" dirty="0">
                <a:solidFill>
                  <a:schemeClr val="bg1"/>
                </a:solidFill>
              </a:rPr>
              <a:t>Department of Microbiology and Immunology</a:t>
            </a:r>
            <a:br>
              <a:rPr lang="en-US" sz="2000" b="1" i="0" dirty="0">
                <a:solidFill>
                  <a:schemeClr val="bg1"/>
                </a:solidFill>
              </a:rPr>
            </a:br>
            <a:r>
              <a:rPr lang="en-US" sz="2000" b="1" i="0" dirty="0">
                <a:solidFill>
                  <a:schemeClr val="bg1"/>
                </a:solidFill>
              </a:rPr>
              <a:t>Center for Computational Medicine and Bioinformatics</a:t>
            </a:r>
          </a:p>
          <a:p>
            <a:pPr algn="ctr" eaLnBrk="1" hangingPunct="1"/>
            <a:r>
              <a:rPr lang="en-US" sz="2000" b="1" i="0" dirty="0">
                <a:solidFill>
                  <a:schemeClr val="bg1"/>
                </a:solidFill>
              </a:rPr>
              <a:t>University of Michigan Medical School</a:t>
            </a:r>
            <a:br>
              <a:rPr lang="en-US" sz="2000" b="1" i="0" dirty="0">
                <a:solidFill>
                  <a:schemeClr val="bg1"/>
                </a:solidFill>
              </a:rPr>
            </a:br>
            <a:r>
              <a:rPr lang="en-US" sz="2000" b="1" i="0" dirty="0">
                <a:solidFill>
                  <a:schemeClr val="bg1"/>
                </a:solidFill>
              </a:rPr>
              <a:t>Ann Arbor, MI 48109</a:t>
            </a:r>
          </a:p>
        </p:txBody>
      </p:sp>
      <p:pic>
        <p:nvPicPr>
          <p:cNvPr id="5124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0975" y="5701962"/>
            <a:ext cx="26384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5575" y="5549562"/>
            <a:ext cx="8191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76800" y="533400"/>
            <a:ext cx="4191000" cy="762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VO Statistics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5105400" y="5334000"/>
            <a:ext cx="3810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Import other ontology terms using </a:t>
            </a:r>
            <a:r>
              <a:rPr lang="en-US" i="0" dirty="0" err="1" smtClean="0">
                <a:solidFill>
                  <a:schemeClr val="bg1"/>
                </a:solidFill>
              </a:rPr>
              <a:t>OntoFox</a:t>
            </a:r>
            <a:r>
              <a:rPr lang="en-US" i="0" dirty="0" smtClean="0">
                <a:solidFill>
                  <a:schemeClr val="bg1"/>
                </a:solidFill>
              </a:rPr>
              <a:t>: </a:t>
            </a:r>
            <a:r>
              <a:rPr lang="en-US" i="0" dirty="0" smtClean="0">
                <a:solidFill>
                  <a:schemeClr val="bg1"/>
                </a:solidFill>
                <a:hlinkClick r:id="rId2"/>
              </a:rPr>
              <a:t>http://ontofox.hegroup.org/</a:t>
            </a:r>
            <a:endParaRPr lang="en-US" i="0" dirty="0" smtClean="0">
              <a:solidFill>
                <a:schemeClr val="bg1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 t="11805" b="11954"/>
          <a:stretch>
            <a:fillRect/>
          </a:stretch>
        </p:blipFill>
        <p:spPr bwMode="auto">
          <a:xfrm>
            <a:off x="228600" y="152400"/>
            <a:ext cx="4572000" cy="658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 r="50388"/>
          <a:stretch>
            <a:fillRect/>
          </a:stretch>
        </p:blipFill>
        <p:spPr bwMode="auto">
          <a:xfrm>
            <a:off x="5410200" y="1600200"/>
            <a:ext cx="316783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 cstate="print"/>
          <a:srcRect r="53101"/>
          <a:stretch>
            <a:fillRect/>
          </a:stretch>
        </p:blipFill>
        <p:spPr bwMode="auto">
          <a:xfrm>
            <a:off x="5410200" y="3352800"/>
            <a:ext cx="320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Vaccine Definition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066800" y="2514600"/>
            <a:ext cx="7467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/>
              <a:t>Definition : </a:t>
            </a:r>
            <a:r>
              <a:rPr lang="en-US" sz="2000" i="0" dirty="0" smtClean="0">
                <a:solidFill>
                  <a:schemeClr val="bg1"/>
                </a:solidFill>
              </a:rPr>
              <a:t>A vaccine is a processed material with the function that when administered, it prevents or ameliorates a disorder in a target organism by inducing or modifying adaptive immune responses specific to the antigens in the vaccine. </a:t>
            </a:r>
          </a:p>
          <a:p>
            <a:endParaRPr lang="en-US" sz="2000" i="0" dirty="0">
              <a:solidFill>
                <a:schemeClr val="bg1"/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5486400" cy="61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343400"/>
            <a:ext cx="6629400" cy="128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Vaccination Definition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236" y="1447800"/>
            <a:ext cx="84499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Vaccine Immunization</a:t>
            </a:r>
            <a:br>
              <a:rPr lang="en-US" sz="3600" dirty="0" smtClean="0">
                <a:latin typeface="Arial" charset="0"/>
              </a:rPr>
            </a:br>
            <a:r>
              <a:rPr lang="en-US" sz="3600" dirty="0" smtClean="0">
                <a:latin typeface="Arial" charset="0"/>
              </a:rPr>
              <a:t>(or: artificial active immunization)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828800"/>
            <a:ext cx="80010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i="0" kern="0" dirty="0" smtClean="0">
                <a:solidFill>
                  <a:schemeClr val="bg1"/>
                </a:solidFill>
              </a:rPr>
              <a:t>Difference between vaccination and ‘vaccine immunization’:</a:t>
            </a:r>
          </a:p>
          <a:p>
            <a:pPr marL="800100" lvl="1" indent="-342900" eaLnBrk="1" hangingPunct="1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i="0" kern="0" dirty="0" smtClean="0">
                <a:solidFill>
                  <a:schemeClr val="bg1"/>
                </a:solidFill>
              </a:rPr>
              <a:t>Vaccination does not consider the outcome</a:t>
            </a:r>
          </a:p>
          <a:p>
            <a:pPr marL="800100" lvl="1" indent="-342900" eaLnBrk="1" hangingPunct="1"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Immunization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consider the outcome</a:t>
            </a:r>
          </a:p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Superclasses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has_specified_input_of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some vaccine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i="0" kern="0" noProof="0" dirty="0" smtClean="0">
                <a:solidFill>
                  <a:schemeClr val="bg1"/>
                </a:solidFill>
              </a:rPr>
              <a:t>realizes some (‘host role’ and </a:t>
            </a:r>
            <a:r>
              <a:rPr lang="en-US" i="0" kern="0" dirty="0" err="1" smtClean="0">
                <a:solidFill>
                  <a:schemeClr val="bg1"/>
                </a:solidFill>
              </a:rPr>
              <a:t>inheres_in</a:t>
            </a:r>
            <a:r>
              <a:rPr lang="en-US" i="0" kern="0" dirty="0" smtClean="0">
                <a:solidFill>
                  <a:schemeClr val="bg1"/>
                </a:solidFill>
              </a:rPr>
              <a:t> some organism)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i="0" kern="0" dirty="0" smtClean="0">
                <a:solidFill>
                  <a:schemeClr val="bg1"/>
                </a:solidFill>
              </a:rPr>
              <a:t>realizes some (‘immunization target role’ and </a:t>
            </a:r>
            <a:r>
              <a:rPr lang="en-US" i="0" kern="0" dirty="0" err="1" smtClean="0">
                <a:solidFill>
                  <a:schemeClr val="bg1"/>
                </a:solidFill>
              </a:rPr>
              <a:t>inheres_in</a:t>
            </a:r>
            <a:r>
              <a:rPr lang="en-US" i="0" kern="0" dirty="0" smtClean="0">
                <a:solidFill>
                  <a:schemeClr val="bg1"/>
                </a:solidFill>
              </a:rPr>
              <a:t> some disorder)</a:t>
            </a:r>
          </a:p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endParaRPr lang="en-US" sz="2800" i="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auto">
          <a:xfrm>
            <a:off x="76200" y="1371600"/>
            <a:ext cx="8991600" cy="5257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rgbClr val="FFCC00"/>
              </a:solidFill>
              <a:effectLst/>
              <a:latin typeface="Arial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739775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Arial" charset="0"/>
              </a:rPr>
              <a:t>Example: </a:t>
            </a:r>
            <a:r>
              <a:rPr lang="en-US" sz="3600" b="1" dirty="0" err="1" smtClean="0">
                <a:latin typeface="Arial" charset="0"/>
              </a:rPr>
              <a:t>Afluria</a:t>
            </a:r>
            <a:r>
              <a:rPr lang="en-US" sz="3600" b="1" dirty="0" smtClean="0">
                <a:latin typeface="Arial" charset="0"/>
              </a:rPr>
              <a:t> Influenza Vaccine</a:t>
            </a:r>
          </a:p>
        </p:txBody>
      </p:sp>
      <p:pic>
        <p:nvPicPr>
          <p:cNvPr id="5" name="Picture 4" descr="IDO_workshop_Dec2010_vaccine_example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32" y="1357402"/>
            <a:ext cx="8995987" cy="5336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19600" y="1066800"/>
            <a:ext cx="4343400" cy="762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Vaccines in VO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3860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6400800"/>
            <a:ext cx="381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0" dirty="0" smtClean="0">
                <a:solidFill>
                  <a:schemeClr val="bg1"/>
                </a:solidFill>
              </a:rPr>
              <a:t>Vaccines by host &amp; diseases</a:t>
            </a:r>
            <a:endParaRPr lang="en-US" sz="2000" i="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24400" y="2627055"/>
            <a:ext cx="3657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0" dirty="0" smtClean="0">
                <a:solidFill>
                  <a:schemeClr val="bg1"/>
                </a:solidFill>
              </a:rPr>
              <a:t>Other vaccines: 508 </a:t>
            </a:r>
          </a:p>
          <a:p>
            <a:endParaRPr lang="en-US" sz="2000" i="0" dirty="0" smtClean="0">
              <a:solidFill>
                <a:schemeClr val="bg1"/>
              </a:solidFill>
            </a:endParaRPr>
          </a:p>
          <a:p>
            <a:r>
              <a:rPr lang="en-US" sz="2000" i="0" dirty="0" smtClean="0">
                <a:solidFill>
                  <a:schemeClr val="bg1"/>
                </a:solidFill>
              </a:rPr>
              <a:t>Total: 768</a:t>
            </a:r>
          </a:p>
          <a:p>
            <a:endParaRPr lang="en-US" sz="2000" i="0" dirty="0" smtClean="0">
              <a:solidFill>
                <a:schemeClr val="bg1"/>
              </a:solidFill>
            </a:endParaRPr>
          </a:p>
          <a:p>
            <a:r>
              <a:rPr lang="en-US" sz="2000" i="0" dirty="0" smtClean="0">
                <a:solidFill>
                  <a:schemeClr val="bg1"/>
                </a:solidFill>
              </a:rPr>
              <a:t>&gt;1000 vaccines to be added to VO soon, including licensed animal vaccines and curated vaccines in VIOLIN.</a:t>
            </a:r>
            <a:endParaRPr lang="en-US" sz="2000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966536" y="1331496"/>
            <a:ext cx="70866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rgbClr val="FFCC00"/>
              </a:solidFill>
              <a:effectLst/>
              <a:latin typeface="Arial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739775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Protection assay with </a:t>
            </a:r>
            <a:r>
              <a:rPr lang="en-US" sz="3200" b="1" i="1" dirty="0" err="1" smtClean="0">
                <a:latin typeface="Arial" charset="0"/>
              </a:rPr>
              <a:t>Brucella</a:t>
            </a:r>
            <a:r>
              <a:rPr lang="en-US" sz="3200" b="1" dirty="0" smtClean="0">
                <a:latin typeface="Arial" charset="0"/>
              </a:rPr>
              <a:t> vaccine RB51 using VO and OBI</a:t>
            </a:r>
          </a:p>
        </p:txBody>
      </p:sp>
      <p:pic>
        <p:nvPicPr>
          <p:cNvPr id="28674" name="Picture 2" descr="Vaccine_protection_usec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28" y="1354434"/>
            <a:ext cx="6809872" cy="443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927957"/>
            <a:ext cx="8077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i="0" dirty="0" smtClean="0">
                <a:solidFill>
                  <a:schemeClr val="bg1"/>
                </a:solidFill>
              </a:rPr>
              <a:t>Reference: </a:t>
            </a:r>
            <a:r>
              <a:rPr lang="en-US" sz="1300" i="0" dirty="0" smtClean="0">
                <a:solidFill>
                  <a:schemeClr val="bg1"/>
                </a:solidFill>
              </a:rPr>
              <a:t>He Y, Xiang Z, Todd T, </a:t>
            </a:r>
            <a:r>
              <a:rPr lang="en-US" sz="1300" i="0" dirty="0" err="1" smtClean="0">
                <a:solidFill>
                  <a:schemeClr val="bg1"/>
                </a:solidFill>
              </a:rPr>
              <a:t>Courtot</a:t>
            </a:r>
            <a:r>
              <a:rPr lang="en-US" sz="1300" i="0" dirty="0" smtClean="0">
                <a:solidFill>
                  <a:schemeClr val="bg1"/>
                </a:solidFill>
              </a:rPr>
              <a:t> M, Brinkman R, </a:t>
            </a:r>
            <a:r>
              <a:rPr lang="en-US" sz="1300" i="0" dirty="0" err="1" smtClean="0">
                <a:solidFill>
                  <a:schemeClr val="bg1"/>
                </a:solidFill>
              </a:rPr>
              <a:t>Zheng</a:t>
            </a:r>
            <a:r>
              <a:rPr lang="en-US" sz="1300" i="0" dirty="0" smtClean="0">
                <a:solidFill>
                  <a:schemeClr val="bg1"/>
                </a:solidFill>
              </a:rPr>
              <a:t> J, </a:t>
            </a:r>
            <a:r>
              <a:rPr lang="en-US" sz="1300" i="0" dirty="0" err="1" smtClean="0">
                <a:solidFill>
                  <a:schemeClr val="bg1"/>
                </a:solidFill>
              </a:rPr>
              <a:t>Stoeckert</a:t>
            </a:r>
            <a:r>
              <a:rPr lang="en-US" sz="1300" i="0" dirty="0" smtClean="0">
                <a:solidFill>
                  <a:schemeClr val="bg1"/>
                </a:solidFill>
              </a:rPr>
              <a:t> CJ, Malone J, </a:t>
            </a:r>
            <a:r>
              <a:rPr lang="en-US" sz="1300" i="0" dirty="0" err="1" smtClean="0">
                <a:solidFill>
                  <a:schemeClr val="bg1"/>
                </a:solidFill>
              </a:rPr>
              <a:t>Rocca</a:t>
            </a:r>
            <a:r>
              <a:rPr lang="en-US" sz="1300" i="0" dirty="0" smtClean="0">
                <a:solidFill>
                  <a:schemeClr val="bg1"/>
                </a:solidFill>
              </a:rPr>
              <a:t>-Serra P, </a:t>
            </a:r>
            <a:r>
              <a:rPr lang="en-US" sz="1300" i="0" dirty="0" err="1" smtClean="0">
                <a:solidFill>
                  <a:schemeClr val="bg1"/>
                </a:solidFill>
              </a:rPr>
              <a:t>Sansone</a:t>
            </a:r>
            <a:r>
              <a:rPr lang="en-US" sz="1300" i="0" dirty="0" smtClean="0">
                <a:solidFill>
                  <a:schemeClr val="bg1"/>
                </a:solidFill>
              </a:rPr>
              <a:t> S, </a:t>
            </a:r>
            <a:r>
              <a:rPr lang="en-US" sz="1300" i="0" dirty="0" err="1" smtClean="0">
                <a:solidFill>
                  <a:schemeClr val="bg1"/>
                </a:solidFill>
              </a:rPr>
              <a:t>Fostel</a:t>
            </a:r>
            <a:r>
              <a:rPr lang="en-US" sz="1300" i="0" dirty="0" smtClean="0">
                <a:solidFill>
                  <a:schemeClr val="bg1"/>
                </a:solidFill>
              </a:rPr>
              <a:t> J, </a:t>
            </a:r>
            <a:r>
              <a:rPr lang="en-US" sz="1300" i="0" dirty="0" err="1" smtClean="0">
                <a:solidFill>
                  <a:schemeClr val="bg1"/>
                </a:solidFill>
              </a:rPr>
              <a:t>Soldatova</a:t>
            </a:r>
            <a:r>
              <a:rPr lang="en-US" sz="1300" i="0" dirty="0" smtClean="0">
                <a:solidFill>
                  <a:schemeClr val="bg1"/>
                </a:solidFill>
              </a:rPr>
              <a:t> LN, Peters B, </a:t>
            </a:r>
            <a:r>
              <a:rPr lang="en-US" sz="1300" i="0" dirty="0" err="1" smtClean="0">
                <a:solidFill>
                  <a:schemeClr val="bg1"/>
                </a:solidFill>
              </a:rPr>
              <a:t>Rutternberg</a:t>
            </a:r>
            <a:r>
              <a:rPr lang="en-US" sz="1300" i="0" dirty="0" smtClean="0">
                <a:solidFill>
                  <a:schemeClr val="bg1"/>
                </a:solidFill>
              </a:rPr>
              <a:t> A. Ontology representation and ANOVA analysis of vaccine protection investigation. Proceeding of Bio-Ontologies 2010: Semantic Applications in Life Sciences, ISMB, July 9-10, 2010. Boston, MA, USA. Full length paper. </a:t>
            </a:r>
            <a:endParaRPr lang="en-US" sz="1300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739775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latin typeface="Arial" charset="0"/>
              </a:rPr>
              <a:t>VO Applications</a:t>
            </a: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1981200"/>
            <a:ext cx="73152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i="0" kern="0" dirty="0" smtClean="0">
                <a:solidFill>
                  <a:schemeClr val="bg1"/>
                </a:solidFill>
              </a:rPr>
              <a:t>Integrate VIOLIN vaccine data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i="0" kern="0" dirty="0" smtClean="0">
                <a:solidFill>
                  <a:schemeClr val="bg1"/>
                </a:solidFill>
              </a:rPr>
              <a:t>Help VIOLIN relational database design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i="0" kern="0" dirty="0" smtClean="0">
                <a:solidFill>
                  <a:schemeClr val="bg1"/>
                </a:solidFill>
              </a:rPr>
              <a:t>Generate vaccine instance data for data exchange purpose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i="0" kern="0" dirty="0" smtClean="0">
                <a:solidFill>
                  <a:schemeClr val="bg1"/>
                </a:solidFill>
              </a:rPr>
              <a:t>Enhance vaccine literature mining power</a:t>
            </a:r>
          </a:p>
          <a:p>
            <a:pPr marL="800100" lvl="1" indent="-342900" eaLnBrk="1" hangingPunct="1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2800" i="0" kern="0" dirty="0" smtClean="0">
                <a:solidFill>
                  <a:schemeClr val="bg1"/>
                </a:solidFill>
              </a:rPr>
              <a:t>Indexing of PubMed vaccine papers</a:t>
            </a:r>
          </a:p>
          <a:p>
            <a:pPr marL="800100" lvl="1" indent="-342900" eaLnBrk="1" hangingPunct="1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2800" i="0" kern="0" dirty="0" smtClean="0">
                <a:solidFill>
                  <a:schemeClr val="bg1"/>
                </a:solidFill>
              </a:rPr>
              <a:t>Vaccine induced network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2800" i="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229600" cy="739775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VO Improve Vaccine Literature Mining</a:t>
            </a: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69" name="Rectangle 9"/>
          <p:cNvSpPr>
            <a:spLocks noChangeArrowheads="1"/>
          </p:cNvSpPr>
          <p:nvPr/>
        </p:nvSpPr>
        <p:spPr bwMode="auto">
          <a:xfrm>
            <a:off x="1828800" y="5715000"/>
            <a:ext cx="518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i="0" dirty="0">
                <a:solidFill>
                  <a:srgbClr val="FFFF66"/>
                </a:solidFill>
                <a:ea typeface="SimSun" pitchFamily="2" charset="-122"/>
                <a:sym typeface="Wingdings" pitchFamily="2" charset="2"/>
              </a:rPr>
              <a:t> </a:t>
            </a:r>
            <a:r>
              <a:rPr lang="en-US" altLang="zh-CN" sz="2000" i="0" dirty="0">
                <a:solidFill>
                  <a:srgbClr val="FFFF66"/>
                </a:solidFill>
                <a:ea typeface="SimSun" pitchFamily="2" charset="-122"/>
              </a:rPr>
              <a:t>With VO knowledge, the PubMed search results are significantly improved</a:t>
            </a:r>
            <a:endParaRPr lang="en-US" sz="2000" i="0" dirty="0">
              <a:solidFill>
                <a:srgbClr val="FFFF66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390539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VO-based Literature Mining of </a:t>
            </a:r>
            <a:br>
              <a:rPr lang="en-US" sz="3600" dirty="0" smtClean="0">
                <a:latin typeface="Arial" charset="0"/>
              </a:rPr>
            </a:br>
            <a:r>
              <a:rPr lang="en-US" sz="3600" dirty="0" smtClean="0">
                <a:latin typeface="Arial" charset="0"/>
              </a:rPr>
              <a:t>IFNG Network</a:t>
            </a:r>
          </a:p>
        </p:txBody>
      </p:sp>
      <p:pic>
        <p:nvPicPr>
          <p:cNvPr id="5" name="Frame11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1523999"/>
            <a:ext cx="5410200" cy="33528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5029200"/>
            <a:ext cx="8077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dirty="0" smtClean="0">
                <a:solidFill>
                  <a:schemeClr val="bg1"/>
                </a:solidFill>
              </a:rPr>
              <a:t>References: </a:t>
            </a:r>
          </a:p>
          <a:p>
            <a:pPr>
              <a:buFont typeface="Arial" pitchFamily="34" charset="0"/>
              <a:buChar char="•"/>
            </a:pPr>
            <a:r>
              <a:rPr lang="en-US" sz="1400" i="0" dirty="0" smtClean="0">
                <a:solidFill>
                  <a:schemeClr val="bg1"/>
                </a:solidFill>
              </a:rPr>
              <a:t>    </a:t>
            </a:r>
            <a:r>
              <a:rPr lang="en-US" sz="1400" i="0" dirty="0" err="1" smtClean="0">
                <a:solidFill>
                  <a:schemeClr val="bg1"/>
                </a:solidFill>
              </a:rPr>
              <a:t>Ozgur</a:t>
            </a:r>
            <a:r>
              <a:rPr lang="en-US" sz="1400" i="0" dirty="0" smtClean="0">
                <a:solidFill>
                  <a:schemeClr val="bg1"/>
                </a:solidFill>
              </a:rPr>
              <a:t> A, Xiang Z, </a:t>
            </a:r>
            <a:r>
              <a:rPr lang="en-US" sz="1400" i="0" dirty="0" err="1" smtClean="0">
                <a:solidFill>
                  <a:schemeClr val="bg1"/>
                </a:solidFill>
              </a:rPr>
              <a:t>Radev</a:t>
            </a:r>
            <a:r>
              <a:rPr lang="en-US" sz="1400" i="0" dirty="0" smtClean="0">
                <a:solidFill>
                  <a:schemeClr val="bg1"/>
                </a:solidFill>
              </a:rPr>
              <a:t> D, He Y. Mining of vaccine-associated IFN-</a:t>
            </a:r>
            <a:r>
              <a:rPr lang="el-GR" sz="1400" i="0" dirty="0" smtClean="0">
                <a:solidFill>
                  <a:schemeClr val="bg1"/>
                </a:solidFill>
              </a:rPr>
              <a:t>γ </a:t>
            </a:r>
            <a:r>
              <a:rPr lang="en-US" sz="1400" i="0" dirty="0" smtClean="0">
                <a:solidFill>
                  <a:schemeClr val="bg1"/>
                </a:solidFill>
              </a:rPr>
              <a:t>gene interaction networks using the Vaccine Ontology. Proceeding of Bio-Ontologies 2010: Semantic Applications in Life Sciences, ISMB, July 9-10, 2010. Boston, MA, USA. Full length paper.</a:t>
            </a:r>
          </a:p>
          <a:p>
            <a:pPr>
              <a:buFont typeface="Arial" pitchFamily="34" charset="0"/>
              <a:buChar char="•"/>
            </a:pPr>
            <a:r>
              <a:rPr lang="en-US" sz="1400" i="0" dirty="0" smtClean="0">
                <a:solidFill>
                  <a:schemeClr val="bg1"/>
                </a:solidFill>
              </a:rPr>
              <a:t>    </a:t>
            </a:r>
            <a:r>
              <a:rPr lang="en-US" sz="1400" i="0" dirty="0" err="1" smtClean="0">
                <a:solidFill>
                  <a:schemeClr val="bg1"/>
                </a:solidFill>
              </a:rPr>
              <a:t>Ozgur</a:t>
            </a:r>
            <a:r>
              <a:rPr lang="en-US" sz="1400" i="0" dirty="0" smtClean="0">
                <a:solidFill>
                  <a:schemeClr val="bg1"/>
                </a:solidFill>
              </a:rPr>
              <a:t> A, Xiang Z, </a:t>
            </a:r>
            <a:r>
              <a:rPr lang="en-US" sz="1400" i="0" dirty="0" err="1" smtClean="0">
                <a:solidFill>
                  <a:schemeClr val="bg1"/>
                </a:solidFill>
              </a:rPr>
              <a:t>Radev</a:t>
            </a:r>
            <a:r>
              <a:rPr lang="en-US" sz="1400" i="0" dirty="0" smtClean="0">
                <a:solidFill>
                  <a:schemeClr val="bg1"/>
                </a:solidFill>
              </a:rPr>
              <a:t> D, He Y. Literature-based discovery of IFN-</a:t>
            </a:r>
            <a:r>
              <a:rPr lang="en-US" sz="1400" i="0" dirty="0" smtClean="0">
                <a:solidFill>
                  <a:schemeClr val="bg1"/>
                </a:solidFill>
                <a:sym typeface="Symbol"/>
              </a:rPr>
              <a:t></a:t>
            </a:r>
            <a:r>
              <a:rPr lang="en-US" sz="1400" i="0" dirty="0" smtClean="0">
                <a:solidFill>
                  <a:schemeClr val="bg1"/>
                </a:solidFill>
              </a:rPr>
              <a:t> and vaccine-mediated gene interaction networks. Journal of Biomedicine and Biotechnology. Volume 2010 (2010), Article ID 426479, 13 pages. [PMID: 20625487]  </a:t>
            </a:r>
            <a:endParaRPr lang="en-US" sz="1400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060575" y="533400"/>
            <a:ext cx="464502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4000" b="1" i="0" dirty="0"/>
              <a:t>Outline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590800"/>
            <a:ext cx="7391400" cy="27987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VIOLIN: a web-based vaccine research database and analysis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Vaccine Ontology (VO)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VO applications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28336" y="1447800"/>
            <a:ext cx="8915400" cy="0"/>
          </a:xfrm>
          <a:prstGeom prst="line">
            <a:avLst/>
          </a:prstGeom>
          <a:solidFill>
            <a:schemeClr val="accent1"/>
          </a:solidFill>
          <a:ln w="4445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2057400" y="3810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3600" b="1" i="0"/>
              <a:t>Acknowledgements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219200" y="5334000"/>
            <a:ext cx="2775119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 i="0" dirty="0"/>
              <a:t>Funding: </a:t>
            </a:r>
          </a:p>
          <a:p>
            <a:pPr eaLnBrk="1" hangingPunct="1"/>
            <a:r>
              <a:rPr lang="en-US" sz="1800" b="1" i="0" dirty="0" smtClean="0">
                <a:solidFill>
                  <a:schemeClr val="bg1"/>
                </a:solidFill>
              </a:rPr>
              <a:t>NIH-NIAID R01AI081062</a:t>
            </a:r>
            <a:endParaRPr lang="en-US" sz="1800" b="1" i="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800" b="1" i="0" dirty="0">
                <a:solidFill>
                  <a:schemeClr val="bg1"/>
                </a:solidFill>
              </a:rPr>
              <a:t>University of Michigan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1143000" y="1447800"/>
            <a:ext cx="2419350" cy="3662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 i="0" dirty="0"/>
              <a:t>Oliver He Lab at UM:</a:t>
            </a:r>
            <a:endParaRPr lang="en-US" sz="1800" b="1" i="0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</a:t>
            </a:r>
            <a:r>
              <a:rPr lang="en-US" sz="1800" b="1" i="0" dirty="0" err="1">
                <a:solidFill>
                  <a:schemeClr val="bg1"/>
                </a:solidFill>
              </a:rPr>
              <a:t>Zuoshuang</a:t>
            </a:r>
            <a:r>
              <a:rPr lang="en-US" sz="1800" b="1" i="0" dirty="0">
                <a:solidFill>
                  <a:schemeClr val="bg1"/>
                </a:solidFill>
              </a:rPr>
              <a:t> Xiang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Thom Todd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Fang Chen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Andrew Hodges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G. Bill </a:t>
            </a:r>
            <a:r>
              <a:rPr lang="en-US" sz="1800" b="1" i="0" dirty="0" err="1">
                <a:solidFill>
                  <a:schemeClr val="bg1"/>
                </a:solidFill>
              </a:rPr>
              <a:t>Jourdian</a:t>
            </a:r>
            <a:endParaRPr lang="en-US" sz="1800" b="1" i="0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Charlie Larson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Kimberly Ku 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Bethany </a:t>
            </a:r>
            <a:r>
              <a:rPr lang="en-US" sz="1800" b="1" i="0" dirty="0" err="1">
                <a:solidFill>
                  <a:schemeClr val="bg1"/>
                </a:solidFill>
              </a:rPr>
              <a:t>Kovacic</a:t>
            </a:r>
            <a:endParaRPr lang="en-US" sz="1800" b="1" i="0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Elizabeth </a:t>
            </a:r>
            <a:r>
              <a:rPr lang="en-US" sz="1800" b="1" i="0" dirty="0" err="1">
                <a:solidFill>
                  <a:schemeClr val="bg1"/>
                </a:solidFill>
              </a:rPr>
              <a:t>Olenzek</a:t>
            </a:r>
            <a:endParaRPr lang="en-US" sz="1800" b="1" i="0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</a:t>
            </a:r>
            <a:r>
              <a:rPr lang="en-US" sz="1800" b="1" i="0" dirty="0" err="1">
                <a:solidFill>
                  <a:schemeClr val="bg1"/>
                </a:solidFill>
              </a:rPr>
              <a:t>Boyang</a:t>
            </a:r>
            <a:r>
              <a:rPr lang="en-US" sz="1800" b="1" i="0" dirty="0">
                <a:solidFill>
                  <a:schemeClr val="bg1"/>
                </a:solidFill>
              </a:rPr>
              <a:t> Zhao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Samantha Sayers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</a:t>
            </a:r>
            <a:r>
              <a:rPr lang="en-US" sz="1800" b="1" i="0" dirty="0" err="1">
                <a:solidFill>
                  <a:schemeClr val="bg1"/>
                </a:solidFill>
              </a:rPr>
              <a:t>Kanika</a:t>
            </a:r>
            <a:r>
              <a:rPr lang="en-US" sz="1800" b="1" i="0" dirty="0">
                <a:solidFill>
                  <a:schemeClr val="bg1"/>
                </a:solidFill>
              </a:rPr>
              <a:t> </a:t>
            </a:r>
            <a:r>
              <a:rPr lang="en-US" sz="1800" b="1" i="0" dirty="0" err="1">
                <a:solidFill>
                  <a:schemeClr val="bg1"/>
                </a:solidFill>
              </a:rPr>
              <a:t>Kochhal</a:t>
            </a:r>
            <a:endParaRPr lang="en-US" sz="1800" b="1" i="0" dirty="0">
              <a:solidFill>
                <a:schemeClr val="bg1"/>
              </a:solidFill>
            </a:endParaRP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4724400" y="1452563"/>
            <a:ext cx="3300904" cy="230832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 i="0" dirty="0"/>
              <a:t>University of Michigan (UM):</a:t>
            </a:r>
            <a:endParaRPr lang="en-US" sz="1800" b="1" i="0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</a:t>
            </a:r>
            <a:r>
              <a:rPr lang="en-US" sz="1800" b="1" i="0" dirty="0"/>
              <a:t>NCIBI:</a:t>
            </a:r>
          </a:p>
          <a:p>
            <a:pPr lvl="1"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Brian </a:t>
            </a:r>
            <a:r>
              <a:rPr lang="en-US" sz="1800" b="1" i="0" dirty="0" err="1">
                <a:solidFill>
                  <a:schemeClr val="bg1"/>
                </a:solidFill>
              </a:rPr>
              <a:t>Athey</a:t>
            </a:r>
            <a:endParaRPr lang="en-US" sz="1800" b="1" i="0" dirty="0">
              <a:solidFill>
                <a:schemeClr val="bg1"/>
              </a:solidFill>
            </a:endParaRPr>
          </a:p>
          <a:p>
            <a:pPr lvl="1"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Gil </a:t>
            </a:r>
            <a:r>
              <a:rPr lang="en-US" sz="1800" b="1" i="0" dirty="0" err="1">
                <a:solidFill>
                  <a:schemeClr val="bg1"/>
                </a:solidFill>
              </a:rPr>
              <a:t>Omenn</a:t>
            </a:r>
            <a:endParaRPr lang="en-US" sz="1800" b="1" i="0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Harry Mobley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</a:t>
            </a:r>
            <a:r>
              <a:rPr lang="en-US" sz="1800" b="1" i="0" dirty="0" smtClean="0">
                <a:solidFill>
                  <a:schemeClr val="bg1"/>
                </a:solidFill>
              </a:rPr>
              <a:t>Howard </a:t>
            </a:r>
            <a:r>
              <a:rPr lang="en-US" sz="1800" b="1" i="0" dirty="0">
                <a:solidFill>
                  <a:schemeClr val="bg1"/>
                </a:solidFill>
              </a:rPr>
              <a:t>Rush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Lesley Colby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Janet </a:t>
            </a:r>
            <a:r>
              <a:rPr lang="en-US" sz="1800" b="1" i="0" dirty="0" err="1">
                <a:solidFill>
                  <a:schemeClr val="bg1"/>
                </a:solidFill>
              </a:rPr>
              <a:t>Gilsdorf</a:t>
            </a:r>
            <a:endParaRPr lang="en-US" sz="1800" b="1" i="0" dirty="0">
              <a:solidFill>
                <a:schemeClr val="bg1"/>
              </a:solidFill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724400" y="4446588"/>
            <a:ext cx="1697901" cy="2031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 i="0" dirty="0" smtClean="0"/>
              <a:t>BFO</a:t>
            </a:r>
          </a:p>
          <a:p>
            <a:pPr eaLnBrk="1" hangingPunct="1"/>
            <a:r>
              <a:rPr lang="en-US" sz="1800" b="1" i="0" dirty="0" smtClean="0"/>
              <a:t>IDO </a:t>
            </a:r>
          </a:p>
          <a:p>
            <a:pPr eaLnBrk="1" hangingPunct="1"/>
            <a:r>
              <a:rPr lang="en-US" sz="1800" b="1" i="0" dirty="0" smtClean="0"/>
              <a:t>OBI </a:t>
            </a:r>
          </a:p>
          <a:p>
            <a:pPr eaLnBrk="1" hangingPunct="1"/>
            <a:r>
              <a:rPr lang="en-US" sz="1800" b="1" i="0" dirty="0" smtClean="0"/>
              <a:t>GO</a:t>
            </a:r>
          </a:p>
          <a:p>
            <a:pPr eaLnBrk="1" hangingPunct="1"/>
            <a:r>
              <a:rPr lang="en-US" sz="1800" b="1" i="0" dirty="0" smtClean="0"/>
              <a:t>NCBO</a:t>
            </a:r>
          </a:p>
          <a:p>
            <a:pPr eaLnBrk="1" hangingPunct="1"/>
            <a:r>
              <a:rPr lang="en-US" sz="1800" b="1" i="0" dirty="0" smtClean="0"/>
              <a:t>OBO Foundry</a:t>
            </a:r>
          </a:p>
          <a:p>
            <a:pPr eaLnBrk="1" hangingPunct="1"/>
            <a:endParaRPr lang="en-US" sz="1800" b="1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6858000" cy="12954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Arial" charset="0"/>
                <a:ea typeface="SimSun" pitchFamily="2" charset="-122"/>
              </a:rPr>
              <a:t>VIOLIN: </a:t>
            </a:r>
            <a:r>
              <a:rPr lang="en-US" altLang="zh-CN" sz="3600" u="sng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V</a:t>
            </a:r>
            <a:r>
              <a:rPr lang="en-US" altLang="zh-CN" sz="3600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accine </a:t>
            </a:r>
            <a:r>
              <a:rPr lang="en-US" altLang="zh-CN" sz="3600" u="sng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I</a:t>
            </a:r>
            <a:r>
              <a:rPr lang="en-US" altLang="zh-CN" sz="3600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nvestigation and </a:t>
            </a:r>
            <a:r>
              <a:rPr lang="en-US" altLang="zh-CN" sz="3600" u="sng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O</a:t>
            </a:r>
            <a:r>
              <a:rPr lang="en-US" altLang="zh-CN" sz="3600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nline </a:t>
            </a:r>
            <a:r>
              <a:rPr lang="en-US" altLang="zh-CN" sz="3600" u="sng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I</a:t>
            </a:r>
            <a:r>
              <a:rPr lang="en-US" altLang="zh-CN" sz="3600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nformation </a:t>
            </a:r>
            <a:r>
              <a:rPr lang="en-US" altLang="zh-CN" sz="3600" u="sng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N</a:t>
            </a:r>
            <a:r>
              <a:rPr lang="en-US" altLang="zh-CN" sz="3600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etwork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7162800" cy="3505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Summary: A vaccine research database and vaccine data analysis system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Aims: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Curate data from publications: licensed vaccines, vaccines in clinical trials, and vaccines in research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Vaccine data mining and comparison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Vaccine design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Study vaccine-induced immune  networks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Build community-based vaccine information network</a:t>
            </a:r>
          </a:p>
          <a:p>
            <a:pPr eaLnBrk="1" hangingPunct="1">
              <a:lnSpc>
                <a:spcPct val="85000"/>
              </a:lnSpc>
            </a:pPr>
            <a:endParaRPr lang="en-US" altLang="zh-CN" sz="2400" dirty="0" smtClean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en-US" sz="2400" dirty="0" smtClean="0">
                <a:solidFill>
                  <a:schemeClr val="bg1"/>
                </a:solidFill>
                <a:latin typeface="Arial" charset="0"/>
              </a:rPr>
              <a:t>Publically available: </a:t>
            </a:r>
            <a:r>
              <a:rPr lang="en-US" altLang="en-US" sz="2400" dirty="0" smtClean="0">
                <a:solidFill>
                  <a:schemeClr val="bg1"/>
                </a:solidFill>
                <a:latin typeface="Arial" charset="0"/>
                <a:hlinkClick r:id="rId2"/>
              </a:rPr>
              <a:t>http://www.violinet.org/</a:t>
            </a:r>
            <a:r>
              <a:rPr lang="en-US" altLang="en-US" sz="24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 </a:t>
            </a:r>
            <a:endParaRPr lang="zh-CN" altLang="en-US" sz="2400" dirty="0" smtClean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2590800" y="228600"/>
            <a:ext cx="57150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3600" b="1" i="0" dirty="0"/>
              <a:t>VIOLIN </a:t>
            </a:r>
            <a:r>
              <a:rPr lang="en-US" sz="3600" b="1" i="0" dirty="0" smtClean="0"/>
              <a:t>Programs</a:t>
            </a:r>
            <a:endParaRPr lang="en-US" sz="3600" b="1" i="0" dirty="0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95250"/>
            <a:ext cx="1228725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143000"/>
            <a:ext cx="595312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latin typeface="Arial" charset="0"/>
                <a:ea typeface="SimSun" pitchFamily="2" charset="-122"/>
              </a:rPr>
              <a:t>VIOLIN Database Contents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5334000" y="2223772"/>
            <a:ext cx="973048" cy="1904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4484688" y="2423160"/>
            <a:ext cx="12184" cy="100584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2684463" y="2209482"/>
            <a:ext cx="1101858" cy="1906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2079624" y="3581400"/>
            <a:ext cx="1754619" cy="1371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079624" y="2346960"/>
            <a:ext cx="1754619" cy="146304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841624" y="5334000"/>
            <a:ext cx="3759897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4518025" y="4038600"/>
            <a:ext cx="2757258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V="1">
            <a:off x="7032624" y="3855720"/>
            <a:ext cx="1741" cy="109728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7070724" y="2439036"/>
            <a:ext cx="1741" cy="98679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308225" y="4035426"/>
            <a:ext cx="11001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against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384424" y="2892426"/>
            <a:ext cx="10513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protect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4575175" y="2663826"/>
            <a:ext cx="1023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induce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4518025" y="4416426"/>
            <a:ext cx="12689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made by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457200" y="60452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i="0" dirty="0" smtClean="0">
                <a:ea typeface="SimSun" pitchFamily="2" charset="-122"/>
              </a:rPr>
              <a:t>Focuses: molecular engineering &amp; mechanisms</a:t>
            </a:r>
            <a:endParaRPr lang="en-US" sz="2800" b="1" i="0" dirty="0"/>
          </a:p>
        </p:txBody>
      </p:sp>
      <p:grpSp>
        <p:nvGrpSpPr>
          <p:cNvPr id="25617" name="Group 17"/>
          <p:cNvGrpSpPr>
            <a:grpSpLocks/>
          </p:cNvGrpSpPr>
          <p:nvPr/>
        </p:nvGrpSpPr>
        <p:grpSpPr bwMode="auto">
          <a:xfrm>
            <a:off x="1241424" y="1676400"/>
            <a:ext cx="1845135" cy="914400"/>
            <a:chOff x="720" y="1056"/>
            <a:chExt cx="1060" cy="480"/>
          </a:xfrm>
        </p:grpSpPr>
        <p:sp>
          <p:nvSpPr>
            <p:cNvPr id="25639" name="Rectangle 18"/>
            <p:cNvSpPr>
              <a:spLocks noChangeArrowheads="1"/>
            </p:cNvSpPr>
            <p:nvPr/>
          </p:nvSpPr>
          <p:spPr bwMode="auto">
            <a:xfrm>
              <a:off x="720" y="1056"/>
              <a:ext cx="1060" cy="48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Text Box 19"/>
            <p:cNvSpPr txBox="1">
              <a:spLocks noChangeArrowheads="1"/>
            </p:cNvSpPr>
            <p:nvPr/>
          </p:nvSpPr>
          <p:spPr bwMode="auto">
            <a:xfrm>
              <a:off x="941" y="1129"/>
              <a:ext cx="605" cy="3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0">
                  <a:solidFill>
                    <a:srgbClr val="FFFF00"/>
                  </a:solidFill>
                </a:rPr>
                <a:t>Host</a:t>
              </a:r>
              <a:r>
                <a:rPr lang="en-US" sz="2800" b="1"/>
                <a:t> </a:t>
              </a:r>
            </a:p>
          </p:txBody>
        </p:sp>
      </p:grpSp>
      <p:grpSp>
        <p:nvGrpSpPr>
          <p:cNvPr id="25618" name="Group 20"/>
          <p:cNvGrpSpPr>
            <a:grpSpLocks/>
          </p:cNvGrpSpPr>
          <p:nvPr/>
        </p:nvGrpSpPr>
        <p:grpSpPr bwMode="auto">
          <a:xfrm>
            <a:off x="3657600" y="1676400"/>
            <a:ext cx="1838172" cy="914400"/>
            <a:chOff x="4272" y="3600"/>
            <a:chExt cx="1152" cy="528"/>
          </a:xfrm>
        </p:grpSpPr>
        <p:sp>
          <p:nvSpPr>
            <p:cNvPr id="25637" name="Rectangle 21"/>
            <p:cNvSpPr>
              <a:spLocks noChangeArrowheads="1"/>
            </p:cNvSpPr>
            <p:nvPr/>
          </p:nvSpPr>
          <p:spPr bwMode="auto">
            <a:xfrm>
              <a:off x="4272" y="3600"/>
              <a:ext cx="1152" cy="5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Text Box 22"/>
            <p:cNvSpPr txBox="1">
              <a:spLocks noChangeArrowheads="1"/>
            </p:cNvSpPr>
            <p:nvPr/>
          </p:nvSpPr>
          <p:spPr bwMode="auto">
            <a:xfrm>
              <a:off x="4348" y="3607"/>
              <a:ext cx="1008" cy="50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bg1"/>
                  </a:solidFill>
                </a:rPr>
                <a:t>Host</a:t>
              </a:r>
            </a:p>
            <a:p>
              <a:pPr algn="ctr"/>
              <a:r>
                <a:rPr lang="en-US" sz="2000" b="1" i="0">
                  <a:solidFill>
                    <a:schemeClr val="bg1"/>
                  </a:solidFill>
                </a:rPr>
                <a:t>Response</a:t>
              </a:r>
              <a:r>
                <a:rPr lang="en-US" sz="2200" b="1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25619" name="Group 23"/>
          <p:cNvGrpSpPr>
            <a:grpSpLocks/>
          </p:cNvGrpSpPr>
          <p:nvPr/>
        </p:nvGrpSpPr>
        <p:grpSpPr bwMode="auto">
          <a:xfrm>
            <a:off x="6237288" y="1676400"/>
            <a:ext cx="1839912" cy="914400"/>
            <a:chOff x="4436" y="2489"/>
            <a:chExt cx="1152" cy="528"/>
          </a:xfrm>
        </p:grpSpPr>
        <p:sp>
          <p:nvSpPr>
            <p:cNvPr id="25635" name="Rectangle 24"/>
            <p:cNvSpPr>
              <a:spLocks noChangeArrowheads="1"/>
            </p:cNvSpPr>
            <p:nvPr/>
          </p:nvSpPr>
          <p:spPr bwMode="auto">
            <a:xfrm>
              <a:off x="4436" y="2489"/>
              <a:ext cx="1152" cy="5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Text Box 25"/>
            <p:cNvSpPr txBox="1">
              <a:spLocks noChangeArrowheads="1"/>
            </p:cNvSpPr>
            <p:nvPr/>
          </p:nvSpPr>
          <p:spPr bwMode="auto">
            <a:xfrm>
              <a:off x="4512" y="2496"/>
              <a:ext cx="1008" cy="50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bg1"/>
                  </a:solidFill>
                </a:rPr>
                <a:t>Host Gene</a:t>
              </a:r>
            </a:p>
            <a:p>
              <a:pPr algn="ctr"/>
              <a:r>
                <a:rPr lang="en-US" sz="2000" b="1" i="0">
                  <a:solidFill>
                    <a:schemeClr val="bg1"/>
                  </a:solidFill>
                </a:rPr>
                <a:t>Response</a:t>
              </a:r>
              <a:r>
                <a:rPr lang="en-US" sz="2200" b="1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25620" name="Group 26"/>
          <p:cNvGrpSpPr>
            <a:grpSpLocks/>
          </p:cNvGrpSpPr>
          <p:nvPr/>
        </p:nvGrpSpPr>
        <p:grpSpPr bwMode="auto">
          <a:xfrm>
            <a:off x="6237288" y="4800600"/>
            <a:ext cx="1841653" cy="914400"/>
            <a:chOff x="4608" y="2441"/>
            <a:chExt cx="1152" cy="528"/>
          </a:xfrm>
        </p:grpSpPr>
        <p:sp>
          <p:nvSpPr>
            <p:cNvPr id="25633" name="Rectangle 27"/>
            <p:cNvSpPr>
              <a:spLocks noChangeArrowheads="1"/>
            </p:cNvSpPr>
            <p:nvPr/>
          </p:nvSpPr>
          <p:spPr bwMode="auto">
            <a:xfrm>
              <a:off x="4608" y="2441"/>
              <a:ext cx="1152" cy="5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Text Box 28"/>
            <p:cNvSpPr txBox="1">
              <a:spLocks noChangeArrowheads="1"/>
            </p:cNvSpPr>
            <p:nvPr/>
          </p:nvSpPr>
          <p:spPr bwMode="auto">
            <a:xfrm>
              <a:off x="4684" y="2448"/>
              <a:ext cx="1008" cy="48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bg1"/>
                  </a:solidFill>
                </a:rPr>
                <a:t>Gene</a:t>
              </a:r>
            </a:p>
            <a:p>
              <a:pPr algn="ctr"/>
              <a:r>
                <a:rPr lang="en-US" sz="2000" b="1" i="0">
                  <a:solidFill>
                    <a:schemeClr val="bg1"/>
                  </a:solidFill>
                </a:rPr>
                <a:t>Engineer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5621" name="Group 29"/>
          <p:cNvGrpSpPr>
            <a:grpSpLocks/>
          </p:cNvGrpSpPr>
          <p:nvPr/>
        </p:nvGrpSpPr>
        <p:grpSpPr bwMode="auto">
          <a:xfrm>
            <a:off x="1228724" y="4802824"/>
            <a:ext cx="1845135" cy="910590"/>
            <a:chOff x="720" y="2996"/>
            <a:chExt cx="1104" cy="478"/>
          </a:xfrm>
        </p:grpSpPr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720" y="2996"/>
              <a:ext cx="1104" cy="47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Text Box 31"/>
            <p:cNvSpPr txBox="1">
              <a:spLocks noChangeArrowheads="1"/>
            </p:cNvSpPr>
            <p:nvPr/>
          </p:nvSpPr>
          <p:spPr bwMode="auto">
            <a:xfrm>
              <a:off x="778" y="3086"/>
              <a:ext cx="1031" cy="288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0">
                  <a:solidFill>
                    <a:srgbClr val="FFFF00"/>
                  </a:solidFill>
                </a:rPr>
                <a:t>Pathogen</a:t>
              </a:r>
              <a:endParaRPr lang="en-US" b="1">
                <a:solidFill>
                  <a:srgbClr val="FFFF00"/>
                </a:solidFill>
              </a:endParaRPr>
            </a:p>
          </p:txBody>
        </p:sp>
      </p:grpSp>
      <p:grpSp>
        <p:nvGrpSpPr>
          <p:cNvPr id="25622" name="Group 32"/>
          <p:cNvGrpSpPr>
            <a:grpSpLocks/>
          </p:cNvGrpSpPr>
          <p:nvPr/>
        </p:nvGrpSpPr>
        <p:grpSpPr bwMode="auto">
          <a:xfrm>
            <a:off x="3656012" y="3276600"/>
            <a:ext cx="1845135" cy="914400"/>
            <a:chOff x="2256" y="2064"/>
            <a:chExt cx="1152" cy="528"/>
          </a:xfrm>
        </p:grpSpPr>
        <p:sp>
          <p:nvSpPr>
            <p:cNvPr id="25629" name="Rectangle 33"/>
            <p:cNvSpPr>
              <a:spLocks noChangeArrowheads="1"/>
            </p:cNvSpPr>
            <p:nvPr/>
          </p:nvSpPr>
          <p:spPr bwMode="auto">
            <a:xfrm>
              <a:off x="2256" y="2064"/>
              <a:ext cx="1152" cy="5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Text Box 34"/>
            <p:cNvSpPr txBox="1">
              <a:spLocks noChangeArrowheads="1"/>
            </p:cNvSpPr>
            <p:nvPr/>
          </p:nvSpPr>
          <p:spPr bwMode="auto">
            <a:xfrm>
              <a:off x="2341" y="2171"/>
              <a:ext cx="964" cy="31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i="0">
                  <a:solidFill>
                    <a:srgbClr val="FF6600"/>
                  </a:solidFill>
                </a:rPr>
                <a:t>Vaccine</a:t>
              </a:r>
            </a:p>
          </p:txBody>
        </p:sp>
      </p:grpSp>
      <p:grpSp>
        <p:nvGrpSpPr>
          <p:cNvPr id="25623" name="Group 35"/>
          <p:cNvGrpSpPr>
            <a:grpSpLocks/>
          </p:cNvGrpSpPr>
          <p:nvPr/>
        </p:nvGrpSpPr>
        <p:grpSpPr bwMode="auto">
          <a:xfrm>
            <a:off x="6203949" y="3253105"/>
            <a:ext cx="1886911" cy="922020"/>
            <a:chOff x="3846" y="2050"/>
            <a:chExt cx="1084" cy="484"/>
          </a:xfrm>
        </p:grpSpPr>
        <p:sp>
          <p:nvSpPr>
            <p:cNvPr id="25627" name="Rectangle 36"/>
            <p:cNvSpPr>
              <a:spLocks noChangeArrowheads="1"/>
            </p:cNvSpPr>
            <p:nvPr/>
          </p:nvSpPr>
          <p:spPr bwMode="auto">
            <a:xfrm>
              <a:off x="3846" y="2050"/>
              <a:ext cx="1084" cy="48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Text Box 37"/>
            <p:cNvSpPr txBox="1">
              <a:spLocks noChangeArrowheads="1"/>
            </p:cNvSpPr>
            <p:nvPr/>
          </p:nvSpPr>
          <p:spPr bwMode="auto">
            <a:xfrm>
              <a:off x="3874" y="2057"/>
              <a:ext cx="1035" cy="46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6000"/>
                </a:lnSpc>
              </a:pPr>
              <a:r>
                <a:rPr lang="en-US" sz="2000" b="1" i="0">
                  <a:solidFill>
                    <a:srgbClr val="FFFF00"/>
                  </a:solidFill>
                </a:rPr>
                <a:t>Gene/ Protein</a:t>
              </a:r>
              <a:r>
                <a:rPr lang="en-US" b="1" i="0">
                  <a:solidFill>
                    <a:srgbClr val="FFFF00"/>
                  </a:solidFill>
                </a:rPr>
                <a:t> </a:t>
              </a:r>
            </a:p>
          </p:txBody>
        </p:sp>
      </p:grpSp>
      <p:sp>
        <p:nvSpPr>
          <p:cNvPr id="25624" name="Line 38"/>
          <p:cNvSpPr>
            <a:spLocks noChangeShapeType="1"/>
          </p:cNvSpPr>
          <p:nvPr/>
        </p:nvSpPr>
        <p:spPr bwMode="auto">
          <a:xfrm flipV="1">
            <a:off x="2079625" y="2118360"/>
            <a:ext cx="0" cy="283464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Text Box 39"/>
          <p:cNvSpPr txBox="1">
            <a:spLocks noChangeArrowheads="1"/>
          </p:cNvSpPr>
          <p:nvPr/>
        </p:nvSpPr>
        <p:spPr bwMode="auto">
          <a:xfrm>
            <a:off x="1012824" y="3310891"/>
            <a:ext cx="11627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cause</a:t>
            </a:r>
          </a:p>
          <a:p>
            <a:r>
              <a:rPr lang="en-US" sz="2000">
                <a:solidFill>
                  <a:schemeClr val="bg1"/>
                </a:solidFill>
              </a:rPr>
              <a:t>disease</a:t>
            </a:r>
          </a:p>
        </p:txBody>
      </p:sp>
      <p:sp>
        <p:nvSpPr>
          <p:cNvPr id="25626" name="Line 40"/>
          <p:cNvSpPr>
            <a:spLocks noChangeShapeType="1"/>
          </p:cNvSpPr>
          <p:nvPr/>
        </p:nvSpPr>
        <p:spPr bwMode="auto">
          <a:xfrm flipH="1">
            <a:off x="4495799" y="2590800"/>
            <a:ext cx="2285998" cy="685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6324600" cy="9144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VIOLIN </a:t>
            </a:r>
            <a:r>
              <a:rPr lang="en-US" dirty="0" smtClean="0">
                <a:latin typeface="Arial" charset="0"/>
              </a:rPr>
              <a:t>Statistics</a:t>
            </a:r>
            <a:endParaRPr lang="en-US" sz="4000" dirty="0">
              <a:latin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62400" y="1676400"/>
            <a:ext cx="4572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2481 vaccines</a:t>
            </a:r>
          </a:p>
          <a:p>
            <a:r>
              <a:rPr lang="en-US" i="0" dirty="0" smtClean="0">
                <a:solidFill>
                  <a:schemeClr val="bg1"/>
                </a:solidFill>
              </a:rPr>
              <a:t>1930 licensed vaccines</a:t>
            </a:r>
            <a:endParaRPr lang="en-US" i="0" dirty="0">
              <a:solidFill>
                <a:schemeClr val="bg1"/>
              </a:solidFill>
            </a:endParaRPr>
          </a:p>
          <a:p>
            <a:r>
              <a:rPr lang="en-US" i="0" dirty="0" smtClean="0">
                <a:solidFill>
                  <a:schemeClr val="bg1"/>
                </a:solidFill>
              </a:rPr>
              <a:t>153 pathogens / diseases</a:t>
            </a:r>
          </a:p>
          <a:p>
            <a:r>
              <a:rPr lang="en-US" i="0" dirty="0" smtClean="0">
                <a:solidFill>
                  <a:schemeClr val="bg1"/>
                </a:solidFill>
              </a:rPr>
              <a:t>~ 600 protective antigens </a:t>
            </a:r>
            <a:endParaRPr lang="en-US" i="0" dirty="0">
              <a:solidFill>
                <a:schemeClr val="bg1"/>
              </a:solidFill>
            </a:endParaRPr>
          </a:p>
          <a:p>
            <a:r>
              <a:rPr lang="en-US" i="0" dirty="0" smtClean="0">
                <a:solidFill>
                  <a:schemeClr val="bg1"/>
                </a:solidFill>
              </a:rPr>
              <a:t>1426 references</a:t>
            </a:r>
          </a:p>
          <a:p>
            <a:r>
              <a:rPr lang="en-US" i="0" dirty="0" smtClean="0">
                <a:solidFill>
                  <a:schemeClr val="bg1"/>
                </a:solidFill>
              </a:rPr>
              <a:t>&gt; 24,000 abstracts/full text</a:t>
            </a:r>
          </a:p>
          <a:p>
            <a:endParaRPr lang="en-US" i="0" dirty="0" smtClean="0">
              <a:solidFill>
                <a:schemeClr val="bg1"/>
              </a:solidFill>
            </a:endParaRPr>
          </a:p>
          <a:p>
            <a:r>
              <a:rPr lang="en-US" b="1" i="0" dirty="0" smtClean="0"/>
              <a:t>Aim: </a:t>
            </a:r>
            <a:r>
              <a:rPr lang="en-US" i="0" dirty="0" smtClean="0">
                <a:solidFill>
                  <a:schemeClr val="bg1"/>
                </a:solidFill>
              </a:rPr>
              <a:t>Include </a:t>
            </a:r>
            <a:r>
              <a:rPr lang="en-US" i="0" dirty="0">
                <a:solidFill>
                  <a:schemeClr val="bg1"/>
                </a:solidFill>
              </a:rPr>
              <a:t>all licensed </a:t>
            </a:r>
            <a:r>
              <a:rPr lang="en-US" i="0" dirty="0" smtClean="0">
                <a:solidFill>
                  <a:schemeClr val="bg1"/>
                </a:solidFill>
              </a:rPr>
              <a:t>vaccines worldwide and selected </a:t>
            </a:r>
            <a:r>
              <a:rPr lang="en-US" i="0" dirty="0">
                <a:solidFill>
                  <a:schemeClr val="bg1"/>
                </a:solidFill>
              </a:rPr>
              <a:t>vaccines in clinical trials and research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5423"/>
            <a:ext cx="1752600" cy="591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6229290"/>
            <a:ext cx="3658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http://www.violinet.org/stat.php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Arial" charset="0"/>
              </a:rPr>
              <a:t>Selected VIOLIN Publications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Original Publication: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Xiang Z, Todd T, Ku KP,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Kovacic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BL, Larson CB, Chen F, Hodges AP,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Olenzek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EA, Zhao B, Colby LA, Rush HG,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Gilsdorf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JR,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Jourdian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GW, He Y. VIOLIN: Vaccine Investigation and Online Information Network.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Nucleic Acids Res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2008 Jan;36:D923-8.</a:t>
            </a:r>
            <a:endParaRPr lang="en-US" altLang="zh-CN" sz="2000" dirty="0" smtClean="0">
              <a:solidFill>
                <a:schemeClr val="bg1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Demo using </a:t>
            </a:r>
            <a:r>
              <a:rPr lang="en-US" sz="2000" b="1" i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Brucella</a:t>
            </a: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He Y, Xiang Z. Bioinformatics analysis of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Brucella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vaccines and vaccine targets using VIOLIN.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Immunome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Res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2010 Sep 27;6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Suppl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1:S5. 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VIOLIN </a:t>
            </a:r>
            <a:r>
              <a:rPr lang="en-US" sz="2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Vaxign</a:t>
            </a: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(Vaccine Design) Program: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He Y, Xiang Z, Mobley HLT.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Vaxign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the first web-based vaccine design program for reverse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vaccinology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an application for vaccine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development.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Biomed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Biotechnol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2010;2010:297505.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VIOLIN Protegen (Protective Antigen) program: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Yang B, Sayers S, Xiang Z, He Y. Protegen: a web-based protective antigen database and analysis system.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Nucleic Acids Research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2010. 2010 Oct 19.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Five papers using VO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 formal  VO paper yet, still work on 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VO: Vaccine Ontology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6200" cy="3581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VO: a biomedical ontology in the vaccine domain. 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 smtClean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Aims: vaccine data representation and automated reasoning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Utilize the Basic Formal Ontology (BFO) as the top-level ontology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Follow OBO Foundry principles, e.g.,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Developed in a collaborative effort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Use common relations that are unambiguously defined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Provide procedures for user feedback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62000" y="5486400"/>
            <a:ext cx="8001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0" dirty="0"/>
              <a:t>Reference:  </a:t>
            </a:r>
            <a:r>
              <a:rPr lang="en-US" sz="1400" b="1" i="0" dirty="0">
                <a:solidFill>
                  <a:schemeClr val="bg1"/>
                </a:solidFill>
              </a:rPr>
              <a:t>Smith B</a:t>
            </a:r>
            <a:r>
              <a:rPr lang="en-US" sz="1400" i="0" dirty="0">
                <a:solidFill>
                  <a:schemeClr val="bg1"/>
                </a:solidFill>
              </a:rPr>
              <a:t>, </a:t>
            </a:r>
            <a:r>
              <a:rPr lang="en-US" sz="1400" i="0" dirty="0" err="1">
                <a:solidFill>
                  <a:schemeClr val="bg1"/>
                </a:solidFill>
              </a:rPr>
              <a:t>Ashburner</a:t>
            </a:r>
            <a:r>
              <a:rPr lang="en-US" sz="1400" i="0" dirty="0">
                <a:solidFill>
                  <a:schemeClr val="bg1"/>
                </a:solidFill>
              </a:rPr>
              <a:t> M, </a:t>
            </a:r>
            <a:r>
              <a:rPr lang="en-US" sz="1400" i="0" dirty="0" err="1">
                <a:solidFill>
                  <a:schemeClr val="bg1"/>
                </a:solidFill>
              </a:rPr>
              <a:t>Rosse</a:t>
            </a:r>
            <a:r>
              <a:rPr lang="en-US" sz="1400" i="0" dirty="0">
                <a:solidFill>
                  <a:schemeClr val="bg1"/>
                </a:solidFill>
              </a:rPr>
              <a:t> C, Bard J, Bug W, </a:t>
            </a:r>
            <a:r>
              <a:rPr lang="en-US" sz="1400" i="0" dirty="0" err="1">
                <a:solidFill>
                  <a:schemeClr val="bg1"/>
                </a:solidFill>
              </a:rPr>
              <a:t>Ceusters</a:t>
            </a:r>
            <a:r>
              <a:rPr lang="en-US" sz="1400" i="0" dirty="0">
                <a:solidFill>
                  <a:schemeClr val="bg1"/>
                </a:solidFill>
              </a:rPr>
              <a:t> W, Goldberg LJ, </a:t>
            </a:r>
            <a:r>
              <a:rPr lang="en-US" sz="1400" i="0" dirty="0" err="1">
                <a:solidFill>
                  <a:schemeClr val="bg1"/>
                </a:solidFill>
              </a:rPr>
              <a:t>Eilbeck</a:t>
            </a:r>
            <a:r>
              <a:rPr lang="en-US" sz="1400" i="0" dirty="0">
                <a:solidFill>
                  <a:schemeClr val="bg1"/>
                </a:solidFill>
              </a:rPr>
              <a:t> K, Ireland A, </a:t>
            </a:r>
            <a:r>
              <a:rPr lang="en-US" sz="1400" i="0" dirty="0" err="1">
                <a:solidFill>
                  <a:schemeClr val="bg1"/>
                </a:solidFill>
              </a:rPr>
              <a:t>Mungall</a:t>
            </a:r>
            <a:r>
              <a:rPr lang="en-US" sz="1400" i="0" dirty="0">
                <a:solidFill>
                  <a:schemeClr val="bg1"/>
                </a:solidFill>
              </a:rPr>
              <a:t> CJ; OBI Consortium, </a:t>
            </a:r>
            <a:r>
              <a:rPr lang="en-US" sz="1400" i="0" dirty="0" err="1">
                <a:solidFill>
                  <a:schemeClr val="bg1"/>
                </a:solidFill>
              </a:rPr>
              <a:t>Leontis</a:t>
            </a:r>
            <a:r>
              <a:rPr lang="en-US" sz="1400" i="0" dirty="0">
                <a:solidFill>
                  <a:schemeClr val="bg1"/>
                </a:solidFill>
              </a:rPr>
              <a:t> N, </a:t>
            </a:r>
            <a:r>
              <a:rPr lang="en-US" sz="1400" i="0" dirty="0" err="1">
                <a:solidFill>
                  <a:schemeClr val="bg1"/>
                </a:solidFill>
              </a:rPr>
              <a:t>Rocca</a:t>
            </a:r>
            <a:r>
              <a:rPr lang="en-US" sz="1400" i="0" dirty="0">
                <a:solidFill>
                  <a:schemeClr val="bg1"/>
                </a:solidFill>
              </a:rPr>
              <a:t>-Serra P, </a:t>
            </a:r>
            <a:r>
              <a:rPr lang="en-US" sz="1400" i="0" dirty="0" err="1">
                <a:solidFill>
                  <a:schemeClr val="bg1"/>
                </a:solidFill>
              </a:rPr>
              <a:t>Ruttenberg</a:t>
            </a:r>
            <a:r>
              <a:rPr lang="en-US" sz="1400" i="0" dirty="0">
                <a:solidFill>
                  <a:schemeClr val="bg1"/>
                </a:solidFill>
              </a:rPr>
              <a:t> A, </a:t>
            </a:r>
            <a:r>
              <a:rPr lang="en-US" sz="1400" i="0" dirty="0" err="1">
                <a:solidFill>
                  <a:schemeClr val="bg1"/>
                </a:solidFill>
              </a:rPr>
              <a:t>Sansone</a:t>
            </a:r>
            <a:r>
              <a:rPr lang="en-US" sz="1400" i="0" dirty="0">
                <a:solidFill>
                  <a:schemeClr val="bg1"/>
                </a:solidFill>
              </a:rPr>
              <a:t> SA, </a:t>
            </a:r>
            <a:r>
              <a:rPr lang="en-US" sz="1400" i="0" dirty="0" err="1">
                <a:solidFill>
                  <a:schemeClr val="bg1"/>
                </a:solidFill>
              </a:rPr>
              <a:t>Scheuermann</a:t>
            </a:r>
            <a:r>
              <a:rPr lang="en-US" sz="1400" i="0" dirty="0">
                <a:solidFill>
                  <a:schemeClr val="bg1"/>
                </a:solidFill>
              </a:rPr>
              <a:t> RH, Shah N, </a:t>
            </a:r>
            <a:r>
              <a:rPr lang="en-US" sz="1400" i="0" dirty="0" err="1">
                <a:solidFill>
                  <a:schemeClr val="bg1"/>
                </a:solidFill>
              </a:rPr>
              <a:t>Whetzel</a:t>
            </a:r>
            <a:r>
              <a:rPr lang="en-US" sz="1400" i="0" dirty="0">
                <a:solidFill>
                  <a:schemeClr val="bg1"/>
                </a:solidFill>
              </a:rPr>
              <a:t> PL, Lewis S. (2007). </a:t>
            </a:r>
            <a:r>
              <a:rPr lang="en-US" sz="1400" b="1" i="0" dirty="0">
                <a:solidFill>
                  <a:schemeClr val="bg1"/>
                </a:solidFill>
              </a:rPr>
              <a:t>The OBO Foundry: coordinated evolution of ontologies to support biomedical data integration.</a:t>
            </a:r>
            <a:r>
              <a:rPr lang="en-US" sz="1400" i="0" dirty="0">
                <a:solidFill>
                  <a:schemeClr val="bg1"/>
                </a:solidFill>
              </a:rPr>
              <a:t> Nat </a:t>
            </a:r>
            <a:r>
              <a:rPr lang="en-US" sz="1400" i="0" dirty="0" err="1">
                <a:solidFill>
                  <a:schemeClr val="bg1"/>
                </a:solidFill>
              </a:rPr>
              <a:t>Biotechnol</a:t>
            </a:r>
            <a:r>
              <a:rPr lang="en-US" sz="1400" i="0" dirty="0">
                <a:solidFill>
                  <a:schemeClr val="bg1"/>
                </a:solidFill>
              </a:rPr>
              <a:t> 25 (11): 1251-5.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b="1" dirty="0">
                <a:latin typeface="Arial" charset="0"/>
              </a:rPr>
              <a:t>Collaborative VO Development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1118936"/>
            <a:ext cx="762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VO is developed as a collaborative effort: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VIOLIN and Vaccine Researchers at U of Michigan (UM)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Yongqun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“Oliver” He (Interest: Bioinformatics &amp; 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Brucella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vaccine R&amp;D)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Harry Mobley (Interest: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E. coli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vaccine R&amp;D)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UM vaccine informatics and resource advisory committee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NCIBI: National Center for Integrative Biomedical Informatics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Infectious Disease Ontology (IDO,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hlinkClick r:id="rId2"/>
              </a:rPr>
              <a:t>http://www.infectiousdiseaseontology.org/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Lindsay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Cowell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(Duke)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Barry Smith (Buffalo)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National Center for Biomedical Ontology 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  (NCBO,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hlinkClick r:id="rId3"/>
              </a:rPr>
              <a:t>http://bioontology.org/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Barry Smith (Buffalo) 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400" i="0" kern="0" dirty="0" smtClean="0">
                <a:solidFill>
                  <a:schemeClr val="bg1"/>
                </a:solidFill>
              </a:rPr>
              <a:t>Trish </a:t>
            </a:r>
            <a:r>
              <a:rPr lang="en-US" sz="1400" i="0" kern="0" dirty="0" err="1" smtClean="0">
                <a:solidFill>
                  <a:schemeClr val="bg1"/>
                </a:solidFill>
              </a:rPr>
              <a:t>Whetzel</a:t>
            </a:r>
            <a:r>
              <a:rPr lang="en-US" sz="1400" i="0" kern="0" dirty="0" smtClean="0">
                <a:solidFill>
                  <a:schemeClr val="bg1"/>
                </a:solidFill>
              </a:rPr>
              <a:t> / Mark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Musen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(Stanford)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Ontology for Biomedical Investigations (OBI) 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Bjoern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Peters (La Jolla)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Richard  H.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Scheuermann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(Texas)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Alan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Ruttenberg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(Science Commons)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Ryan Brinkman / Melanie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Courtot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(BC, Canada – PCIRN)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Gene Ontology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Alexander Diehl (MGI, Jackson Laboratory)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400" i="0" kern="0" dirty="0" smtClean="0">
                <a:solidFill>
                  <a:schemeClr val="bg1"/>
                </a:solidFill>
              </a:rPr>
              <a:t>Chris </a:t>
            </a:r>
            <a:r>
              <a:rPr lang="en-US" sz="1400" i="0" kern="0" dirty="0" err="1" smtClean="0">
                <a:solidFill>
                  <a:schemeClr val="bg1"/>
                </a:solidFill>
              </a:rPr>
              <a:t>Mungall</a:t>
            </a:r>
            <a:r>
              <a:rPr lang="en-US" sz="1400" i="0" kern="0" dirty="0" smtClean="0">
                <a:solidFill>
                  <a:schemeClr val="bg1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6249988"/>
            <a:ext cx="2362200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24200" y="6248400"/>
            <a:ext cx="544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chemeClr val="bg1"/>
                </a:solidFill>
                <a:hlinkClick r:id="rId5"/>
              </a:rPr>
              <a:t>http://www.violinet.org/vaccineontology</a:t>
            </a:r>
            <a:endParaRPr lang="en-US" i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FFFF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rgbClr val="FFCC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rgbClr val="FFCC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6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55813</TotalTime>
  <Words>1139</Words>
  <Application>Microsoft Office PowerPoint</Application>
  <PresentationFormat>On-screen Show (4:3)</PresentationFormat>
  <Paragraphs>156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Slide 1</vt:lpstr>
      <vt:lpstr>Slide 2</vt:lpstr>
      <vt:lpstr>VIOLIN: Vaccine Investigation and Online Information Network</vt:lpstr>
      <vt:lpstr>Slide 4</vt:lpstr>
      <vt:lpstr>VIOLIN Database Contents</vt:lpstr>
      <vt:lpstr>VIOLIN Statistics</vt:lpstr>
      <vt:lpstr>Selected VIOLIN Publications</vt:lpstr>
      <vt:lpstr>VO: Vaccine Ontology</vt:lpstr>
      <vt:lpstr>Collaborative VO Development</vt:lpstr>
      <vt:lpstr>VO Statistics</vt:lpstr>
      <vt:lpstr>Vaccine Definition</vt:lpstr>
      <vt:lpstr>Vaccination Definition</vt:lpstr>
      <vt:lpstr>Vaccine Immunization (or: artificial active immunization)</vt:lpstr>
      <vt:lpstr>Example: Afluria Influenza Vaccine</vt:lpstr>
      <vt:lpstr>Vaccines in VO</vt:lpstr>
      <vt:lpstr>Protection assay with Brucella vaccine RB51 using VO and OBI</vt:lpstr>
      <vt:lpstr>VO Applications</vt:lpstr>
      <vt:lpstr>VO Improve Vaccine Literature Mining</vt:lpstr>
      <vt:lpstr>VO-based Literature Mining of  IFNG Network</vt:lpstr>
      <vt:lpstr>Slide 20</vt:lpstr>
    </vt:vector>
  </TitlesOfParts>
  <Company>Virginia Bioinformatics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imorozov</dc:creator>
  <cp:lastModifiedBy>newbs</cp:lastModifiedBy>
  <cp:revision>2132</cp:revision>
  <cp:lastPrinted>2002-09-17T17:03:37Z</cp:lastPrinted>
  <dcterms:created xsi:type="dcterms:W3CDTF">2002-07-31T20:29:59Z</dcterms:created>
  <dcterms:modified xsi:type="dcterms:W3CDTF">2010-12-11T13:30:00Z</dcterms:modified>
</cp:coreProperties>
</file>