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5" r:id="rId4"/>
    <p:sldId id="276" r:id="rId5"/>
    <p:sldId id="277" r:id="rId6"/>
    <p:sldId id="278" r:id="rId7"/>
    <p:sldId id="279" r:id="rId8"/>
    <p:sldId id="263" r:id="rId9"/>
    <p:sldId id="271" r:id="rId10"/>
    <p:sldId id="272" r:id="rId11"/>
    <p:sldId id="273" r:id="rId12"/>
    <p:sldId id="274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/>
  </p:normalViewPr>
  <p:slideViewPr>
    <p:cSldViewPr>
      <p:cViewPr varScale="1">
        <p:scale>
          <a:sx n="59" d="100"/>
          <a:sy n="59" d="100"/>
        </p:scale>
        <p:origin x="-660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IDO Extensions Alignment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Zuoshuang</a:t>
            </a:r>
            <a:r>
              <a:rPr lang="en-US" dirty="0" smtClean="0"/>
              <a:t> “Allen” Xiang, </a:t>
            </a:r>
            <a:r>
              <a:rPr lang="en-US" dirty="0" err="1" smtClean="0"/>
              <a:t>Yongqun</a:t>
            </a:r>
            <a:r>
              <a:rPr lang="en-US" dirty="0" smtClean="0"/>
              <a:t> “Oliver” He</a:t>
            </a:r>
          </a:p>
          <a:p>
            <a:r>
              <a:rPr lang="en-US" dirty="0" smtClean="0"/>
              <a:t>University of Michigan Medical School</a:t>
            </a:r>
          </a:p>
          <a:p>
            <a:r>
              <a:rPr lang="en-US" dirty="0" smtClean="0"/>
              <a:t>12/08/2010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76800" y="5486400"/>
            <a:ext cx="265271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5334000"/>
            <a:ext cx="835025" cy="59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Venn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18710" y="1905000"/>
            <a:ext cx="3634539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Terms with Duplicate IDs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 smtClean="0"/>
              <a:t>virulence: </a:t>
            </a:r>
            <a:r>
              <a:rPr lang="en-US" dirty="0" smtClean="0"/>
              <a:t>IDO_0000466; IDOMAL_0000004; </a:t>
            </a:r>
          </a:p>
          <a:p>
            <a:r>
              <a:rPr lang="en-US" b="1" dirty="0" smtClean="0"/>
              <a:t>immune response: </a:t>
            </a:r>
            <a:r>
              <a:rPr lang="en-US" dirty="0" smtClean="0"/>
              <a:t>GO_0006955; IDOMAL_0002357; </a:t>
            </a:r>
          </a:p>
          <a:p>
            <a:r>
              <a:rPr lang="en-US" b="1" dirty="0" smtClean="0"/>
              <a:t>population: </a:t>
            </a:r>
            <a:r>
              <a:rPr lang="en-US" dirty="0" smtClean="0"/>
              <a:t>OBI_0000181; IDOMAL_0001254; </a:t>
            </a:r>
          </a:p>
          <a:p>
            <a:r>
              <a:rPr lang="en-US" b="1" dirty="0" smtClean="0"/>
              <a:t>anatomical entity: </a:t>
            </a:r>
            <a:r>
              <a:rPr lang="en-US" dirty="0" smtClean="0"/>
              <a:t>CARO_0000000; OBI_0100015; </a:t>
            </a:r>
          </a:p>
          <a:p>
            <a:r>
              <a:rPr lang="en-US" b="1" dirty="0" smtClean="0"/>
              <a:t>organism: </a:t>
            </a:r>
            <a:r>
              <a:rPr lang="en-US" dirty="0" smtClean="0"/>
              <a:t>OBI_0100026; IDOMAL_0000640; </a:t>
            </a:r>
          </a:p>
          <a:p>
            <a:r>
              <a:rPr lang="en-US" b="1" dirty="0" smtClean="0"/>
              <a:t>infectious disease: </a:t>
            </a:r>
            <a:r>
              <a:rPr lang="en-US" dirty="0" smtClean="0"/>
              <a:t>IDO_0000436; IDOMAL_0001051; </a:t>
            </a:r>
          </a:p>
          <a:p>
            <a:r>
              <a:rPr lang="en-US" b="1" dirty="0" smtClean="0"/>
              <a:t>pathogen: </a:t>
            </a:r>
            <a:r>
              <a:rPr lang="en-US" dirty="0" smtClean="0"/>
              <a:t>IDO_0000528; IDOMAL_0000063; </a:t>
            </a:r>
          </a:p>
          <a:p>
            <a:r>
              <a:rPr lang="en-US" b="1" dirty="0" smtClean="0"/>
              <a:t>vaccine: </a:t>
            </a:r>
            <a:r>
              <a:rPr lang="en-US" dirty="0" smtClean="0"/>
              <a:t>VO_0000001; IDOMAL_0000262; </a:t>
            </a:r>
          </a:p>
          <a:p>
            <a:r>
              <a:rPr lang="en-US" b="1" dirty="0" smtClean="0"/>
              <a:t>protein complex: </a:t>
            </a:r>
            <a:r>
              <a:rPr lang="en-US" dirty="0" smtClean="0"/>
              <a:t>GO_0043234; IDOMAL_0000732; </a:t>
            </a:r>
          </a:p>
          <a:p>
            <a:r>
              <a:rPr lang="en-US" b="1" dirty="0" smtClean="0"/>
              <a:t>host exposure to infectious agent: </a:t>
            </a:r>
            <a:r>
              <a:rPr lang="en-US" dirty="0" smtClean="0"/>
              <a:t>IDO_0000594; IDO_0000658; </a:t>
            </a:r>
          </a:p>
          <a:p>
            <a:r>
              <a:rPr lang="en-US" b="1" dirty="0" smtClean="0"/>
              <a:t>protein: </a:t>
            </a:r>
            <a:r>
              <a:rPr lang="en-US" dirty="0" smtClean="0"/>
              <a:t>PRO_000000001; IDOMAL_0001067; </a:t>
            </a:r>
          </a:p>
          <a:p>
            <a:r>
              <a:rPr lang="en-US" b="1" dirty="0" smtClean="0"/>
              <a:t>B cell receptor complex: </a:t>
            </a:r>
            <a:r>
              <a:rPr lang="en-US" dirty="0" smtClean="0"/>
              <a:t>GO_0019815; IDOMAL_0000064; </a:t>
            </a:r>
          </a:p>
          <a:p>
            <a:r>
              <a:rPr lang="en-US" b="1" dirty="0" smtClean="0"/>
              <a:t>host: </a:t>
            </a:r>
            <a:r>
              <a:rPr lang="en-US" dirty="0" smtClean="0"/>
              <a:t>IDO_0000531; IDOMAL_0000055; </a:t>
            </a:r>
          </a:p>
          <a:p>
            <a:r>
              <a:rPr lang="en-US" b="1" dirty="0" smtClean="0"/>
              <a:t>enzyme: </a:t>
            </a:r>
            <a:r>
              <a:rPr lang="en-US" dirty="0" smtClean="0"/>
              <a:t>OBI_0000427; IDOMAL_0000729; </a:t>
            </a:r>
          </a:p>
          <a:p>
            <a:r>
              <a:rPr lang="en-US" b="1" dirty="0" smtClean="0"/>
              <a:t>author role: </a:t>
            </a:r>
            <a:r>
              <a:rPr lang="en-US" dirty="0" smtClean="0"/>
              <a:t>IAO_0000442; FLU_0000899; </a:t>
            </a:r>
          </a:p>
          <a:p>
            <a:r>
              <a:rPr lang="en-US" b="1" dirty="0" smtClean="0"/>
              <a:t>disposition: </a:t>
            </a:r>
            <a:r>
              <a:rPr lang="en-US" dirty="0" smtClean="0"/>
              <a:t>http://www.ifomis.org/bfo/1.1/snap#Disposition; IDOMAL_0001050; </a:t>
            </a:r>
          </a:p>
          <a:p>
            <a:r>
              <a:rPr lang="en-US" b="1" dirty="0" smtClean="0"/>
              <a:t>object: </a:t>
            </a:r>
            <a:r>
              <a:rPr lang="en-US" dirty="0" smtClean="0"/>
              <a:t>http://www.ifomis.org/bfo/1.1/snap#Object; IDOMAL_0000003; </a:t>
            </a:r>
          </a:p>
          <a:p>
            <a:r>
              <a:rPr lang="en-US" b="1" dirty="0" smtClean="0"/>
              <a:t>quality: </a:t>
            </a:r>
            <a:r>
              <a:rPr lang="en-US" dirty="0" smtClean="0"/>
              <a:t>http://www.ifomis.org/bfo/1.1/snap#Quality; IDOMAL_0000002; </a:t>
            </a:r>
          </a:p>
          <a:p>
            <a:r>
              <a:rPr lang="en-US" b="1" dirty="0" smtClean="0"/>
              <a:t>role: </a:t>
            </a:r>
            <a:r>
              <a:rPr lang="en-US" dirty="0" smtClean="0"/>
              <a:t>http://www.ifomis.org/bfo/1.1/snap#Role; IDOMAL_0000001; </a:t>
            </a:r>
          </a:p>
          <a:p>
            <a:r>
              <a:rPr lang="en-US" b="1" dirty="0" smtClean="0"/>
              <a:t>process: </a:t>
            </a:r>
            <a:r>
              <a:rPr lang="en-US" dirty="0" smtClean="0"/>
              <a:t>http://www.ifomis.org/bfo/1.1/span#Process; IDOMAL_0000000; </a:t>
            </a:r>
          </a:p>
          <a:p>
            <a:r>
              <a:rPr lang="en-US" b="1" dirty="0" err="1" smtClean="0"/>
              <a:t>process_boundary</a:t>
            </a:r>
            <a:r>
              <a:rPr lang="en-US" b="1" dirty="0" smtClean="0"/>
              <a:t>: </a:t>
            </a:r>
            <a:r>
              <a:rPr lang="en-US" dirty="0" smtClean="0"/>
              <a:t>http://www.ifomis.org/bfo/1.1/span#ProcessBoundary; IDOMAL_0002437; </a:t>
            </a:r>
          </a:p>
          <a:p>
            <a:r>
              <a:rPr lang="en-US" b="1" dirty="0" err="1" smtClean="0"/>
              <a:t>doxycycline</a:t>
            </a:r>
            <a:r>
              <a:rPr lang="en-US" b="1" dirty="0" smtClean="0"/>
              <a:t>: </a:t>
            </a:r>
            <a:r>
              <a:rPr lang="en-US" dirty="0" smtClean="0"/>
              <a:t>BO_0000113; IDOMAL_0000229;</a:t>
            </a:r>
          </a:p>
          <a:p>
            <a:r>
              <a:rPr lang="en-US" dirty="0" smtClean="0"/>
              <a:t>……. (76 in total)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IDO Terms w/ Child in BO or FLU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IDO_0000568: </a:t>
            </a:r>
            <a:r>
              <a:rPr lang="en-US" dirty="0" err="1" smtClean="0"/>
              <a:t>zoonosis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IDO_0000547: virulence factor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IDO_0000460: infected host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IDO_0000460: infected organism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IDO_0000453: </a:t>
            </a:r>
            <a:r>
              <a:rPr lang="en-US" dirty="0" err="1" smtClean="0"/>
              <a:t>zoonotic</a:t>
            </a:r>
            <a:r>
              <a:rPr lang="en-US" dirty="0" smtClean="0"/>
              <a:t> disposition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IDO_0000562: antibiotic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IDO_0000425: virulence factor disposition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IDO_0000586: infection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IDO_0000495: infectious disease course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IDO_0000405: pathogen role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IDO_0000436: infectious disease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IDO_0000508: </a:t>
            </a:r>
            <a:r>
              <a:rPr lang="en-US" dirty="0" err="1" smtClean="0"/>
              <a:t>virion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IDO_0000559: antiviral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IDO_0000603: process of establishing an infection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IDO</a:t>
            </a:r>
          </a:p>
          <a:p>
            <a:r>
              <a:rPr lang="en-US" dirty="0" smtClean="0"/>
              <a:t>OBI</a:t>
            </a:r>
          </a:p>
          <a:p>
            <a:r>
              <a:rPr lang="en-US" dirty="0" smtClean="0"/>
              <a:t>FLU</a:t>
            </a:r>
          </a:p>
          <a:p>
            <a:r>
              <a:rPr lang="en-US" dirty="0" smtClean="0"/>
              <a:t>IDOMAL</a:t>
            </a:r>
          </a:p>
          <a:p>
            <a:r>
              <a:rPr lang="en-US" dirty="0" smtClean="0"/>
              <a:t>BO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Goal: compare/align IDO core and IDO extensions</a:t>
            </a:r>
          </a:p>
          <a:p>
            <a:r>
              <a:rPr lang="en-US" dirty="0" smtClean="0"/>
              <a:t>Methods: </a:t>
            </a:r>
          </a:p>
          <a:p>
            <a:pPr lvl="1"/>
            <a:r>
              <a:rPr lang="en-US" dirty="0" smtClean="0"/>
              <a:t>3+1 </a:t>
            </a:r>
            <a:r>
              <a:rPr lang="en-US" dirty="0" err="1" smtClean="0"/>
              <a:t>ontologies</a:t>
            </a:r>
            <a:r>
              <a:rPr lang="en-US" dirty="0" smtClean="0"/>
              <a:t>: FLU, BO, IDOMAL  &amp; IDO core</a:t>
            </a:r>
          </a:p>
          <a:p>
            <a:pPr lvl="1"/>
            <a:r>
              <a:rPr lang="en-US" dirty="0" err="1" smtClean="0"/>
              <a:t>OntoBee</a:t>
            </a:r>
            <a:r>
              <a:rPr lang="en-US" dirty="0" smtClean="0"/>
              <a:t> extension:</a:t>
            </a:r>
          </a:p>
          <a:p>
            <a:pPr lvl="2"/>
            <a:r>
              <a:rPr lang="en-US" dirty="0" smtClean="0"/>
              <a:t>Web interface + RDF store + SPARQL + PHP</a:t>
            </a:r>
          </a:p>
          <a:p>
            <a:pPr lvl="1"/>
            <a:r>
              <a:rPr lang="en-US" dirty="0" smtClean="0"/>
              <a:t>Tree structure display</a:t>
            </a:r>
          </a:p>
          <a:p>
            <a:pPr lvl="1"/>
            <a:r>
              <a:rPr lang="en-US" dirty="0" smtClean="0"/>
              <a:t>Some basic statistics</a:t>
            </a:r>
          </a:p>
          <a:p>
            <a:r>
              <a:rPr lang="en-US" dirty="0" smtClean="0"/>
              <a:t>Demo of </a:t>
            </a:r>
            <a:r>
              <a:rPr lang="en-US" dirty="0" err="1" smtClean="0"/>
              <a:t>OntoBee</a:t>
            </a:r>
            <a:r>
              <a:rPr lang="en-US" dirty="0" smtClean="0"/>
              <a:t>/</a:t>
            </a:r>
            <a:r>
              <a:rPr lang="en-US" dirty="0" err="1" smtClean="0"/>
              <a:t>Compasion</a:t>
            </a:r>
            <a:r>
              <a:rPr lang="en-US" dirty="0" smtClean="0"/>
              <a:t> page</a:t>
            </a:r>
          </a:p>
          <a:p>
            <a:r>
              <a:rPr lang="en-US" dirty="0" smtClean="0"/>
              <a:t>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Ontologies</a:t>
            </a:r>
            <a:r>
              <a:rPr lang="en-US" dirty="0" smtClean="0"/>
              <a:t> Compared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IDO</a:t>
            </a:r>
          </a:p>
          <a:p>
            <a:pPr marL="548640" lvl="2" indent="-274320">
              <a:buClr>
                <a:schemeClr val="accent3"/>
              </a:buClr>
              <a:buSzPct val="95000"/>
            </a:pPr>
            <a:r>
              <a:rPr lang="en-US" dirty="0" smtClean="0"/>
              <a:t>http://purl.obolibrary.org/obo/ido/2010-12-02/ido.owl</a:t>
            </a:r>
          </a:p>
          <a:p>
            <a:r>
              <a:rPr lang="en-US" dirty="0" smtClean="0"/>
              <a:t>BO</a:t>
            </a:r>
          </a:p>
          <a:p>
            <a:pPr lvl="1"/>
            <a:r>
              <a:rPr lang="en-US" sz="2100" dirty="0" smtClean="0"/>
              <a:t>http://sourceforge.net/projects/bo-ontology/</a:t>
            </a:r>
          </a:p>
          <a:p>
            <a:r>
              <a:rPr lang="en-US" dirty="0" smtClean="0"/>
              <a:t>FLU</a:t>
            </a:r>
          </a:p>
          <a:p>
            <a:pPr lvl="1"/>
            <a:r>
              <a:rPr lang="en-US" sz="2000" dirty="0" smtClean="0"/>
              <a:t>http://sourceforge.net/projects/influenzo/</a:t>
            </a:r>
          </a:p>
          <a:p>
            <a:r>
              <a:rPr lang="en-US" dirty="0" smtClean="0"/>
              <a:t>IDOMAL</a:t>
            </a:r>
          </a:p>
          <a:p>
            <a:pPr lvl="1"/>
            <a:r>
              <a:rPr lang="en-US" sz="2000" dirty="0" smtClean="0"/>
              <a:t>http://anobase.vectorbase.org/idomal/IDOMAL.obo</a:t>
            </a:r>
          </a:p>
          <a:p>
            <a:pPr lvl="1"/>
            <a:r>
              <a:rPr lang="en-US" sz="2000" dirty="0" smtClean="0"/>
              <a:t>Converter: </a:t>
            </a:r>
            <a:r>
              <a:rPr lang="en-US" sz="2000" dirty="0" err="1" smtClean="0"/>
              <a:t>oboformat</a:t>
            </a:r>
            <a:endParaRPr lang="en-US" sz="2000" dirty="0" smtClean="0"/>
          </a:p>
          <a:p>
            <a:r>
              <a:rPr lang="en-US" sz="2400" dirty="0" smtClean="0"/>
              <a:t>Retrieved on 12/5/2010</a:t>
            </a:r>
            <a:endParaRPr lang="en-US" sz="22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Characters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IDOMAL </a:t>
            </a:r>
            <a:r>
              <a:rPr lang="en-US" dirty="0" err="1" smtClean="0"/>
              <a:t>vs</a:t>
            </a:r>
            <a:r>
              <a:rPr lang="en-US" dirty="0" smtClean="0"/>
              <a:t> FLU/BO</a:t>
            </a:r>
          </a:p>
          <a:p>
            <a:pPr lvl="1"/>
            <a:r>
              <a:rPr lang="en-US" dirty="0" smtClean="0"/>
              <a:t>obo format vs. owl(RDF/XML)</a:t>
            </a:r>
          </a:p>
          <a:p>
            <a:pPr lvl="2"/>
            <a:r>
              <a:rPr lang="en-US" dirty="0" smtClean="0"/>
              <a:t>Plain text vs. xml</a:t>
            </a:r>
          </a:p>
          <a:p>
            <a:pPr lvl="1"/>
            <a:r>
              <a:rPr lang="en-US" dirty="0" smtClean="0"/>
              <a:t>OBO-Edit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Protege</a:t>
            </a:r>
            <a:endParaRPr lang="en-US" dirty="0" smtClean="0"/>
          </a:p>
          <a:p>
            <a:pPr lvl="2"/>
            <a:r>
              <a:rPr lang="en-US" dirty="0" smtClean="0"/>
              <a:t>Structure glue: </a:t>
            </a:r>
            <a:r>
              <a:rPr lang="en-US" dirty="0" err="1" smtClean="0"/>
              <a:t>part_of</a:t>
            </a:r>
            <a:r>
              <a:rPr lang="en-US" dirty="0" smtClean="0"/>
              <a:t>, </a:t>
            </a:r>
            <a:r>
              <a:rPr lang="en-US" dirty="0" err="1" smtClean="0"/>
              <a:t>participate_in</a:t>
            </a:r>
            <a:r>
              <a:rPr lang="en-US" dirty="0" smtClean="0"/>
              <a:t> etc. vs. </a:t>
            </a:r>
            <a:r>
              <a:rPr lang="en-US" dirty="0" err="1" smtClean="0"/>
              <a:t>is_a</a:t>
            </a:r>
            <a:endParaRPr lang="en-US" dirty="0" smtClean="0"/>
          </a:p>
          <a:p>
            <a:pPr lvl="1"/>
            <a:r>
              <a:rPr lang="en-US" dirty="0" smtClean="0"/>
              <a:t>Term mapping </a:t>
            </a:r>
            <a:r>
              <a:rPr lang="en-US" dirty="0" err="1" smtClean="0"/>
              <a:t>vs</a:t>
            </a:r>
            <a:r>
              <a:rPr lang="en-US" dirty="0" smtClean="0"/>
              <a:t> import</a:t>
            </a:r>
          </a:p>
          <a:p>
            <a:pPr lvl="2"/>
            <a:r>
              <a:rPr lang="en-US" dirty="0" smtClean="0"/>
              <a:t>New IDs vs. imported IDs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part_of</a:t>
            </a:r>
            <a:r>
              <a:rPr lang="en-US" dirty="0" smtClean="0"/>
              <a:t>, </a:t>
            </a:r>
            <a:r>
              <a:rPr lang="en-US" dirty="0" err="1" smtClean="0"/>
              <a:t>participate_in</a:t>
            </a:r>
            <a:r>
              <a:rPr lang="en-US" dirty="0" smtClean="0"/>
              <a:t> etc.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905000"/>
            <a:ext cx="4973158" cy="46646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IDOMAL in OBO-Edit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IDOMAL has own IDs for all the root classes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590800"/>
            <a:ext cx="3200399" cy="38203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IDOMAL in </a:t>
            </a:r>
            <a:r>
              <a:rPr lang="en-US" dirty="0" err="1" smtClean="0"/>
              <a:t>Protege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terms do not have asserted/inferred parents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2432018"/>
            <a:ext cx="2475052" cy="4197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2485142"/>
            <a:ext cx="2514353" cy="3991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Ontologies Alignment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http://www.ontobee.org/compare/index.php</a:t>
            </a:r>
            <a:endParaRPr 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399" y="2438400"/>
            <a:ext cx="6929863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Term Statistics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1066800" y="1905000"/>
          <a:ext cx="6111810" cy="2217420"/>
        </p:xfrm>
        <a:graphic>
          <a:graphicData uri="http://schemas.openxmlformats.org/drawingml/2006/table">
            <a:tbl>
              <a:tblPr/>
              <a:tblGrid>
                <a:gridCol w="1183830"/>
                <a:gridCol w="2455608"/>
                <a:gridCol w="24723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Ontology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Number of terms</a:t>
                      </a:r>
                      <a:br>
                        <a:rPr lang="en-US" b="1" dirty="0"/>
                      </a:br>
                      <a:r>
                        <a:rPr lang="en-US" b="1" dirty="0"/>
                        <a:t>(including imported)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Number of terms</a:t>
                      </a:r>
                      <a:br>
                        <a:rPr lang="en-US" b="1"/>
                      </a:br>
                      <a:r>
                        <a:rPr lang="en-US" b="1"/>
                        <a:t>(excluding imported)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IDO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612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414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BO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1302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446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FLU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1221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315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IDOMAL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2442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1420</a:t>
                      </a:r>
                    </a:p>
                  </a:txBody>
                  <a:tcPr marL="57150" marR="57150" marT="57150" marB="57150" anchor="ctr">
                    <a:lnL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FD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85800" y="4419600"/>
            <a:ext cx="7239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Terms shared by BO, FLU and IDOMAL: 0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Terms shared by BO &amp; FLU (minus 5): 587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Terms shared by BO &amp; IDOMAL (minus 5): 0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Terms shared by FLU &amp; IDOMAL (minus 5): 0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Terms shared by IDO &amp; IDOMAL: 0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r>
              <a:rPr lang="en-US" sz="1600" dirty="0" smtClean="0"/>
              <a:t>Online at http://www.ontobee.org/compare/stat.php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619</TotalTime>
  <Words>479</Words>
  <Application>Microsoft Office PowerPoint</Application>
  <PresentationFormat>On-screen Show (4:3)</PresentationFormat>
  <Paragraphs>109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Flow</vt:lpstr>
      <vt:lpstr>IDO Extensions Alignment</vt:lpstr>
      <vt:lpstr>Outline</vt:lpstr>
      <vt:lpstr>Ontologies Compared</vt:lpstr>
      <vt:lpstr>Basic Characters</vt:lpstr>
      <vt:lpstr>part_of, participate_in etc.</vt:lpstr>
      <vt:lpstr>IDOMAL in OBO-Edit</vt:lpstr>
      <vt:lpstr>IDOMAL in Protege</vt:lpstr>
      <vt:lpstr>Ontologies Alignment</vt:lpstr>
      <vt:lpstr>Term Statistics</vt:lpstr>
      <vt:lpstr>Venn Diagram</vt:lpstr>
      <vt:lpstr>Terms with Duplicate IDs</vt:lpstr>
      <vt:lpstr>IDO Terms w/ Child in BO or FLU</vt:lpstr>
      <vt:lpstr>Acknowledgements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bs</dc:creator>
  <cp:lastModifiedBy>newbs</cp:lastModifiedBy>
  <cp:revision>87</cp:revision>
  <dcterms:created xsi:type="dcterms:W3CDTF">2006-08-16T00:00:00Z</dcterms:created>
  <dcterms:modified xsi:type="dcterms:W3CDTF">2010-12-11T16:22:41Z</dcterms:modified>
</cp:coreProperties>
</file>