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415" r:id="rId3"/>
    <p:sldId id="436" r:id="rId4"/>
    <p:sldId id="422" r:id="rId5"/>
    <p:sldId id="423" r:id="rId6"/>
    <p:sldId id="424" r:id="rId7"/>
    <p:sldId id="425" r:id="rId8"/>
    <p:sldId id="437" r:id="rId9"/>
    <p:sldId id="438" r:id="rId10"/>
    <p:sldId id="439" r:id="rId11"/>
    <p:sldId id="440" r:id="rId12"/>
    <p:sldId id="426" r:id="rId13"/>
    <p:sldId id="441" r:id="rId14"/>
    <p:sldId id="442" r:id="rId15"/>
    <p:sldId id="444" r:id="rId16"/>
    <p:sldId id="445" r:id="rId17"/>
    <p:sldId id="447" r:id="rId18"/>
    <p:sldId id="454" r:id="rId19"/>
    <p:sldId id="448" r:id="rId20"/>
    <p:sldId id="449" r:id="rId21"/>
    <p:sldId id="455" r:id="rId22"/>
    <p:sldId id="431" r:id="rId23"/>
    <p:sldId id="456" r:id="rId24"/>
    <p:sldId id="433" r:id="rId25"/>
    <p:sldId id="461" r:id="rId26"/>
    <p:sldId id="462" r:id="rId27"/>
    <p:sldId id="435" r:id="rId28"/>
    <p:sldId id="464" r:id="rId29"/>
    <p:sldId id="465" r:id="rId30"/>
    <p:sldId id="457" r:id="rId31"/>
    <p:sldId id="458" r:id="rId32"/>
    <p:sldId id="466" r:id="rId33"/>
    <p:sldId id="463" r:id="rId34"/>
    <p:sldId id="459" r:id="rId35"/>
    <p:sldId id="460" r:id="rId36"/>
    <p:sldId id="427" r:id="rId37"/>
    <p:sldId id="428" r:id="rId38"/>
    <p:sldId id="429" r:id="rId39"/>
    <p:sldId id="430" r:id="rId40"/>
    <p:sldId id="46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thias Brochhausen" initials="MB" lastIdx="2" clrIdx="0"/>
  <p:cmAuthor id="1" name="smithsharlaa" initials="s" lastIdx="2" clrIdx="1"/>
  <p:cmAuthor id="2" name="Mathias Brochhausen"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639EF"/>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94660"/>
  </p:normalViewPr>
  <p:slideViewPr>
    <p:cSldViewPr>
      <p:cViewPr varScale="1">
        <p:scale>
          <a:sx n="42" d="100"/>
          <a:sy n="42" d="100"/>
        </p:scale>
        <p:origin x="-122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B748F3-676D-46A7-9937-5F3853884F66}" type="datetimeFigureOut">
              <a:rPr lang="en-US" smtClean="0"/>
              <a:pPr/>
              <a:t>12/11/2012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E133B3-B774-4368-8E40-F488A7379CFC}" type="slidenum">
              <a:rPr lang="en-US" smtClean="0"/>
              <a:pPr/>
              <a:t>‹#›</a:t>
            </a:fld>
            <a:endParaRPr lang="en-US"/>
          </a:p>
        </p:txBody>
      </p:sp>
    </p:spTree>
    <p:extLst>
      <p:ext uri="{BB962C8B-B14F-4D97-AF65-F5344CB8AC3E}">
        <p14:creationId xmlns:p14="http://schemas.microsoft.com/office/powerpoint/2010/main" val="2752540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BE133B3-B774-4368-8E40-F488A7379CFC}"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54175"/>
            <a:ext cx="7772400" cy="1470025"/>
          </a:xfrm>
        </p:spPr>
        <p:txBody>
          <a:bodyPr/>
          <a:lstStyle/>
          <a:p>
            <a:r>
              <a:rPr lang="en-US" smtClean="0"/>
              <a:t>Click to edit Master title style</a:t>
            </a:r>
            <a:endParaRPr lang="en-US" dirty="0"/>
          </a:p>
        </p:txBody>
      </p:sp>
      <p:sp>
        <p:nvSpPr>
          <p:cNvPr id="3" name="Subtitle 2"/>
          <p:cNvSpPr>
            <a:spLocks noGrp="1"/>
          </p:cNvSpPr>
          <p:nvPr>
            <p:ph type="subTitle" idx="1"/>
          </p:nvPr>
        </p:nvSpPr>
        <p:spPr>
          <a:xfrm>
            <a:off x="1371600" y="4648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cxnSp>
        <p:nvCxnSpPr>
          <p:cNvPr id="8" name="Straight Connector 7"/>
          <p:cNvCxnSpPr/>
          <p:nvPr userDrawn="1"/>
        </p:nvCxnSpPr>
        <p:spPr>
          <a:xfrm>
            <a:off x="0" y="3810000"/>
            <a:ext cx="914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9" descr="UAMS-logo.wmf"/>
          <p:cNvPicPr>
            <a:picLocks noChangeAspect="1"/>
          </p:cNvPicPr>
          <p:nvPr userDrawn="1"/>
        </p:nvPicPr>
        <p:blipFill>
          <a:blip r:embed="rId2" cstate="print"/>
          <a:stretch>
            <a:fillRect/>
          </a:stretch>
        </p:blipFill>
        <p:spPr>
          <a:xfrm>
            <a:off x="36349" y="76200"/>
            <a:ext cx="2173451" cy="1219200"/>
          </a:xfrm>
          <a:prstGeom prst="rect">
            <a:avLst/>
          </a:prstGeom>
        </p:spPr>
      </p:pic>
      <p:sp>
        <p:nvSpPr>
          <p:cNvPr id="6" name="Slide Number Placeholder 5"/>
          <p:cNvSpPr>
            <a:spLocks noGrp="1"/>
          </p:cNvSpPr>
          <p:nvPr>
            <p:ph type="sldNum" sz="quarter" idx="4"/>
          </p:nvPr>
        </p:nvSpPr>
        <p:spPr>
          <a:xfrm>
            <a:off x="62484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90494-F17E-48AB-A999-561DF39FEB4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86600" cy="1143000"/>
          </a:xfr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7086600" cy="4525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9" name="Rectangle 8"/>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12"/>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19800" y="274638"/>
            <a:ext cx="18288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548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pic>
        <p:nvPicPr>
          <p:cNvPr id="7" name="Picture 6"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9" name="Rectangle 8"/>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12"/>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1534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76400"/>
            <a:ext cx="80772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9" name="Date Placeholder 3"/>
          <p:cNvSpPr txBox="1">
            <a:spLocks/>
          </p:cNvSpPr>
          <p:nvPr userDrawn="1"/>
        </p:nvSpPr>
        <p:spPr>
          <a:xfrm>
            <a:off x="457200" y="635635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9529EF70-387D-4433-8647-A545ACF9879A}"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12/11/2012</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Footer Placeholder 4"/>
          <p:cNvSpPr>
            <a:spLocks noGrp="1"/>
          </p:cNvSpPr>
          <p:nvPr>
            <p:ph type="ftr" sz="quarter" idx="11"/>
          </p:nvPr>
        </p:nvSpPr>
        <p:spPr>
          <a:xfrm>
            <a:off x="3124200" y="6356350"/>
            <a:ext cx="2895600" cy="365125"/>
          </a:xfrm>
        </p:spPr>
        <p:txBody>
          <a:bodyPr/>
          <a:lstStyle/>
          <a:p>
            <a:endParaRPr lang="en-US" dirty="0"/>
          </a:p>
        </p:txBody>
      </p:sp>
      <p:sp>
        <p:nvSpPr>
          <p:cNvPr id="11" name="Slide Number Placeholder 5"/>
          <p:cNvSpPr>
            <a:spLocks noGrp="1"/>
          </p:cNvSpPr>
          <p:nvPr>
            <p:ph type="sldNum" sz="quarter" idx="12"/>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35887"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358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pic>
        <p:nvPicPr>
          <p:cNvPr id="8" name="Picture 7"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9" name="Rectangle 8"/>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5"/>
          <p:cNvSpPr>
            <a:spLocks noGrp="1"/>
          </p:cNvSpPr>
          <p:nvPr>
            <p:ph type="sldNum" sz="quarter" idx="12"/>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48600" cy="114300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3048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pic>
        <p:nvPicPr>
          <p:cNvPr id="8" name="Picture 7"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10" name="Rectangle 9"/>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a:spLocks noGrp="1"/>
          </p:cNvSpPr>
          <p:nvPr>
            <p:ph type="sldNum" sz="quarter" idx="12"/>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
        <p:nvSpPr>
          <p:cNvPr id="12" name="Content Placeholder 2"/>
          <p:cNvSpPr>
            <a:spLocks noGrp="1"/>
          </p:cNvSpPr>
          <p:nvPr>
            <p:ph sz="half" idx="13"/>
          </p:nvPr>
        </p:nvSpPr>
        <p:spPr>
          <a:xfrm>
            <a:off x="44958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114801" y="1524000"/>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114800" y="2220912"/>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pic>
        <p:nvPicPr>
          <p:cNvPr id="11" name="Picture 10"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12" name="Content Placeholder 2"/>
          <p:cNvSpPr>
            <a:spLocks noGrp="1"/>
          </p:cNvSpPr>
          <p:nvPr>
            <p:ph sz="half" idx="12"/>
          </p:nvPr>
        </p:nvSpPr>
        <p:spPr>
          <a:xfrm>
            <a:off x="304800" y="1600200"/>
            <a:ext cx="38100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Rectangle 12"/>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a:spLocks noGrp="1"/>
          </p:cNvSpPr>
          <p:nvPr>
            <p:ph type="sldNum" sz="quarter" idx="13"/>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010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pic>
        <p:nvPicPr>
          <p:cNvPr id="6" name="Picture 5"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8" name="Rectangle 7"/>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p:cNvSpPr>
            <a:spLocks noGrp="1"/>
          </p:cNvSpPr>
          <p:nvPr>
            <p:ph type="sldNum" sz="quarter" idx="12"/>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pic>
        <p:nvPicPr>
          <p:cNvPr id="5" name="Picture 4"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7" name="Rectangle 6"/>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5"/>
          <p:cNvSpPr>
            <a:spLocks noGrp="1"/>
          </p:cNvSpPr>
          <p:nvPr>
            <p:ph type="sldNum" sz="quarter" idx="12"/>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42735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pic>
        <p:nvPicPr>
          <p:cNvPr id="8" name="Picture 7"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10" name="Rectangle 9"/>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a:spLocks noGrp="1"/>
          </p:cNvSpPr>
          <p:nvPr>
            <p:ph type="sldNum" sz="quarter" idx="12"/>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295400"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954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pic>
        <p:nvPicPr>
          <p:cNvPr id="8" name="Picture 7" descr="UAMS-logo.wmf"/>
          <p:cNvPicPr>
            <a:picLocks noChangeAspect="1"/>
          </p:cNvPicPr>
          <p:nvPr userDrawn="1"/>
        </p:nvPicPr>
        <p:blipFill>
          <a:blip r:embed="rId2" cstate="print"/>
          <a:stretch>
            <a:fillRect/>
          </a:stretch>
        </p:blipFill>
        <p:spPr>
          <a:xfrm>
            <a:off x="6818475" y="6172200"/>
            <a:ext cx="1030125" cy="577850"/>
          </a:xfrm>
          <a:prstGeom prst="rect">
            <a:avLst/>
          </a:prstGeom>
        </p:spPr>
      </p:pic>
      <p:sp>
        <p:nvSpPr>
          <p:cNvPr id="10" name="Rectangle 9"/>
          <p:cNvSpPr/>
          <p:nvPr userDrawn="1"/>
        </p:nvSpPr>
        <p:spPr>
          <a:xfrm>
            <a:off x="8610600" y="0"/>
            <a:ext cx="533400" cy="68580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5"/>
          <p:cNvSpPr>
            <a:spLocks noGrp="1"/>
          </p:cNvSpPr>
          <p:nvPr>
            <p:ph type="sldNum" sz="quarter" idx="12"/>
          </p:nvPr>
        </p:nvSpPr>
        <p:spPr>
          <a:xfrm>
            <a:off x="8382000" y="6492875"/>
            <a:ext cx="762000" cy="365125"/>
          </a:xfrm>
        </p:spPr>
        <p:txBody>
          <a:bodyPr/>
          <a:lstStyle>
            <a:lvl1pPr>
              <a:defRPr sz="1600">
                <a:solidFill>
                  <a:schemeClr val="bg1"/>
                </a:solidFill>
              </a:defRPr>
            </a:lvl1pPr>
          </a:lstStyle>
          <a:p>
            <a:fld id="{11A90494-F17E-48AB-A999-561DF39FEB4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2484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90494-F17E-48AB-A999-561DF39FEB4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aw.onecle.com/pennsylvania/decedents-estates-and-fiduciaries/00.054.061.000.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purl.obolibrary.org/obo/iao/d-acts.ow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OMRSE: </a:t>
            </a:r>
            <a:r>
              <a:rPr lang="en-US" dirty="0" smtClean="0"/>
              <a:t/>
            </a:r>
            <a:br>
              <a:rPr lang="en-US" dirty="0" smtClean="0"/>
            </a:br>
            <a:r>
              <a:rPr lang="en-US" dirty="0" smtClean="0"/>
              <a:t>Current </a:t>
            </a:r>
            <a:r>
              <a:rPr lang="en-US" dirty="0"/>
              <a:t>status and our strategy for future development</a:t>
            </a:r>
            <a:endParaRPr lang="en-US" b="1" dirty="0"/>
          </a:p>
        </p:txBody>
      </p:sp>
      <p:sp>
        <p:nvSpPr>
          <p:cNvPr id="3" name="Subtitle 2"/>
          <p:cNvSpPr>
            <a:spLocks noGrp="1"/>
          </p:cNvSpPr>
          <p:nvPr>
            <p:ph type="subTitle" idx="1"/>
          </p:nvPr>
        </p:nvSpPr>
        <p:spPr/>
        <p:txBody>
          <a:bodyPr/>
          <a:lstStyle/>
          <a:p>
            <a:r>
              <a:rPr lang="en-US" sz="3000" dirty="0" smtClean="0"/>
              <a:t>W.R. Hogan and M. Brochhausen</a:t>
            </a:r>
          </a:p>
          <a:p>
            <a:r>
              <a:rPr lang="en-US" sz="3000" dirty="0" smtClean="0"/>
              <a:t>Division of Biomedical Informatics</a:t>
            </a:r>
            <a:endParaRPr lang="en-US" sz="3000" dirty="0"/>
          </a:p>
        </p:txBody>
      </p:sp>
      <p:sp>
        <p:nvSpPr>
          <p:cNvPr id="7" name="Slide Number Placeholder 6"/>
          <p:cNvSpPr>
            <a:spLocks noGrp="1"/>
          </p:cNvSpPr>
          <p:nvPr>
            <p:ph type="sldNum" sz="quarter" idx="4"/>
          </p:nvPr>
        </p:nvSpPr>
        <p:spPr/>
        <p:txBody>
          <a:bodyPr/>
          <a:lstStyle/>
          <a:p>
            <a:fld id="{11A90494-F17E-48AB-A999-561DF39FEB4D}" type="slidenum">
              <a:rPr lang="en-US" smtClean="0"/>
              <a:pPr/>
              <a:t>1</a:t>
            </a:fld>
            <a:endParaRPr lang="en-US"/>
          </a:p>
        </p:txBody>
      </p:sp>
      <p:sp>
        <p:nvSpPr>
          <p:cNvPr id="4" name="Rectangle 3"/>
          <p:cNvSpPr/>
          <p:nvPr/>
        </p:nvSpPr>
        <p:spPr>
          <a:xfrm>
            <a:off x="3184344" y="3244334"/>
            <a:ext cx="2775312" cy="369332"/>
          </a:xfrm>
          <a:prstGeom prst="rect">
            <a:avLst/>
          </a:prstGeom>
        </p:spPr>
        <p:txBody>
          <a:bodyPr wrap="none">
            <a:spAutoFit/>
          </a:bodyPr>
          <a:lstStyle/>
          <a:p>
            <a:r>
              <a:rPr lang="en-US" dirty="0"/>
              <a:t>256 </a:t>
            </a:r>
            <a:r>
              <a:rPr lang="en-US" dirty="0" err="1"/>
              <a:t>Baynes</a:t>
            </a:r>
            <a:r>
              <a:rPr lang="en-US" dirty="0"/>
              <a:t> St </a:t>
            </a:r>
            <a:r>
              <a:rPr lang="en-US" dirty="0" err="1"/>
              <a:t>Buffall</a:t>
            </a:r>
            <a:r>
              <a:rPr lang="en-US"/>
              <a:t> 14213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Pennsylvania…</a:t>
            </a:r>
            <a:endParaRPr lang="en-US" dirty="0"/>
          </a:p>
        </p:txBody>
      </p:sp>
      <p:sp>
        <p:nvSpPr>
          <p:cNvPr id="3" name="Content Placeholder 2"/>
          <p:cNvSpPr>
            <a:spLocks noGrp="1"/>
          </p:cNvSpPr>
          <p:nvPr>
            <p:ph idx="1"/>
          </p:nvPr>
        </p:nvSpPr>
        <p:spPr/>
        <p:txBody>
          <a:bodyPr/>
          <a:lstStyle/>
          <a:p>
            <a:pPr marL="0" indent="0">
              <a:buNone/>
            </a:pPr>
            <a:r>
              <a:rPr lang="en-US" sz="3600" i="1" dirty="0" smtClean="0"/>
              <a:t>20 Pa. Cons. Stat. 5461 (d)(1)</a:t>
            </a:r>
            <a:endParaRPr lang="en-US" sz="3600" i="1" dirty="0"/>
          </a:p>
          <a:p>
            <a:pPr marL="0" indent="0">
              <a:buNone/>
            </a:pPr>
            <a:r>
              <a:rPr lang="en-US" sz="3600" i="1" dirty="0" smtClean="0">
                <a:solidFill>
                  <a:srgbClr val="376092"/>
                </a:solidFill>
              </a:rPr>
              <a:t>…any member of the following classes, in descending order of priority…may act as health care representative:</a:t>
            </a:r>
          </a:p>
          <a:p>
            <a:pPr marL="0" indent="0">
              <a:buNone/>
            </a:pPr>
            <a:r>
              <a:rPr lang="en-US" sz="3600" i="1" dirty="0">
                <a:solidFill>
                  <a:srgbClr val="376092"/>
                </a:solidFill>
              </a:rPr>
              <a:t>	</a:t>
            </a:r>
            <a:r>
              <a:rPr lang="en-US" sz="3600" i="1" dirty="0" smtClean="0">
                <a:solidFill>
                  <a:srgbClr val="376092"/>
                </a:solidFill>
              </a:rPr>
              <a:t>(</a:t>
            </a:r>
            <a:r>
              <a:rPr lang="en-US" sz="3600" i="1" dirty="0" err="1" smtClean="0">
                <a:solidFill>
                  <a:srgbClr val="376092"/>
                </a:solidFill>
              </a:rPr>
              <a:t>i</a:t>
            </a:r>
            <a:r>
              <a:rPr lang="en-US" sz="3600" i="1" dirty="0" smtClean="0">
                <a:solidFill>
                  <a:srgbClr val="376092"/>
                </a:solidFill>
              </a:rPr>
              <a:t>) The spouse, …</a:t>
            </a:r>
            <a:endParaRPr lang="en-US" sz="3600" i="1" dirty="0">
              <a:solidFill>
                <a:srgbClr val="376092"/>
              </a:solidFill>
            </a:endParaRPr>
          </a:p>
        </p:txBody>
      </p:sp>
      <p:sp>
        <p:nvSpPr>
          <p:cNvPr id="4" name="TextBox 3"/>
          <p:cNvSpPr txBox="1"/>
          <p:nvPr/>
        </p:nvSpPr>
        <p:spPr>
          <a:xfrm>
            <a:off x="381000" y="5562600"/>
            <a:ext cx="7239000" cy="646331"/>
          </a:xfrm>
          <a:prstGeom prst="rect">
            <a:avLst/>
          </a:prstGeom>
          <a:noFill/>
        </p:spPr>
        <p:txBody>
          <a:bodyPr wrap="square" rtlCol="0">
            <a:spAutoFit/>
          </a:bodyPr>
          <a:lstStyle/>
          <a:p>
            <a:r>
              <a:rPr lang="en-US" dirty="0" smtClean="0">
                <a:hlinkClick r:id="rId2"/>
              </a:rPr>
              <a:t>http</a:t>
            </a:r>
            <a:r>
              <a:rPr lang="en-US" dirty="0">
                <a:hlinkClick r:id="rId2"/>
              </a:rPr>
              <a:t>://law.onecle.com/pennsylvania/decedents-estates-and-fiduciaries/00.054.061.000.</a:t>
            </a:r>
            <a:r>
              <a:rPr lang="en-US" dirty="0" smtClean="0">
                <a:hlinkClick r:id="rId2"/>
              </a:rPr>
              <a:t>html</a:t>
            </a:r>
            <a:endParaRPr lang="en-US" dirty="0"/>
          </a:p>
        </p:txBody>
      </p:sp>
    </p:spTree>
    <p:extLst>
      <p:ext uri="{BB962C8B-B14F-4D97-AF65-F5344CB8AC3E}">
        <p14:creationId xmlns:p14="http://schemas.microsoft.com/office/powerpoint/2010/main" val="10649085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 aren’t there health implications of marriage?</a:t>
            </a:r>
            <a:endParaRPr lang="en-US" dirty="0"/>
          </a:p>
        </p:txBody>
      </p:sp>
      <p:sp>
        <p:nvSpPr>
          <p:cNvPr id="3" name="Content Placeholder 2"/>
          <p:cNvSpPr>
            <a:spLocks noGrp="1"/>
          </p:cNvSpPr>
          <p:nvPr>
            <p:ph idx="1"/>
          </p:nvPr>
        </p:nvSpPr>
        <p:spPr/>
        <p:txBody>
          <a:bodyPr>
            <a:normAutofit fontScale="77500" lnSpcReduction="20000"/>
          </a:bodyPr>
          <a:lstStyle/>
          <a:p>
            <a:r>
              <a:rPr lang="en-US" sz="3600" b="1" dirty="0" smtClean="0"/>
              <a:t>Doctors do not recommend marriage to their single patients for its health benefits</a:t>
            </a:r>
          </a:p>
          <a:p>
            <a:r>
              <a:rPr lang="en-US" dirty="0" smtClean="0"/>
              <a:t>The gap between singles and marrieds is decreasing</a:t>
            </a:r>
          </a:p>
          <a:p>
            <a:r>
              <a:rPr lang="en-US" dirty="0" smtClean="0"/>
              <a:t>The only place “marital status” is captured as a discrete data element is in the patient registration system, for administrative purposes (i.e., decision making contingencies)</a:t>
            </a:r>
          </a:p>
          <a:p>
            <a:r>
              <a:rPr lang="en-US" dirty="0" smtClean="0"/>
              <a:t>Mentions of marriage in the social history of patients, that go beyond mentioning “status”, usually describe the health of the interpersonal relationship, which indeed requires an ontological treatment at some point, but and because it is a different entity from the contract</a:t>
            </a:r>
            <a:endParaRPr lang="en-US" dirty="0"/>
          </a:p>
        </p:txBody>
      </p:sp>
    </p:spTree>
    <p:extLst>
      <p:ext uri="{BB962C8B-B14F-4D97-AF65-F5344CB8AC3E}">
        <p14:creationId xmlns:p14="http://schemas.microsoft.com/office/powerpoint/2010/main" val="23420919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OMRSE to capture demographics data</a:t>
            </a:r>
            <a:endParaRPr lang="en-US" dirty="0"/>
          </a:p>
        </p:txBody>
      </p:sp>
      <p:sp>
        <p:nvSpPr>
          <p:cNvPr id="5" name="Text Placeholder 4"/>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1A90494-F17E-48AB-A999-561DF39FEB4D}" type="slidenum">
              <a:rPr lang="en-US" smtClean="0"/>
              <a:pPr/>
              <a:t>12</a:t>
            </a:fld>
            <a:endParaRPr lang="en-US" dirty="0"/>
          </a:p>
        </p:txBody>
      </p:sp>
    </p:spTree>
    <p:extLst>
      <p:ext uri="{BB962C8B-B14F-4D97-AF65-F5344CB8AC3E}">
        <p14:creationId xmlns:p14="http://schemas.microsoft.com/office/powerpoint/2010/main" val="32735146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Notation</a:t>
            </a:r>
            <a:endParaRPr lang="en-US" dirty="0"/>
          </a:p>
        </p:txBody>
      </p:sp>
      <p:sp>
        <p:nvSpPr>
          <p:cNvPr id="3" name="Content Placeholder 2"/>
          <p:cNvSpPr>
            <a:spLocks noGrp="1"/>
          </p:cNvSpPr>
          <p:nvPr>
            <p:ph idx="1"/>
          </p:nvPr>
        </p:nvSpPr>
        <p:spPr/>
        <p:txBody>
          <a:bodyPr/>
          <a:lstStyle/>
          <a:p>
            <a:r>
              <a:rPr lang="en-US" i="1" dirty="0" smtClean="0">
                <a:solidFill>
                  <a:srgbClr val="376092"/>
                </a:solidFill>
              </a:rPr>
              <a:t>instance </a:t>
            </a:r>
          </a:p>
          <a:p>
            <a:pPr marL="457200" lvl="1" indent="0">
              <a:buNone/>
            </a:pPr>
            <a:r>
              <a:rPr lang="en-US" i="1" dirty="0" smtClean="0"/>
              <a:t>lower-case italics</a:t>
            </a:r>
          </a:p>
          <a:p>
            <a:r>
              <a:rPr lang="en-US" b="1" dirty="0" smtClean="0">
                <a:solidFill>
                  <a:srgbClr val="376092"/>
                </a:solidFill>
              </a:rPr>
              <a:t>relation</a:t>
            </a:r>
          </a:p>
          <a:p>
            <a:pPr marL="457200" lvl="1" indent="0">
              <a:buNone/>
            </a:pPr>
            <a:r>
              <a:rPr lang="en-US" b="1" dirty="0" smtClean="0">
                <a:solidFill>
                  <a:srgbClr val="000000"/>
                </a:solidFill>
              </a:rPr>
              <a:t>lower-case bold</a:t>
            </a:r>
          </a:p>
          <a:p>
            <a:r>
              <a:rPr lang="en-US" i="1" dirty="0" smtClean="0">
                <a:solidFill>
                  <a:srgbClr val="376092"/>
                </a:solidFill>
              </a:rPr>
              <a:t>Type</a:t>
            </a:r>
          </a:p>
          <a:p>
            <a:pPr marL="457200" lvl="1" indent="0">
              <a:buNone/>
            </a:pPr>
            <a:r>
              <a:rPr lang="en-US" i="1" dirty="0">
                <a:solidFill>
                  <a:srgbClr val="000000"/>
                </a:solidFill>
              </a:rPr>
              <a:t>F</a:t>
            </a:r>
            <a:r>
              <a:rPr lang="en-US" i="1" dirty="0" smtClean="0">
                <a:solidFill>
                  <a:srgbClr val="000000"/>
                </a:solidFill>
              </a:rPr>
              <a:t>irst-letter uppercase, italics</a:t>
            </a:r>
            <a:endParaRPr lang="en-US" i="1" dirty="0">
              <a:solidFill>
                <a:srgbClr val="000000"/>
              </a:solidFill>
            </a:endParaRPr>
          </a:p>
        </p:txBody>
      </p:sp>
    </p:spTree>
    <p:extLst>
      <p:ext uri="{BB962C8B-B14F-4D97-AF65-F5344CB8AC3E}">
        <p14:creationId xmlns:p14="http://schemas.microsoft.com/office/powerpoint/2010/main" val="9243100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Instance-based Representation of “Married”</a:t>
            </a:r>
            <a:endParaRPr lang="en-US" dirty="0"/>
          </a:p>
        </p:txBody>
      </p:sp>
      <p:sp>
        <p:nvSpPr>
          <p:cNvPr id="3" name="Content Placeholder 2"/>
          <p:cNvSpPr>
            <a:spLocks noGrp="1"/>
          </p:cNvSpPr>
          <p:nvPr>
            <p:ph idx="1"/>
          </p:nvPr>
        </p:nvSpPr>
        <p:spPr>
          <a:xfrm>
            <a:off x="457200" y="1676400"/>
            <a:ext cx="8001000" cy="4525963"/>
          </a:xfrm>
        </p:spPr>
        <p:txBody>
          <a:bodyPr>
            <a:normAutofit fontScale="85000" lnSpcReduction="20000"/>
          </a:bodyPr>
          <a:lstStyle/>
          <a:p>
            <a:r>
              <a:rPr lang="en-US" dirty="0" smtClean="0"/>
              <a:t>Entities:</a:t>
            </a:r>
          </a:p>
          <a:p>
            <a:pPr lvl="1"/>
            <a:r>
              <a:rPr lang="en-US" i="1" dirty="0" err="1">
                <a:solidFill>
                  <a:srgbClr val="376092"/>
                </a:solidFill>
              </a:rPr>
              <a:t>j</a:t>
            </a:r>
            <a:r>
              <a:rPr lang="en-US" i="1" dirty="0" err="1" smtClean="0">
                <a:solidFill>
                  <a:srgbClr val="376092"/>
                </a:solidFill>
              </a:rPr>
              <a:t>d</a:t>
            </a:r>
            <a:r>
              <a:rPr lang="en-US" i="1" dirty="0" smtClean="0">
                <a:solidFill>
                  <a:srgbClr val="376092"/>
                </a:solidFill>
              </a:rPr>
              <a:t>		</a:t>
            </a:r>
            <a:r>
              <a:rPr lang="en-US" dirty="0" smtClean="0">
                <a:solidFill>
                  <a:srgbClr val="376092"/>
                </a:solidFill>
              </a:rPr>
              <a:t>John Doe</a:t>
            </a:r>
          </a:p>
          <a:p>
            <a:pPr lvl="1"/>
            <a:r>
              <a:rPr lang="en-US" i="1" dirty="0" err="1" smtClean="0">
                <a:solidFill>
                  <a:srgbClr val="376092"/>
                </a:solidFill>
              </a:rPr>
              <a:t>jd_mc_role</a:t>
            </a:r>
            <a:r>
              <a:rPr lang="en-US" i="1" dirty="0" smtClean="0">
                <a:solidFill>
                  <a:srgbClr val="376092"/>
                </a:solidFill>
              </a:rPr>
              <a:t>	</a:t>
            </a:r>
            <a:r>
              <a:rPr lang="en-US" dirty="0" smtClean="0">
                <a:solidFill>
                  <a:srgbClr val="376092"/>
                </a:solidFill>
              </a:rPr>
              <a:t>J. Doe’s party to a marriage contract 				role</a:t>
            </a:r>
            <a:endParaRPr lang="en-US" i="1" dirty="0" smtClean="0">
              <a:solidFill>
                <a:srgbClr val="376092"/>
              </a:solidFill>
            </a:endParaRPr>
          </a:p>
          <a:p>
            <a:pPr lvl="1"/>
            <a:r>
              <a:rPr lang="en-US" i="1" dirty="0" smtClean="0">
                <a:solidFill>
                  <a:srgbClr val="376092"/>
                </a:solidFill>
              </a:rPr>
              <a:t>t1		</a:t>
            </a:r>
            <a:r>
              <a:rPr lang="en-US" dirty="0" smtClean="0">
                <a:solidFill>
                  <a:srgbClr val="376092"/>
                </a:solidFill>
              </a:rPr>
              <a:t>Instant at which marriage contract 				begins to exist</a:t>
            </a:r>
          </a:p>
          <a:p>
            <a:r>
              <a:rPr lang="en-US" dirty="0" smtClean="0"/>
              <a:t>Instantiations:</a:t>
            </a:r>
          </a:p>
          <a:p>
            <a:pPr lvl="1"/>
            <a:r>
              <a:rPr lang="en-US" i="1" dirty="0" err="1" smtClean="0">
                <a:solidFill>
                  <a:srgbClr val="376092"/>
                </a:solidFill>
              </a:rPr>
              <a:t>jd</a:t>
            </a:r>
            <a:r>
              <a:rPr lang="en-US" i="1" dirty="0" smtClean="0">
                <a:solidFill>
                  <a:srgbClr val="376092"/>
                </a:solidFill>
              </a:rPr>
              <a:t>	       </a:t>
            </a:r>
            <a:r>
              <a:rPr lang="en-US" b="1" dirty="0" err="1" smtClean="0">
                <a:solidFill>
                  <a:srgbClr val="376092"/>
                </a:solidFill>
              </a:rPr>
              <a:t>instance_of</a:t>
            </a:r>
            <a:r>
              <a:rPr lang="en-US" dirty="0">
                <a:solidFill>
                  <a:srgbClr val="376092"/>
                </a:solidFill>
              </a:rPr>
              <a:t> </a:t>
            </a:r>
            <a:r>
              <a:rPr lang="en-US" dirty="0" smtClean="0">
                <a:solidFill>
                  <a:srgbClr val="376092"/>
                </a:solidFill>
              </a:rPr>
              <a:t>     </a:t>
            </a:r>
            <a:r>
              <a:rPr lang="en-US" i="1" dirty="0" smtClean="0">
                <a:solidFill>
                  <a:srgbClr val="376092"/>
                </a:solidFill>
              </a:rPr>
              <a:t>Human being</a:t>
            </a:r>
            <a:endParaRPr lang="en-US" dirty="0" smtClean="0"/>
          </a:p>
          <a:p>
            <a:pPr lvl="1"/>
            <a:r>
              <a:rPr lang="en-US" i="1" dirty="0" err="1" smtClean="0">
                <a:solidFill>
                  <a:srgbClr val="376092"/>
                </a:solidFill>
              </a:rPr>
              <a:t>jd_mc_role</a:t>
            </a:r>
            <a:r>
              <a:rPr lang="en-US" i="1" dirty="0" smtClean="0">
                <a:solidFill>
                  <a:srgbClr val="376092"/>
                </a:solidFill>
              </a:rPr>
              <a:t>   </a:t>
            </a:r>
            <a:r>
              <a:rPr lang="en-US" b="1" dirty="0" err="1" smtClean="0">
                <a:solidFill>
                  <a:srgbClr val="376092"/>
                </a:solidFill>
              </a:rPr>
              <a:t>instance_of</a:t>
            </a:r>
            <a:r>
              <a:rPr lang="en-US" dirty="0">
                <a:solidFill>
                  <a:srgbClr val="376092"/>
                </a:solidFill>
              </a:rPr>
              <a:t> </a:t>
            </a:r>
            <a:r>
              <a:rPr lang="en-US" dirty="0" smtClean="0">
                <a:solidFill>
                  <a:srgbClr val="376092"/>
                </a:solidFill>
              </a:rPr>
              <a:t>     </a:t>
            </a:r>
            <a:r>
              <a:rPr lang="en-US" i="1" dirty="0" smtClean="0">
                <a:solidFill>
                  <a:srgbClr val="376092"/>
                </a:solidFill>
              </a:rPr>
              <a:t>Party </a:t>
            </a:r>
            <a:r>
              <a:rPr lang="en-US" i="1" dirty="0">
                <a:solidFill>
                  <a:srgbClr val="376092"/>
                </a:solidFill>
              </a:rPr>
              <a:t>to a marriage </a:t>
            </a:r>
            <a:r>
              <a:rPr lang="en-US" i="1" dirty="0" smtClean="0">
                <a:solidFill>
                  <a:srgbClr val="376092"/>
                </a:solidFill>
              </a:rPr>
              <a:t>contract</a:t>
            </a:r>
            <a:endParaRPr lang="en-US" dirty="0" smtClean="0"/>
          </a:p>
          <a:p>
            <a:pPr lvl="1"/>
            <a:r>
              <a:rPr lang="en-US" i="1" dirty="0" smtClean="0">
                <a:solidFill>
                  <a:srgbClr val="376092"/>
                </a:solidFill>
              </a:rPr>
              <a:t>t1	   </a:t>
            </a:r>
            <a:r>
              <a:rPr lang="en-US" dirty="0" smtClean="0">
                <a:solidFill>
                  <a:srgbClr val="376092"/>
                </a:solidFill>
              </a:rPr>
              <a:t>    </a:t>
            </a:r>
            <a:r>
              <a:rPr lang="en-US" b="1" dirty="0" err="1" smtClean="0">
                <a:solidFill>
                  <a:srgbClr val="376092"/>
                </a:solidFill>
              </a:rPr>
              <a:t>instance_of</a:t>
            </a:r>
            <a:r>
              <a:rPr lang="en-US" dirty="0">
                <a:solidFill>
                  <a:srgbClr val="376092"/>
                </a:solidFill>
              </a:rPr>
              <a:t> </a:t>
            </a:r>
            <a:r>
              <a:rPr lang="en-US" dirty="0" smtClean="0">
                <a:solidFill>
                  <a:srgbClr val="376092"/>
                </a:solidFill>
              </a:rPr>
              <a:t>     </a:t>
            </a:r>
            <a:r>
              <a:rPr lang="en-US" i="1" dirty="0" smtClean="0">
                <a:solidFill>
                  <a:srgbClr val="376092"/>
                </a:solidFill>
              </a:rPr>
              <a:t>Temporal boundary</a:t>
            </a:r>
          </a:p>
          <a:p>
            <a:r>
              <a:rPr lang="en-US" dirty="0" smtClean="0"/>
              <a:t>Relation:</a:t>
            </a:r>
          </a:p>
          <a:p>
            <a:pPr marL="457200" lvl="1" indent="0">
              <a:buNone/>
            </a:pPr>
            <a:r>
              <a:rPr lang="en-US" i="1" dirty="0" err="1" smtClean="0">
                <a:solidFill>
                  <a:srgbClr val="376092"/>
                </a:solidFill>
              </a:rPr>
              <a:t>jd</a:t>
            </a:r>
            <a:r>
              <a:rPr lang="en-US" i="1" dirty="0">
                <a:solidFill>
                  <a:srgbClr val="376092"/>
                </a:solidFill>
              </a:rPr>
              <a:t>	</a:t>
            </a:r>
            <a:r>
              <a:rPr lang="en-US" b="1" dirty="0" err="1" smtClean="0">
                <a:solidFill>
                  <a:srgbClr val="376092"/>
                </a:solidFill>
              </a:rPr>
              <a:t>bearer_of</a:t>
            </a:r>
            <a:r>
              <a:rPr lang="en-US" dirty="0" smtClean="0">
                <a:solidFill>
                  <a:srgbClr val="376092"/>
                </a:solidFill>
              </a:rPr>
              <a:t>     </a:t>
            </a:r>
            <a:r>
              <a:rPr lang="en-US" i="1" dirty="0" err="1" smtClean="0">
                <a:solidFill>
                  <a:srgbClr val="376092"/>
                </a:solidFill>
              </a:rPr>
              <a:t>jd_mc_role</a:t>
            </a:r>
            <a:r>
              <a:rPr lang="en-US" dirty="0">
                <a:solidFill>
                  <a:srgbClr val="376092"/>
                </a:solidFill>
              </a:rPr>
              <a:t> </a:t>
            </a:r>
            <a:r>
              <a:rPr lang="en-US" dirty="0" smtClean="0">
                <a:solidFill>
                  <a:srgbClr val="376092"/>
                </a:solidFill>
              </a:rPr>
              <a:t>   	since </a:t>
            </a:r>
            <a:r>
              <a:rPr lang="en-US" i="1" dirty="0" smtClean="0">
                <a:solidFill>
                  <a:srgbClr val="376092"/>
                </a:solidFill>
              </a:rPr>
              <a:t>t1</a:t>
            </a:r>
            <a:endParaRPr lang="en-US" i="1" dirty="0">
              <a:solidFill>
                <a:srgbClr val="376092"/>
              </a:solidFill>
            </a:endParaRPr>
          </a:p>
        </p:txBody>
      </p:sp>
    </p:spTree>
    <p:extLst>
      <p:ext uri="{BB962C8B-B14F-4D97-AF65-F5344CB8AC3E}">
        <p14:creationId xmlns:p14="http://schemas.microsoft.com/office/powerpoint/2010/main" val="1285313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Not/Never Married: No New Codes or Ontology Terms Necessary!</a:t>
            </a:r>
            <a:endParaRPr lang="en-US" dirty="0"/>
          </a:p>
        </p:txBody>
      </p:sp>
      <p:sp>
        <p:nvSpPr>
          <p:cNvPr id="4" name="Content Placeholder 2"/>
          <p:cNvSpPr>
            <a:spLocks noGrp="1"/>
          </p:cNvSpPr>
          <p:nvPr>
            <p:ph idx="1"/>
          </p:nvPr>
        </p:nvSpPr>
        <p:spPr/>
        <p:txBody>
          <a:bodyPr>
            <a:normAutofit fontScale="92500" lnSpcReduction="10000"/>
          </a:bodyPr>
          <a:lstStyle/>
          <a:p>
            <a:r>
              <a:rPr lang="en-US" dirty="0" smtClean="0"/>
              <a:t>Entities:</a:t>
            </a:r>
          </a:p>
          <a:p>
            <a:pPr lvl="1"/>
            <a:r>
              <a:rPr lang="en-US" i="1" dirty="0" err="1" smtClean="0">
                <a:solidFill>
                  <a:srgbClr val="376092"/>
                </a:solidFill>
              </a:rPr>
              <a:t>jd</a:t>
            </a:r>
            <a:r>
              <a:rPr lang="en-US" i="1" dirty="0" smtClean="0">
                <a:solidFill>
                  <a:srgbClr val="376092"/>
                </a:solidFill>
              </a:rPr>
              <a:t>	</a:t>
            </a:r>
            <a:r>
              <a:rPr lang="en-US" dirty="0" smtClean="0">
                <a:solidFill>
                  <a:srgbClr val="376092"/>
                </a:solidFill>
              </a:rPr>
              <a:t>John Doe</a:t>
            </a:r>
            <a:endParaRPr lang="en-US" i="1" dirty="0" smtClean="0">
              <a:solidFill>
                <a:srgbClr val="376092"/>
              </a:solidFill>
            </a:endParaRPr>
          </a:p>
          <a:p>
            <a:pPr lvl="1"/>
            <a:r>
              <a:rPr lang="en-US" i="1" dirty="0" smtClean="0">
                <a:solidFill>
                  <a:srgbClr val="376092"/>
                </a:solidFill>
              </a:rPr>
              <a:t>t2	</a:t>
            </a:r>
            <a:r>
              <a:rPr lang="en-US" dirty="0" smtClean="0">
                <a:solidFill>
                  <a:srgbClr val="376092"/>
                </a:solidFill>
              </a:rPr>
              <a:t>Temporal boundary at end of J. Doe’s 				birth interval (or last marriage 				contract interval)</a:t>
            </a:r>
          </a:p>
          <a:p>
            <a:r>
              <a:rPr lang="en-US" dirty="0" smtClean="0"/>
              <a:t>Instantiations:</a:t>
            </a:r>
          </a:p>
          <a:p>
            <a:pPr marL="457200" lvl="1" indent="0">
              <a:buNone/>
            </a:pPr>
            <a:r>
              <a:rPr lang="en-US" i="1" dirty="0" smtClean="0">
                <a:solidFill>
                  <a:srgbClr val="376092"/>
                </a:solidFill>
              </a:rPr>
              <a:t>t2</a:t>
            </a:r>
            <a:r>
              <a:rPr lang="en-US" dirty="0" smtClean="0">
                <a:solidFill>
                  <a:srgbClr val="376092"/>
                </a:solidFill>
              </a:rPr>
              <a:t> </a:t>
            </a:r>
            <a:r>
              <a:rPr lang="en-US" b="1" dirty="0" err="1" smtClean="0">
                <a:solidFill>
                  <a:srgbClr val="376092"/>
                </a:solidFill>
              </a:rPr>
              <a:t>instance_of</a:t>
            </a:r>
            <a:r>
              <a:rPr lang="en-US" dirty="0" smtClean="0">
                <a:solidFill>
                  <a:srgbClr val="376092"/>
                </a:solidFill>
              </a:rPr>
              <a:t> </a:t>
            </a:r>
            <a:r>
              <a:rPr lang="en-US" i="1" dirty="0" smtClean="0">
                <a:solidFill>
                  <a:srgbClr val="376092"/>
                </a:solidFill>
              </a:rPr>
              <a:t>Temporal boundary</a:t>
            </a:r>
          </a:p>
          <a:p>
            <a:r>
              <a:rPr lang="en-US" dirty="0" smtClean="0"/>
              <a:t>Relation:</a:t>
            </a:r>
            <a:r>
              <a:rPr lang="en-US" dirty="0"/>
              <a:t> </a:t>
            </a:r>
            <a:endParaRPr lang="en-US" dirty="0" smtClean="0"/>
          </a:p>
          <a:p>
            <a:pPr marL="457200" lvl="1" indent="0">
              <a:buNone/>
            </a:pPr>
            <a:r>
              <a:rPr lang="en-US" i="1" dirty="0" err="1" smtClean="0">
                <a:solidFill>
                  <a:srgbClr val="376092"/>
                </a:solidFill>
              </a:rPr>
              <a:t>jd</a:t>
            </a:r>
            <a:r>
              <a:rPr lang="en-US" i="1" dirty="0" smtClean="0">
                <a:solidFill>
                  <a:srgbClr val="376092"/>
                </a:solidFill>
              </a:rPr>
              <a:t> </a:t>
            </a:r>
            <a:r>
              <a:rPr lang="en-US" b="1" dirty="0" smtClean="0">
                <a:solidFill>
                  <a:srgbClr val="376092"/>
                </a:solidFill>
              </a:rPr>
              <a:t>lacks </a:t>
            </a:r>
            <a:r>
              <a:rPr lang="en-US" i="1" dirty="0" smtClean="0">
                <a:solidFill>
                  <a:srgbClr val="376092"/>
                </a:solidFill>
              </a:rPr>
              <a:t>Party to a marriage contract </a:t>
            </a:r>
            <a:r>
              <a:rPr lang="en-US" dirty="0" smtClean="0">
                <a:solidFill>
                  <a:srgbClr val="376092"/>
                </a:solidFill>
              </a:rPr>
              <a:t>with respect to </a:t>
            </a:r>
            <a:r>
              <a:rPr lang="en-US" b="1" dirty="0" err="1" smtClean="0">
                <a:solidFill>
                  <a:srgbClr val="376092"/>
                </a:solidFill>
              </a:rPr>
              <a:t>bearer_of</a:t>
            </a:r>
            <a:r>
              <a:rPr lang="en-US" dirty="0" smtClean="0">
                <a:solidFill>
                  <a:srgbClr val="376092"/>
                </a:solidFill>
              </a:rPr>
              <a:t> since </a:t>
            </a:r>
            <a:r>
              <a:rPr lang="en-US" i="1" dirty="0" smtClean="0">
                <a:solidFill>
                  <a:srgbClr val="376092"/>
                </a:solidFill>
              </a:rPr>
              <a:t>t2</a:t>
            </a:r>
          </a:p>
          <a:p>
            <a:pPr lvl="1"/>
            <a:endParaRPr lang="en-US" dirty="0"/>
          </a:p>
        </p:txBody>
      </p:sp>
    </p:spTree>
    <p:extLst>
      <p:ext uri="{BB962C8B-B14F-4D97-AF65-F5344CB8AC3E}">
        <p14:creationId xmlns:p14="http://schemas.microsoft.com/office/powerpoint/2010/main" val="41854827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Not/Never Married: No New Codes or Ontology Terms Necessary!</a:t>
            </a:r>
            <a:endParaRPr lang="en-US" dirty="0"/>
          </a:p>
        </p:txBody>
      </p:sp>
      <p:sp>
        <p:nvSpPr>
          <p:cNvPr id="4" name="Content Placeholder 2"/>
          <p:cNvSpPr>
            <a:spLocks noGrp="1"/>
          </p:cNvSpPr>
          <p:nvPr>
            <p:ph idx="1"/>
          </p:nvPr>
        </p:nvSpPr>
        <p:spPr/>
        <p:txBody>
          <a:bodyPr>
            <a:normAutofit fontScale="92500" lnSpcReduction="10000"/>
          </a:bodyPr>
          <a:lstStyle/>
          <a:p>
            <a:r>
              <a:rPr lang="en-US" dirty="0" smtClean="0"/>
              <a:t>Entities:</a:t>
            </a:r>
          </a:p>
          <a:p>
            <a:pPr lvl="1"/>
            <a:r>
              <a:rPr lang="en-US" i="1" dirty="0" err="1" smtClean="0">
                <a:solidFill>
                  <a:srgbClr val="376092"/>
                </a:solidFill>
              </a:rPr>
              <a:t>jd</a:t>
            </a:r>
            <a:r>
              <a:rPr lang="en-US" i="1" dirty="0" smtClean="0">
                <a:solidFill>
                  <a:srgbClr val="376092"/>
                </a:solidFill>
              </a:rPr>
              <a:t>	</a:t>
            </a:r>
            <a:r>
              <a:rPr lang="en-US" dirty="0" smtClean="0">
                <a:solidFill>
                  <a:srgbClr val="376092"/>
                </a:solidFill>
              </a:rPr>
              <a:t>John Doe</a:t>
            </a:r>
            <a:endParaRPr lang="en-US" i="1" dirty="0" smtClean="0">
              <a:solidFill>
                <a:srgbClr val="376092"/>
              </a:solidFill>
            </a:endParaRPr>
          </a:p>
          <a:p>
            <a:pPr lvl="1"/>
            <a:r>
              <a:rPr lang="en-US" i="1" dirty="0" smtClean="0">
                <a:solidFill>
                  <a:srgbClr val="376092"/>
                </a:solidFill>
              </a:rPr>
              <a:t>t2	</a:t>
            </a:r>
            <a:r>
              <a:rPr lang="en-US" dirty="0" smtClean="0">
                <a:solidFill>
                  <a:srgbClr val="376092"/>
                </a:solidFill>
              </a:rPr>
              <a:t>Temporal boundary at end of J. Doe’s 				birth interval (or last marriage 				contract interval)</a:t>
            </a:r>
          </a:p>
          <a:p>
            <a:r>
              <a:rPr lang="en-US" dirty="0" smtClean="0"/>
              <a:t>Instantiations:</a:t>
            </a:r>
          </a:p>
          <a:p>
            <a:pPr marL="457200" lvl="1" indent="0">
              <a:buNone/>
            </a:pPr>
            <a:r>
              <a:rPr lang="en-US" i="1" dirty="0" smtClean="0">
                <a:solidFill>
                  <a:srgbClr val="376092"/>
                </a:solidFill>
              </a:rPr>
              <a:t>t2</a:t>
            </a:r>
            <a:r>
              <a:rPr lang="en-US" dirty="0" smtClean="0">
                <a:solidFill>
                  <a:srgbClr val="376092"/>
                </a:solidFill>
              </a:rPr>
              <a:t> </a:t>
            </a:r>
            <a:r>
              <a:rPr lang="en-US" b="1" dirty="0" err="1" smtClean="0">
                <a:solidFill>
                  <a:srgbClr val="376092"/>
                </a:solidFill>
              </a:rPr>
              <a:t>instance_of</a:t>
            </a:r>
            <a:r>
              <a:rPr lang="en-US" dirty="0" smtClean="0">
                <a:solidFill>
                  <a:srgbClr val="376092"/>
                </a:solidFill>
              </a:rPr>
              <a:t> </a:t>
            </a:r>
            <a:r>
              <a:rPr lang="en-US" i="1" dirty="0" smtClean="0">
                <a:solidFill>
                  <a:srgbClr val="376092"/>
                </a:solidFill>
              </a:rPr>
              <a:t>Temporal boundary</a:t>
            </a:r>
          </a:p>
          <a:p>
            <a:r>
              <a:rPr lang="en-US" dirty="0" smtClean="0"/>
              <a:t>Relation:</a:t>
            </a:r>
            <a:r>
              <a:rPr lang="en-US" dirty="0"/>
              <a:t> </a:t>
            </a:r>
            <a:endParaRPr lang="en-US" dirty="0" smtClean="0"/>
          </a:p>
          <a:p>
            <a:pPr marL="457200" lvl="1" indent="0">
              <a:buNone/>
            </a:pPr>
            <a:r>
              <a:rPr lang="en-US" i="1" dirty="0" err="1" smtClean="0">
                <a:solidFill>
                  <a:srgbClr val="376092"/>
                </a:solidFill>
              </a:rPr>
              <a:t>jd</a:t>
            </a:r>
            <a:r>
              <a:rPr lang="en-US" i="1" dirty="0" smtClean="0">
                <a:solidFill>
                  <a:srgbClr val="376092"/>
                </a:solidFill>
              </a:rPr>
              <a:t> </a:t>
            </a:r>
            <a:r>
              <a:rPr lang="en-US" b="1" dirty="0" smtClean="0">
                <a:solidFill>
                  <a:srgbClr val="376092"/>
                </a:solidFill>
              </a:rPr>
              <a:t>lacks </a:t>
            </a:r>
            <a:r>
              <a:rPr lang="en-US" i="1" dirty="0" smtClean="0">
                <a:solidFill>
                  <a:srgbClr val="376092"/>
                </a:solidFill>
              </a:rPr>
              <a:t>Party to a marriage contract </a:t>
            </a:r>
            <a:r>
              <a:rPr lang="en-US" dirty="0" smtClean="0">
                <a:solidFill>
                  <a:srgbClr val="376092"/>
                </a:solidFill>
              </a:rPr>
              <a:t>with respect to </a:t>
            </a:r>
            <a:r>
              <a:rPr lang="en-US" b="1" dirty="0" err="1" smtClean="0">
                <a:solidFill>
                  <a:srgbClr val="376092"/>
                </a:solidFill>
              </a:rPr>
              <a:t>bearer_of</a:t>
            </a:r>
            <a:r>
              <a:rPr lang="en-US" dirty="0" smtClean="0">
                <a:solidFill>
                  <a:srgbClr val="376092"/>
                </a:solidFill>
              </a:rPr>
              <a:t> since </a:t>
            </a:r>
            <a:r>
              <a:rPr lang="en-US" i="1" dirty="0" smtClean="0">
                <a:solidFill>
                  <a:srgbClr val="376092"/>
                </a:solidFill>
              </a:rPr>
              <a:t>t2</a:t>
            </a:r>
          </a:p>
          <a:p>
            <a:pPr lvl="1"/>
            <a:endParaRPr lang="en-US" dirty="0"/>
          </a:p>
        </p:txBody>
      </p:sp>
      <p:sp>
        <p:nvSpPr>
          <p:cNvPr id="3" name="Rounded Rectangular Callout 2"/>
          <p:cNvSpPr/>
          <p:nvPr/>
        </p:nvSpPr>
        <p:spPr>
          <a:xfrm>
            <a:off x="3962400" y="3276600"/>
            <a:ext cx="4038600" cy="1676400"/>
          </a:xfrm>
          <a:prstGeom prst="wedgeRoundRectCallout">
            <a:avLst>
              <a:gd name="adj1" fmla="val -39838"/>
              <a:gd name="adj2" fmla="val 69040"/>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John Doe does not stand in the </a:t>
            </a:r>
            <a:r>
              <a:rPr lang="en-US" sz="2400" b="1" dirty="0" err="1" smtClean="0"/>
              <a:t>bearer_of</a:t>
            </a:r>
            <a:r>
              <a:rPr lang="en-US" sz="2400" dirty="0" smtClean="0"/>
              <a:t> relation to any instance of </a:t>
            </a:r>
            <a:r>
              <a:rPr lang="en-US" sz="2400" i="1" dirty="0" smtClean="0"/>
              <a:t>Party to a marriage contract </a:t>
            </a:r>
            <a:r>
              <a:rPr lang="en-US" sz="2400" dirty="0" smtClean="0"/>
              <a:t>since t2</a:t>
            </a:r>
            <a:endParaRPr lang="en-US" sz="2400" dirty="0"/>
          </a:p>
        </p:txBody>
      </p:sp>
    </p:spTree>
    <p:extLst>
      <p:ext uri="{BB962C8B-B14F-4D97-AF65-F5344CB8AC3E}">
        <p14:creationId xmlns:p14="http://schemas.microsoft.com/office/powerpoint/2010/main" val="1058414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Implications for Ontology Development</a:t>
            </a:r>
            <a:endParaRPr lang="en-US" dirty="0"/>
          </a:p>
        </p:txBody>
      </p:sp>
      <p:sp>
        <p:nvSpPr>
          <p:cNvPr id="3" name="Content Placeholder 2"/>
          <p:cNvSpPr>
            <a:spLocks noGrp="1"/>
          </p:cNvSpPr>
          <p:nvPr>
            <p:ph idx="1"/>
          </p:nvPr>
        </p:nvSpPr>
        <p:spPr>
          <a:xfrm>
            <a:off x="457200" y="1676400"/>
            <a:ext cx="7772400" cy="4648200"/>
          </a:xfrm>
        </p:spPr>
        <p:txBody>
          <a:bodyPr>
            <a:normAutofit fontScale="92500"/>
          </a:bodyPr>
          <a:lstStyle/>
          <a:p>
            <a:r>
              <a:rPr lang="en-US" dirty="0" smtClean="0"/>
              <a:t>Do not put ‘marital status’, ‘married’, ‘not married’, etc. in the ontology</a:t>
            </a:r>
          </a:p>
          <a:p>
            <a:r>
              <a:rPr lang="en-US" dirty="0" smtClean="0"/>
              <a:t>Especially do not put ‘widowed’, ‘divorced’, or ‘married living apart’ in ontology!</a:t>
            </a:r>
            <a:endParaRPr lang="en-US" dirty="0"/>
          </a:p>
          <a:p>
            <a:r>
              <a:rPr lang="en-US" dirty="0" smtClean="0"/>
              <a:t>Do not even fathom putting ‘newly married’, ‘spinster’, or ‘eloped’ into ontology!!!!</a:t>
            </a:r>
          </a:p>
          <a:p>
            <a:r>
              <a:rPr lang="en-US" dirty="0" smtClean="0"/>
              <a:t>Instead, we need to represent marriage contracts and the roles they bring into existence</a:t>
            </a:r>
          </a:p>
          <a:p>
            <a:pPr marL="0" indent="0">
              <a:buNone/>
            </a:pPr>
            <a:endParaRPr lang="en-US" dirty="0" smtClean="0"/>
          </a:p>
        </p:txBody>
      </p:sp>
    </p:spTree>
    <p:extLst>
      <p:ext uri="{BB962C8B-B14F-4D97-AF65-F5344CB8AC3E}">
        <p14:creationId xmlns:p14="http://schemas.microsoft.com/office/powerpoint/2010/main" val="1300966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This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Fewer </a:t>
            </a:r>
            <a:r>
              <a:rPr lang="en-US" dirty="0"/>
              <a:t>things to standardize in the ontology</a:t>
            </a:r>
          </a:p>
          <a:p>
            <a:pPr lvl="1"/>
            <a:r>
              <a:rPr lang="en-US" dirty="0"/>
              <a:t>Fewer </a:t>
            </a:r>
            <a:r>
              <a:rPr lang="en-US" dirty="0" smtClean="0"/>
              <a:t>terms, URIs, etc. </a:t>
            </a:r>
            <a:endParaRPr lang="en-US" dirty="0"/>
          </a:p>
          <a:p>
            <a:pPr lvl="1"/>
            <a:r>
              <a:rPr lang="en-US" dirty="0"/>
              <a:t>Fewer relations (no special relations, attributes, properties, etc. for demographics)</a:t>
            </a:r>
          </a:p>
          <a:p>
            <a:r>
              <a:rPr lang="en-US" dirty="0"/>
              <a:t>Greater flexibility</a:t>
            </a:r>
          </a:p>
          <a:p>
            <a:pPr lvl="1"/>
            <a:r>
              <a:rPr lang="en-US" dirty="0"/>
              <a:t>Can handle jurisdictional issues (where </a:t>
            </a:r>
            <a:r>
              <a:rPr lang="en-US" dirty="0" smtClean="0"/>
              <a:t>a given jurisdiction may </a:t>
            </a:r>
            <a:r>
              <a:rPr lang="en-US" dirty="0"/>
              <a:t>not recognize marriage contracts created within another)</a:t>
            </a:r>
          </a:p>
          <a:p>
            <a:pPr lvl="1"/>
            <a:r>
              <a:rPr lang="en-US" dirty="0"/>
              <a:t>Can track history over time (e.g., divorced twice and widowed once)</a:t>
            </a:r>
          </a:p>
        </p:txBody>
      </p:sp>
      <p:sp>
        <p:nvSpPr>
          <p:cNvPr id="4" name="Slide Number Placeholder 3"/>
          <p:cNvSpPr>
            <a:spLocks noGrp="1"/>
          </p:cNvSpPr>
          <p:nvPr>
            <p:ph type="sldNum" sz="quarter" idx="12"/>
          </p:nvPr>
        </p:nvSpPr>
        <p:spPr/>
        <p:txBody>
          <a:bodyPr/>
          <a:lstStyle/>
          <a:p>
            <a:fld id="{11A90494-F17E-48AB-A999-561DF39FEB4D}" type="slidenum">
              <a:rPr lang="en-US" smtClean="0"/>
              <a:pPr/>
              <a:t>18</a:t>
            </a:fld>
            <a:endParaRPr lang="en-US" dirty="0"/>
          </a:p>
        </p:txBody>
      </p:sp>
    </p:spTree>
    <p:extLst>
      <p:ext uri="{BB962C8B-B14F-4D97-AF65-F5344CB8AC3E}">
        <p14:creationId xmlns:p14="http://schemas.microsoft.com/office/powerpoint/2010/main" val="31565795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Similar Approach to Other Demographics</a:t>
            </a:r>
            <a:endParaRPr lang="en-US" dirty="0"/>
          </a:p>
        </p:txBody>
      </p:sp>
      <p:sp>
        <p:nvSpPr>
          <p:cNvPr id="3" name="Content Placeholder 2"/>
          <p:cNvSpPr>
            <a:spLocks noGrp="1"/>
          </p:cNvSpPr>
          <p:nvPr>
            <p:ph idx="1"/>
          </p:nvPr>
        </p:nvSpPr>
        <p:spPr>
          <a:xfrm>
            <a:off x="457200" y="1676400"/>
            <a:ext cx="7924800" cy="4525963"/>
          </a:xfrm>
        </p:spPr>
        <p:txBody>
          <a:bodyPr>
            <a:normAutofit fontScale="92500" lnSpcReduction="20000"/>
          </a:bodyPr>
          <a:lstStyle/>
          <a:p>
            <a:r>
              <a:rPr lang="en-US" dirty="0" smtClean="0"/>
              <a:t>Sex</a:t>
            </a:r>
          </a:p>
          <a:p>
            <a:pPr lvl="1"/>
            <a:r>
              <a:rPr lang="en-US" i="1" dirty="0" err="1" smtClean="0">
                <a:solidFill>
                  <a:schemeClr val="accent1">
                    <a:lumMod val="75000"/>
                  </a:schemeClr>
                </a:solidFill>
              </a:rPr>
              <a:t>jd_sex_quality</a:t>
            </a:r>
            <a:r>
              <a:rPr lang="en-US" dirty="0">
                <a:solidFill>
                  <a:schemeClr val="accent1">
                    <a:lumMod val="75000"/>
                  </a:schemeClr>
                </a:solidFill>
              </a:rPr>
              <a:t> </a:t>
            </a:r>
            <a:r>
              <a:rPr lang="en-US" dirty="0" smtClean="0">
                <a:solidFill>
                  <a:schemeClr val="accent1">
                    <a:lumMod val="75000"/>
                  </a:schemeClr>
                </a:solidFill>
              </a:rPr>
              <a:t>   </a:t>
            </a:r>
            <a:r>
              <a:rPr lang="en-US" b="1" dirty="0" err="1" smtClean="0">
                <a:solidFill>
                  <a:schemeClr val="accent1">
                    <a:lumMod val="75000"/>
                  </a:schemeClr>
                </a:solidFill>
              </a:rPr>
              <a:t>inheres_in</a:t>
            </a:r>
            <a:r>
              <a:rPr lang="en-US" dirty="0" smtClean="0">
                <a:solidFill>
                  <a:schemeClr val="accent1">
                    <a:lumMod val="75000"/>
                  </a:schemeClr>
                </a:solidFill>
              </a:rPr>
              <a:t>       </a:t>
            </a:r>
            <a:r>
              <a:rPr lang="en-US" i="1" dirty="0" err="1" smtClean="0">
                <a:solidFill>
                  <a:schemeClr val="accent1">
                    <a:lumMod val="75000"/>
                  </a:schemeClr>
                </a:solidFill>
              </a:rPr>
              <a:t>jd</a:t>
            </a:r>
            <a:r>
              <a:rPr lang="en-US" i="1" dirty="0" smtClean="0">
                <a:solidFill>
                  <a:schemeClr val="accent1">
                    <a:lumMod val="75000"/>
                  </a:schemeClr>
                </a:solidFill>
              </a:rPr>
              <a:t>              </a:t>
            </a:r>
            <a:r>
              <a:rPr lang="en-US" dirty="0" smtClean="0">
                <a:solidFill>
                  <a:schemeClr val="accent1">
                    <a:lumMod val="75000"/>
                  </a:schemeClr>
                </a:solidFill>
              </a:rPr>
              <a:t>since </a:t>
            </a:r>
            <a:r>
              <a:rPr lang="en-US" i="1" dirty="0" smtClean="0">
                <a:solidFill>
                  <a:schemeClr val="accent1">
                    <a:lumMod val="75000"/>
                  </a:schemeClr>
                </a:solidFill>
              </a:rPr>
              <a:t>t1</a:t>
            </a:r>
          </a:p>
          <a:p>
            <a:pPr lvl="1"/>
            <a:r>
              <a:rPr lang="en-US" i="1" dirty="0" err="1" smtClean="0">
                <a:solidFill>
                  <a:schemeClr val="accent1">
                    <a:lumMod val="75000"/>
                  </a:schemeClr>
                </a:solidFill>
              </a:rPr>
              <a:t>jd_sex_quality</a:t>
            </a:r>
            <a:r>
              <a:rPr lang="en-US" dirty="0" smtClean="0">
                <a:solidFill>
                  <a:schemeClr val="accent1">
                    <a:lumMod val="75000"/>
                  </a:schemeClr>
                </a:solidFill>
              </a:rPr>
              <a:t>    </a:t>
            </a:r>
            <a:r>
              <a:rPr lang="en-US" b="1" dirty="0" err="1" smtClean="0">
                <a:solidFill>
                  <a:schemeClr val="accent1">
                    <a:lumMod val="75000"/>
                  </a:schemeClr>
                </a:solidFill>
              </a:rPr>
              <a:t>instance_of</a:t>
            </a:r>
            <a:r>
              <a:rPr lang="en-US" dirty="0" smtClean="0">
                <a:solidFill>
                  <a:schemeClr val="accent1">
                    <a:lumMod val="75000"/>
                  </a:schemeClr>
                </a:solidFill>
              </a:rPr>
              <a:t>	    </a:t>
            </a:r>
            <a:r>
              <a:rPr lang="en-US" i="1" dirty="0" smtClean="0">
                <a:solidFill>
                  <a:schemeClr val="accent1">
                    <a:lumMod val="75000"/>
                  </a:schemeClr>
                </a:solidFill>
              </a:rPr>
              <a:t>Male</a:t>
            </a:r>
            <a:r>
              <a:rPr lang="en-US" dirty="0" smtClean="0">
                <a:solidFill>
                  <a:schemeClr val="accent1">
                    <a:lumMod val="75000"/>
                  </a:schemeClr>
                </a:solidFill>
              </a:rPr>
              <a:t> </a:t>
            </a:r>
            <a:r>
              <a:rPr lang="en-US" i="1" dirty="0" smtClean="0">
                <a:solidFill>
                  <a:schemeClr val="accent1">
                    <a:lumMod val="75000"/>
                  </a:schemeClr>
                </a:solidFill>
              </a:rPr>
              <a:t>sex  </a:t>
            </a:r>
            <a:r>
              <a:rPr lang="en-US" dirty="0" smtClean="0">
                <a:solidFill>
                  <a:schemeClr val="accent1">
                    <a:lumMod val="75000"/>
                  </a:schemeClr>
                </a:solidFill>
              </a:rPr>
              <a:t>since </a:t>
            </a:r>
            <a:r>
              <a:rPr lang="en-US" i="1" dirty="0" smtClean="0">
                <a:solidFill>
                  <a:schemeClr val="accent1">
                    <a:lumMod val="75000"/>
                  </a:schemeClr>
                </a:solidFill>
              </a:rPr>
              <a:t>t1</a:t>
            </a:r>
          </a:p>
          <a:p>
            <a:r>
              <a:rPr lang="en-US" dirty="0" smtClean="0"/>
              <a:t>Gender</a:t>
            </a:r>
          </a:p>
          <a:p>
            <a:pPr lvl="1"/>
            <a:r>
              <a:rPr lang="en-US" i="1" dirty="0" err="1" smtClean="0">
                <a:solidFill>
                  <a:srgbClr val="376092"/>
                </a:solidFill>
              </a:rPr>
              <a:t>jd_gender_role</a:t>
            </a:r>
            <a:r>
              <a:rPr lang="en-US" dirty="0">
                <a:solidFill>
                  <a:srgbClr val="376092"/>
                </a:solidFill>
              </a:rPr>
              <a:t> </a:t>
            </a:r>
            <a:r>
              <a:rPr lang="en-US" dirty="0" smtClean="0">
                <a:solidFill>
                  <a:srgbClr val="376092"/>
                </a:solidFill>
              </a:rPr>
              <a:t>  </a:t>
            </a:r>
            <a:r>
              <a:rPr lang="en-US" b="1" dirty="0" err="1" smtClean="0">
                <a:solidFill>
                  <a:srgbClr val="376092"/>
                </a:solidFill>
              </a:rPr>
              <a:t>inheres_in</a:t>
            </a:r>
            <a:r>
              <a:rPr lang="en-US" dirty="0" smtClean="0">
                <a:solidFill>
                  <a:srgbClr val="376092"/>
                </a:solidFill>
              </a:rPr>
              <a:t>      </a:t>
            </a:r>
            <a:r>
              <a:rPr lang="en-US" i="1" dirty="0" err="1" smtClean="0">
                <a:solidFill>
                  <a:srgbClr val="376092"/>
                </a:solidFill>
              </a:rPr>
              <a:t>jd</a:t>
            </a:r>
            <a:r>
              <a:rPr lang="en-US" i="1" dirty="0" smtClean="0">
                <a:solidFill>
                  <a:srgbClr val="376092"/>
                </a:solidFill>
              </a:rPr>
              <a:t>		    </a:t>
            </a:r>
            <a:r>
              <a:rPr lang="en-US" dirty="0" smtClean="0">
                <a:solidFill>
                  <a:srgbClr val="376092"/>
                </a:solidFill>
              </a:rPr>
              <a:t>since</a:t>
            </a:r>
            <a:r>
              <a:rPr lang="en-US" i="1" dirty="0" smtClean="0">
                <a:solidFill>
                  <a:srgbClr val="376092"/>
                </a:solidFill>
              </a:rPr>
              <a:t> t2</a:t>
            </a:r>
          </a:p>
          <a:p>
            <a:pPr lvl="1"/>
            <a:r>
              <a:rPr lang="en-US" i="1" dirty="0" err="1" smtClean="0">
                <a:solidFill>
                  <a:srgbClr val="376092"/>
                </a:solidFill>
              </a:rPr>
              <a:t>jd_gender_role</a:t>
            </a:r>
            <a:r>
              <a:rPr lang="en-US" i="1" dirty="0" smtClean="0">
                <a:solidFill>
                  <a:srgbClr val="376092"/>
                </a:solidFill>
              </a:rPr>
              <a:t>   </a:t>
            </a:r>
            <a:r>
              <a:rPr lang="en-US" b="1" dirty="0" err="1" smtClean="0">
                <a:solidFill>
                  <a:srgbClr val="376092"/>
                </a:solidFill>
              </a:rPr>
              <a:t>instance_of</a:t>
            </a:r>
            <a:r>
              <a:rPr lang="en-US" dirty="0" smtClean="0">
                <a:solidFill>
                  <a:srgbClr val="376092"/>
                </a:solidFill>
              </a:rPr>
              <a:t>   </a:t>
            </a:r>
            <a:r>
              <a:rPr lang="en-US" i="1" dirty="0" smtClean="0">
                <a:solidFill>
                  <a:srgbClr val="376092"/>
                </a:solidFill>
              </a:rPr>
              <a:t>Male</a:t>
            </a:r>
            <a:r>
              <a:rPr lang="en-US" dirty="0" smtClean="0">
                <a:solidFill>
                  <a:srgbClr val="376092"/>
                </a:solidFill>
              </a:rPr>
              <a:t> </a:t>
            </a:r>
            <a:r>
              <a:rPr lang="en-US" i="1" dirty="0" smtClean="0">
                <a:solidFill>
                  <a:srgbClr val="376092"/>
                </a:solidFill>
              </a:rPr>
              <a:t>gender  </a:t>
            </a:r>
            <a:r>
              <a:rPr lang="en-US" dirty="0" smtClean="0">
                <a:solidFill>
                  <a:srgbClr val="376092"/>
                </a:solidFill>
              </a:rPr>
              <a:t>since</a:t>
            </a:r>
            <a:r>
              <a:rPr lang="en-US" i="1" dirty="0" smtClean="0">
                <a:solidFill>
                  <a:srgbClr val="376092"/>
                </a:solidFill>
              </a:rPr>
              <a:t> t2</a:t>
            </a:r>
          </a:p>
          <a:p>
            <a:r>
              <a:rPr lang="en-US" dirty="0" smtClean="0"/>
              <a:t>Birth date</a:t>
            </a:r>
          </a:p>
          <a:p>
            <a:pPr lvl="1"/>
            <a:r>
              <a:rPr lang="en-US" i="1" dirty="0" err="1" smtClean="0">
                <a:solidFill>
                  <a:srgbClr val="376092"/>
                </a:solidFill>
              </a:rPr>
              <a:t>jd_birth</a:t>
            </a:r>
            <a:r>
              <a:rPr lang="en-US" dirty="0">
                <a:solidFill>
                  <a:srgbClr val="376092"/>
                </a:solidFill>
              </a:rPr>
              <a:t> </a:t>
            </a:r>
            <a:r>
              <a:rPr lang="en-US" dirty="0" smtClean="0">
                <a:solidFill>
                  <a:srgbClr val="376092"/>
                </a:solidFill>
              </a:rPr>
              <a:t>        </a:t>
            </a:r>
            <a:r>
              <a:rPr lang="en-US" b="1" dirty="0" err="1" smtClean="0">
                <a:solidFill>
                  <a:srgbClr val="376092"/>
                </a:solidFill>
              </a:rPr>
              <a:t>instance_of</a:t>
            </a:r>
            <a:r>
              <a:rPr lang="en-US" dirty="0" smtClean="0">
                <a:solidFill>
                  <a:srgbClr val="376092"/>
                </a:solidFill>
              </a:rPr>
              <a:t>          </a:t>
            </a:r>
            <a:r>
              <a:rPr lang="en-US" i="1" dirty="0" smtClean="0">
                <a:solidFill>
                  <a:srgbClr val="376092"/>
                </a:solidFill>
              </a:rPr>
              <a:t>Birth event</a:t>
            </a:r>
          </a:p>
          <a:p>
            <a:pPr lvl="1"/>
            <a:r>
              <a:rPr lang="en-US" i="1" dirty="0" err="1">
                <a:solidFill>
                  <a:srgbClr val="376092"/>
                </a:solidFill>
              </a:rPr>
              <a:t>j</a:t>
            </a:r>
            <a:r>
              <a:rPr lang="en-US" i="1" dirty="0" err="1" smtClean="0">
                <a:solidFill>
                  <a:srgbClr val="376092"/>
                </a:solidFill>
              </a:rPr>
              <a:t>d</a:t>
            </a:r>
            <a:r>
              <a:rPr lang="en-US" dirty="0" smtClean="0">
                <a:solidFill>
                  <a:srgbClr val="376092"/>
                </a:solidFill>
              </a:rPr>
              <a:t>	         </a:t>
            </a:r>
            <a:r>
              <a:rPr lang="en-US" b="1" dirty="0" err="1" smtClean="0">
                <a:solidFill>
                  <a:srgbClr val="376092"/>
                </a:solidFill>
              </a:rPr>
              <a:t>participates_in</a:t>
            </a:r>
            <a:r>
              <a:rPr lang="en-US" dirty="0" smtClean="0">
                <a:solidFill>
                  <a:srgbClr val="376092"/>
                </a:solidFill>
              </a:rPr>
              <a:t>    </a:t>
            </a:r>
            <a:r>
              <a:rPr lang="en-US" i="1" dirty="0" err="1" smtClean="0">
                <a:solidFill>
                  <a:srgbClr val="376092"/>
                </a:solidFill>
              </a:rPr>
              <a:t>jd_birth</a:t>
            </a:r>
            <a:r>
              <a:rPr lang="en-US" dirty="0" smtClean="0">
                <a:solidFill>
                  <a:srgbClr val="376092"/>
                </a:solidFill>
              </a:rPr>
              <a:t>  at  </a:t>
            </a:r>
            <a:r>
              <a:rPr lang="en-US" i="1" dirty="0" err="1" smtClean="0">
                <a:solidFill>
                  <a:srgbClr val="376092"/>
                </a:solidFill>
              </a:rPr>
              <a:t>jdb_t</a:t>
            </a:r>
            <a:endParaRPr lang="en-US" i="1" dirty="0" smtClean="0">
              <a:solidFill>
                <a:srgbClr val="376092"/>
              </a:solidFill>
            </a:endParaRPr>
          </a:p>
          <a:p>
            <a:pPr lvl="1"/>
            <a:r>
              <a:rPr lang="en-US" i="1" dirty="0" err="1" smtClean="0">
                <a:solidFill>
                  <a:srgbClr val="376092"/>
                </a:solidFill>
              </a:rPr>
              <a:t>jdb_t</a:t>
            </a:r>
            <a:r>
              <a:rPr lang="en-US" dirty="0" smtClean="0">
                <a:solidFill>
                  <a:srgbClr val="376092"/>
                </a:solidFill>
              </a:rPr>
              <a:t>	</a:t>
            </a:r>
            <a:r>
              <a:rPr lang="en-US" dirty="0">
                <a:solidFill>
                  <a:srgbClr val="376092"/>
                </a:solidFill>
              </a:rPr>
              <a:t> </a:t>
            </a:r>
            <a:r>
              <a:rPr lang="en-US" dirty="0" smtClean="0">
                <a:solidFill>
                  <a:srgbClr val="376092"/>
                </a:solidFill>
              </a:rPr>
              <a:t>        </a:t>
            </a:r>
            <a:r>
              <a:rPr lang="en-US" b="1" dirty="0" smtClean="0">
                <a:solidFill>
                  <a:srgbClr val="376092"/>
                </a:solidFill>
              </a:rPr>
              <a:t>during</a:t>
            </a:r>
            <a:r>
              <a:rPr lang="en-US" dirty="0" smtClean="0">
                <a:solidFill>
                  <a:srgbClr val="376092"/>
                </a:solidFill>
              </a:rPr>
              <a:t>		   Jan 1, 1970</a:t>
            </a:r>
            <a:endParaRPr lang="en-US" dirty="0">
              <a:solidFill>
                <a:srgbClr val="376092"/>
              </a:solidFill>
            </a:endParaRPr>
          </a:p>
        </p:txBody>
      </p:sp>
    </p:spTree>
    <p:extLst>
      <p:ext uri="{BB962C8B-B14F-4D97-AF65-F5344CB8AC3E}">
        <p14:creationId xmlns:p14="http://schemas.microsoft.com/office/powerpoint/2010/main" val="2371610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153400" cy="1143000"/>
          </a:xfrm>
        </p:spPr>
        <p:txBody>
          <a:bodyPr/>
          <a:lstStyle/>
          <a:p>
            <a:r>
              <a:rPr lang="en-US" dirty="0" smtClean="0"/>
              <a:t>OMRSE</a:t>
            </a:r>
            <a:endParaRPr lang="en-US" dirty="0"/>
          </a:p>
        </p:txBody>
      </p:sp>
      <p:sp>
        <p:nvSpPr>
          <p:cNvPr id="3" name="Content Placeholder 2"/>
          <p:cNvSpPr>
            <a:spLocks noGrp="1"/>
          </p:cNvSpPr>
          <p:nvPr>
            <p:ph idx="1"/>
          </p:nvPr>
        </p:nvSpPr>
        <p:spPr>
          <a:xfrm>
            <a:off x="457200" y="1371600"/>
            <a:ext cx="8077200" cy="4648200"/>
          </a:xfrm>
        </p:spPr>
        <p:txBody>
          <a:bodyPr>
            <a:normAutofit lnSpcReduction="10000"/>
          </a:bodyPr>
          <a:lstStyle/>
          <a:p>
            <a:pPr>
              <a:buFont typeface="Wingdings" charset="2"/>
              <a:buChar char="§"/>
            </a:pPr>
            <a:r>
              <a:rPr lang="en-US" dirty="0"/>
              <a:t>The Ontology of Medically Related Social Entities</a:t>
            </a:r>
            <a:endParaRPr lang="en-US" dirty="0" smtClean="0"/>
          </a:p>
          <a:p>
            <a:pPr>
              <a:buFont typeface="Wingdings" charset="2"/>
              <a:buChar char="§"/>
            </a:pPr>
            <a:r>
              <a:rPr lang="en-US" dirty="0" smtClean="0"/>
              <a:t>based on BFO 1.1 (for the time being)</a:t>
            </a:r>
          </a:p>
          <a:p>
            <a:pPr>
              <a:buFont typeface="Wingdings" charset="2"/>
              <a:buChar char="§"/>
            </a:pPr>
            <a:r>
              <a:rPr lang="en-US" dirty="0" smtClean="0"/>
              <a:t>spin-off of the OGMS effort </a:t>
            </a:r>
          </a:p>
          <a:p>
            <a:pPr>
              <a:buFont typeface="Wingdings" charset="2"/>
              <a:buChar char="§"/>
            </a:pPr>
            <a:r>
              <a:rPr lang="en-US" dirty="0" smtClean="0"/>
              <a:t>open source, community-driven development</a:t>
            </a:r>
          </a:p>
          <a:p>
            <a:pPr>
              <a:buFont typeface="Wingdings" charset="2"/>
              <a:buChar char="§"/>
            </a:pPr>
            <a:r>
              <a:rPr lang="en-US" dirty="0" smtClean="0"/>
              <a:t>OBO Foundry candidate ontology</a:t>
            </a:r>
          </a:p>
          <a:p>
            <a:pPr>
              <a:buFont typeface="Wingdings" charset="2"/>
              <a:buChar char="§"/>
            </a:pPr>
            <a:r>
              <a:rPr lang="en-US" dirty="0" smtClean="0"/>
              <a:t>reuses IAO ontology metadata</a:t>
            </a:r>
          </a:p>
          <a:p>
            <a:pPr>
              <a:buFont typeface="Wingdings" charset="2"/>
              <a:buChar char="§"/>
            </a:pPr>
            <a:r>
              <a:rPr lang="en-US" dirty="0" smtClean="0"/>
              <a:t>119 classes, 7 object properties</a:t>
            </a:r>
          </a:p>
          <a:p>
            <a:pPr>
              <a:buFont typeface="Wingdings" charset="2"/>
              <a:buChar char="§"/>
            </a:pPr>
            <a:endParaRPr lang="en-US" sz="2400" dirty="0"/>
          </a:p>
        </p:txBody>
      </p:sp>
      <p:sp>
        <p:nvSpPr>
          <p:cNvPr id="7" name="Slide Number Placeholder 6"/>
          <p:cNvSpPr>
            <a:spLocks noGrp="1"/>
          </p:cNvSpPr>
          <p:nvPr>
            <p:ph type="sldNum" sz="quarter" idx="12"/>
          </p:nvPr>
        </p:nvSpPr>
        <p:spPr/>
        <p:txBody>
          <a:bodyPr/>
          <a:lstStyle/>
          <a:p>
            <a:fld id="{11A90494-F17E-48AB-A999-561DF39FEB4D}" type="slidenum">
              <a:rPr lang="en-US" smtClean="0"/>
              <a:pPr/>
              <a:t>2</a:t>
            </a:fld>
            <a:endParaRPr lang="en-US" dirty="0"/>
          </a:p>
        </p:txBody>
      </p:sp>
    </p:spTree>
    <p:extLst>
      <p:ext uri="{BB962C8B-B14F-4D97-AF65-F5344CB8AC3E}">
        <p14:creationId xmlns:p14="http://schemas.microsoft.com/office/powerpoint/2010/main" val="1636893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Added Flexibility</a:t>
            </a:r>
            <a:endParaRPr lang="en-US" dirty="0"/>
          </a:p>
        </p:txBody>
      </p:sp>
      <p:sp>
        <p:nvSpPr>
          <p:cNvPr id="3" name="Content Placeholder 2"/>
          <p:cNvSpPr>
            <a:spLocks noGrp="1"/>
          </p:cNvSpPr>
          <p:nvPr>
            <p:ph idx="1"/>
          </p:nvPr>
        </p:nvSpPr>
        <p:spPr>
          <a:xfrm>
            <a:off x="457200" y="1676400"/>
            <a:ext cx="7924800" cy="4525963"/>
          </a:xfrm>
        </p:spPr>
        <p:txBody>
          <a:bodyPr/>
          <a:lstStyle/>
          <a:p>
            <a:pPr marL="0" indent="0">
              <a:buNone/>
            </a:pPr>
            <a:r>
              <a:rPr lang="en-US" b="1" dirty="0" smtClean="0"/>
              <a:t>Birthplace</a:t>
            </a:r>
            <a:r>
              <a:rPr lang="en-US" dirty="0" smtClean="0"/>
              <a:t>:</a:t>
            </a:r>
          </a:p>
          <a:p>
            <a:pPr lvl="1"/>
            <a:r>
              <a:rPr lang="en-US" i="1" dirty="0" err="1" smtClean="0">
                <a:solidFill>
                  <a:schemeClr val="tx2"/>
                </a:solidFill>
              </a:rPr>
              <a:t>lr</a:t>
            </a:r>
            <a:r>
              <a:rPr lang="en-US" dirty="0" smtClean="0"/>
              <a:t>	IUI of geographical region within the 			boundaries of Little Rock, AR at </a:t>
            </a:r>
            <a:r>
              <a:rPr lang="en-US" i="1" dirty="0" err="1" smtClean="0">
                <a:solidFill>
                  <a:srgbClr val="1F497D"/>
                </a:solidFill>
              </a:rPr>
              <a:t>jdb_t</a:t>
            </a:r>
            <a:endParaRPr lang="en-US" i="1" dirty="0" smtClean="0">
              <a:solidFill>
                <a:srgbClr val="1F497D"/>
              </a:solidFill>
            </a:endParaRPr>
          </a:p>
          <a:p>
            <a:pPr marL="457200" lvl="1" indent="0">
              <a:buNone/>
            </a:pPr>
            <a:endParaRPr lang="en-US" i="1" dirty="0" smtClean="0"/>
          </a:p>
          <a:p>
            <a:pPr lvl="1"/>
            <a:r>
              <a:rPr lang="en-US" i="1" dirty="0" err="1" smtClean="0">
                <a:solidFill>
                  <a:srgbClr val="1F497D"/>
                </a:solidFill>
              </a:rPr>
              <a:t>lr</a:t>
            </a:r>
            <a:r>
              <a:rPr lang="en-US" dirty="0" smtClean="0">
                <a:solidFill>
                  <a:srgbClr val="1F497D"/>
                </a:solidFill>
              </a:rPr>
              <a:t>	</a:t>
            </a:r>
            <a:r>
              <a:rPr lang="en-US" b="1" dirty="0" err="1" smtClean="0">
                <a:solidFill>
                  <a:srgbClr val="1F497D"/>
                </a:solidFill>
              </a:rPr>
              <a:t>instance_of</a:t>
            </a:r>
            <a:r>
              <a:rPr lang="en-US" dirty="0" smtClean="0">
                <a:solidFill>
                  <a:srgbClr val="1F497D"/>
                </a:solidFill>
              </a:rPr>
              <a:t>	    </a:t>
            </a:r>
            <a:r>
              <a:rPr lang="en-US" i="1" dirty="0" smtClean="0">
                <a:solidFill>
                  <a:srgbClr val="1F497D"/>
                </a:solidFill>
              </a:rPr>
              <a:t>Geographical region</a:t>
            </a:r>
            <a:r>
              <a:rPr lang="en-US" dirty="0" smtClean="0">
                <a:solidFill>
                  <a:srgbClr val="1F497D"/>
                </a:solidFill>
              </a:rPr>
              <a:t> </a:t>
            </a:r>
            <a:r>
              <a:rPr lang="en-US" dirty="0" smtClean="0"/>
              <a:t>at</a:t>
            </a:r>
            <a:r>
              <a:rPr lang="en-US" dirty="0" smtClean="0">
                <a:solidFill>
                  <a:srgbClr val="1F497D"/>
                </a:solidFill>
              </a:rPr>
              <a:t> t9</a:t>
            </a:r>
            <a:endParaRPr lang="en-US" i="1" dirty="0" smtClean="0">
              <a:solidFill>
                <a:srgbClr val="1F497D"/>
              </a:solidFill>
            </a:endParaRPr>
          </a:p>
          <a:p>
            <a:pPr lvl="1"/>
            <a:r>
              <a:rPr lang="en-US" i="1" dirty="0" err="1" smtClean="0">
                <a:solidFill>
                  <a:srgbClr val="1F497D"/>
                </a:solidFill>
              </a:rPr>
              <a:t>jd</a:t>
            </a:r>
            <a:r>
              <a:rPr lang="en-US" dirty="0">
                <a:solidFill>
                  <a:srgbClr val="1F497D"/>
                </a:solidFill>
              </a:rPr>
              <a:t>	</a:t>
            </a:r>
            <a:r>
              <a:rPr lang="en-US" b="1" dirty="0" err="1" smtClean="0">
                <a:solidFill>
                  <a:srgbClr val="1F497D"/>
                </a:solidFill>
              </a:rPr>
              <a:t>located_in</a:t>
            </a:r>
            <a:r>
              <a:rPr lang="en-US" dirty="0">
                <a:solidFill>
                  <a:srgbClr val="1F497D"/>
                </a:solidFill>
              </a:rPr>
              <a:t>	</a:t>
            </a:r>
            <a:r>
              <a:rPr lang="en-US" dirty="0" smtClean="0">
                <a:solidFill>
                  <a:srgbClr val="1F497D"/>
                </a:solidFill>
              </a:rPr>
              <a:t>    </a:t>
            </a:r>
            <a:r>
              <a:rPr lang="en-US" i="1" dirty="0" err="1" smtClean="0">
                <a:solidFill>
                  <a:srgbClr val="1F497D"/>
                </a:solidFill>
              </a:rPr>
              <a:t>lr</a:t>
            </a:r>
            <a:r>
              <a:rPr lang="en-US" dirty="0" smtClean="0">
                <a:solidFill>
                  <a:srgbClr val="1F497D"/>
                </a:solidFill>
              </a:rPr>
              <a:t>	</a:t>
            </a:r>
            <a:r>
              <a:rPr lang="en-US" dirty="0" smtClean="0"/>
              <a:t>at</a:t>
            </a:r>
            <a:r>
              <a:rPr lang="en-US" dirty="0" smtClean="0">
                <a:solidFill>
                  <a:srgbClr val="1F497D"/>
                </a:solidFill>
              </a:rPr>
              <a:t>	</a:t>
            </a:r>
            <a:r>
              <a:rPr lang="en-US" i="1" dirty="0" err="1" smtClean="0">
                <a:solidFill>
                  <a:srgbClr val="1F497D"/>
                </a:solidFill>
              </a:rPr>
              <a:t>jdb_t</a:t>
            </a:r>
            <a:endParaRPr lang="en-US" i="1" dirty="0" smtClean="0">
              <a:solidFill>
                <a:srgbClr val="1F497D"/>
              </a:solidFill>
            </a:endParaRPr>
          </a:p>
        </p:txBody>
      </p:sp>
      <p:sp>
        <p:nvSpPr>
          <p:cNvPr id="7" name="Rounded Rectangular Callout 6"/>
          <p:cNvSpPr/>
          <p:nvPr/>
        </p:nvSpPr>
        <p:spPr>
          <a:xfrm>
            <a:off x="4419600" y="4343400"/>
            <a:ext cx="3200400" cy="2514600"/>
          </a:xfrm>
          <a:prstGeom prst="wedgeRoundRectCallout">
            <a:avLst>
              <a:gd name="adj1" fmla="val -84673"/>
              <a:gd name="adj2" fmla="val -9397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Can add birth place with no additional tables, fields, relations, etc.  </a:t>
            </a:r>
          </a:p>
          <a:p>
            <a:pPr algn="ctr"/>
            <a:endParaRPr lang="en-US" sz="2000" dirty="0"/>
          </a:p>
          <a:p>
            <a:pPr algn="ctr"/>
            <a:r>
              <a:rPr lang="en-US" sz="2000" dirty="0" smtClean="0"/>
              <a:t>Just need an IUI for territory of Little Rock .</a:t>
            </a:r>
            <a:endParaRPr lang="en-US" sz="2000" dirty="0"/>
          </a:p>
        </p:txBody>
      </p:sp>
    </p:spTree>
    <p:extLst>
      <p:ext uri="{BB962C8B-B14F-4D97-AF65-F5344CB8AC3E}">
        <p14:creationId xmlns:p14="http://schemas.microsoft.com/office/powerpoint/2010/main" val="93087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Recent Use Cases for OMRSE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Organization</a:t>
            </a:r>
          </a:p>
          <a:p>
            <a:pPr lvl="1"/>
            <a:r>
              <a:rPr lang="en-US" dirty="0" smtClean="0"/>
              <a:t>Health insurance company</a:t>
            </a:r>
          </a:p>
          <a:p>
            <a:pPr lvl="1"/>
            <a:r>
              <a:rPr lang="en-US" dirty="0" smtClean="0"/>
              <a:t>Physician group practice</a:t>
            </a:r>
          </a:p>
          <a:p>
            <a:pPr lvl="1"/>
            <a:r>
              <a:rPr lang="en-US" dirty="0" smtClean="0"/>
              <a:t>Trauma system</a:t>
            </a:r>
            <a:endParaRPr lang="en-US" dirty="0"/>
          </a:p>
          <a:p>
            <a:r>
              <a:rPr lang="en-US" dirty="0" smtClean="0"/>
              <a:t>Simulating/simulation</a:t>
            </a:r>
          </a:p>
          <a:p>
            <a:pPr lvl="1"/>
            <a:r>
              <a:rPr lang="en-US" dirty="0" smtClean="0"/>
              <a:t>Simulating outbreaks</a:t>
            </a:r>
          </a:p>
          <a:p>
            <a:pPr lvl="1"/>
            <a:r>
              <a:rPr lang="en-US" dirty="0" smtClean="0"/>
              <a:t>Simulating patient encounters (for medical education, for example)</a:t>
            </a:r>
            <a:endParaRPr lang="en-US" dirty="0"/>
          </a:p>
          <a:p>
            <a:r>
              <a:rPr lang="en-US" dirty="0" smtClean="0"/>
              <a:t>Socio-legal entities</a:t>
            </a:r>
          </a:p>
          <a:p>
            <a:pPr lvl="1"/>
            <a:r>
              <a:rPr lang="en-US" dirty="0" smtClean="0"/>
              <a:t>Claims</a:t>
            </a:r>
          </a:p>
          <a:p>
            <a:pPr lvl="1"/>
            <a:r>
              <a:rPr lang="en-US" dirty="0" smtClean="0"/>
              <a:t>Obligations</a:t>
            </a: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21</a:t>
            </a:fld>
            <a:endParaRPr lang="en-US" dirty="0"/>
          </a:p>
        </p:txBody>
      </p:sp>
    </p:spTree>
    <p:extLst>
      <p:ext uri="{BB962C8B-B14F-4D97-AF65-F5344CB8AC3E}">
        <p14:creationId xmlns:p14="http://schemas.microsoft.com/office/powerpoint/2010/main" val="788293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t>
            </a:r>
            <a:endParaRPr lang="en-US" dirty="0"/>
          </a:p>
        </p:txBody>
      </p:sp>
      <p:sp>
        <p:nvSpPr>
          <p:cNvPr id="3" name="Content Placeholder 2"/>
          <p:cNvSpPr>
            <a:spLocks noGrp="1"/>
          </p:cNvSpPr>
          <p:nvPr>
            <p:ph idx="1"/>
          </p:nvPr>
        </p:nvSpPr>
        <p:spPr/>
        <p:txBody>
          <a:bodyPr>
            <a:normAutofit fontScale="85000" lnSpcReduction="10000"/>
          </a:bodyPr>
          <a:lstStyle/>
          <a:p>
            <a:pPr>
              <a:buFont typeface="Wingdings" charset="2"/>
              <a:buChar char="§"/>
            </a:pPr>
            <a:r>
              <a:rPr lang="en-US" dirty="0" smtClean="0"/>
              <a:t>So far OMRSE has re-used the OBI class "organization" and its definition:</a:t>
            </a:r>
          </a:p>
          <a:p>
            <a:pPr lvl="1">
              <a:buFont typeface="Wingdings" charset="2"/>
              <a:buChar char="§"/>
            </a:pPr>
            <a:r>
              <a:rPr lang="en-US" dirty="0" smtClean="0"/>
              <a:t>"An </a:t>
            </a:r>
            <a:r>
              <a:rPr lang="en-US" dirty="0"/>
              <a:t>organization is a continuant entity which can play roles,  has members, and has a set of organization rules.  Members of organizations are either organizations themselves or individual people. Members can bear specific organization member roles that are determined in the organization rules. The organization rules also determine how decisions are made on behalf of the organization by the organization members</a:t>
            </a:r>
            <a:r>
              <a:rPr lang="en-US" dirty="0" smtClean="0"/>
              <a:t>.'</a:t>
            </a:r>
          </a:p>
          <a:p>
            <a:pPr>
              <a:buFont typeface="Wingdings" charset="2"/>
              <a:buChar char="§"/>
            </a:pPr>
            <a:r>
              <a:rPr lang="en-US" dirty="0" smtClean="0"/>
              <a:t>Even though a good start, we believe that we need to be more specific regarding organizations.</a:t>
            </a: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22</a:t>
            </a:fld>
            <a:endParaRPr lang="en-US" dirty="0"/>
          </a:p>
        </p:txBody>
      </p:sp>
    </p:spTree>
    <p:extLst>
      <p:ext uri="{BB962C8B-B14F-4D97-AF65-F5344CB8AC3E}">
        <p14:creationId xmlns:p14="http://schemas.microsoft.com/office/powerpoint/2010/main" val="23079974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143000"/>
          </a:xfrm>
        </p:spPr>
        <p:txBody>
          <a:bodyPr/>
          <a:lstStyle/>
          <a:p>
            <a:r>
              <a:rPr lang="en-US" dirty="0" smtClean="0"/>
              <a:t>What else is out there?</a:t>
            </a: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23</a:t>
            </a:fld>
            <a:endParaRPr lang="en-US" dirty="0"/>
          </a:p>
        </p:txBody>
      </p:sp>
      <p:sp>
        <p:nvSpPr>
          <p:cNvPr id="5" name="TextBox 4"/>
          <p:cNvSpPr txBox="1"/>
          <p:nvPr/>
        </p:nvSpPr>
        <p:spPr>
          <a:xfrm>
            <a:off x="228600" y="1152466"/>
            <a:ext cx="8288685" cy="5324534"/>
          </a:xfrm>
          <a:prstGeom prst="rect">
            <a:avLst/>
          </a:prstGeom>
          <a:noFill/>
        </p:spPr>
        <p:txBody>
          <a:bodyPr wrap="square" rtlCol="0">
            <a:spAutoFit/>
          </a:bodyPr>
          <a:lstStyle/>
          <a:p>
            <a:pPr>
              <a:spcAft>
                <a:spcPts val="600"/>
              </a:spcAft>
            </a:pPr>
            <a:r>
              <a:rPr lang="en-US" sz="2200" b="1" i="1" dirty="0" smtClean="0"/>
              <a:t>social group: </a:t>
            </a:r>
            <a:r>
              <a:rPr lang="en-US" sz="2200" dirty="0" smtClean="0"/>
              <a:t>a set of organisms belonging to the same species that remain together for any period of time while interacting with one another to a much greater degree than with other conspecific organisms</a:t>
            </a:r>
            <a:r>
              <a:rPr lang="en-US" sz="2200" b="1" i="1" dirty="0" smtClean="0"/>
              <a:t> </a:t>
            </a:r>
            <a:r>
              <a:rPr lang="en-US" sz="2200" i="1" dirty="0" smtClean="0"/>
              <a:t>(Wilson: </a:t>
            </a:r>
            <a:r>
              <a:rPr lang="en-US" sz="2200" dirty="0" smtClean="0"/>
              <a:t>Sociobiology, 1975</a:t>
            </a:r>
            <a:r>
              <a:rPr lang="en-US" sz="2200" i="1" dirty="0" smtClean="0"/>
              <a:t>)</a:t>
            </a:r>
            <a:r>
              <a:rPr lang="en-US" sz="2200" dirty="0" smtClean="0"/>
              <a:t>.</a:t>
            </a:r>
          </a:p>
          <a:p>
            <a:pPr>
              <a:spcAft>
                <a:spcPts val="600"/>
              </a:spcAft>
            </a:pPr>
            <a:r>
              <a:rPr lang="en-US" sz="2200" b="1" i="1" dirty="0" smtClean="0"/>
              <a:t>informal organization: </a:t>
            </a:r>
            <a:r>
              <a:rPr lang="en-US" sz="2200" dirty="0"/>
              <a:t>The informal organization expresses the personal </a:t>
            </a:r>
            <a:r>
              <a:rPr lang="en-US" sz="2200" dirty="0" smtClean="0"/>
              <a:t>objectives and goals of the individual membership. </a:t>
            </a:r>
            <a:r>
              <a:rPr lang="en-US" sz="2200" dirty="0"/>
              <a:t>The informal organization represents an extension of the social structures that generally characterize human life – the spontaneous emergence of groups and organizations as ends in </a:t>
            </a:r>
            <a:r>
              <a:rPr lang="en-US" sz="2200" dirty="0" smtClean="0"/>
              <a:t>themselves </a:t>
            </a:r>
            <a:r>
              <a:rPr lang="en-US" sz="2200" i="1" dirty="0" smtClean="0"/>
              <a:t>(http://</a:t>
            </a:r>
            <a:r>
              <a:rPr lang="en-US" sz="2200" i="1" dirty="0" err="1" smtClean="0"/>
              <a:t>en.wikipedia.org</a:t>
            </a:r>
            <a:r>
              <a:rPr lang="en-US" sz="2200" i="1" dirty="0" smtClean="0"/>
              <a:t>/wiki/Organization)</a:t>
            </a:r>
            <a:r>
              <a:rPr lang="en-US" sz="2200" dirty="0" smtClean="0"/>
              <a:t>.</a:t>
            </a:r>
          </a:p>
          <a:p>
            <a:pPr>
              <a:spcAft>
                <a:spcPts val="600"/>
              </a:spcAft>
            </a:pPr>
            <a:r>
              <a:rPr lang="en-US" sz="2200" b="1" i="1" dirty="0" smtClean="0"/>
              <a:t>formal organization: </a:t>
            </a:r>
            <a:r>
              <a:rPr lang="en-US" sz="2200" dirty="0" smtClean="0"/>
              <a:t>An </a:t>
            </a:r>
            <a:r>
              <a:rPr lang="en-US" sz="2200" dirty="0"/>
              <a:t>organization that is established as a means for achieving defined </a:t>
            </a:r>
            <a:r>
              <a:rPr lang="en-US" sz="2200" dirty="0" smtClean="0"/>
              <a:t>objectives has been referred to as a formal organization. Its design specifies how goals are subdivided and reflected in subdivisions of the organization </a:t>
            </a:r>
            <a:r>
              <a:rPr lang="en-US" sz="2200" i="1" dirty="0" smtClean="0"/>
              <a:t>(http://</a:t>
            </a:r>
            <a:r>
              <a:rPr lang="en-US" sz="2200" i="1" dirty="0" err="1" smtClean="0"/>
              <a:t>en.wikipedia.org</a:t>
            </a:r>
            <a:r>
              <a:rPr lang="en-US" sz="2200" i="1" dirty="0" smtClean="0"/>
              <a:t>/wiki/Organization)</a:t>
            </a:r>
            <a:r>
              <a:rPr lang="en-US" sz="2200" dirty="0" smtClean="0"/>
              <a:t>.</a:t>
            </a:r>
          </a:p>
        </p:txBody>
      </p:sp>
    </p:spTree>
    <p:extLst>
      <p:ext uri="{BB962C8B-B14F-4D97-AF65-F5344CB8AC3E}">
        <p14:creationId xmlns:p14="http://schemas.microsoft.com/office/powerpoint/2010/main" val="1629265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Are organizations subtypes of social groups?</a:t>
            </a:r>
          </a:p>
          <a:p>
            <a:pPr marL="514350" indent="-514350">
              <a:buFont typeface="+mj-lt"/>
              <a:buAutoNum type="arabicPeriod"/>
            </a:pPr>
            <a:r>
              <a:rPr lang="en-US" dirty="0" smtClean="0"/>
              <a:t>Are formal organizations subtypes of informal organizations?</a:t>
            </a:r>
          </a:p>
        </p:txBody>
      </p:sp>
    </p:spTree>
    <p:extLst>
      <p:ext uri="{BB962C8B-B14F-4D97-AF65-F5344CB8AC3E}">
        <p14:creationId xmlns:p14="http://schemas.microsoft.com/office/powerpoint/2010/main" val="781067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organizations subtypes of social groups</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pPr>
              <a:buFont typeface="Wingdings" charset="2"/>
              <a:buChar char="§"/>
            </a:pPr>
            <a:r>
              <a:rPr lang="en-US" dirty="0" smtClean="0"/>
              <a:t>No (this answer runs against our initial intuitions)</a:t>
            </a:r>
          </a:p>
          <a:p>
            <a:pPr lvl="1">
              <a:buFont typeface="Wingdings" charset="2"/>
              <a:buChar char="§"/>
            </a:pPr>
            <a:r>
              <a:rPr lang="en-US" dirty="0" smtClean="0"/>
              <a:t>Arguments</a:t>
            </a:r>
          </a:p>
          <a:p>
            <a:pPr lvl="2">
              <a:buFont typeface="Wingdings" charset="2"/>
              <a:buChar char="§"/>
            </a:pPr>
            <a:r>
              <a:rPr lang="en-US" dirty="0" smtClean="0"/>
              <a:t>organizations are geographically spread out</a:t>
            </a:r>
          </a:p>
          <a:p>
            <a:pPr lvl="2">
              <a:buFont typeface="Wingdings" charset="2"/>
              <a:buChar char="§"/>
            </a:pPr>
            <a:r>
              <a:rPr lang="en-US" dirty="0" smtClean="0"/>
              <a:t>members of organizations do not necessarily need to interact as massively as social groups (according to Wilson's definition)</a:t>
            </a:r>
          </a:p>
          <a:p>
            <a:pPr lvl="3">
              <a:buFont typeface="Wingdings" charset="2"/>
              <a:buChar char="§"/>
            </a:pPr>
            <a:r>
              <a:rPr lang="en-US" dirty="0" smtClean="0"/>
              <a:t>I interact more with this group than with the members of my Academic Club in Germany</a:t>
            </a:r>
          </a:p>
          <a:p>
            <a:pPr lvl="2">
              <a:buFont typeface="Wingdings" charset="2"/>
              <a:buChar char="§"/>
            </a:pPr>
            <a:r>
              <a:rPr lang="en-US" dirty="0" smtClean="0"/>
              <a:t>Thought:</a:t>
            </a:r>
          </a:p>
          <a:p>
            <a:pPr lvl="3">
              <a:buFont typeface="Wingdings" charset="2"/>
              <a:buChar char="§"/>
            </a:pPr>
            <a:r>
              <a:rPr lang="en-US" dirty="0" smtClean="0"/>
              <a:t>Maybe there is a mutual subclass of social group and organization. Something like 'social aggregate of organisms'</a:t>
            </a: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25</a:t>
            </a:fld>
            <a:endParaRPr lang="en-US" dirty="0"/>
          </a:p>
        </p:txBody>
      </p:sp>
    </p:spTree>
    <p:extLst>
      <p:ext uri="{BB962C8B-B14F-4D97-AF65-F5344CB8AC3E}">
        <p14:creationId xmlns:p14="http://schemas.microsoft.com/office/powerpoint/2010/main" val="23385862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Are formal organizations subtypes of informal organizations</a:t>
            </a:r>
            <a:r>
              <a:rPr lang="en-US" dirty="0" smtClean="0"/>
              <a:t>?</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smtClean="0"/>
              <a:t>No</a:t>
            </a:r>
          </a:p>
          <a:p>
            <a:pPr lvl="1">
              <a:buFont typeface="Wingdings" charset="2"/>
              <a:buChar char="§"/>
            </a:pPr>
            <a:r>
              <a:rPr lang="en-US" dirty="0" smtClean="0"/>
              <a:t>Formal organizations: have group intentions</a:t>
            </a:r>
            <a:endParaRPr lang="en-US" dirty="0"/>
          </a:p>
          <a:p>
            <a:pPr lvl="1">
              <a:buFont typeface="Wingdings" charset="2"/>
              <a:buChar char="§"/>
            </a:pPr>
            <a:r>
              <a:rPr lang="en-US" dirty="0"/>
              <a:t>I</a:t>
            </a:r>
            <a:r>
              <a:rPr lang="en-US" dirty="0" smtClean="0"/>
              <a:t>nformal organizations: organizational </a:t>
            </a:r>
            <a:r>
              <a:rPr lang="en-US" dirty="0"/>
              <a:t>structures established to help </a:t>
            </a:r>
            <a:r>
              <a:rPr lang="en-US" dirty="0" smtClean="0"/>
              <a:t>each individual </a:t>
            </a:r>
            <a:r>
              <a:rPr lang="en-US" dirty="0"/>
              <a:t>to pursue </a:t>
            </a:r>
            <a:r>
              <a:rPr lang="en-US" dirty="0" smtClean="0"/>
              <a:t>his/her own intention(s). </a:t>
            </a:r>
          </a:p>
          <a:p>
            <a:pPr lvl="2">
              <a:buFont typeface="Wingdings" charset="2"/>
              <a:buChar char="§"/>
            </a:pPr>
            <a:r>
              <a:rPr lang="en-US" dirty="0" smtClean="0"/>
              <a:t>Informal </a:t>
            </a:r>
            <a:r>
              <a:rPr lang="en-US" dirty="0"/>
              <a:t>vs. formal organization: possible example: vigilante committee vs. police </a:t>
            </a:r>
            <a:r>
              <a:rPr lang="en-US" dirty="0" smtClean="0"/>
              <a:t>force</a:t>
            </a:r>
          </a:p>
          <a:p>
            <a:pPr lvl="1">
              <a:buFont typeface="Wingdings" charset="2"/>
              <a:buChar char="§"/>
            </a:pPr>
            <a:r>
              <a:rPr lang="en-US" dirty="0" smtClean="0"/>
              <a:t>Both formal and informal organizations are subtype to a common superclass 'organization'.</a:t>
            </a:r>
            <a:endParaRPr lang="en-US" dirty="0"/>
          </a:p>
          <a:p>
            <a:pPr>
              <a:buFont typeface="Wingdings" charset="2"/>
              <a:buChar char="§"/>
            </a:pP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26</a:t>
            </a:fld>
            <a:endParaRPr lang="en-US" dirty="0"/>
          </a:p>
        </p:txBody>
      </p:sp>
    </p:spTree>
    <p:extLst>
      <p:ext uri="{BB962C8B-B14F-4D97-AF65-F5344CB8AC3E}">
        <p14:creationId xmlns:p14="http://schemas.microsoft.com/office/powerpoint/2010/main" val="11215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remark regarding animal societies: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Not all kinds of social hierarchy should be regarded as an indicator of the presence of an "organization". Basic hierarchies are part of the extended phenotype of a species (insect states, alpha animals, etc.).</a:t>
            </a:r>
          </a:p>
          <a:p>
            <a:endParaRPr lang="en-US" dirty="0"/>
          </a:p>
        </p:txBody>
      </p:sp>
    </p:spTree>
    <p:extLst>
      <p:ext uri="{BB962C8B-B14F-4D97-AF65-F5344CB8AC3E}">
        <p14:creationId xmlns:p14="http://schemas.microsoft.com/office/powerpoint/2010/main" val="22601730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What we propose:</a:t>
            </a:r>
            <a:endParaRPr lang="en-US" dirty="0"/>
          </a:p>
        </p:txBody>
      </p:sp>
      <p:sp>
        <p:nvSpPr>
          <p:cNvPr id="8" name="Text Placeholder 7"/>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11A90494-F17E-48AB-A999-561DF39FEB4D}" type="slidenum">
              <a:rPr lang="en-US" smtClean="0"/>
              <a:pPr/>
              <a:t>28</a:t>
            </a:fld>
            <a:endParaRPr lang="en-US" dirty="0"/>
          </a:p>
        </p:txBody>
      </p:sp>
    </p:spTree>
    <p:extLst>
      <p:ext uri="{BB962C8B-B14F-4D97-AF65-F5344CB8AC3E}">
        <p14:creationId xmlns:p14="http://schemas.microsoft.com/office/powerpoint/2010/main" val="39270914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1A90494-F17E-48AB-A999-561DF39FEB4D}" type="slidenum">
              <a:rPr lang="en-US" smtClean="0"/>
              <a:pPr/>
              <a:t>29</a:t>
            </a:fld>
            <a:endParaRPr lang="en-US" dirty="0"/>
          </a:p>
        </p:txBody>
      </p:sp>
      <p:sp>
        <p:nvSpPr>
          <p:cNvPr id="5" name="Rounded Rectangle 4"/>
          <p:cNvSpPr/>
          <p:nvPr/>
        </p:nvSpPr>
        <p:spPr>
          <a:xfrm>
            <a:off x="2590800" y="457200"/>
            <a:ext cx="3886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OMRSE: 'collection of organisms'</a:t>
            </a:r>
            <a:endParaRPr lang="en-US" dirty="0"/>
          </a:p>
        </p:txBody>
      </p:sp>
      <p:sp>
        <p:nvSpPr>
          <p:cNvPr id="6" name="Rounded Rectangle 5"/>
          <p:cNvSpPr/>
          <p:nvPr/>
        </p:nvSpPr>
        <p:spPr>
          <a:xfrm>
            <a:off x="762000" y="1905000"/>
            <a:ext cx="3886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social collection of organisms</a:t>
            </a:r>
            <a:endParaRPr lang="en-US" dirty="0"/>
          </a:p>
        </p:txBody>
      </p:sp>
      <p:sp>
        <p:nvSpPr>
          <p:cNvPr id="7" name="Rounded Rectangle 6"/>
          <p:cNvSpPr/>
          <p:nvPr/>
        </p:nvSpPr>
        <p:spPr>
          <a:xfrm>
            <a:off x="381000" y="3276600"/>
            <a:ext cx="3886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social group</a:t>
            </a:r>
            <a:endParaRPr lang="en-US" dirty="0"/>
          </a:p>
        </p:txBody>
      </p:sp>
      <p:sp>
        <p:nvSpPr>
          <p:cNvPr id="8" name="Rounded Rectangle 7"/>
          <p:cNvSpPr/>
          <p:nvPr/>
        </p:nvSpPr>
        <p:spPr>
          <a:xfrm>
            <a:off x="4572000" y="3276600"/>
            <a:ext cx="3886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organization</a:t>
            </a:r>
            <a:endParaRPr lang="en-US" dirty="0"/>
          </a:p>
        </p:txBody>
      </p:sp>
      <p:sp>
        <p:nvSpPr>
          <p:cNvPr id="15" name="Rounded Rectangle 14"/>
          <p:cNvSpPr/>
          <p:nvPr/>
        </p:nvSpPr>
        <p:spPr>
          <a:xfrm>
            <a:off x="381000" y="4648200"/>
            <a:ext cx="3886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formal organization</a:t>
            </a:r>
            <a:endParaRPr lang="en-US" dirty="0"/>
          </a:p>
        </p:txBody>
      </p:sp>
      <p:sp>
        <p:nvSpPr>
          <p:cNvPr id="16" name="Rounded Rectangle 15"/>
          <p:cNvSpPr/>
          <p:nvPr/>
        </p:nvSpPr>
        <p:spPr>
          <a:xfrm>
            <a:off x="4572000" y="4648200"/>
            <a:ext cx="3886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informal organization</a:t>
            </a:r>
            <a:endParaRPr lang="en-US" dirty="0"/>
          </a:p>
        </p:txBody>
      </p:sp>
      <p:sp>
        <p:nvSpPr>
          <p:cNvPr id="17" name="Rounded Rectangle 16"/>
          <p:cNvSpPr/>
          <p:nvPr/>
        </p:nvSpPr>
        <p:spPr>
          <a:xfrm>
            <a:off x="381000" y="6019800"/>
            <a:ext cx="3886200" cy="609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legally personal organization</a:t>
            </a:r>
            <a:endParaRPr lang="en-US" dirty="0"/>
          </a:p>
        </p:txBody>
      </p:sp>
      <p:cxnSp>
        <p:nvCxnSpPr>
          <p:cNvPr id="19" name="Straight Arrow Connector 18"/>
          <p:cNvCxnSpPr>
            <a:stCxn id="6" idx="0"/>
            <a:endCxn id="5" idx="2"/>
          </p:cNvCxnSpPr>
          <p:nvPr/>
        </p:nvCxnSpPr>
        <p:spPr>
          <a:xfrm flipV="1">
            <a:off x="2705100" y="1066800"/>
            <a:ext cx="1828800" cy="838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7" idx="0"/>
            <a:endCxn id="6" idx="2"/>
          </p:cNvCxnSpPr>
          <p:nvPr/>
        </p:nvCxnSpPr>
        <p:spPr>
          <a:xfrm flipV="1">
            <a:off x="2324100" y="2514600"/>
            <a:ext cx="3810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8" idx="0"/>
            <a:endCxn id="6" idx="2"/>
          </p:cNvCxnSpPr>
          <p:nvPr/>
        </p:nvCxnSpPr>
        <p:spPr>
          <a:xfrm flipH="1" flipV="1">
            <a:off x="2705100" y="2514600"/>
            <a:ext cx="38100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5" idx="0"/>
            <a:endCxn id="8" idx="2"/>
          </p:cNvCxnSpPr>
          <p:nvPr/>
        </p:nvCxnSpPr>
        <p:spPr>
          <a:xfrm flipV="1">
            <a:off x="2324100" y="3886200"/>
            <a:ext cx="41910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6" idx="0"/>
            <a:endCxn id="8" idx="2"/>
          </p:cNvCxnSpPr>
          <p:nvPr/>
        </p:nvCxnSpPr>
        <p:spPr>
          <a:xfrm flipV="1">
            <a:off x="6515100" y="3886200"/>
            <a:ext cx="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Rectangular Callout 1"/>
          <p:cNvSpPr/>
          <p:nvPr/>
        </p:nvSpPr>
        <p:spPr>
          <a:xfrm>
            <a:off x="5257800" y="3962400"/>
            <a:ext cx="3200400" cy="1752600"/>
          </a:xfrm>
          <a:prstGeom prst="wedgeRectCallout">
            <a:avLst>
              <a:gd name="adj1" fmla="val -110936"/>
              <a:gd name="adj2" fmla="val 57406"/>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smtClean="0"/>
              <a:t>Legally personal organizations are an attributive collection of formal </a:t>
            </a:r>
            <a:r>
              <a:rPr lang="en-US" dirty="0" err="1" smtClean="0"/>
              <a:t>organiations</a:t>
            </a:r>
            <a:r>
              <a:rPr lang="en-US" dirty="0" smtClean="0"/>
              <a:t>.</a:t>
            </a:r>
            <a:endParaRPr lang="en-US" dirty="0"/>
          </a:p>
        </p:txBody>
      </p:sp>
    </p:spTree>
    <p:extLst>
      <p:ext uri="{BB962C8B-B14F-4D97-AF65-F5344CB8AC3E}">
        <p14:creationId xmlns:p14="http://schemas.microsoft.com/office/powerpoint/2010/main" val="37293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Motivation</a:t>
            </a:r>
            <a:endParaRPr lang="en-US" dirty="0"/>
          </a:p>
        </p:txBody>
      </p:sp>
      <p:sp>
        <p:nvSpPr>
          <p:cNvPr id="3" name="Content Placeholder 2"/>
          <p:cNvSpPr>
            <a:spLocks noGrp="1"/>
          </p:cNvSpPr>
          <p:nvPr>
            <p:ph idx="1"/>
          </p:nvPr>
        </p:nvSpPr>
        <p:spPr/>
        <p:txBody>
          <a:bodyPr/>
          <a:lstStyle/>
          <a:p>
            <a:pPr marL="0" indent="0">
              <a:buNone/>
            </a:pPr>
            <a:r>
              <a:rPr lang="en-US" i="1" dirty="0" smtClean="0">
                <a:solidFill>
                  <a:srgbClr val="FF0000"/>
                </a:solidFill>
              </a:rPr>
              <a:t>Capture common electronic health record data</a:t>
            </a:r>
          </a:p>
          <a:p>
            <a:r>
              <a:rPr lang="en-US" dirty="0" smtClean="0"/>
              <a:t>Demographics</a:t>
            </a:r>
          </a:p>
          <a:p>
            <a:pPr lvl="1"/>
            <a:r>
              <a:rPr lang="en-US" dirty="0" smtClean="0"/>
              <a:t>Gender</a:t>
            </a:r>
          </a:p>
          <a:p>
            <a:pPr lvl="1"/>
            <a:r>
              <a:rPr lang="en-US" dirty="0" smtClean="0"/>
              <a:t>Marital status</a:t>
            </a:r>
          </a:p>
          <a:p>
            <a:pPr lvl="1"/>
            <a:r>
              <a:rPr lang="en-US" dirty="0" smtClean="0"/>
              <a:t>Address</a:t>
            </a:r>
          </a:p>
          <a:p>
            <a:r>
              <a:rPr lang="en-US" dirty="0" smtClean="0"/>
              <a:t>Healthcare provider (role)</a:t>
            </a:r>
          </a:p>
          <a:p>
            <a:r>
              <a:rPr lang="en-US" dirty="0" smtClean="0"/>
              <a:t>Patient (role)</a:t>
            </a:r>
          </a:p>
          <a:p>
            <a:r>
              <a:rPr lang="en-US" dirty="0"/>
              <a:t>Encounter (in OGMS</a:t>
            </a:r>
            <a:r>
              <a:rPr lang="en-US" dirty="0" smtClean="0"/>
              <a:t>)</a:t>
            </a: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3</a:t>
            </a:fld>
            <a:endParaRPr lang="en-US" dirty="0"/>
          </a:p>
        </p:txBody>
      </p:sp>
    </p:spTree>
    <p:extLst>
      <p:ext uri="{BB962C8B-B14F-4D97-AF65-F5344CB8AC3E}">
        <p14:creationId xmlns:p14="http://schemas.microsoft.com/office/powerpoint/2010/main" val="11383218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ocial </a:t>
            </a:r>
            <a:r>
              <a:rPr lang="en-US" dirty="0"/>
              <a:t>g</a:t>
            </a:r>
            <a:r>
              <a:rPr lang="en-US" dirty="0" smtClean="0"/>
              <a:t>roup</a:t>
            </a:r>
            <a:endParaRPr lang="en-US" dirty="0"/>
          </a:p>
        </p:txBody>
      </p:sp>
      <p:sp>
        <p:nvSpPr>
          <p:cNvPr id="3" name="Content Placeholder 2"/>
          <p:cNvSpPr>
            <a:spLocks noGrp="1"/>
          </p:cNvSpPr>
          <p:nvPr>
            <p:ph idx="1"/>
          </p:nvPr>
        </p:nvSpPr>
        <p:spPr/>
        <p:txBody>
          <a:bodyPr/>
          <a:lstStyle/>
          <a:p>
            <a:pPr marL="0" indent="0">
              <a:buNone/>
            </a:pPr>
            <a:r>
              <a:rPr lang="en-US" i="1" dirty="0"/>
              <a:t>A</a:t>
            </a:r>
            <a:r>
              <a:rPr lang="en-US" i="1" dirty="0" smtClean="0"/>
              <a:t> collection of </a:t>
            </a:r>
            <a:r>
              <a:rPr lang="en-US" i="1" dirty="0"/>
              <a:t>organisms belonging to the same species that remain together for any period of time while interacting with one another to a much greater degree than with other conspecific organisms</a:t>
            </a:r>
            <a:r>
              <a:rPr lang="en-US" b="1" i="1" dirty="0"/>
              <a:t> </a:t>
            </a:r>
            <a:r>
              <a:rPr lang="en-US" i="1" dirty="0" smtClean="0"/>
              <a:t>(</a:t>
            </a:r>
            <a:r>
              <a:rPr lang="en-US" dirty="0" smtClean="0"/>
              <a:t>based on: </a:t>
            </a:r>
            <a:r>
              <a:rPr lang="en-US" i="1" dirty="0" smtClean="0"/>
              <a:t>Wilson</a:t>
            </a:r>
            <a:r>
              <a:rPr lang="en-US" i="1" dirty="0"/>
              <a:t>: </a:t>
            </a:r>
            <a:r>
              <a:rPr lang="en-US" dirty="0"/>
              <a:t>Sociobiology, 1975</a:t>
            </a:r>
            <a:r>
              <a:rPr lang="en-US" i="1" dirty="0"/>
              <a:t>)</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30</a:t>
            </a:fld>
            <a:endParaRPr lang="en-US" dirty="0"/>
          </a:p>
        </p:txBody>
      </p:sp>
    </p:spTree>
    <p:extLst>
      <p:ext uri="{BB962C8B-B14F-4D97-AF65-F5344CB8AC3E}">
        <p14:creationId xmlns:p14="http://schemas.microsoft.com/office/powerpoint/2010/main" val="3899658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organization</a:t>
            </a:r>
            <a:endParaRPr lang="en-US" dirty="0"/>
          </a:p>
        </p:txBody>
      </p:sp>
      <p:sp>
        <p:nvSpPr>
          <p:cNvPr id="3" name="Content Placeholder 2"/>
          <p:cNvSpPr>
            <a:spLocks noGrp="1"/>
          </p:cNvSpPr>
          <p:nvPr>
            <p:ph idx="1"/>
          </p:nvPr>
        </p:nvSpPr>
        <p:spPr/>
        <p:txBody>
          <a:bodyPr/>
          <a:lstStyle/>
          <a:p>
            <a:pPr marL="457200" lvl="1" indent="0">
              <a:buNone/>
            </a:pPr>
            <a:r>
              <a:rPr lang="en-US" i="1" dirty="0" smtClean="0"/>
              <a:t>An </a:t>
            </a:r>
            <a:r>
              <a:rPr lang="en-US" i="1" dirty="0"/>
              <a:t>organization is a continuant entity which can play roles,  has members, and has a set of organization rules.  Members of organizations are either organizations themselves or individual people. Members can bear specific organization member roles that are determined in the organization rules. The organization rules also determine how decisions are made on behalf of the organization by the organization members</a:t>
            </a:r>
            <a:r>
              <a:rPr lang="en-US" i="1" dirty="0" smtClean="0"/>
              <a:t>. </a:t>
            </a:r>
            <a:r>
              <a:rPr lang="en-US" dirty="0" smtClean="0"/>
              <a:t>(from OBI)</a:t>
            </a:r>
            <a:endParaRPr lang="en-US" i="1" dirty="0"/>
          </a:p>
          <a:p>
            <a:pPr marL="0" indent="0">
              <a:buNone/>
            </a:pP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31</a:t>
            </a:fld>
            <a:endParaRPr lang="en-US" dirty="0"/>
          </a:p>
        </p:txBody>
      </p:sp>
    </p:spTree>
    <p:extLst>
      <p:ext uri="{BB962C8B-B14F-4D97-AF65-F5344CB8AC3E}">
        <p14:creationId xmlns:p14="http://schemas.microsoft.com/office/powerpoint/2010/main" val="2701220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informal organization</a:t>
            </a:r>
            <a:endParaRPr lang="en-US" dirty="0"/>
          </a:p>
        </p:txBody>
      </p:sp>
      <p:sp>
        <p:nvSpPr>
          <p:cNvPr id="3" name="Content Placeholder 2"/>
          <p:cNvSpPr>
            <a:spLocks noGrp="1"/>
          </p:cNvSpPr>
          <p:nvPr>
            <p:ph idx="1"/>
          </p:nvPr>
        </p:nvSpPr>
        <p:spPr/>
        <p:txBody>
          <a:bodyPr/>
          <a:lstStyle/>
          <a:p>
            <a:pPr marL="0" indent="0">
              <a:buNone/>
            </a:pPr>
            <a:r>
              <a:rPr lang="en-US" i="1" dirty="0" smtClean="0"/>
              <a:t>An organization established to enable or support their members</a:t>
            </a:r>
            <a:r>
              <a:rPr lang="en-US" i="1" dirty="0"/>
              <a:t> </a:t>
            </a:r>
            <a:r>
              <a:rPr lang="en-US" i="1" dirty="0" smtClean="0"/>
              <a:t>to pursue their </a:t>
            </a:r>
            <a:r>
              <a:rPr lang="en-US" i="1" dirty="0"/>
              <a:t>personal objectives and </a:t>
            </a:r>
            <a:r>
              <a:rPr lang="en-US" i="1" dirty="0" smtClean="0"/>
              <a:t>goals </a:t>
            </a:r>
            <a:r>
              <a:rPr lang="en-US" dirty="0"/>
              <a:t>(based on: </a:t>
            </a:r>
            <a:r>
              <a:rPr lang="en-US" i="1" dirty="0"/>
              <a:t>http://</a:t>
            </a:r>
            <a:r>
              <a:rPr lang="en-US" i="1" dirty="0" err="1"/>
              <a:t>en.wikipedia.org</a:t>
            </a:r>
            <a:r>
              <a:rPr lang="en-US" i="1" dirty="0"/>
              <a:t>/wiki/Organization</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32</a:t>
            </a:fld>
            <a:endParaRPr lang="en-US" dirty="0"/>
          </a:p>
        </p:txBody>
      </p:sp>
    </p:spTree>
    <p:extLst>
      <p:ext uri="{BB962C8B-B14F-4D97-AF65-F5344CB8AC3E}">
        <p14:creationId xmlns:p14="http://schemas.microsoft.com/office/powerpoint/2010/main" val="25710302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legally personal organization</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charset="2"/>
              <a:buChar char="§"/>
            </a:pPr>
            <a:r>
              <a:rPr lang="en-US" dirty="0" smtClean="0"/>
              <a:t>Definition: A </a:t>
            </a:r>
            <a:r>
              <a:rPr lang="en-US" dirty="0"/>
              <a:t>formal organization that recognized by municipal or international law has legal person (</a:t>
            </a:r>
            <a:r>
              <a:rPr lang="en-US" i="1" dirty="0"/>
              <a:t>Shaw: </a:t>
            </a:r>
            <a:r>
              <a:rPr lang="en-US" dirty="0"/>
              <a:t>International Law. Sixth Edition, 2008</a:t>
            </a:r>
            <a:r>
              <a:rPr lang="en-US" i="1" dirty="0"/>
              <a:t>)</a:t>
            </a:r>
            <a:r>
              <a:rPr lang="en-US" dirty="0" smtClean="0"/>
              <a:t>.</a:t>
            </a:r>
          </a:p>
          <a:p>
            <a:pPr>
              <a:buFont typeface="Wingdings" charset="2"/>
              <a:buChar char="§"/>
            </a:pPr>
            <a:r>
              <a:rPr lang="en-US" dirty="0" smtClean="0"/>
              <a:t>'legally personal organization' is a subclass to formal organization</a:t>
            </a:r>
          </a:p>
          <a:p>
            <a:pPr>
              <a:buFont typeface="Wingdings" charset="2"/>
              <a:buChar char="§"/>
            </a:pPr>
            <a:r>
              <a:rPr lang="en-US" dirty="0" smtClean="0"/>
              <a:t>This is an attributive collection. Which organization gets attributed legal personality differs from legal system to legal system and across time.</a:t>
            </a:r>
          </a:p>
          <a:p>
            <a:pPr lvl="1">
              <a:buFont typeface="Wingdings" charset="2"/>
              <a:buChar char="§"/>
            </a:pPr>
            <a:r>
              <a:rPr lang="en-US" dirty="0" smtClean="0"/>
              <a:t>legal person role exists in OMRSE</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33</a:t>
            </a:fld>
            <a:endParaRPr lang="en-US" dirty="0"/>
          </a:p>
        </p:txBody>
      </p:sp>
    </p:spTree>
    <p:extLst>
      <p:ext uri="{BB962C8B-B14F-4D97-AF65-F5344CB8AC3E}">
        <p14:creationId xmlns:p14="http://schemas.microsoft.com/office/powerpoint/2010/main" val="19133262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organization</a:t>
            </a:r>
            <a:endParaRPr lang="en-US" dirty="0"/>
          </a:p>
        </p:txBody>
      </p:sp>
      <p:sp>
        <p:nvSpPr>
          <p:cNvPr id="3" name="Content Placeholder 2"/>
          <p:cNvSpPr>
            <a:spLocks noGrp="1"/>
          </p:cNvSpPr>
          <p:nvPr>
            <p:ph idx="1"/>
          </p:nvPr>
        </p:nvSpPr>
        <p:spPr/>
        <p:txBody>
          <a:bodyPr/>
          <a:lstStyle/>
          <a:p>
            <a:pPr marL="0" indent="0">
              <a:buNone/>
            </a:pPr>
            <a:r>
              <a:rPr lang="en-US" i="1" dirty="0"/>
              <a:t>An organization that is established as a means for achieving defined </a:t>
            </a:r>
            <a:r>
              <a:rPr lang="en-US" i="1" dirty="0" smtClean="0"/>
              <a:t>organizational objectives. </a:t>
            </a:r>
            <a:r>
              <a:rPr lang="en-US" i="1" dirty="0"/>
              <a:t>Its design specifies how goals are subdivided and reflected in subdivisions of the organization </a:t>
            </a:r>
            <a:r>
              <a:rPr lang="en-US" dirty="0" smtClean="0"/>
              <a:t>(based on: </a:t>
            </a:r>
            <a:r>
              <a:rPr lang="en-US" i="1" dirty="0" smtClean="0"/>
              <a:t>http</a:t>
            </a:r>
            <a:r>
              <a:rPr lang="en-US" i="1" dirty="0"/>
              <a:t>://</a:t>
            </a:r>
            <a:r>
              <a:rPr lang="en-US" i="1" dirty="0" err="1"/>
              <a:t>en.wikipedia.org</a:t>
            </a:r>
            <a:r>
              <a:rPr lang="en-US" i="1" dirty="0"/>
              <a:t>/wiki/Organization</a:t>
            </a:r>
            <a:r>
              <a:rPr lang="en-US" dirty="0"/>
              <a:t>).</a:t>
            </a:r>
          </a:p>
          <a:p>
            <a:pPr marL="0" indent="0">
              <a:buNone/>
            </a:pPr>
            <a:endParaRPr lang="en-US" i="1"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34</a:t>
            </a:fld>
            <a:endParaRPr lang="en-US" dirty="0"/>
          </a:p>
        </p:txBody>
      </p:sp>
    </p:spTree>
    <p:extLst>
      <p:ext uri="{BB962C8B-B14F-4D97-AF65-F5344CB8AC3E}">
        <p14:creationId xmlns:p14="http://schemas.microsoft.com/office/powerpoint/2010/main" val="30596269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legally-personal organization</a:t>
            </a:r>
            <a:endParaRPr lang="en-US" dirty="0"/>
          </a:p>
        </p:txBody>
      </p:sp>
      <p:sp>
        <p:nvSpPr>
          <p:cNvPr id="3" name="Content Placeholder 2"/>
          <p:cNvSpPr>
            <a:spLocks noGrp="1"/>
          </p:cNvSpPr>
          <p:nvPr>
            <p:ph idx="1"/>
          </p:nvPr>
        </p:nvSpPr>
        <p:spPr/>
        <p:txBody>
          <a:bodyPr/>
          <a:lstStyle/>
          <a:p>
            <a:pPr marL="0" indent="0">
              <a:buNone/>
            </a:pPr>
            <a:r>
              <a:rPr lang="en-US" i="1" dirty="0"/>
              <a:t>A formal organization that recognized by municipal or international law has legal person </a:t>
            </a:r>
            <a:r>
              <a:rPr lang="en-US" dirty="0"/>
              <a:t>(</a:t>
            </a:r>
            <a:r>
              <a:rPr lang="en-US" i="1" dirty="0"/>
              <a:t>Shaw: </a:t>
            </a:r>
            <a:r>
              <a:rPr lang="en-US" dirty="0"/>
              <a:t>International Law. Sixth Edition, 2008</a:t>
            </a:r>
            <a:r>
              <a:rPr lang="en-US" i="1" dirty="0"/>
              <a:t>)</a:t>
            </a:r>
            <a:r>
              <a:rPr lang="en-US" dirty="0"/>
              <a:t>.</a:t>
            </a:r>
            <a:endParaRPr lang="en-US" b="1" i="1" dirty="0"/>
          </a:p>
          <a:p>
            <a:pPr marL="0" indent="0">
              <a:buNone/>
            </a:pP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35</a:t>
            </a:fld>
            <a:endParaRPr lang="en-US" dirty="0"/>
          </a:p>
        </p:txBody>
      </p:sp>
    </p:spTree>
    <p:extLst>
      <p:ext uri="{BB962C8B-B14F-4D97-AF65-F5344CB8AC3E}">
        <p14:creationId xmlns:p14="http://schemas.microsoft.com/office/powerpoint/2010/main" val="28807950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Introducing 'purely intentional entity'</a:t>
            </a:r>
            <a:endParaRPr lang="en-US" dirty="0"/>
          </a:p>
        </p:txBody>
      </p:sp>
      <p:sp>
        <p:nvSpPr>
          <p:cNvPr id="3" name="Content Placeholder 2"/>
          <p:cNvSpPr>
            <a:spLocks noGrp="1"/>
          </p:cNvSpPr>
          <p:nvPr>
            <p:ph idx="1"/>
          </p:nvPr>
        </p:nvSpPr>
        <p:spPr/>
        <p:txBody>
          <a:bodyPr>
            <a:normAutofit/>
          </a:bodyPr>
          <a:lstStyle/>
          <a:p>
            <a:pPr>
              <a:buFont typeface="Wingdings" charset="2"/>
              <a:buChar char="§"/>
            </a:pPr>
            <a:r>
              <a:rPr lang="en-US" dirty="0"/>
              <a:t>based on Roman </a:t>
            </a:r>
            <a:r>
              <a:rPr lang="en-US" dirty="0" err="1"/>
              <a:t>Ingarden's</a:t>
            </a:r>
            <a:r>
              <a:rPr lang="en-US" dirty="0"/>
              <a:t> </a:t>
            </a:r>
            <a:r>
              <a:rPr lang="en-US" dirty="0" smtClean="0"/>
              <a:t>ontology</a:t>
            </a:r>
          </a:p>
          <a:p>
            <a:pPr>
              <a:buFont typeface="Wingdings" charset="2"/>
              <a:buChar char="§"/>
            </a:pPr>
            <a:r>
              <a:rPr lang="en-US" dirty="0" smtClean="0"/>
              <a:t>Tentative definition: </a:t>
            </a:r>
            <a:r>
              <a:rPr lang="en-US" i="1" dirty="0" smtClean="0"/>
              <a:t>Social or cultural entity that owes its existence to the human consciousness and is not a representation of something in reality.</a:t>
            </a:r>
            <a:endParaRPr lang="en-US" dirty="0" smtClean="0"/>
          </a:p>
          <a:p>
            <a:pPr lvl="1">
              <a:buFont typeface="Wingdings" charset="2"/>
              <a:buChar char="§"/>
            </a:pPr>
            <a:r>
              <a:rPr lang="en-US" dirty="0" smtClean="0"/>
              <a:t>PIEs ≠ ICEs</a:t>
            </a:r>
          </a:p>
          <a:p>
            <a:pPr lvl="1">
              <a:buFont typeface="Wingdings" charset="2"/>
              <a:buChar char="§"/>
            </a:pPr>
            <a:r>
              <a:rPr lang="en-US" dirty="0" smtClean="0"/>
              <a:t>Examples: literary works, musical works</a:t>
            </a:r>
          </a:p>
        </p:txBody>
      </p:sp>
      <p:sp>
        <p:nvSpPr>
          <p:cNvPr id="4" name="Slide Number Placeholder 3"/>
          <p:cNvSpPr>
            <a:spLocks noGrp="1"/>
          </p:cNvSpPr>
          <p:nvPr>
            <p:ph type="sldNum" sz="quarter" idx="12"/>
          </p:nvPr>
        </p:nvSpPr>
        <p:spPr/>
        <p:txBody>
          <a:bodyPr/>
          <a:lstStyle/>
          <a:p>
            <a:fld id="{11A90494-F17E-48AB-A999-561DF39FEB4D}" type="slidenum">
              <a:rPr lang="en-US" smtClean="0"/>
              <a:pPr/>
              <a:t>36</a:t>
            </a:fld>
            <a:endParaRPr lang="en-US" dirty="0"/>
          </a:p>
        </p:txBody>
      </p:sp>
    </p:spTree>
    <p:extLst>
      <p:ext uri="{BB962C8B-B14F-4D97-AF65-F5344CB8AC3E}">
        <p14:creationId xmlns:p14="http://schemas.microsoft.com/office/powerpoint/2010/main" val="20526642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PIEs</a:t>
            </a:r>
            <a:endParaRPr lang="en-US" dirty="0"/>
          </a:p>
        </p:txBody>
      </p:sp>
      <p:sp>
        <p:nvSpPr>
          <p:cNvPr id="3" name="Content Placeholder 2"/>
          <p:cNvSpPr>
            <a:spLocks noGrp="1"/>
          </p:cNvSpPr>
          <p:nvPr>
            <p:ph idx="1"/>
          </p:nvPr>
        </p:nvSpPr>
        <p:spPr>
          <a:xfrm>
            <a:off x="457200" y="1676401"/>
            <a:ext cx="8077200" cy="2133599"/>
          </a:xfrm>
        </p:spPr>
        <p:txBody>
          <a:bodyPr>
            <a:normAutofit/>
          </a:bodyPr>
          <a:lstStyle/>
          <a:p>
            <a:pPr>
              <a:buFont typeface="Wingdings" charset="2"/>
              <a:buChar char="§"/>
            </a:pPr>
            <a:r>
              <a:rPr lang="en-US" sz="2800" dirty="0" smtClean="0"/>
              <a:t>Superman</a:t>
            </a:r>
          </a:p>
          <a:p>
            <a:pPr>
              <a:buFont typeface="Wingdings" charset="2"/>
              <a:buChar char="§"/>
            </a:pPr>
            <a:r>
              <a:rPr lang="en-US" sz="2800" dirty="0" smtClean="0"/>
              <a:t>a specific simulation of an anthrax outbreak in New York City last May</a:t>
            </a:r>
          </a:p>
          <a:p>
            <a:pPr marL="0" indent="0">
              <a:buNone/>
            </a:pPr>
            <a:endParaRPr lang="en-US" dirty="0" smtClean="0"/>
          </a:p>
        </p:txBody>
      </p:sp>
      <p:sp>
        <p:nvSpPr>
          <p:cNvPr id="4" name="Slide Number Placeholder 3"/>
          <p:cNvSpPr>
            <a:spLocks noGrp="1"/>
          </p:cNvSpPr>
          <p:nvPr>
            <p:ph type="sldNum" sz="quarter" idx="12"/>
          </p:nvPr>
        </p:nvSpPr>
        <p:spPr/>
        <p:txBody>
          <a:bodyPr/>
          <a:lstStyle/>
          <a:p>
            <a:fld id="{11A90494-F17E-48AB-A999-561DF39FEB4D}" type="slidenum">
              <a:rPr lang="en-US" smtClean="0"/>
              <a:pPr/>
              <a:t>37</a:t>
            </a:fld>
            <a:endParaRPr lang="en-US" dirty="0"/>
          </a:p>
        </p:txBody>
      </p:sp>
      <p:sp>
        <p:nvSpPr>
          <p:cNvPr id="5" name="TextBox 4"/>
          <p:cNvSpPr txBox="1"/>
          <p:nvPr/>
        </p:nvSpPr>
        <p:spPr>
          <a:xfrm>
            <a:off x="762000" y="3875544"/>
            <a:ext cx="6960234" cy="2246769"/>
          </a:xfrm>
          <a:prstGeom prst="rect">
            <a:avLst/>
          </a:prstGeom>
          <a:noFill/>
        </p:spPr>
        <p:txBody>
          <a:bodyPr wrap="none" rtlCol="0">
            <a:spAutoFit/>
          </a:bodyPr>
          <a:lstStyle/>
          <a:p>
            <a:r>
              <a:rPr lang="en-US" sz="2800" dirty="0" smtClean="0">
                <a:solidFill>
                  <a:srgbClr val="FF0000"/>
                </a:solidFill>
              </a:rPr>
              <a:t>Obviously, there are multiple subtypes of PIEs.</a:t>
            </a:r>
          </a:p>
          <a:p>
            <a:r>
              <a:rPr lang="en-US" sz="2800" dirty="0" smtClean="0">
                <a:solidFill>
                  <a:srgbClr val="FF0000"/>
                </a:solidFill>
              </a:rPr>
              <a:t>The examples above are examples of :</a:t>
            </a:r>
          </a:p>
          <a:p>
            <a:endParaRPr lang="en-US" sz="2800" dirty="0" smtClean="0">
              <a:solidFill>
                <a:srgbClr val="FF0000"/>
              </a:solidFill>
            </a:endParaRPr>
          </a:p>
          <a:p>
            <a:pPr marL="457200" indent="-457200">
              <a:buFont typeface="Wingdings" charset="2"/>
              <a:buChar char="§"/>
            </a:pPr>
            <a:r>
              <a:rPr lang="en-US" sz="2800" dirty="0" smtClean="0">
                <a:solidFill>
                  <a:srgbClr val="FF0000"/>
                </a:solidFill>
              </a:rPr>
              <a:t>fictions (Superman)</a:t>
            </a:r>
          </a:p>
          <a:p>
            <a:pPr marL="457200" indent="-457200">
              <a:buFont typeface="Wingdings" charset="2"/>
              <a:buChar char="§"/>
            </a:pPr>
            <a:r>
              <a:rPr lang="en-US" sz="2800" dirty="0" smtClean="0">
                <a:solidFill>
                  <a:srgbClr val="FF0000"/>
                </a:solidFill>
              </a:rPr>
              <a:t>simulations (anthrax outbreak)</a:t>
            </a:r>
          </a:p>
        </p:txBody>
      </p:sp>
    </p:spTree>
    <p:extLst>
      <p:ext uri="{BB962C8B-B14F-4D97-AF65-F5344CB8AC3E}">
        <p14:creationId xmlns:p14="http://schemas.microsoft.com/office/powerpoint/2010/main" val="11245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socio-legal entities</a:t>
            </a:r>
            <a:endParaRPr lang="en-US" dirty="0"/>
          </a:p>
        </p:txBody>
      </p:sp>
      <p:sp>
        <p:nvSpPr>
          <p:cNvPr id="3" name="Content Placeholder 2"/>
          <p:cNvSpPr>
            <a:spLocks noGrp="1"/>
          </p:cNvSpPr>
          <p:nvPr>
            <p:ph idx="1"/>
          </p:nvPr>
        </p:nvSpPr>
        <p:spPr/>
        <p:txBody>
          <a:bodyPr>
            <a:normAutofit fontScale="92500" lnSpcReduction="10000"/>
          </a:bodyPr>
          <a:lstStyle/>
          <a:p>
            <a:pPr>
              <a:lnSpc>
                <a:spcPct val="130000"/>
              </a:lnSpc>
              <a:buFont typeface="Wingdings" charset="2"/>
              <a:buChar char="§"/>
            </a:pPr>
            <a:r>
              <a:rPr lang="en-US" dirty="0" smtClean="0"/>
              <a:t>are specified output of/revoked by/transferred by social actions</a:t>
            </a:r>
          </a:p>
          <a:p>
            <a:pPr lvl="1">
              <a:lnSpc>
                <a:spcPct val="130000"/>
              </a:lnSpc>
              <a:buFont typeface="Wingdings" charset="2"/>
              <a:buChar char="§"/>
            </a:pPr>
            <a:r>
              <a:rPr lang="en-US" dirty="0" smtClean="0"/>
              <a:t>based on A. </a:t>
            </a:r>
            <a:r>
              <a:rPr lang="en-US" dirty="0" err="1" smtClean="0"/>
              <a:t>Reinach's</a:t>
            </a:r>
            <a:r>
              <a:rPr lang="en-US" dirty="0" smtClean="0"/>
              <a:t> legal theory</a:t>
            </a:r>
            <a:r>
              <a:rPr lang="en-US" baseline="30000" dirty="0" smtClean="0"/>
              <a:t>1</a:t>
            </a:r>
          </a:p>
          <a:p>
            <a:pPr marL="457200" lvl="1" indent="0">
              <a:lnSpc>
                <a:spcPct val="130000"/>
              </a:lnSpc>
              <a:buNone/>
            </a:pPr>
            <a:r>
              <a:rPr lang="en-US" dirty="0">
                <a:hlinkClick r:id="rId2"/>
              </a:rPr>
              <a:t>http://purl.obolibrary.org/obo/iao/d-acts.owl</a:t>
            </a:r>
            <a:endParaRPr lang="en-US" dirty="0"/>
          </a:p>
          <a:p>
            <a:pPr marL="342900" lvl="1" indent="-342900">
              <a:lnSpc>
                <a:spcPct val="130000"/>
              </a:lnSpc>
              <a:buFont typeface="Wingdings" charset="2"/>
              <a:buChar char="§"/>
            </a:pPr>
            <a:r>
              <a:rPr lang="en-US" sz="3200" dirty="0"/>
              <a:t>All socio-legal entities ultimately originate form social act.</a:t>
            </a:r>
          </a:p>
          <a:p>
            <a:pPr marL="457200" lvl="1" indent="0">
              <a:buNone/>
            </a:pPr>
            <a:endParaRPr lang="en-US" dirty="0"/>
          </a:p>
          <a:p>
            <a:pPr marL="457200" lvl="1" indent="0">
              <a:buNone/>
            </a:pPr>
            <a:r>
              <a:rPr lang="en-US" sz="2100" baseline="30000" dirty="0" smtClean="0"/>
              <a:t>1</a:t>
            </a:r>
            <a:r>
              <a:rPr lang="en-US" sz="2100" dirty="0" smtClean="0"/>
              <a:t> </a:t>
            </a:r>
            <a:r>
              <a:rPr lang="en-US" sz="2100" dirty="0" err="1"/>
              <a:t>Reinach</a:t>
            </a:r>
            <a:r>
              <a:rPr lang="en-US" sz="2100" dirty="0"/>
              <a:t>, A. (2012), </a:t>
            </a:r>
            <a:r>
              <a:rPr lang="en-US" sz="2100" i="1" dirty="0"/>
              <a:t>The </a:t>
            </a:r>
            <a:r>
              <a:rPr lang="en-US" sz="2100" i="1" dirty="0" err="1"/>
              <a:t>Apriori</a:t>
            </a:r>
            <a:r>
              <a:rPr lang="en-US" sz="2100" i="1" dirty="0"/>
              <a:t> Foundations of the Civil Law</a:t>
            </a:r>
            <a:r>
              <a:rPr lang="en-US" sz="2100" dirty="0"/>
              <a:t>. Edited by John F. Crosby. Frankfurt: </a:t>
            </a:r>
            <a:r>
              <a:rPr lang="en-US" sz="2100" dirty="0" err="1"/>
              <a:t>ontos</a:t>
            </a:r>
            <a:r>
              <a:rPr lang="en-US" sz="2100" dirty="0"/>
              <a:t> </a:t>
            </a:r>
            <a:r>
              <a:rPr lang="en-US" sz="2100" dirty="0" err="1"/>
              <a:t>Verlag</a:t>
            </a:r>
            <a:r>
              <a:rPr lang="en-US" sz="2100" dirty="0"/>
              <a:t>.</a:t>
            </a:r>
          </a:p>
          <a:p>
            <a:pPr marL="457200" lvl="1" indent="0">
              <a:buNone/>
            </a:pPr>
            <a:endParaRPr lang="en-US" dirty="0" smtClean="0"/>
          </a:p>
        </p:txBody>
      </p:sp>
      <p:sp>
        <p:nvSpPr>
          <p:cNvPr id="4" name="Slide Number Placeholder 3"/>
          <p:cNvSpPr>
            <a:spLocks noGrp="1"/>
          </p:cNvSpPr>
          <p:nvPr>
            <p:ph type="sldNum" sz="quarter" idx="12"/>
          </p:nvPr>
        </p:nvSpPr>
        <p:spPr/>
        <p:txBody>
          <a:bodyPr/>
          <a:lstStyle/>
          <a:p>
            <a:fld id="{11A90494-F17E-48AB-A999-561DF39FEB4D}" type="slidenum">
              <a:rPr lang="en-US" smtClean="0"/>
              <a:pPr/>
              <a:t>38</a:t>
            </a:fld>
            <a:endParaRPr lang="en-US" dirty="0"/>
          </a:p>
        </p:txBody>
      </p:sp>
    </p:spTree>
    <p:extLst>
      <p:ext uri="{BB962C8B-B14F-4D97-AF65-F5344CB8AC3E}">
        <p14:creationId xmlns:p14="http://schemas.microsoft.com/office/powerpoint/2010/main" val="24404363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are socio-legal entities transferred?</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I own a piece of land.</a:t>
            </a:r>
          </a:p>
          <a:p>
            <a:pPr marL="914400" lvl="1" indent="-514350">
              <a:buFont typeface="Wingdings" charset="2"/>
              <a:buChar char="§"/>
            </a:pPr>
            <a:r>
              <a:rPr lang="en-US" dirty="0" smtClean="0"/>
              <a:t>There exists, since the land was claimed (social action), a right of ownership.</a:t>
            </a:r>
          </a:p>
          <a:p>
            <a:pPr marL="914400" lvl="1" indent="-514350">
              <a:buFont typeface="Wingdings" charset="2"/>
              <a:buChar char="§"/>
            </a:pPr>
            <a:r>
              <a:rPr lang="en-US" dirty="0" smtClean="0"/>
              <a:t>At this time it is concretized as my owner role, which is realized by me setting up “keep out” signs, selling the right to use the land for a specific period of time, etc.</a:t>
            </a:r>
          </a:p>
          <a:p>
            <a:pPr marL="514350" indent="-514350">
              <a:buFont typeface="+mj-lt"/>
              <a:buAutoNum type="arabicPeriod"/>
            </a:pPr>
            <a:r>
              <a:rPr lang="en-US" dirty="0" smtClean="0"/>
              <a:t>Then I sell my land to Bill.</a:t>
            </a:r>
          </a:p>
          <a:p>
            <a:pPr marL="914400" lvl="1" indent="-514350">
              <a:buFont typeface="Wingdings" charset="2"/>
              <a:buChar char="§"/>
            </a:pPr>
            <a:r>
              <a:rPr lang="en-US" dirty="0" smtClean="0"/>
              <a:t>My ownership role goes out of existence and from then on the right of ownership for the land is concretized as Bill's ownership role.</a:t>
            </a:r>
          </a:p>
          <a:p>
            <a:pPr marL="914400" lvl="1" indent="-514350">
              <a:buFont typeface="+mj-lt"/>
              <a:buAutoNum type="arabicPeriod"/>
            </a:pPr>
            <a:endParaRPr lang="en-US" dirty="0" smtClean="0"/>
          </a:p>
        </p:txBody>
      </p:sp>
      <p:sp>
        <p:nvSpPr>
          <p:cNvPr id="4" name="Slide Number Placeholder 3"/>
          <p:cNvSpPr>
            <a:spLocks noGrp="1"/>
          </p:cNvSpPr>
          <p:nvPr>
            <p:ph type="sldNum" sz="quarter" idx="12"/>
          </p:nvPr>
        </p:nvSpPr>
        <p:spPr/>
        <p:txBody>
          <a:bodyPr/>
          <a:lstStyle/>
          <a:p>
            <a:fld id="{11A90494-F17E-48AB-A999-561DF39FEB4D}" type="slidenum">
              <a:rPr lang="en-US" smtClean="0"/>
              <a:pPr/>
              <a:t>39</a:t>
            </a:fld>
            <a:endParaRPr lang="en-US" dirty="0"/>
          </a:p>
        </p:txBody>
      </p:sp>
    </p:spTree>
    <p:extLst>
      <p:ext uri="{BB962C8B-B14F-4D97-AF65-F5344CB8AC3E}">
        <p14:creationId xmlns:p14="http://schemas.microsoft.com/office/powerpoint/2010/main" val="31769351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branches</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role in human social process</a:t>
            </a:r>
          </a:p>
          <a:p>
            <a:pPr>
              <a:buFont typeface="Wingdings" charset="2"/>
              <a:buChar char="§"/>
            </a:pPr>
            <a:r>
              <a:rPr lang="en-US" dirty="0" smtClean="0"/>
              <a:t>aggregate of organizations</a:t>
            </a:r>
          </a:p>
          <a:p>
            <a:pPr>
              <a:buFont typeface="Wingdings" charset="2"/>
              <a:buChar char="§"/>
            </a:pPr>
            <a:r>
              <a:rPr lang="en-US" dirty="0" smtClean="0"/>
              <a:t>aggregate of organisms</a:t>
            </a:r>
          </a:p>
          <a:p>
            <a:pPr>
              <a:buFont typeface="Wingdings" charset="2"/>
              <a:buChar char="§"/>
            </a:pPr>
            <a:r>
              <a:rPr lang="en-US" dirty="0" smtClean="0"/>
              <a:t>geopolitical organization</a:t>
            </a:r>
          </a:p>
          <a:p>
            <a:pPr>
              <a:buFont typeface="Wingdings" charset="2"/>
              <a:buChar char="§"/>
            </a:pP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4</a:t>
            </a:fld>
            <a:endParaRPr lang="en-US" dirty="0"/>
          </a:p>
        </p:txBody>
      </p:sp>
    </p:spTree>
    <p:extLst>
      <p:ext uri="{BB962C8B-B14F-4D97-AF65-F5344CB8AC3E}">
        <p14:creationId xmlns:p14="http://schemas.microsoft.com/office/powerpoint/2010/main" val="34660080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Changed sub-hierarchy for generically </a:t>
            </a:r>
            <a:r>
              <a:rPr lang="en-US" smtClean="0"/>
              <a:t>dependent continuants:</a:t>
            </a:r>
            <a:endParaRPr lang="en-US" dirty="0"/>
          </a:p>
        </p:txBody>
      </p:sp>
      <p:sp>
        <p:nvSpPr>
          <p:cNvPr id="3" name="Content Placeholder 2"/>
          <p:cNvSpPr>
            <a:spLocks noGrp="1"/>
          </p:cNvSpPr>
          <p:nvPr>
            <p:ph idx="1"/>
          </p:nvPr>
        </p:nvSpPr>
        <p:spPr/>
        <p:txBody>
          <a:bodyPr/>
          <a:lstStyle/>
          <a:p>
            <a:pPr>
              <a:buFont typeface="Wingdings" charset="2"/>
              <a:buChar char="§"/>
            </a:pPr>
            <a:r>
              <a:rPr lang="en-US" dirty="0" smtClean="0"/>
              <a:t>Generically dependent continuant</a:t>
            </a:r>
          </a:p>
          <a:p>
            <a:pPr lvl="1">
              <a:buFont typeface="Wingdings" charset="2"/>
              <a:buChar char="§"/>
            </a:pPr>
            <a:r>
              <a:rPr lang="en-US" dirty="0" smtClean="0"/>
              <a:t>Information content entity</a:t>
            </a:r>
          </a:p>
          <a:p>
            <a:pPr lvl="1">
              <a:buFont typeface="Wingdings" charset="2"/>
              <a:buChar char="§"/>
            </a:pPr>
            <a:r>
              <a:rPr lang="en-US" dirty="0" smtClean="0"/>
              <a:t>Purely intentional entity</a:t>
            </a:r>
          </a:p>
          <a:p>
            <a:pPr lvl="1">
              <a:buFont typeface="Wingdings" charset="2"/>
              <a:buChar char="§"/>
            </a:pPr>
            <a:r>
              <a:rPr lang="en-US" dirty="0" smtClean="0"/>
              <a:t>Socio-legal entity</a:t>
            </a:r>
          </a:p>
          <a:p>
            <a:pPr lvl="1">
              <a:buFont typeface="Wingdings" charset="2"/>
              <a:buChar char="§"/>
            </a:pP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40</a:t>
            </a:fld>
            <a:endParaRPr lang="en-US" dirty="0"/>
          </a:p>
        </p:txBody>
      </p:sp>
    </p:spTree>
    <p:extLst>
      <p:ext uri="{BB962C8B-B14F-4D97-AF65-F5344CB8AC3E}">
        <p14:creationId xmlns:p14="http://schemas.microsoft.com/office/powerpoint/2010/main" val="365832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 in human social </a:t>
            </a:r>
            <a:r>
              <a:rPr lang="en-US" dirty="0" smtClean="0"/>
              <a:t>process</a:t>
            </a: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5</a:t>
            </a:fld>
            <a:endParaRPr lang="en-US" dirty="0"/>
          </a:p>
        </p:txBody>
      </p:sp>
      <p:pic>
        <p:nvPicPr>
          <p:cNvPr id="5" name="Picture 4" descr="rol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282700"/>
            <a:ext cx="5207000" cy="4813300"/>
          </a:xfrm>
          <a:prstGeom prst="rect">
            <a:avLst/>
          </a:prstGeom>
        </p:spPr>
      </p:pic>
    </p:spTree>
    <p:extLst>
      <p:ext uri="{BB962C8B-B14F-4D97-AF65-F5344CB8AC3E}">
        <p14:creationId xmlns:p14="http://schemas.microsoft.com/office/powerpoint/2010/main" val="22338192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 aggregate</a:t>
            </a:r>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6</a:t>
            </a:fld>
            <a:endParaRPr lang="en-US" dirty="0"/>
          </a:p>
        </p:txBody>
      </p:sp>
      <p:pic>
        <p:nvPicPr>
          <p:cNvPr id="5" name="Picture 4" descr="object aggregate.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892300"/>
            <a:ext cx="5791200" cy="3060700"/>
          </a:xfrm>
          <a:prstGeom prst="rect">
            <a:avLst/>
          </a:prstGeom>
        </p:spPr>
      </p:pic>
      <p:sp>
        <p:nvSpPr>
          <p:cNvPr id="3" name="Rounded Rectangular Callout 2"/>
          <p:cNvSpPr/>
          <p:nvPr/>
        </p:nvSpPr>
        <p:spPr>
          <a:xfrm>
            <a:off x="3733800" y="1447800"/>
            <a:ext cx="4876800" cy="2438400"/>
          </a:xfrm>
          <a:prstGeom prst="wedgeRoundRectCallout">
            <a:avLst>
              <a:gd name="adj1" fmla="val -38081"/>
              <a:gd name="adj2" fmla="val 62274"/>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Note that a nation is not self-identical to the territory it owns. </a:t>
            </a:r>
          </a:p>
          <a:p>
            <a:pPr algn="ctr"/>
            <a:endParaRPr lang="en-US" sz="2000" dirty="0" smtClean="0"/>
          </a:p>
          <a:p>
            <a:pPr algn="ctr"/>
            <a:r>
              <a:rPr lang="en-US" sz="2000" dirty="0" smtClean="0"/>
              <a:t> Nations—not territories—declare war.  </a:t>
            </a:r>
          </a:p>
          <a:p>
            <a:pPr algn="ctr"/>
            <a:r>
              <a:rPr lang="en-US" sz="2000" dirty="0" smtClean="0"/>
              <a:t>You are sitting in a territory—not a nation.</a:t>
            </a:r>
          </a:p>
          <a:p>
            <a:pPr algn="ctr"/>
            <a:endParaRPr lang="en-US" sz="2000" dirty="0"/>
          </a:p>
          <a:p>
            <a:pPr algn="ctr"/>
            <a:r>
              <a:rPr lang="en-US" sz="2000" dirty="0" smtClean="0"/>
              <a:t>We need one URI for the nation, and one for its (current) territory.</a:t>
            </a:r>
            <a:endParaRPr lang="en-US" sz="2000" dirty="0"/>
          </a:p>
        </p:txBody>
      </p:sp>
    </p:spTree>
    <p:extLst>
      <p:ext uri="{BB962C8B-B14F-4D97-AF65-F5344CB8AC3E}">
        <p14:creationId xmlns:p14="http://schemas.microsoft.com/office/powerpoint/2010/main" val="29944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Marriage according to OMRSE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For healthcare use cases, it is the legal aspects of marriage that matter</a:t>
            </a:r>
          </a:p>
          <a:p>
            <a:pPr lvl="1"/>
            <a:r>
              <a:rPr lang="en-US" dirty="0" smtClean="0"/>
              <a:t>Visitation rights</a:t>
            </a:r>
          </a:p>
          <a:p>
            <a:pPr lvl="1"/>
            <a:r>
              <a:rPr lang="en-US" dirty="0" smtClean="0"/>
              <a:t>Decision making proxy</a:t>
            </a:r>
          </a:p>
          <a:p>
            <a:r>
              <a:rPr lang="en-US" dirty="0" smtClean="0"/>
              <a:t>Each person in the marriage is a party to a marriage contract</a:t>
            </a:r>
          </a:p>
          <a:p>
            <a:pPr marL="457200" lvl="1" indent="0">
              <a:buNone/>
            </a:pPr>
            <a:r>
              <a:rPr lang="en-US" dirty="0" smtClean="0"/>
              <a:t>(Even in common law, which even then exists in only 9 states and still requires some evidence of agreement)</a:t>
            </a:r>
          </a:p>
          <a:p>
            <a:r>
              <a:rPr lang="en-US" dirty="0" smtClean="0"/>
              <a:t>The legal system recognizes these contracts and confers the rights and decision-making proxy</a:t>
            </a:r>
          </a:p>
          <a:p>
            <a:pPr lvl="1"/>
            <a:endParaRPr lang="en-US" dirty="0"/>
          </a:p>
        </p:txBody>
      </p:sp>
      <p:sp>
        <p:nvSpPr>
          <p:cNvPr id="4" name="Slide Number Placeholder 3"/>
          <p:cNvSpPr>
            <a:spLocks noGrp="1"/>
          </p:cNvSpPr>
          <p:nvPr>
            <p:ph type="sldNum" sz="quarter" idx="12"/>
          </p:nvPr>
        </p:nvSpPr>
        <p:spPr/>
        <p:txBody>
          <a:bodyPr/>
          <a:lstStyle/>
          <a:p>
            <a:fld id="{11A90494-F17E-48AB-A999-561DF39FEB4D}" type="slidenum">
              <a:rPr lang="en-US" smtClean="0"/>
              <a:pPr/>
              <a:t>7</a:t>
            </a:fld>
            <a:endParaRPr lang="en-US" dirty="0"/>
          </a:p>
        </p:txBody>
      </p:sp>
    </p:spTree>
    <p:extLst>
      <p:ext uri="{BB962C8B-B14F-4D97-AF65-F5344CB8AC3E}">
        <p14:creationId xmlns:p14="http://schemas.microsoft.com/office/powerpoint/2010/main" val="3522235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the Skeptical…</a:t>
            </a:r>
            <a:endParaRPr lang="en-US" dirty="0"/>
          </a:p>
        </p:txBody>
      </p:sp>
      <p:sp>
        <p:nvSpPr>
          <p:cNvPr id="3" name="Content Placeholder 2"/>
          <p:cNvSpPr>
            <a:spLocks noGrp="1"/>
          </p:cNvSpPr>
          <p:nvPr>
            <p:ph idx="1"/>
          </p:nvPr>
        </p:nvSpPr>
        <p:spPr/>
        <p:txBody>
          <a:bodyPr/>
          <a:lstStyle/>
          <a:p>
            <a:r>
              <a:rPr lang="en-US" dirty="0" smtClean="0"/>
              <a:t>Arkansas code, Title 9, Subtitle 2, Chapter 11, Subchapter 1</a:t>
            </a:r>
          </a:p>
          <a:p>
            <a:pPr marL="457200" lvl="1" indent="0">
              <a:buNone/>
            </a:pPr>
            <a:r>
              <a:rPr lang="en-US" i="1" dirty="0" smtClean="0">
                <a:solidFill>
                  <a:schemeClr val="accent1">
                    <a:lumMod val="75000"/>
                  </a:schemeClr>
                </a:solidFill>
              </a:rPr>
              <a:t>Marriage is considered in law a civil contract…</a:t>
            </a:r>
          </a:p>
          <a:p>
            <a:pPr marL="457200" lvl="1" indent="0">
              <a:buNone/>
            </a:pPr>
            <a:endParaRPr lang="en-US" i="1" dirty="0" smtClean="0"/>
          </a:p>
          <a:p>
            <a:r>
              <a:rPr lang="en-US" dirty="0" smtClean="0"/>
              <a:t>Pennsylvania Code, Part II, Chapter 11, Section 1102, Definitions</a:t>
            </a:r>
          </a:p>
          <a:p>
            <a:pPr marL="457200" lvl="1" indent="0">
              <a:buNone/>
            </a:pPr>
            <a:r>
              <a:rPr lang="en-US" i="1" dirty="0" smtClean="0">
                <a:solidFill>
                  <a:srgbClr val="376092"/>
                </a:solidFill>
              </a:rPr>
              <a:t>“Marriage”  A civil contract… </a:t>
            </a:r>
          </a:p>
          <a:p>
            <a:endParaRPr lang="en-US" dirty="0"/>
          </a:p>
        </p:txBody>
      </p:sp>
    </p:spTree>
    <p:extLst>
      <p:ext uri="{BB962C8B-B14F-4D97-AF65-F5344CB8AC3E}">
        <p14:creationId xmlns:p14="http://schemas.microsoft.com/office/powerpoint/2010/main" val="3882374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in Arkansas…</a:t>
            </a:r>
            <a:endParaRPr lang="en-US" dirty="0"/>
          </a:p>
        </p:txBody>
      </p:sp>
      <p:sp>
        <p:nvSpPr>
          <p:cNvPr id="3" name="Content Placeholder 2"/>
          <p:cNvSpPr>
            <a:spLocks noGrp="1"/>
          </p:cNvSpPr>
          <p:nvPr>
            <p:ph idx="1"/>
          </p:nvPr>
        </p:nvSpPr>
        <p:spPr/>
        <p:txBody>
          <a:bodyPr/>
          <a:lstStyle/>
          <a:p>
            <a:pPr marL="0" indent="0">
              <a:buNone/>
            </a:pPr>
            <a:r>
              <a:rPr lang="en-US" i="1" dirty="0" smtClean="0">
                <a:solidFill>
                  <a:srgbClr val="376092"/>
                </a:solidFill>
              </a:rPr>
              <a:t>…Any one of the following persons may consent, either orally or otherwise, to any surgical or medical treatment or procedure…</a:t>
            </a:r>
          </a:p>
          <a:p>
            <a:pPr lvl="1"/>
            <a:r>
              <a:rPr lang="en-US" i="1" dirty="0" smtClean="0">
                <a:solidFill>
                  <a:srgbClr val="376092"/>
                </a:solidFill>
              </a:rPr>
              <a:t>…</a:t>
            </a:r>
          </a:p>
          <a:p>
            <a:pPr lvl="1"/>
            <a:r>
              <a:rPr lang="en-US" i="1" dirty="0" smtClean="0">
                <a:solidFill>
                  <a:srgbClr val="376092"/>
                </a:solidFill>
              </a:rPr>
              <a:t>(10) Any married person, for a spouse of unsound mind;</a:t>
            </a:r>
          </a:p>
          <a:p>
            <a:pPr lvl="1"/>
            <a:r>
              <a:rPr lang="en-US" i="1" dirty="0" smtClean="0">
                <a:solidFill>
                  <a:srgbClr val="376092"/>
                </a:solidFill>
              </a:rPr>
              <a:t>…</a:t>
            </a:r>
          </a:p>
          <a:p>
            <a:endParaRPr lang="en-US" dirty="0"/>
          </a:p>
        </p:txBody>
      </p:sp>
    </p:spTree>
    <p:extLst>
      <p:ext uri="{BB962C8B-B14F-4D97-AF65-F5344CB8AC3E}">
        <p14:creationId xmlns:p14="http://schemas.microsoft.com/office/powerpoint/2010/main" val="6173605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BI">
  <a:themeElements>
    <a:clrScheme name="Custom 1">
      <a:dk1>
        <a:sysClr val="windowText" lastClr="000000"/>
      </a:dk1>
      <a:lt1>
        <a:sysClr val="window" lastClr="FFFFFF"/>
      </a:lt1>
      <a:dk2>
        <a:srgbClr val="1F497D"/>
      </a:dk2>
      <a:lt2>
        <a:srgbClr val="EEECE1"/>
      </a:lt2>
      <a:accent1>
        <a:srgbClr val="953734"/>
      </a:accent1>
      <a:accent2>
        <a:srgbClr val="6565FF"/>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DBI</Template>
  <TotalTime>479</TotalTime>
  <Words>1745</Words>
  <Application>Microsoft Office PowerPoint</Application>
  <PresentationFormat>On-screen Show (4:3)</PresentationFormat>
  <Paragraphs>251</Paragraphs>
  <Slides>40</Slides>
  <Notes>1</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DBI</vt:lpstr>
      <vt:lpstr>OMRSE:  Current status and our strategy for future development</vt:lpstr>
      <vt:lpstr>OMRSE</vt:lpstr>
      <vt:lpstr>Initial Motivation</vt:lpstr>
      <vt:lpstr>Existing branches</vt:lpstr>
      <vt:lpstr>role in human social process</vt:lpstr>
      <vt:lpstr>object aggregate</vt:lpstr>
      <vt:lpstr>Marriage according to OMRSE</vt:lpstr>
      <vt:lpstr>For the Skeptical…</vt:lpstr>
      <vt:lpstr>And in Arkansas…</vt:lpstr>
      <vt:lpstr>And in Pennsylvania…</vt:lpstr>
      <vt:lpstr>But aren’t there health implications of marriage?</vt:lpstr>
      <vt:lpstr>Using OMRSE to capture demographics data</vt:lpstr>
      <vt:lpstr>Use of Notation</vt:lpstr>
      <vt:lpstr>An Instance-based Representation of “Married”</vt:lpstr>
      <vt:lpstr>Not/Never Married: No New Codes or Ontology Terms Necessary!</vt:lpstr>
      <vt:lpstr>Not/Never Married: No New Codes or Ontology Terms Necessary!</vt:lpstr>
      <vt:lpstr>Implications for Ontology Development</vt:lpstr>
      <vt:lpstr>Benefits of This Approach</vt:lpstr>
      <vt:lpstr>Similar Approach to Other Demographics</vt:lpstr>
      <vt:lpstr>Example of Added Flexibility</vt:lpstr>
      <vt:lpstr>More Recent Use Cases for OMRSE</vt:lpstr>
      <vt:lpstr>organization</vt:lpstr>
      <vt:lpstr>What else is out there?</vt:lpstr>
      <vt:lpstr>Questions</vt:lpstr>
      <vt:lpstr>Are organizations subtypes of social groups?</vt:lpstr>
      <vt:lpstr>Are formal organizations subtypes of informal organizations?</vt:lpstr>
      <vt:lpstr>One remark regarding animal societies:</vt:lpstr>
      <vt:lpstr>What we propose:</vt:lpstr>
      <vt:lpstr>PowerPoint Presentation</vt:lpstr>
      <vt:lpstr>social group</vt:lpstr>
      <vt:lpstr>organization</vt:lpstr>
      <vt:lpstr>informal organization</vt:lpstr>
      <vt:lpstr>legally personal organization</vt:lpstr>
      <vt:lpstr>formal organization</vt:lpstr>
      <vt:lpstr>legally-personal organization</vt:lpstr>
      <vt:lpstr>Introducing 'purely intentional entity'</vt:lpstr>
      <vt:lpstr>Examples of PIEs</vt:lpstr>
      <vt:lpstr>socio-legal entities</vt:lpstr>
      <vt:lpstr>How are socio-legal entities transferred?</vt:lpstr>
      <vt:lpstr>Changed sub-hierarchy for generically dependent continuants:</vt:lpstr>
    </vt:vector>
  </TitlesOfParts>
  <Company>UAMS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Ontology Workshop</dc:title>
  <dc:creator>William R. Hogan</dc:creator>
  <cp:lastModifiedBy>phismith</cp:lastModifiedBy>
  <cp:revision>130</cp:revision>
  <dcterms:created xsi:type="dcterms:W3CDTF">2012-10-30T20:05:03Z</dcterms:created>
  <dcterms:modified xsi:type="dcterms:W3CDTF">2012-12-12T02:02:14Z</dcterms:modified>
</cp:coreProperties>
</file>