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35" d="100"/>
          <a:sy n="35" d="100"/>
        </p:scale>
        <p:origin x="-1380"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8EA02C-8F63-4CEE-BD98-BCD8F37743E0}" type="datetimeFigureOut">
              <a:rPr lang="en-US" smtClean="0"/>
              <a:t>11/6/2012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639EB4-E8E6-4A76-9667-D928A69A6949}" type="slidenum">
              <a:rPr lang="en-US" smtClean="0"/>
              <a:t>‹#›</a:t>
            </a:fld>
            <a:endParaRPr lang="en-US"/>
          </a:p>
        </p:txBody>
      </p:sp>
    </p:spTree>
    <p:extLst>
      <p:ext uri="{BB962C8B-B14F-4D97-AF65-F5344CB8AC3E}">
        <p14:creationId xmlns:p14="http://schemas.microsoft.com/office/powerpoint/2010/main" val="4037861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Personalization</a:t>
            </a:r>
            <a:endParaRPr lang="en-US" dirty="0"/>
          </a:p>
        </p:txBody>
      </p:sp>
      <p:sp>
        <p:nvSpPr>
          <p:cNvPr id="4" name="Slide Number Placeholder 3"/>
          <p:cNvSpPr>
            <a:spLocks noGrp="1"/>
          </p:cNvSpPr>
          <p:nvPr>
            <p:ph type="sldNum" sz="quarter" idx="10"/>
          </p:nvPr>
        </p:nvSpPr>
        <p:spPr/>
        <p:txBody>
          <a:bodyPr/>
          <a:lstStyle/>
          <a:p>
            <a:fld id="{D6B2BD5C-79D4-4B74-8281-113CDFA27AB2}"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692827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Meaninful</a:t>
            </a:r>
            <a:r>
              <a:rPr lang="en-US" dirty="0" smtClean="0"/>
              <a:t> information exchange</a:t>
            </a:r>
            <a:r>
              <a:rPr lang="en-US" baseline="0" dirty="0" smtClean="0"/>
              <a:t> for clinical decision support </a:t>
            </a:r>
          </a:p>
          <a:p>
            <a:r>
              <a:rPr lang="en-US" baseline="0" dirty="0" smtClean="0"/>
              <a:t>and evolve for</a:t>
            </a:r>
            <a:endParaRPr lang="en-US" dirty="0"/>
          </a:p>
        </p:txBody>
      </p:sp>
      <p:sp>
        <p:nvSpPr>
          <p:cNvPr id="4" name="Slide Number Placeholder 3"/>
          <p:cNvSpPr>
            <a:spLocks noGrp="1"/>
          </p:cNvSpPr>
          <p:nvPr>
            <p:ph type="sldNum" sz="quarter" idx="10"/>
          </p:nvPr>
        </p:nvSpPr>
        <p:spPr/>
        <p:txBody>
          <a:bodyPr/>
          <a:lstStyle/>
          <a:p>
            <a:fld id="{D6B2BD5C-79D4-4B74-8281-113CDFA27AB2}"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628840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code system should be extended to do the job of</a:t>
            </a:r>
            <a:r>
              <a:rPr lang="en-US" baseline="0" dirty="0" smtClean="0"/>
              <a:t> an ontology.  Not every taxonomy is a good ontology.</a:t>
            </a:r>
            <a:endParaRPr lang="en-US" dirty="0" smtClean="0"/>
          </a:p>
          <a:p>
            <a:r>
              <a:rPr lang="en-US" dirty="0" smtClean="0"/>
              <a:t>Additional Code:</a:t>
            </a:r>
            <a:r>
              <a:rPr lang="en-US" baseline="0" dirty="0" smtClean="0"/>
              <a:t> Good, a partial description.</a:t>
            </a:r>
          </a:p>
          <a:p>
            <a:pPr defTabSz="914318">
              <a:defRPr/>
            </a:pPr>
            <a:r>
              <a:rPr lang="en-US" baseline="0" dirty="0" smtClean="0"/>
              <a:t>Differentiation by drug resistance</a:t>
            </a:r>
          </a:p>
          <a:p>
            <a:r>
              <a:rPr lang="en-US" baseline="0" dirty="0" smtClean="0"/>
              <a:t>Exclusions: septicemia</a:t>
            </a:r>
          </a:p>
          <a:p>
            <a:r>
              <a:rPr lang="en-US" baseline="0" dirty="0" smtClean="0"/>
              <a:t>Coverage based: ‘other’ ‘unspecified’</a:t>
            </a:r>
          </a:p>
          <a:p>
            <a:r>
              <a:rPr lang="en-US" baseline="0" dirty="0" smtClean="0"/>
              <a:t>Lacks any links to genotypic info.</a:t>
            </a:r>
          </a:p>
        </p:txBody>
      </p:sp>
      <p:sp>
        <p:nvSpPr>
          <p:cNvPr id="4" name="Slide Number Placeholder 3"/>
          <p:cNvSpPr>
            <a:spLocks noGrp="1"/>
          </p:cNvSpPr>
          <p:nvPr>
            <p:ph type="sldNum" sz="quarter" idx="10"/>
          </p:nvPr>
        </p:nvSpPr>
        <p:spPr/>
        <p:txBody>
          <a:bodyPr/>
          <a:lstStyle/>
          <a:p>
            <a:fld id="{0B047268-88AA-4DE6-B690-7D351E0E72CB}"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315204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 code system should be extended to do the job of</a:t>
            </a:r>
            <a:r>
              <a:rPr lang="en-US" baseline="0" dirty="0" smtClean="0"/>
              <a:t> an ontology.  Not every taxonomy is a good ontology.</a:t>
            </a:r>
            <a:endParaRPr lang="en-US" dirty="0" smtClean="0"/>
          </a:p>
          <a:p>
            <a:r>
              <a:rPr lang="en-US" dirty="0" smtClean="0"/>
              <a:t>Additional Code:</a:t>
            </a:r>
            <a:r>
              <a:rPr lang="en-US" baseline="0" dirty="0" smtClean="0"/>
              <a:t> Good, a partial description.</a:t>
            </a:r>
          </a:p>
          <a:p>
            <a:pPr defTabSz="914318">
              <a:defRPr/>
            </a:pPr>
            <a:r>
              <a:rPr lang="en-US" baseline="0" dirty="0" smtClean="0"/>
              <a:t>Differentiation by drug resistance</a:t>
            </a:r>
          </a:p>
          <a:p>
            <a:r>
              <a:rPr lang="en-US" baseline="0" dirty="0" smtClean="0"/>
              <a:t>Exclusions: septicemia</a:t>
            </a:r>
          </a:p>
          <a:p>
            <a:r>
              <a:rPr lang="en-US" baseline="0" dirty="0" smtClean="0"/>
              <a:t>Coverage based: ‘other’ ‘unspecified’</a:t>
            </a:r>
          </a:p>
          <a:p>
            <a:r>
              <a:rPr lang="en-US" baseline="0" dirty="0" smtClean="0"/>
              <a:t>Lacks any links to genotypic info.</a:t>
            </a:r>
          </a:p>
        </p:txBody>
      </p:sp>
      <p:sp>
        <p:nvSpPr>
          <p:cNvPr id="4" name="Slide Number Placeholder 3"/>
          <p:cNvSpPr>
            <a:spLocks noGrp="1"/>
          </p:cNvSpPr>
          <p:nvPr>
            <p:ph type="sldNum" sz="quarter" idx="10"/>
          </p:nvPr>
        </p:nvSpPr>
        <p:spPr/>
        <p:txBody>
          <a:bodyPr/>
          <a:lstStyle/>
          <a:p>
            <a:fld id="{0B047268-88AA-4DE6-B690-7D351E0E72CB}"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315204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705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54978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75698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77546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006937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8771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11/6/2012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254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01651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83530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4114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63194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1D8BD707-D9CF-40AE-B4C6-C98DA3205C09}" type="datetimeFigureOut">
              <a:rPr lang="en-US" smtClean="0"/>
              <a:pPr/>
              <a:t>11/6/2012</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6626245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goldfain@blue-highway.com" TargetMode="External"/><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icd9cm.chrisendres.com/index.php?action=child&amp;recordid=30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icd9cm.chrisendres.com/index.php?action=child&amp;recordid=30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code.google.com/p/ido-staph/" TargetMode="External"/><Relationship Id="rId2" Type="http://schemas.openxmlformats.org/officeDocument/2006/relationships/hyperlink" Target="http://purl.obolibrary.org/obo/ido/sa.ow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8" descr="C:\Users\AGOLDF~1\AppData\Local\Temp\IDO-log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457200"/>
            <a:ext cx="2438400" cy="1392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txBox="1">
            <a:spLocks/>
          </p:cNvSpPr>
          <p:nvPr/>
        </p:nvSpPr>
        <p:spPr>
          <a:xfrm>
            <a:off x="838200" y="1870977"/>
            <a:ext cx="7772400" cy="1470025"/>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smtClean="0">
                <a:solidFill>
                  <a:srgbClr val="292934"/>
                </a:solidFill>
              </a:rPr>
              <a:t>IDO-Staph: </a:t>
            </a:r>
          </a:p>
          <a:p>
            <a:r>
              <a:rPr lang="en-US" sz="3200" dirty="0" smtClean="0">
                <a:solidFill>
                  <a:srgbClr val="292934"/>
                </a:solidFill>
              </a:rPr>
              <a:t>An Ontology of </a:t>
            </a:r>
            <a:r>
              <a:rPr lang="en-US" sz="3200" i="1" dirty="0" smtClean="0">
                <a:solidFill>
                  <a:srgbClr val="292934"/>
                </a:solidFill>
              </a:rPr>
              <a:t>Staphylococcus aureus </a:t>
            </a:r>
            <a:r>
              <a:rPr lang="en-US" sz="3200" dirty="0" smtClean="0">
                <a:solidFill>
                  <a:srgbClr val="292934"/>
                </a:solidFill>
              </a:rPr>
              <a:t>Infectious Disease</a:t>
            </a:r>
            <a:endParaRPr lang="en-US" sz="3200" dirty="0">
              <a:solidFill>
                <a:srgbClr val="292934"/>
              </a:solidFill>
            </a:endParaRPr>
          </a:p>
        </p:txBody>
      </p:sp>
      <p:sp>
        <p:nvSpPr>
          <p:cNvPr id="8" name="Subtitle 2"/>
          <p:cNvSpPr txBox="1">
            <a:spLocks/>
          </p:cNvSpPr>
          <p:nvPr/>
        </p:nvSpPr>
        <p:spPr>
          <a:xfrm>
            <a:off x="1524000" y="4038600"/>
            <a:ext cx="6400800" cy="1752600"/>
          </a:xfrm>
          <a:prstGeom prst="rect">
            <a:avLst/>
          </a:prstGeom>
        </p:spPr>
        <p:txBody>
          <a:bodyPr vert="horz" lIns="91440" tIns="45720" rIns="91440" bIns="45720" rtlCol="0">
            <a:normAutofit fontScale="55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solidFill>
                  <a:srgbClr val="292934">
                    <a:tint val="75000"/>
                  </a:srgbClr>
                </a:solidFill>
              </a:rPr>
              <a:t>Albert Goldfain, Ph.D.</a:t>
            </a:r>
          </a:p>
          <a:p>
            <a:r>
              <a:rPr lang="en-US" dirty="0" smtClean="0">
                <a:solidFill>
                  <a:srgbClr val="292934">
                    <a:tint val="75000"/>
                  </a:srgbClr>
                </a:solidFill>
              </a:rPr>
              <a:t>Researcher, Blue Highway, Inc.</a:t>
            </a:r>
          </a:p>
          <a:p>
            <a:r>
              <a:rPr lang="en-US" dirty="0" smtClean="0">
                <a:solidFill>
                  <a:srgbClr val="292934">
                    <a:tint val="75000"/>
                  </a:srgbClr>
                </a:solidFill>
                <a:hlinkClick r:id="rId3"/>
              </a:rPr>
              <a:t>agoldfain@blue-highway.com</a:t>
            </a:r>
            <a:r>
              <a:rPr lang="en-US" dirty="0" smtClean="0">
                <a:solidFill>
                  <a:srgbClr val="292934">
                    <a:tint val="75000"/>
                  </a:srgbClr>
                </a:solidFill>
              </a:rPr>
              <a:t> </a:t>
            </a:r>
          </a:p>
          <a:p>
            <a:endParaRPr lang="en-GB" dirty="0">
              <a:solidFill>
                <a:srgbClr val="292934">
                  <a:tint val="75000"/>
                </a:srgbClr>
              </a:solidFill>
            </a:endParaRPr>
          </a:p>
          <a:p>
            <a:r>
              <a:rPr lang="en-GB" dirty="0" smtClean="0">
                <a:solidFill>
                  <a:srgbClr val="292934">
                    <a:tint val="75000"/>
                  </a:srgbClr>
                </a:solidFill>
              </a:rPr>
              <a:t>Problems in Ontology Invited Talk</a:t>
            </a:r>
          </a:p>
          <a:p>
            <a:r>
              <a:rPr lang="en-US" dirty="0" smtClean="0">
                <a:solidFill>
                  <a:srgbClr val="292934">
                    <a:tint val="75000"/>
                  </a:srgbClr>
                </a:solidFill>
              </a:rPr>
              <a:t>November 5, 2012</a:t>
            </a:r>
          </a:p>
          <a:p>
            <a:endParaRPr lang="en-US" dirty="0">
              <a:solidFill>
                <a:srgbClr val="292934">
                  <a:tint val="75000"/>
                </a:srgbClr>
              </a:solidFill>
            </a:endParaRPr>
          </a:p>
        </p:txBody>
      </p:sp>
    </p:spTree>
    <p:extLst>
      <p:ext uri="{BB962C8B-B14F-4D97-AF65-F5344CB8AC3E}">
        <p14:creationId xmlns:p14="http://schemas.microsoft.com/office/powerpoint/2010/main" val="20486505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IDO: Core and Extensions Framework</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447800"/>
            <a:ext cx="8555388"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69406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Lattice of Lightweight </a:t>
            </a:r>
            <a:br>
              <a:rPr lang="en-US" dirty="0" smtClean="0"/>
            </a:br>
            <a:r>
              <a:rPr lang="en-US" dirty="0" smtClean="0"/>
              <a:t>Application-Specific Ontologies</a:t>
            </a:r>
            <a:endParaRPr lang="en-US" dirty="0"/>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395" y="1676400"/>
            <a:ext cx="8439150" cy="5099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42538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lstStyle/>
          <a:p>
            <a:pPr marL="514350" indent="-514350">
              <a:buFont typeface="+mj-lt"/>
              <a:buAutoNum type="romanUcPeriod"/>
            </a:pPr>
            <a:r>
              <a:rPr lang="en-US" dirty="0" smtClean="0"/>
              <a:t>Motivation: Disease ontologies for precision </a:t>
            </a:r>
            <a:r>
              <a:rPr lang="en-US" dirty="0"/>
              <a:t>m</a:t>
            </a:r>
            <a:r>
              <a:rPr lang="en-US" dirty="0" smtClean="0"/>
              <a:t>edicine</a:t>
            </a:r>
          </a:p>
          <a:p>
            <a:pPr marL="514350" indent="-514350">
              <a:buFont typeface="+mj-lt"/>
              <a:buAutoNum type="romanUcPeriod"/>
            </a:pPr>
            <a:r>
              <a:rPr lang="en-US" dirty="0" smtClean="0"/>
              <a:t>The IDO-Staph extension</a:t>
            </a:r>
          </a:p>
          <a:p>
            <a:pPr marL="514350" indent="-514350">
              <a:buFont typeface="+mj-lt"/>
              <a:buAutoNum type="romanUcPeriod"/>
            </a:pPr>
            <a:r>
              <a:rPr lang="en-US" dirty="0" smtClean="0"/>
              <a:t>Differentiating Staph aureus infectious diseases</a:t>
            </a:r>
          </a:p>
          <a:p>
            <a:pPr marL="514350" indent="-514350">
              <a:buFont typeface="+mj-lt"/>
              <a:buAutoNum type="romanUcPeriod"/>
            </a:pPr>
            <a:r>
              <a:rPr lang="en-US" dirty="0" smtClean="0"/>
              <a:t>A lattice of Staph aureus infectious diseases</a:t>
            </a:r>
          </a:p>
          <a:p>
            <a:pPr marL="514350" indent="-514350">
              <a:buFont typeface="+mj-lt"/>
              <a:buAutoNum type="romanUcPeriod"/>
            </a:pPr>
            <a:r>
              <a:rPr lang="en-US" dirty="0" smtClean="0"/>
              <a:t>A blocking-disposition account of antibiotic resistance</a:t>
            </a:r>
          </a:p>
          <a:p>
            <a:pPr marL="514350" indent="-514350">
              <a:buFont typeface="+mj-lt"/>
              <a:buAutoNum type="romanUcPeriod"/>
            </a:pPr>
            <a:r>
              <a:rPr lang="en-US" dirty="0" smtClean="0"/>
              <a:t>(Time permitting) Complimentary and collective dispositions in IDO.</a:t>
            </a:r>
            <a:endParaRPr lang="en-US" dirty="0"/>
          </a:p>
          <a:p>
            <a:pPr marL="514350" indent="-514350">
              <a:buFont typeface="+mj-lt"/>
              <a:buAutoNum type="romanUcPeriod"/>
            </a:pPr>
            <a:endParaRPr lang="en-US" dirty="0"/>
          </a:p>
        </p:txBody>
      </p:sp>
    </p:spTree>
    <p:extLst>
      <p:ext uri="{BB962C8B-B14F-4D97-AF65-F5344CB8AC3E}">
        <p14:creationId xmlns:p14="http://schemas.microsoft.com/office/powerpoint/2010/main" val="1794711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smtClean="0"/>
              <a:t>Motivation: “Toward </a:t>
            </a:r>
            <a:r>
              <a:rPr lang="en-US" sz="2400" dirty="0"/>
              <a:t>Precision Medicine: Building a Knowledge Network for Biomedical Research and a New Taxonomy of Disease”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524000"/>
            <a:ext cx="7772400" cy="5092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4424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International Classification of Diseases</a:t>
            </a:r>
            <a:endParaRPr lang="en-US" dirty="0"/>
          </a:p>
        </p:txBody>
      </p:sp>
      <p:sp>
        <p:nvSpPr>
          <p:cNvPr id="3" name="Content Placeholder 2"/>
          <p:cNvSpPr>
            <a:spLocks noGrp="1"/>
          </p:cNvSpPr>
          <p:nvPr>
            <p:ph idx="1"/>
          </p:nvPr>
        </p:nvSpPr>
        <p:spPr/>
        <p:txBody>
          <a:bodyPr/>
          <a:lstStyle/>
          <a:p>
            <a:r>
              <a:rPr lang="en-US" dirty="0" smtClean="0"/>
              <a:t>Versions: </a:t>
            </a:r>
          </a:p>
          <a:p>
            <a:pPr lvl="1"/>
            <a:r>
              <a:rPr lang="en-US" dirty="0" smtClean="0"/>
              <a:t>ICD-9 (1977)</a:t>
            </a:r>
          </a:p>
          <a:p>
            <a:pPr lvl="1"/>
            <a:r>
              <a:rPr lang="en-US" dirty="0" smtClean="0"/>
              <a:t>ICD-10 (1992)</a:t>
            </a:r>
          </a:p>
          <a:p>
            <a:pPr lvl="1"/>
            <a:r>
              <a:rPr lang="en-US" dirty="0" smtClean="0"/>
              <a:t>ICD-11 (2015)</a:t>
            </a:r>
          </a:p>
          <a:p>
            <a:r>
              <a:rPr lang="en-US" dirty="0" smtClean="0"/>
              <a:t>Lag time in releases </a:t>
            </a:r>
            <a:r>
              <a:rPr lang="en-US" dirty="0" smtClean="0">
                <a:sym typeface="Wingdings" pitchFamily="2" charset="2"/>
              </a:rPr>
              <a:t> lag time in incorporating new knowledge about disease</a:t>
            </a:r>
          </a:p>
          <a:p>
            <a:r>
              <a:rPr lang="en-US" dirty="0" smtClean="0">
                <a:sym typeface="Wingdings" pitchFamily="2" charset="2"/>
              </a:rPr>
              <a:t>Not suited for continuous integration of molecular, genetic information…</a:t>
            </a:r>
          </a:p>
          <a:p>
            <a:pPr lvl="1"/>
            <a:r>
              <a:rPr lang="en-US" dirty="0" smtClean="0">
                <a:sym typeface="Wingdings" pitchFamily="2" charset="2"/>
              </a:rPr>
              <a:t>…which is now being generated at an increasing pace</a:t>
            </a:r>
          </a:p>
          <a:p>
            <a:r>
              <a:rPr lang="en-US" dirty="0" smtClean="0"/>
              <a:t>Coding-systems used for billing should not be repurposed for meaningful information interchange and clinical decision support</a:t>
            </a:r>
          </a:p>
          <a:p>
            <a:endParaRPr lang="en-US" dirty="0"/>
          </a:p>
        </p:txBody>
      </p:sp>
    </p:spTree>
    <p:extLst>
      <p:ext uri="{BB962C8B-B14F-4D97-AF65-F5344CB8AC3E}">
        <p14:creationId xmlns:p14="http://schemas.microsoft.com/office/powerpoint/2010/main" val="21906979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ICD 9: Catch-all Codes and </a:t>
            </a:r>
            <a:br>
              <a:rPr lang="en-US" dirty="0" smtClean="0"/>
            </a:br>
            <a:r>
              <a:rPr lang="en-US" dirty="0" smtClean="0"/>
              <a:t>Scattered Exclusions</a:t>
            </a:r>
            <a:endParaRPr lang="en-US" dirty="0"/>
          </a:p>
        </p:txBody>
      </p:sp>
      <p:sp>
        <p:nvSpPr>
          <p:cNvPr id="3" name="Content Placeholder 2"/>
          <p:cNvSpPr>
            <a:spLocks noGrp="1"/>
          </p:cNvSpPr>
          <p:nvPr>
            <p:ph idx="1"/>
          </p:nvPr>
        </p:nvSpPr>
        <p:spPr/>
        <p:txBody>
          <a:bodyPr>
            <a:normAutofit fontScale="70000" lnSpcReduction="20000"/>
          </a:bodyPr>
          <a:lstStyle/>
          <a:p>
            <a:r>
              <a:rPr lang="en-US" sz="2600" dirty="0"/>
              <a:t>041 Bacterial infection in conditions classified elsewhere and of unspecified site</a:t>
            </a:r>
            <a:endParaRPr lang="en-US" sz="2600" dirty="0">
              <a:hlinkClick r:id="rId3"/>
            </a:endParaRPr>
          </a:p>
          <a:p>
            <a:pPr lvl="1"/>
            <a:r>
              <a:rPr lang="en-US" sz="2300" dirty="0"/>
              <a:t>Note: This category is provided to be used as an additional code to identify the bacterial agent in diseases classified elsewhere. This category will also be used to classify bacterial infections of unspecified nature or site.</a:t>
            </a:r>
          </a:p>
          <a:p>
            <a:pPr lvl="1"/>
            <a:r>
              <a:rPr lang="en-US" sz="2300" dirty="0" smtClean="0"/>
              <a:t>Excludes: septicemia </a:t>
            </a:r>
            <a:r>
              <a:rPr lang="en-US" sz="2300" dirty="0"/>
              <a:t>(038.0-038.9</a:t>
            </a:r>
            <a:r>
              <a:rPr lang="en-US" sz="2300" dirty="0" smtClean="0"/>
              <a:t>)</a:t>
            </a:r>
            <a:r>
              <a:rPr lang="en-US" sz="2300" dirty="0"/>
              <a:t>	</a:t>
            </a:r>
          </a:p>
          <a:p>
            <a:pPr lvl="1"/>
            <a:r>
              <a:rPr lang="en-US" sz="2300" dirty="0"/>
              <a:t>041.1 </a:t>
            </a:r>
            <a:r>
              <a:rPr lang="en-US" sz="2300" dirty="0" smtClean="0"/>
              <a:t>Staphylococcus</a:t>
            </a:r>
            <a:endParaRPr lang="en-US" sz="2300" dirty="0"/>
          </a:p>
          <a:p>
            <a:pPr lvl="2"/>
            <a:r>
              <a:rPr lang="en-US" sz="2000" dirty="0"/>
              <a:t>041.10 Staphylococcus, </a:t>
            </a:r>
            <a:r>
              <a:rPr lang="en-US" sz="2000" dirty="0" smtClean="0"/>
              <a:t>unspecified</a:t>
            </a:r>
            <a:endParaRPr lang="en-US" sz="2000" dirty="0"/>
          </a:p>
          <a:p>
            <a:pPr lvl="2"/>
            <a:r>
              <a:rPr lang="en-US" sz="2000" dirty="0"/>
              <a:t>041.11 Methicillin susceptible Staphylococcus aureus</a:t>
            </a:r>
          </a:p>
          <a:p>
            <a:pPr lvl="3"/>
            <a:r>
              <a:rPr lang="en-US" sz="1700" dirty="0" smtClean="0"/>
              <a:t>MSSA</a:t>
            </a:r>
          </a:p>
          <a:p>
            <a:pPr lvl="3"/>
            <a:r>
              <a:rPr lang="en-US" sz="1700" dirty="0" smtClean="0"/>
              <a:t>Staphylococcus </a:t>
            </a:r>
            <a:r>
              <a:rPr lang="en-US" sz="1700" dirty="0"/>
              <a:t>aureus </a:t>
            </a:r>
            <a:r>
              <a:rPr lang="en-US" sz="1700" dirty="0" smtClean="0"/>
              <a:t>NOS</a:t>
            </a:r>
            <a:endParaRPr lang="en-US" sz="1700" dirty="0"/>
          </a:p>
          <a:p>
            <a:pPr lvl="2"/>
            <a:r>
              <a:rPr lang="en-US" sz="2000" dirty="0"/>
              <a:t>041.12 Methicillin resistant Staphylococcus aureus</a:t>
            </a:r>
          </a:p>
          <a:p>
            <a:pPr lvl="3"/>
            <a:r>
              <a:rPr lang="en-US" sz="1700" dirty="0"/>
              <a:t>Methicillin-resistant staphylococcus aureus (MRSA</a:t>
            </a:r>
            <a:r>
              <a:rPr lang="en-US" sz="1700" dirty="0" smtClean="0"/>
              <a:t>)</a:t>
            </a:r>
            <a:endParaRPr lang="en-US" sz="1700" dirty="0"/>
          </a:p>
          <a:p>
            <a:pPr lvl="2"/>
            <a:r>
              <a:rPr lang="en-US" sz="2000" dirty="0"/>
              <a:t>041.19 Other </a:t>
            </a:r>
            <a:r>
              <a:rPr lang="en-US" sz="2000" dirty="0" smtClean="0"/>
              <a:t>Staphylococcus</a:t>
            </a:r>
          </a:p>
          <a:p>
            <a:r>
              <a:rPr lang="en-US" sz="2600" dirty="0"/>
              <a:t>038 </a:t>
            </a:r>
            <a:r>
              <a:rPr lang="en-US" sz="2600" dirty="0" smtClean="0"/>
              <a:t>Septicemia</a:t>
            </a:r>
            <a:r>
              <a:rPr lang="en-US" sz="2600" dirty="0"/>
              <a:t>	</a:t>
            </a:r>
          </a:p>
          <a:p>
            <a:pPr lvl="1"/>
            <a:r>
              <a:rPr lang="en-US" sz="2300" dirty="0"/>
              <a:t>038.1 Staphylococcal </a:t>
            </a:r>
            <a:r>
              <a:rPr lang="en-US" sz="2300" dirty="0" smtClean="0"/>
              <a:t>septicemia</a:t>
            </a:r>
            <a:r>
              <a:rPr lang="en-US" sz="2300" dirty="0"/>
              <a:t>	</a:t>
            </a:r>
          </a:p>
          <a:p>
            <a:pPr lvl="2"/>
            <a:r>
              <a:rPr lang="en-US" sz="2000" dirty="0"/>
              <a:t>038.10 Staphylococcal septicemia, </a:t>
            </a:r>
            <a:r>
              <a:rPr lang="en-US" sz="2000" dirty="0" smtClean="0"/>
              <a:t>unspecified</a:t>
            </a:r>
            <a:r>
              <a:rPr lang="en-US" sz="2000" dirty="0"/>
              <a:t>	</a:t>
            </a:r>
          </a:p>
          <a:p>
            <a:pPr lvl="2"/>
            <a:r>
              <a:rPr lang="en-US" sz="2000" dirty="0"/>
              <a:t>038.11 Methicillin susceptible Staphylococcus aureus septicemia</a:t>
            </a:r>
          </a:p>
          <a:p>
            <a:pPr lvl="3"/>
            <a:r>
              <a:rPr lang="en-US" sz="1700" dirty="0"/>
              <a:t>MSSA septicemia</a:t>
            </a:r>
          </a:p>
          <a:p>
            <a:pPr lvl="3"/>
            <a:r>
              <a:rPr lang="en-US" sz="1700" dirty="0"/>
              <a:t>Staphylococcus aureus septicemia </a:t>
            </a:r>
            <a:r>
              <a:rPr lang="en-US" sz="1700" dirty="0" smtClean="0"/>
              <a:t>NOS</a:t>
            </a:r>
            <a:endParaRPr lang="en-US" sz="1700" dirty="0"/>
          </a:p>
          <a:p>
            <a:pPr lvl="1"/>
            <a:r>
              <a:rPr lang="en-US" sz="2300" dirty="0"/>
              <a:t>038.12 Methicillin resistant Staphylococcus aureus </a:t>
            </a:r>
            <a:r>
              <a:rPr lang="en-US" sz="2300" dirty="0" smtClean="0"/>
              <a:t>septicemia</a:t>
            </a:r>
            <a:endParaRPr lang="en-US" sz="2300" dirty="0"/>
          </a:p>
          <a:p>
            <a:pPr lvl="1"/>
            <a:r>
              <a:rPr lang="en-US" sz="2300" dirty="0"/>
              <a:t>038.19 Other staphylococcal </a:t>
            </a:r>
            <a:r>
              <a:rPr lang="en-US" sz="2300" dirty="0" smtClean="0"/>
              <a:t>septicemia</a:t>
            </a:r>
          </a:p>
          <a:p>
            <a:endParaRPr lang="en-US" dirty="0"/>
          </a:p>
          <a:p>
            <a:endParaRPr lang="en-US" dirty="0"/>
          </a:p>
        </p:txBody>
      </p:sp>
    </p:spTree>
    <p:extLst>
      <p:ext uri="{BB962C8B-B14F-4D97-AF65-F5344CB8AC3E}">
        <p14:creationId xmlns:p14="http://schemas.microsoft.com/office/powerpoint/2010/main" val="10156577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ICD 9: Catch-all Codes and </a:t>
            </a:r>
            <a:br>
              <a:rPr lang="en-US" dirty="0" smtClean="0"/>
            </a:br>
            <a:r>
              <a:rPr lang="en-US" dirty="0" smtClean="0"/>
              <a:t>Scattered Exclusions</a:t>
            </a:r>
            <a:endParaRPr lang="en-US" dirty="0"/>
          </a:p>
        </p:txBody>
      </p:sp>
      <p:sp>
        <p:nvSpPr>
          <p:cNvPr id="3" name="Content Placeholder 2"/>
          <p:cNvSpPr>
            <a:spLocks noGrp="1"/>
          </p:cNvSpPr>
          <p:nvPr>
            <p:ph idx="1"/>
          </p:nvPr>
        </p:nvSpPr>
        <p:spPr/>
        <p:txBody>
          <a:bodyPr>
            <a:normAutofit fontScale="70000" lnSpcReduction="20000"/>
          </a:bodyPr>
          <a:lstStyle/>
          <a:p>
            <a:r>
              <a:rPr lang="en-US" sz="2600" dirty="0"/>
              <a:t>041 Bacterial infection in conditions classified elsewhere and of unspecified site</a:t>
            </a:r>
            <a:endParaRPr lang="en-US" sz="2600" dirty="0">
              <a:hlinkClick r:id="rId3"/>
            </a:endParaRPr>
          </a:p>
          <a:p>
            <a:pPr lvl="1"/>
            <a:r>
              <a:rPr lang="en-US" sz="2300" dirty="0"/>
              <a:t>Note: This category is provided to be used as an additional code to identify the bacterial agent in diseases classified elsewhere. This category will also be used to classify bacterial infections of unspecified nature or site.</a:t>
            </a:r>
          </a:p>
          <a:p>
            <a:pPr lvl="1"/>
            <a:r>
              <a:rPr lang="en-US" sz="2300" dirty="0" smtClean="0"/>
              <a:t>Excludes: septicemia </a:t>
            </a:r>
            <a:r>
              <a:rPr lang="en-US" sz="2300" dirty="0"/>
              <a:t>(038.0-038.9</a:t>
            </a:r>
            <a:r>
              <a:rPr lang="en-US" sz="2300" dirty="0" smtClean="0"/>
              <a:t>)</a:t>
            </a:r>
            <a:r>
              <a:rPr lang="en-US" sz="2300" dirty="0"/>
              <a:t>	</a:t>
            </a:r>
          </a:p>
          <a:p>
            <a:pPr lvl="1"/>
            <a:r>
              <a:rPr lang="en-US" sz="2300" dirty="0"/>
              <a:t>041.1 </a:t>
            </a:r>
            <a:r>
              <a:rPr lang="en-US" sz="2300" dirty="0" smtClean="0"/>
              <a:t>Staphylococcus</a:t>
            </a:r>
            <a:endParaRPr lang="en-US" sz="2300" dirty="0"/>
          </a:p>
          <a:p>
            <a:pPr lvl="2"/>
            <a:r>
              <a:rPr lang="en-US" sz="2000" dirty="0"/>
              <a:t>041.10 Staphylococcus, </a:t>
            </a:r>
            <a:r>
              <a:rPr lang="en-US" sz="2000" dirty="0" smtClean="0"/>
              <a:t>unspecified</a:t>
            </a:r>
            <a:endParaRPr lang="en-US" sz="2000" dirty="0"/>
          </a:p>
          <a:p>
            <a:pPr lvl="2"/>
            <a:r>
              <a:rPr lang="en-US" sz="2000" dirty="0"/>
              <a:t>041.11 Methicillin susceptible Staphylococcus aureus</a:t>
            </a:r>
          </a:p>
          <a:p>
            <a:pPr lvl="3"/>
            <a:r>
              <a:rPr lang="en-US" sz="1700" dirty="0" smtClean="0"/>
              <a:t>MSSA</a:t>
            </a:r>
          </a:p>
          <a:p>
            <a:pPr lvl="3"/>
            <a:r>
              <a:rPr lang="en-US" sz="1700" dirty="0" smtClean="0"/>
              <a:t>Staphylococcus </a:t>
            </a:r>
            <a:r>
              <a:rPr lang="en-US" sz="1700" dirty="0"/>
              <a:t>aureus </a:t>
            </a:r>
            <a:r>
              <a:rPr lang="en-US" sz="1700" dirty="0" smtClean="0"/>
              <a:t>NOS</a:t>
            </a:r>
            <a:endParaRPr lang="en-US" sz="1700" dirty="0"/>
          </a:p>
          <a:p>
            <a:pPr lvl="2"/>
            <a:r>
              <a:rPr lang="en-US" sz="2000" dirty="0"/>
              <a:t>041.12 Methicillin resistant Staphylococcus aureus</a:t>
            </a:r>
          </a:p>
          <a:p>
            <a:pPr lvl="3"/>
            <a:r>
              <a:rPr lang="en-US" sz="1700" dirty="0"/>
              <a:t>Methicillin-resistant staphylococcus aureus (MRSA</a:t>
            </a:r>
            <a:r>
              <a:rPr lang="en-US" sz="1700" dirty="0" smtClean="0"/>
              <a:t>)</a:t>
            </a:r>
            <a:endParaRPr lang="en-US" sz="1700" dirty="0"/>
          </a:p>
          <a:p>
            <a:pPr lvl="2"/>
            <a:r>
              <a:rPr lang="en-US" sz="2000" dirty="0"/>
              <a:t>041.19 Other </a:t>
            </a:r>
            <a:r>
              <a:rPr lang="en-US" sz="2000" dirty="0" smtClean="0"/>
              <a:t>Staphylococcus</a:t>
            </a:r>
          </a:p>
          <a:p>
            <a:r>
              <a:rPr lang="en-US" sz="2600" dirty="0"/>
              <a:t>038 </a:t>
            </a:r>
            <a:r>
              <a:rPr lang="en-US" sz="2600" dirty="0" smtClean="0"/>
              <a:t>Septicemia</a:t>
            </a:r>
            <a:r>
              <a:rPr lang="en-US" sz="2600" dirty="0"/>
              <a:t>	</a:t>
            </a:r>
          </a:p>
          <a:p>
            <a:pPr lvl="1"/>
            <a:r>
              <a:rPr lang="en-US" sz="2300" dirty="0"/>
              <a:t>038.1 Staphylococcal </a:t>
            </a:r>
            <a:r>
              <a:rPr lang="en-US" sz="2300" dirty="0" smtClean="0"/>
              <a:t>septicemia</a:t>
            </a:r>
            <a:r>
              <a:rPr lang="en-US" sz="2300" dirty="0"/>
              <a:t>	</a:t>
            </a:r>
          </a:p>
          <a:p>
            <a:pPr lvl="2"/>
            <a:r>
              <a:rPr lang="en-US" sz="2000" dirty="0"/>
              <a:t>038.10 Staphylococcal septicemia, </a:t>
            </a:r>
            <a:r>
              <a:rPr lang="en-US" sz="2000" dirty="0" smtClean="0"/>
              <a:t>unspecified</a:t>
            </a:r>
            <a:r>
              <a:rPr lang="en-US" sz="2000" dirty="0"/>
              <a:t>	</a:t>
            </a:r>
          </a:p>
          <a:p>
            <a:pPr lvl="2"/>
            <a:r>
              <a:rPr lang="en-US" sz="2000" dirty="0"/>
              <a:t>038.11 Methicillin susceptible Staphylococcus aureus septicemia</a:t>
            </a:r>
          </a:p>
          <a:p>
            <a:pPr lvl="3"/>
            <a:r>
              <a:rPr lang="en-US" sz="1700" dirty="0"/>
              <a:t>MSSA septicemia</a:t>
            </a:r>
          </a:p>
          <a:p>
            <a:pPr lvl="3"/>
            <a:r>
              <a:rPr lang="en-US" sz="1700" dirty="0"/>
              <a:t>Staphylococcus aureus septicemia </a:t>
            </a:r>
            <a:r>
              <a:rPr lang="en-US" sz="1700" dirty="0" smtClean="0"/>
              <a:t>NOS</a:t>
            </a:r>
            <a:endParaRPr lang="en-US" sz="1700" dirty="0"/>
          </a:p>
          <a:p>
            <a:pPr lvl="1"/>
            <a:r>
              <a:rPr lang="en-US" sz="2300" dirty="0"/>
              <a:t>038.12 Methicillin resistant Staphylococcus aureus </a:t>
            </a:r>
            <a:r>
              <a:rPr lang="en-US" sz="2300" dirty="0" smtClean="0"/>
              <a:t>septicemia</a:t>
            </a:r>
            <a:endParaRPr lang="en-US" sz="2300" dirty="0"/>
          </a:p>
          <a:p>
            <a:pPr lvl="1"/>
            <a:r>
              <a:rPr lang="en-US" sz="2300" dirty="0"/>
              <a:t>038.19 Other staphylococcal </a:t>
            </a:r>
            <a:r>
              <a:rPr lang="en-US" sz="2300" dirty="0" smtClean="0"/>
              <a:t>septicemia</a:t>
            </a:r>
          </a:p>
          <a:p>
            <a:endParaRPr lang="en-US" dirty="0"/>
          </a:p>
          <a:p>
            <a:endParaRPr lang="en-US" dirty="0"/>
          </a:p>
        </p:txBody>
      </p:sp>
      <p:sp>
        <p:nvSpPr>
          <p:cNvPr id="4" name="Rectangle 3"/>
          <p:cNvSpPr/>
          <p:nvPr/>
        </p:nvSpPr>
        <p:spPr>
          <a:xfrm>
            <a:off x="838200" y="2438400"/>
            <a:ext cx="7772400" cy="1295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FF"/>
                </a:solidFill>
              </a:rPr>
              <a:t>[041.19] Other Staphylococcus</a:t>
            </a:r>
          </a:p>
          <a:p>
            <a:pPr algn="ctr"/>
            <a:r>
              <a:rPr lang="en-US" dirty="0">
                <a:solidFill>
                  <a:srgbClr val="FFFFFF"/>
                </a:solidFill>
              </a:rPr>
              <a:t>[041] Bacterial infection in conditions classified elsewhere and of unspecified site.</a:t>
            </a:r>
            <a:endParaRPr lang="en-US" dirty="0">
              <a:solidFill>
                <a:srgbClr val="FFFFFF"/>
              </a:solidFill>
            </a:endParaRPr>
          </a:p>
        </p:txBody>
      </p:sp>
    </p:spTree>
    <p:extLst>
      <p:ext uri="{BB962C8B-B14F-4D97-AF65-F5344CB8AC3E}">
        <p14:creationId xmlns:p14="http://schemas.microsoft.com/office/powerpoint/2010/main" val="30924458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The Antibiotic Race</a:t>
            </a:r>
            <a:endParaRPr lang="en-US" dirty="0"/>
          </a:p>
        </p:txBody>
      </p:sp>
      <p:graphicFrame>
        <p:nvGraphicFramePr>
          <p:cNvPr id="4" name="Content Placeholder 3"/>
          <p:cNvGraphicFramePr>
            <a:graphicFrameLocks noGrp="1"/>
          </p:cNvGraphicFramePr>
          <p:nvPr>
            <p:ph idx="1"/>
          </p:nvPr>
        </p:nvGraphicFramePr>
        <p:xfrm>
          <a:off x="457200" y="1600200"/>
          <a:ext cx="8229600" cy="3708400"/>
        </p:xfrm>
        <a:graphic>
          <a:graphicData uri="http://schemas.openxmlformats.org/drawingml/2006/table">
            <a:tbl>
              <a:tblPr firstRow="1" bandRow="1">
                <a:tableStyleId>{5C22544A-7EE6-4342-B048-85BDC9FD1C3A}</a:tableStyleId>
              </a:tblPr>
              <a:tblGrid>
                <a:gridCol w="838200"/>
                <a:gridCol w="7391400"/>
              </a:tblGrid>
              <a:tr h="370840">
                <a:tc>
                  <a:txBody>
                    <a:bodyPr/>
                    <a:lstStyle/>
                    <a:p>
                      <a:r>
                        <a:rPr lang="en-US" dirty="0" smtClean="0"/>
                        <a:t>Year</a:t>
                      </a:r>
                      <a:endParaRPr lang="en-US" dirty="0"/>
                    </a:p>
                  </a:txBody>
                  <a:tcPr/>
                </a:tc>
                <a:tc>
                  <a:txBody>
                    <a:bodyPr/>
                    <a:lstStyle/>
                    <a:p>
                      <a:r>
                        <a:rPr lang="en-US" dirty="0" smtClean="0"/>
                        <a:t>Antibiotic Effectiveness</a:t>
                      </a:r>
                      <a:endParaRPr lang="en-US" dirty="0"/>
                    </a:p>
                  </a:txBody>
                  <a:tcPr/>
                </a:tc>
              </a:tr>
              <a:tr h="370840">
                <a:tc>
                  <a:txBody>
                    <a:bodyPr/>
                    <a:lstStyle/>
                    <a:p>
                      <a:r>
                        <a:rPr lang="en-US" dirty="0" smtClean="0"/>
                        <a:t>1943</a:t>
                      </a:r>
                      <a:endParaRPr lang="en-US" dirty="0"/>
                    </a:p>
                  </a:txBody>
                  <a:tcPr/>
                </a:tc>
                <a:tc>
                  <a:txBody>
                    <a:bodyPr/>
                    <a:lstStyle/>
                    <a:p>
                      <a:r>
                        <a:rPr lang="en-US" dirty="0" smtClean="0"/>
                        <a:t>Penicillin available</a:t>
                      </a:r>
                      <a:endParaRPr lang="en-US" dirty="0"/>
                    </a:p>
                  </a:txBody>
                  <a:tcPr/>
                </a:tc>
              </a:tr>
              <a:tr h="370840">
                <a:tc>
                  <a:txBody>
                    <a:bodyPr/>
                    <a:lstStyle/>
                    <a:p>
                      <a:r>
                        <a:rPr lang="en-US" dirty="0" smtClean="0"/>
                        <a:t>1947</a:t>
                      </a:r>
                      <a:endParaRPr lang="en-US" dirty="0"/>
                    </a:p>
                  </a:txBody>
                  <a:tcPr/>
                </a:tc>
                <a:tc>
                  <a:txBody>
                    <a:bodyPr/>
                    <a:lstStyle/>
                    <a:p>
                      <a:r>
                        <a:rPr lang="en-US" dirty="0" smtClean="0"/>
                        <a:t>First resistant strains reported</a:t>
                      </a:r>
                      <a:endParaRPr lang="en-US" dirty="0"/>
                    </a:p>
                  </a:txBody>
                  <a:tcPr/>
                </a:tc>
              </a:tr>
              <a:tr h="370840">
                <a:tc>
                  <a:txBody>
                    <a:bodyPr/>
                    <a:lstStyle/>
                    <a:p>
                      <a:r>
                        <a:rPr lang="en-US" dirty="0" smtClean="0"/>
                        <a:t>1960s</a:t>
                      </a:r>
                      <a:endParaRPr lang="en-US" dirty="0"/>
                    </a:p>
                  </a:txBody>
                  <a:tcPr/>
                </a:tc>
                <a:tc>
                  <a:txBody>
                    <a:bodyPr/>
                    <a:lstStyle/>
                    <a:p>
                      <a:r>
                        <a:rPr lang="en-US" dirty="0" smtClean="0"/>
                        <a:t>Switch</a:t>
                      </a:r>
                      <a:r>
                        <a:rPr lang="en-US" baseline="0" dirty="0" smtClean="0"/>
                        <a:t> to methicillin</a:t>
                      </a:r>
                      <a:endParaRPr lang="en-US" dirty="0"/>
                    </a:p>
                  </a:txBody>
                  <a:tcPr/>
                </a:tc>
              </a:tr>
              <a:tr h="370840">
                <a:tc>
                  <a:txBody>
                    <a:bodyPr/>
                    <a:lstStyle/>
                    <a:p>
                      <a:r>
                        <a:rPr lang="en-US" dirty="0" smtClean="0"/>
                        <a:t>1961</a:t>
                      </a:r>
                      <a:endParaRPr lang="en-US" dirty="0"/>
                    </a:p>
                  </a:txBody>
                  <a:tcPr/>
                </a:tc>
                <a:tc>
                  <a:txBody>
                    <a:bodyPr/>
                    <a:lstStyle/>
                    <a:p>
                      <a:r>
                        <a:rPr lang="en-US" dirty="0" smtClean="0"/>
                        <a:t>Methicillin-resistant strain found in Cairo</a:t>
                      </a:r>
                      <a:endParaRPr lang="en-US" dirty="0"/>
                    </a:p>
                  </a:txBody>
                  <a:tcPr/>
                </a:tc>
              </a:tr>
              <a:tr h="370840">
                <a:tc>
                  <a:txBody>
                    <a:bodyPr/>
                    <a:lstStyle/>
                    <a:p>
                      <a:r>
                        <a:rPr lang="en-US" dirty="0" smtClean="0"/>
                        <a:t>1980s</a:t>
                      </a:r>
                      <a:endParaRPr lang="en-US" dirty="0"/>
                    </a:p>
                  </a:txBody>
                  <a:tcPr/>
                </a:tc>
                <a:tc>
                  <a:txBody>
                    <a:bodyPr/>
                    <a:lstStyle/>
                    <a:p>
                      <a:r>
                        <a:rPr lang="en-US" dirty="0" smtClean="0"/>
                        <a:t>Methicillin resistance rising, </a:t>
                      </a:r>
                      <a:r>
                        <a:rPr lang="en-US" dirty="0" err="1" smtClean="0"/>
                        <a:t>vancomycin</a:t>
                      </a:r>
                      <a:r>
                        <a:rPr lang="en-US" baseline="0" dirty="0" smtClean="0"/>
                        <a:t> used as a last resort</a:t>
                      </a:r>
                      <a:endParaRPr lang="en-US" dirty="0"/>
                    </a:p>
                  </a:txBody>
                  <a:tcPr/>
                </a:tc>
              </a:tr>
              <a:tr h="370840">
                <a:tc>
                  <a:txBody>
                    <a:bodyPr/>
                    <a:lstStyle/>
                    <a:p>
                      <a:r>
                        <a:rPr lang="en-US" dirty="0" smtClean="0"/>
                        <a:t>1992</a:t>
                      </a:r>
                      <a:endParaRPr lang="en-US" dirty="0"/>
                    </a:p>
                  </a:txBody>
                  <a:tcPr/>
                </a:tc>
                <a:tc>
                  <a:txBody>
                    <a:bodyPr/>
                    <a:lstStyle/>
                    <a:p>
                      <a:r>
                        <a:rPr lang="en-US" dirty="0" smtClean="0"/>
                        <a:t>15% methicillin-resistant</a:t>
                      </a:r>
                      <a:endParaRPr lang="en-US" dirty="0"/>
                    </a:p>
                  </a:txBody>
                  <a:tcPr/>
                </a:tc>
              </a:tr>
              <a:tr h="370840">
                <a:tc>
                  <a:txBody>
                    <a:bodyPr/>
                    <a:lstStyle/>
                    <a:p>
                      <a:r>
                        <a:rPr lang="en-US" dirty="0" smtClean="0"/>
                        <a:t>1996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35% methicillin-resistant</a:t>
                      </a:r>
                    </a:p>
                  </a:txBody>
                  <a:tcPr/>
                </a:tc>
              </a:tr>
              <a:tr h="370840">
                <a:tc>
                  <a:txBody>
                    <a:bodyPr/>
                    <a:lstStyle/>
                    <a:p>
                      <a:r>
                        <a:rPr lang="en-US" dirty="0" smtClean="0"/>
                        <a:t>2000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50% methicillin-resistant</a:t>
                      </a:r>
                    </a:p>
                  </a:txBody>
                  <a:tcPr/>
                </a:tc>
              </a:tr>
              <a:tr h="370840">
                <a:tc>
                  <a:txBody>
                    <a:bodyPr/>
                    <a:lstStyle/>
                    <a:p>
                      <a:r>
                        <a:rPr lang="en-US" dirty="0" smtClean="0"/>
                        <a:t>2002</a:t>
                      </a:r>
                      <a:endParaRPr lang="en-US" dirty="0"/>
                    </a:p>
                  </a:txBody>
                  <a:tcPr/>
                </a:tc>
                <a:tc>
                  <a:txBody>
                    <a:bodyPr/>
                    <a:lstStyle/>
                    <a:p>
                      <a:r>
                        <a:rPr lang="en-US" dirty="0" err="1" smtClean="0"/>
                        <a:t>Vancomycin</a:t>
                      </a:r>
                      <a:r>
                        <a:rPr lang="en-US" dirty="0" smtClean="0"/>
                        <a:t> resistance reported</a:t>
                      </a:r>
                      <a:endParaRPr lang="en-US" dirty="0"/>
                    </a:p>
                  </a:txBody>
                  <a:tcPr/>
                </a:tc>
              </a:tr>
            </a:tbl>
          </a:graphicData>
        </a:graphic>
      </p:graphicFrame>
      <p:sp>
        <p:nvSpPr>
          <p:cNvPr id="5" name="TextBox 4"/>
          <p:cNvSpPr txBox="1"/>
          <p:nvPr/>
        </p:nvSpPr>
        <p:spPr>
          <a:xfrm>
            <a:off x="533400" y="5430106"/>
            <a:ext cx="2601481" cy="369332"/>
          </a:xfrm>
          <a:prstGeom prst="rect">
            <a:avLst/>
          </a:prstGeom>
          <a:noFill/>
        </p:spPr>
        <p:txBody>
          <a:bodyPr wrap="none" rtlCol="0">
            <a:spAutoFit/>
          </a:bodyPr>
          <a:lstStyle/>
          <a:p>
            <a:r>
              <a:rPr lang="en-US" dirty="0">
                <a:solidFill>
                  <a:srgbClr val="292934"/>
                </a:solidFill>
              </a:rPr>
              <a:t>(from </a:t>
            </a:r>
            <a:r>
              <a:rPr lang="en-US" dirty="0" err="1">
                <a:solidFill>
                  <a:srgbClr val="292934"/>
                </a:solidFill>
              </a:rPr>
              <a:t>Knobler</a:t>
            </a:r>
            <a:r>
              <a:rPr lang="en-US" dirty="0">
                <a:solidFill>
                  <a:srgbClr val="292934"/>
                </a:solidFill>
              </a:rPr>
              <a:t> et al, 2003)</a:t>
            </a:r>
            <a:endParaRPr lang="en-US" dirty="0">
              <a:solidFill>
                <a:srgbClr val="292934"/>
              </a:solidFill>
            </a:endParaRPr>
          </a:p>
        </p:txBody>
      </p:sp>
    </p:spTree>
    <p:extLst>
      <p:ext uri="{BB962C8B-B14F-4D97-AF65-F5344CB8AC3E}">
        <p14:creationId xmlns:p14="http://schemas.microsoft.com/office/powerpoint/2010/main" val="5370108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Motivation: IDO Extension ontologies in the BFO/OGMS/IDO framework</a:t>
            </a:r>
            <a:endParaRPr lang="en-US" dirty="0"/>
          </a:p>
        </p:txBody>
      </p:sp>
      <p:sp>
        <p:nvSpPr>
          <p:cNvPr id="3" name="Content Placeholder 2"/>
          <p:cNvSpPr>
            <a:spLocks noGrp="1"/>
          </p:cNvSpPr>
          <p:nvPr>
            <p:ph idx="1"/>
          </p:nvPr>
        </p:nvSpPr>
        <p:spPr/>
        <p:txBody>
          <a:bodyPr/>
          <a:lstStyle/>
          <a:p>
            <a:r>
              <a:rPr lang="en-US" dirty="0" smtClean="0"/>
              <a:t>What makes ontologies like IDO and IDO-Staph interesting from the perspective of ontology development?</a:t>
            </a:r>
          </a:p>
          <a:p>
            <a:r>
              <a:rPr lang="en-US" dirty="0" smtClean="0"/>
              <a:t>Host-Pathogen Interactions: The parts and processes of </a:t>
            </a:r>
            <a:r>
              <a:rPr lang="en-US" i="1" dirty="0" smtClean="0"/>
              <a:t>two</a:t>
            </a:r>
            <a:r>
              <a:rPr lang="en-US" dirty="0" smtClean="0"/>
              <a:t> organisms must be modeled.</a:t>
            </a:r>
          </a:p>
          <a:p>
            <a:r>
              <a:rPr lang="en-US" dirty="0" smtClean="0"/>
              <a:t>Co-evolution of biological functions</a:t>
            </a:r>
          </a:p>
          <a:p>
            <a:r>
              <a:rPr lang="en-US" dirty="0" smtClean="0"/>
              <a:t>Transmission processes and the chain of infection</a:t>
            </a:r>
          </a:p>
          <a:p>
            <a:r>
              <a:rPr lang="en-US" dirty="0" smtClean="0"/>
              <a:t>Horizontal gene transfer and clonal nature of Staph aureus</a:t>
            </a:r>
          </a:p>
          <a:p>
            <a:r>
              <a:rPr lang="en-US" dirty="0" smtClean="0"/>
              <a:t>Pace of scientific discoveries about pathogenic strains will stress test the universals. </a:t>
            </a:r>
          </a:p>
          <a:p>
            <a:endParaRPr lang="en-US" dirty="0" smtClean="0"/>
          </a:p>
          <a:p>
            <a:pPr marL="0" indent="0">
              <a:buNone/>
            </a:pPr>
            <a:endParaRPr lang="en-US" dirty="0" smtClean="0"/>
          </a:p>
        </p:txBody>
      </p:sp>
    </p:spTree>
    <p:extLst>
      <p:ext uri="{BB962C8B-B14F-4D97-AF65-F5344CB8AC3E}">
        <p14:creationId xmlns:p14="http://schemas.microsoft.com/office/powerpoint/2010/main" val="33571980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IDO-Staph: 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Initial Release Candidate: </a:t>
            </a:r>
            <a:r>
              <a:rPr lang="en-US" dirty="0">
                <a:hlinkClick r:id="rId2"/>
              </a:rPr>
              <a:t>http://</a:t>
            </a:r>
            <a:r>
              <a:rPr lang="en-US" dirty="0" smtClean="0">
                <a:hlinkClick r:id="rId2"/>
              </a:rPr>
              <a:t>purl.obolibrary.org/obo/ido/sa.owl</a:t>
            </a:r>
            <a:endParaRPr lang="en-US" dirty="0" smtClean="0"/>
          </a:p>
          <a:p>
            <a:r>
              <a:rPr lang="en-US" dirty="0"/>
              <a:t>Google Code Page: </a:t>
            </a:r>
            <a:r>
              <a:rPr lang="en-US" dirty="0">
                <a:hlinkClick r:id="rId3"/>
              </a:rPr>
              <a:t>http://code.google.com/p/ido-staph</a:t>
            </a:r>
            <a:r>
              <a:rPr lang="en-US" dirty="0" smtClean="0">
                <a:hlinkClick r:id="rId3"/>
              </a:rPr>
              <a:t>/</a:t>
            </a:r>
            <a:r>
              <a:rPr lang="en-US" dirty="0" smtClean="0"/>
              <a:t> </a:t>
            </a:r>
          </a:p>
          <a:p>
            <a:r>
              <a:rPr lang="en-US" dirty="0" smtClean="0"/>
              <a:t>Scope </a:t>
            </a:r>
          </a:p>
          <a:p>
            <a:pPr lvl="1"/>
            <a:r>
              <a:rPr lang="en-US" dirty="0" smtClean="0"/>
              <a:t>Entities specific to Staphylococcus aureus (Sa) infectious diseases at multiple granularities</a:t>
            </a:r>
          </a:p>
          <a:p>
            <a:pPr lvl="1"/>
            <a:r>
              <a:rPr lang="en-US" dirty="0" smtClean="0"/>
              <a:t>Biological and clinical terms describing host-Sa interactions</a:t>
            </a:r>
          </a:p>
          <a:p>
            <a:r>
              <a:rPr lang="en-US" dirty="0" smtClean="0"/>
              <a:t>An IDO extension ontology</a:t>
            </a:r>
          </a:p>
          <a:p>
            <a:pPr lvl="1"/>
            <a:r>
              <a:rPr lang="en-US" dirty="0" smtClean="0"/>
              <a:t>Extends IDO-Core, OGMS</a:t>
            </a:r>
          </a:p>
          <a:p>
            <a:pPr lvl="1"/>
            <a:r>
              <a:rPr lang="en-US" dirty="0" smtClean="0"/>
              <a:t>BFO as an upper ontology </a:t>
            </a:r>
          </a:p>
          <a:p>
            <a:pPr lvl="1"/>
            <a:r>
              <a:rPr lang="en-US" dirty="0" smtClean="0"/>
              <a:t>Built on OBO Foundry principles</a:t>
            </a:r>
          </a:p>
          <a:p>
            <a:r>
              <a:rPr lang="en-US" dirty="0" smtClean="0"/>
              <a:t>Applications </a:t>
            </a:r>
          </a:p>
          <a:p>
            <a:pPr lvl="1"/>
            <a:r>
              <a:rPr lang="en-US" dirty="0" smtClean="0"/>
              <a:t>Annotation of clinical case report forms</a:t>
            </a:r>
          </a:p>
          <a:p>
            <a:pPr lvl="1"/>
            <a:r>
              <a:rPr lang="en-US" dirty="0" smtClean="0"/>
              <a:t>Lattice of infectious diseases</a:t>
            </a:r>
          </a:p>
          <a:p>
            <a:endParaRPr lang="en-US" dirty="0"/>
          </a:p>
        </p:txBody>
      </p:sp>
    </p:spTree>
    <p:extLst>
      <p:ext uri="{BB962C8B-B14F-4D97-AF65-F5344CB8AC3E}">
        <p14:creationId xmlns:p14="http://schemas.microsoft.com/office/powerpoint/2010/main" val="34086772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636</Words>
  <Application>Microsoft Office PowerPoint</Application>
  <PresentationFormat>On-screen Show (4:3)</PresentationFormat>
  <Paragraphs>130</Paragraphs>
  <Slides>11</Slides>
  <Notes>4</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Clarity</vt:lpstr>
      <vt:lpstr>PowerPoint Presentation</vt:lpstr>
      <vt:lpstr>Outline</vt:lpstr>
      <vt:lpstr>Motivation: “Toward Precision Medicine: Building a Knowledge Network for Biomedical Research and a New Taxonomy of Disease”</vt:lpstr>
      <vt:lpstr>International Classification of Diseases</vt:lpstr>
      <vt:lpstr>ICD 9: Catch-all Codes and  Scattered Exclusions</vt:lpstr>
      <vt:lpstr>ICD 9: Catch-all Codes and  Scattered Exclusions</vt:lpstr>
      <vt:lpstr>Motivation: The Antibiotic Race</vt:lpstr>
      <vt:lpstr>Motivation: IDO Extension ontologies in the BFO/OGMS/IDO framework</vt:lpstr>
      <vt:lpstr>IDO-Staph: Introduction</vt:lpstr>
      <vt:lpstr>IDO: Core and Extensions Framework</vt:lpstr>
      <vt:lpstr>A Lattice of Lightweight  Application-Specific Ontologies</vt:lpstr>
    </vt:vector>
  </TitlesOfParts>
  <Company>SUNY Campus Agreement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phismith</dc:creator>
  <cp:lastModifiedBy>phismith</cp:lastModifiedBy>
  <cp:revision>1</cp:revision>
  <dcterms:created xsi:type="dcterms:W3CDTF">2012-11-07T03:18:21Z</dcterms:created>
  <dcterms:modified xsi:type="dcterms:W3CDTF">2012-11-07T03:19:41Z</dcterms:modified>
</cp:coreProperties>
</file>