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60" r:id="rId4"/>
    <p:sldId id="262" r:id="rId5"/>
    <p:sldId id="263" r:id="rId6"/>
    <p:sldId id="264" r:id="rId7"/>
    <p:sldId id="267" r:id="rId8"/>
    <p:sldId id="268" r:id="rId9"/>
    <p:sldId id="270" r:id="rId10"/>
    <p:sldId id="271" r:id="rId11"/>
    <p:sldId id="276" r:id="rId12"/>
    <p:sldId id="277" r:id="rId13"/>
    <p:sldId id="278" r:id="rId14"/>
    <p:sldId id="279" r:id="rId15"/>
    <p:sldId id="280" r:id="rId16"/>
    <p:sldId id="281" r:id="rId17"/>
    <p:sldId id="282" r:id="rId18"/>
    <p:sldId id="294" r:id="rId19"/>
    <p:sldId id="295" r:id="rId20"/>
    <p:sldId id="298" r:id="rId21"/>
    <p:sldId id="296" r:id="rId22"/>
    <p:sldId id="29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9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C34087-AB64-4947-B7BD-C6ACFFC53252}" type="datetimeFigureOut">
              <a:rPr lang="en-GB" smtClean="0"/>
              <a:t>24/09/2012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06086-5636-43D4-9F2E-E1FA3AF9AE4C}" type="slidenum">
              <a:rPr lang="en-GB" smtClean="0"/>
              <a:t>‹#›</a:t>
            </a:fld>
            <a:endParaRPr lang="en-GB"/>
          </a:p>
        </p:txBody>
      </p:sp>
    </p:spTree>
    <p:extLst>
      <p:ext uri="{BB962C8B-B14F-4D97-AF65-F5344CB8AC3E}">
        <p14:creationId xmlns:p14="http://schemas.microsoft.com/office/powerpoint/2010/main" val="361875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1</a:t>
            </a:fld>
            <a:endParaRPr lang="en-GB"/>
          </a:p>
        </p:txBody>
      </p:sp>
    </p:spTree>
    <p:extLst>
      <p:ext uri="{BB962C8B-B14F-4D97-AF65-F5344CB8AC3E}">
        <p14:creationId xmlns:p14="http://schemas.microsoft.com/office/powerpoint/2010/main" val="1431824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smtClean="0"/>
              <a:t>It would be useful, therefore, to compare data for addicted patients with data for patients with other preoccupations or failed goal-directed behaviours. But no</a:t>
            </a:r>
            <a:r>
              <a:rPr lang="en-GB" sz="1200" baseline="0" dirty="0" smtClean="0"/>
              <a:t> computational methods facilitate this type of cross-searching at present. Again, it comes down to human effort to find or create the right sort of data. Targeted studies can be designed that do this on a one-by-one basis: see, for example, http://jnnp.bmj.com/content/68/6/731.full – which compares data on </a:t>
            </a:r>
            <a:r>
              <a:rPr lang="en-GB" sz="1200" baseline="0" dirty="0" err="1" smtClean="0"/>
              <a:t>dysexecutive</a:t>
            </a:r>
            <a:r>
              <a:rPr lang="en-GB" sz="1200" baseline="0" dirty="0" smtClean="0"/>
              <a:t> syndrome with patients who have alcoholism.  Good study design is always a good idea, but the availability of published data on various conditions would allow re-use of that data in other contexts, if the links from symptoms to disorders were made more explicit. </a:t>
            </a:r>
            <a:endParaRPr lang="en-GB" sz="1200" dirty="0" smtClean="0"/>
          </a:p>
          <a:p>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12</a:t>
            </a:fld>
            <a:endParaRPr lang="en-GB"/>
          </a:p>
        </p:txBody>
      </p:sp>
    </p:spTree>
    <p:extLst>
      <p:ext uri="{BB962C8B-B14F-4D97-AF65-F5344CB8AC3E}">
        <p14:creationId xmlns:p14="http://schemas.microsoft.com/office/powerpoint/2010/main" val="266855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B1E2B9C9-2993-4072-B34D-3A51931DAD60}" type="slidenum">
              <a:rPr lang="en-GB" smtClean="0"/>
              <a:pPr/>
              <a:t>13</a:t>
            </a:fld>
            <a:endParaRPr lang="en-GB"/>
          </a:p>
        </p:txBody>
      </p:sp>
    </p:spTree>
    <p:extLst>
      <p:ext uri="{BB962C8B-B14F-4D97-AF65-F5344CB8AC3E}">
        <p14:creationId xmlns:p14="http://schemas.microsoft.com/office/powerpoint/2010/main" val="3740348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Psychological standard test for ‘</a:t>
            </a:r>
            <a:r>
              <a:rPr lang="en-GB" dirty="0" err="1" smtClean="0"/>
              <a:t>dysexective</a:t>
            </a:r>
            <a:r>
              <a:rPr lang="en-GB" baseline="0" dirty="0" smtClean="0"/>
              <a:t> syndrome’ =&gt; failure of normal executive functions such as planning, organising, initiating … =&gt; </a:t>
            </a:r>
            <a:endParaRPr lang="en-GB" dirty="0" smtClean="0"/>
          </a:p>
          <a:p>
            <a:r>
              <a:rPr lang="en-GB" dirty="0" smtClean="0"/>
              <a:t>http://www.dwp.gov.uk/docs/no2-sum-03-test-review-2.pdf</a:t>
            </a:r>
          </a:p>
          <a:p>
            <a:endParaRPr lang="en-GB" dirty="0" smtClean="0"/>
          </a:p>
          <a:p>
            <a:r>
              <a:rPr lang="en-GB" dirty="0" smtClean="0"/>
              <a:t>Footnote: data should be compared only if it</a:t>
            </a:r>
            <a:r>
              <a:rPr lang="en-GB" baseline="0" dirty="0" smtClean="0"/>
              <a:t> makes sense to do so!  That’s the reason for explicitly characterising and classifying symptoms </a:t>
            </a:r>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14</a:t>
            </a:fld>
            <a:endParaRPr lang="en-GB"/>
          </a:p>
        </p:txBody>
      </p:sp>
    </p:spTree>
    <p:extLst>
      <p:ext uri="{BB962C8B-B14F-4D97-AF65-F5344CB8AC3E}">
        <p14:creationId xmlns:p14="http://schemas.microsoft.com/office/powerpoint/2010/main" val="968999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Pathway illustration sourced from KEGG: http://www.kegg.jp/kegg-bin/highlight_pathway?scale=1.0&amp;map=map05030&amp;keyword=addiction</a:t>
            </a:r>
          </a:p>
          <a:p>
            <a:r>
              <a:rPr lang="en-GB" dirty="0" smtClean="0"/>
              <a:t>NMR spectrum</a:t>
            </a:r>
            <a:r>
              <a:rPr lang="en-GB" baseline="0" dirty="0" smtClean="0"/>
              <a:t> illustration (of a derivative of cocaine) comes from http://www.justice.gov/dea/programs/forensicsci/microgram/journal_v4_num14/pg5.html</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15</a:t>
            </a:fld>
            <a:endParaRPr lang="en-GB"/>
          </a:p>
        </p:txBody>
      </p:sp>
    </p:spTree>
    <p:extLst>
      <p:ext uri="{BB962C8B-B14F-4D97-AF65-F5344CB8AC3E}">
        <p14:creationId xmlns:p14="http://schemas.microsoft.com/office/powerpoint/2010/main" val="321425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This</a:t>
            </a:r>
            <a:r>
              <a:rPr lang="en-GB" baseline="0" dirty="0" smtClean="0"/>
              <a:t> data on metabolites of cocaine was sourced </a:t>
            </a:r>
            <a:r>
              <a:rPr lang="en-GB" dirty="0" smtClean="0"/>
              <a:t>from the Human </a:t>
            </a:r>
            <a:r>
              <a:rPr lang="en-GB" dirty="0" err="1" smtClean="0"/>
              <a:t>Metabolome</a:t>
            </a:r>
            <a:r>
              <a:rPr lang="en-GB" dirty="0" smtClean="0"/>
              <a:t> Database (HMDB): http://www.hmdb.ca/metabolites/HMDB06348</a:t>
            </a:r>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16</a:t>
            </a:fld>
            <a:endParaRPr lang="en-GB"/>
          </a:p>
        </p:txBody>
      </p:sp>
    </p:spTree>
    <p:extLst>
      <p:ext uri="{BB962C8B-B14F-4D97-AF65-F5344CB8AC3E}">
        <p14:creationId xmlns:p14="http://schemas.microsoft.com/office/powerpoint/2010/main" val="2744641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17</a:t>
            </a:fld>
            <a:endParaRPr lang="en-GB"/>
          </a:p>
        </p:txBody>
      </p:sp>
    </p:spTree>
    <p:extLst>
      <p:ext uri="{BB962C8B-B14F-4D97-AF65-F5344CB8AC3E}">
        <p14:creationId xmlns:p14="http://schemas.microsoft.com/office/powerpoint/2010/main" val="3713527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of course, just one tiny part of</a:t>
            </a:r>
            <a:r>
              <a:rPr lang="en-GB" baseline="0" dirty="0" smtClean="0"/>
              <a:t> the story. The overall story would have to be built up out of many, many cross-ontology links.</a:t>
            </a:r>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solidFill>
                  <a:prstClr val="black"/>
                </a:solidFill>
              </a:rPr>
              <a:pPr/>
              <a:t>18</a:t>
            </a:fld>
            <a:endParaRPr lang="en-GB">
              <a:solidFill>
                <a:prstClr val="black"/>
              </a:solidFill>
            </a:endParaRPr>
          </a:p>
        </p:txBody>
      </p:sp>
    </p:spTree>
    <p:extLst>
      <p:ext uri="{BB962C8B-B14F-4D97-AF65-F5344CB8AC3E}">
        <p14:creationId xmlns:p14="http://schemas.microsoft.com/office/powerpoint/2010/main" val="1716662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Depression</a:t>
            </a:r>
            <a:r>
              <a:rPr lang="en-GB" baseline="0" dirty="0" smtClean="0"/>
              <a:t> and bipolar disorder are paradigm affective disorders. </a:t>
            </a:r>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19</a:t>
            </a:fld>
            <a:endParaRPr lang="en-GB"/>
          </a:p>
        </p:txBody>
      </p:sp>
    </p:spTree>
    <p:extLst>
      <p:ext uri="{BB962C8B-B14F-4D97-AF65-F5344CB8AC3E}">
        <p14:creationId xmlns:p14="http://schemas.microsoft.com/office/powerpoint/2010/main" val="119496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B1E2B9C9-2993-4072-B34D-3A51931DAD60}" type="slidenum">
              <a:rPr lang="en-GB" smtClean="0"/>
              <a:pPr/>
              <a:t>2</a:t>
            </a:fld>
            <a:endParaRPr lang="en-GB"/>
          </a:p>
        </p:txBody>
      </p:sp>
    </p:spTree>
    <p:extLst>
      <p:ext uri="{BB962C8B-B14F-4D97-AF65-F5344CB8AC3E}">
        <p14:creationId xmlns:p14="http://schemas.microsoft.com/office/powerpoint/2010/main" val="257773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a:t>
            </a:r>
            <a:r>
              <a:rPr lang="en-GB" baseline="0" dirty="0" smtClean="0"/>
              <a:t> the million dollar question, but the many billion dollars question!)</a:t>
            </a:r>
          </a:p>
          <a:p>
            <a:endParaRPr lang="en-GB" dirty="0" smtClean="0"/>
          </a:p>
          <a:p>
            <a:r>
              <a:rPr lang="en-GB" dirty="0" smtClean="0"/>
              <a:t>We’re drowning in data and starving for knowledge!  Not only different domains BUT different methods</a:t>
            </a:r>
            <a:r>
              <a:rPr lang="en-GB" baseline="0" dirty="0" smtClean="0"/>
              <a:t> and different subjects (model organisms </a:t>
            </a:r>
            <a:r>
              <a:rPr lang="en-GB" baseline="0" dirty="0" err="1" smtClean="0"/>
              <a:t>etc</a:t>
            </a:r>
            <a:r>
              <a:rPr lang="en-GB" baseline="0" dirty="0" smtClean="0"/>
              <a:t>)</a:t>
            </a:r>
            <a:endParaRPr lang="en-GB" dirty="0" smtClean="0"/>
          </a:p>
          <a:p>
            <a:r>
              <a:rPr lang="en-GB" dirty="0" smtClean="0"/>
              <a:t>Huge piles of different sorts of information coming out of different research areas. DIFFERENT PERSPECTIVES: if you try to get people to agree on names, they just don’t. But give them semantics-free identifiers and their own preferred (scoped) synonyms and you can get agreement on the definitions. </a:t>
            </a:r>
          </a:p>
          <a:p>
            <a:r>
              <a:rPr lang="en-GB" dirty="0" smtClean="0"/>
              <a:t>Nobody is an expert in everything, most scientists are stuck in their narrow area of focus and expertise (which is a good thing for progress because you HAVE to become that specialised)</a:t>
            </a:r>
          </a:p>
          <a:p>
            <a:endParaRPr lang="en-GB" dirty="0"/>
          </a:p>
        </p:txBody>
      </p:sp>
      <p:sp>
        <p:nvSpPr>
          <p:cNvPr id="4" name="Slide Number Placeholder 3"/>
          <p:cNvSpPr>
            <a:spLocks noGrp="1"/>
          </p:cNvSpPr>
          <p:nvPr>
            <p:ph type="sldNum" sz="quarter" idx="10"/>
          </p:nvPr>
        </p:nvSpPr>
        <p:spPr/>
        <p:txBody>
          <a:bodyPr/>
          <a:lstStyle/>
          <a:p>
            <a:fld id="{06282802-CEFD-41D9-ADA2-78A0017642C3}" type="slidenum">
              <a:rPr lang="en-GB" smtClean="0"/>
              <a:t>3</a:t>
            </a:fld>
            <a:endParaRPr lang="en-GB"/>
          </a:p>
        </p:txBody>
      </p:sp>
    </p:spTree>
    <p:extLst>
      <p:ext uri="{BB962C8B-B14F-4D97-AF65-F5344CB8AC3E}">
        <p14:creationId xmlns:p14="http://schemas.microsoft.com/office/powerpoint/2010/main" val="1544495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SNOMED, </a:t>
            </a:r>
            <a:r>
              <a:rPr lang="en-GB" dirty="0" err="1" smtClean="0"/>
              <a:t>MeSH</a:t>
            </a:r>
            <a:r>
              <a:rPr lang="en-GB" dirty="0" smtClean="0"/>
              <a:t>, ICD, ICF, Cognitive Atlas, Cognitive Paradigm Ontology, </a:t>
            </a:r>
          </a:p>
          <a:p>
            <a:r>
              <a:rPr lang="en-GB" dirty="0" smtClean="0"/>
              <a:t>We will build on these</a:t>
            </a:r>
            <a:r>
              <a:rPr lang="en-GB" baseline="0" dirty="0" smtClean="0"/>
              <a:t> vocabulary resources as sources, but maintain links so that we don’t lose mappings which have already been annotated to these sources.</a:t>
            </a:r>
          </a:p>
          <a:p>
            <a:r>
              <a:rPr lang="en-GB" baseline="0" dirty="0" smtClean="0"/>
              <a:t>Most of these sources maintain controlled vocabularies but not real ontologies.  There is a shortage of explicit relationships and formal (computable) definitions, so you can’t make </a:t>
            </a:r>
            <a:r>
              <a:rPr lang="en-GB" baseline="0" smtClean="0"/>
              <a:t>computational inferences. </a:t>
            </a:r>
            <a:endParaRPr lang="en-GB" dirty="0" smtClean="0"/>
          </a:p>
          <a:p>
            <a:endParaRPr lang="en-GB" dirty="0"/>
          </a:p>
        </p:txBody>
      </p:sp>
      <p:sp>
        <p:nvSpPr>
          <p:cNvPr id="4" name="Slide Number Placeholder 3"/>
          <p:cNvSpPr>
            <a:spLocks noGrp="1"/>
          </p:cNvSpPr>
          <p:nvPr>
            <p:ph type="sldNum" sz="quarter" idx="10"/>
          </p:nvPr>
        </p:nvSpPr>
        <p:spPr/>
        <p:txBody>
          <a:bodyPr/>
          <a:lstStyle/>
          <a:p>
            <a:fld id="{06282802-CEFD-41D9-ADA2-78A0017642C3}" type="slidenum">
              <a:rPr lang="en-GB" smtClean="0"/>
              <a:t>4</a:t>
            </a:fld>
            <a:endParaRPr lang="en-GB"/>
          </a:p>
        </p:txBody>
      </p:sp>
    </p:spTree>
    <p:extLst>
      <p:ext uri="{BB962C8B-B14F-4D97-AF65-F5344CB8AC3E}">
        <p14:creationId xmlns:p14="http://schemas.microsoft.com/office/powerpoint/2010/main" val="6771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i="1" dirty="0" smtClean="0">
                <a:latin typeface="Calibri" pitchFamily="34" charset="0"/>
                <a:ea typeface="Times New Roman" pitchFamily="18" charset="0"/>
                <a:cs typeface="Calibri" pitchFamily="34" charset="0"/>
              </a:rPr>
              <a:t>Mental functioning related anatomical</a:t>
            </a:r>
            <a:r>
              <a:rPr lang="en-GB" sz="1200" i="1" baseline="0" dirty="0" smtClean="0">
                <a:latin typeface="Calibri" pitchFamily="34" charset="0"/>
                <a:ea typeface="Times New Roman" pitchFamily="18" charset="0"/>
                <a:cs typeface="Calibri" pitchFamily="34" charset="0"/>
              </a:rPr>
              <a:t> structure: </a:t>
            </a:r>
            <a:r>
              <a:rPr lang="en-GB" sz="1200" i="1" dirty="0" smtClean="0">
                <a:latin typeface="Calibri" pitchFamily="34" charset="0"/>
                <a:ea typeface="Times New Roman" pitchFamily="18" charset="0"/>
                <a:cs typeface="Calibri" pitchFamily="34" charset="0"/>
              </a:rPr>
              <a:t>an anatomical structure in which there inheres the disposition to be the agent of a mental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dirty="0" smtClean="0">
                <a:latin typeface="Calibri" pitchFamily="34" charset="0"/>
                <a:ea typeface="Times New Roman" pitchFamily="18" charset="0"/>
                <a:cs typeface="Calibri" pitchFamily="34" charset="0"/>
              </a:rPr>
              <a:t>Behaviour inducing state: a bodily quality inhering in a mental functioning related anatomical structure which leads to behaviour of some sort</a:t>
            </a: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dirty="0" smtClean="0">
                <a:ea typeface="Times New Roman" pitchFamily="18" charset="0"/>
                <a:cs typeface="Calibri" pitchFamily="34" charset="0"/>
              </a:rPr>
              <a:t>Affective representation: </a:t>
            </a:r>
            <a:r>
              <a:rPr lang="en-GB" sz="1200" i="1" dirty="0" smtClean="0">
                <a:latin typeface="Calibri" pitchFamily="34" charset="0"/>
                <a:ea typeface="Times New Roman" pitchFamily="18" charset="0"/>
                <a:cs typeface="Calibri" pitchFamily="34" charset="0"/>
              </a:rPr>
              <a:t>a cognitive representation sustained by an organism about its own emotions</a:t>
            </a:r>
            <a:endParaRPr lang="en-GB" sz="1100" i="1" dirty="0" smtClean="0">
              <a:latin typeface="Calibri" pitchFamily="34" charset="0"/>
              <a:ea typeface="Calibri" pitchFamily="34"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dirty="0" smtClean="0">
                <a:ea typeface="Times New Roman" pitchFamily="18" charset="0"/>
                <a:cs typeface="Calibri" pitchFamily="34" charset="0"/>
              </a:rPr>
              <a:t>Cognitive</a:t>
            </a:r>
            <a:r>
              <a:rPr lang="en-GB" sz="1200" i="1" baseline="0" dirty="0" smtClean="0">
                <a:ea typeface="Times New Roman" pitchFamily="18" charset="0"/>
                <a:cs typeface="Calibri" pitchFamily="34" charset="0"/>
              </a:rPr>
              <a:t> representation: </a:t>
            </a:r>
            <a:r>
              <a:rPr lang="en-GB" sz="1200" i="1" dirty="0" smtClean="0">
                <a:latin typeface="Calibri" pitchFamily="34" charset="0"/>
                <a:ea typeface="Times New Roman" pitchFamily="18" charset="0"/>
                <a:cs typeface="Calibri" pitchFamily="34" charset="0"/>
              </a:rPr>
              <a:t>a representation which specifically depends on an anatomical structure in the cognitive system of an organism</a:t>
            </a:r>
            <a:endParaRPr lang="en-GB" sz="1200" i="1" dirty="0" smtClean="0">
              <a:ea typeface="Times New Roman" pitchFamily="18" charset="0"/>
              <a:cs typeface="Calibr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i="1" dirty="0" smtClean="0">
                <a:ea typeface="Times New Roman" pitchFamily="18" charset="0"/>
                <a:cs typeface="Calibri" pitchFamily="34" charset="0"/>
              </a:rPr>
              <a:t>Mental</a:t>
            </a:r>
            <a:r>
              <a:rPr lang="en-GB" sz="1200" i="1" baseline="0" dirty="0" smtClean="0">
                <a:ea typeface="Times New Roman" pitchFamily="18" charset="0"/>
                <a:cs typeface="Calibri" pitchFamily="34" charset="0"/>
              </a:rPr>
              <a:t> process: </a:t>
            </a:r>
            <a:r>
              <a:rPr lang="en-GB" sz="1200" i="1" dirty="0" smtClean="0">
                <a:latin typeface="Calibri" pitchFamily="34" charset="0"/>
                <a:ea typeface="Times New Roman" pitchFamily="18" charset="0"/>
                <a:cs typeface="Calibri" pitchFamily="34" charset="0"/>
              </a:rPr>
              <a:t>a bodily process which brings into being, sustains or modifies a cognitive representation or a behaviour inducing state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i="1" dirty="0" smtClean="0">
              <a:ea typeface="Times New Roman" pitchFamily="18" charset="0"/>
              <a:cs typeface="Calibri"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i="1" dirty="0" smtClean="0">
              <a:ea typeface="Times New Roman" pitchFamily="18" charset="0"/>
              <a:cs typeface="Calibri" pitchFamily="34" charset="0"/>
            </a:endParaRPr>
          </a:p>
          <a:p>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solidFill>
                  <a:prstClr val="black"/>
                </a:solidFill>
              </a:rPr>
              <a:pPr/>
              <a:t>5</a:t>
            </a:fld>
            <a:endParaRPr lang="en-GB">
              <a:solidFill>
                <a:prstClr val="black"/>
              </a:solidFill>
            </a:endParaRPr>
          </a:p>
        </p:txBody>
      </p:sp>
    </p:spTree>
    <p:extLst>
      <p:ext uri="{BB962C8B-B14F-4D97-AF65-F5344CB8AC3E}">
        <p14:creationId xmlns:p14="http://schemas.microsoft.com/office/powerpoint/2010/main" val="2528422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Arrows</a:t>
            </a:r>
            <a:r>
              <a:rPr lang="en-GB" baseline="0" dirty="0" smtClean="0"/>
              <a:t> show ‘imports’ relationships between ontologies</a:t>
            </a:r>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6</a:t>
            </a:fld>
            <a:endParaRPr lang="en-GB"/>
          </a:p>
        </p:txBody>
      </p:sp>
    </p:spTree>
    <p:extLst>
      <p:ext uri="{BB962C8B-B14F-4D97-AF65-F5344CB8AC3E}">
        <p14:creationId xmlns:p14="http://schemas.microsoft.com/office/powerpoint/2010/main" val="174901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7</a:t>
            </a:fld>
            <a:endParaRPr lang="en-GB"/>
          </a:p>
        </p:txBody>
      </p:sp>
    </p:spTree>
    <p:extLst>
      <p:ext uri="{BB962C8B-B14F-4D97-AF65-F5344CB8AC3E}">
        <p14:creationId xmlns:p14="http://schemas.microsoft.com/office/powerpoint/2010/main" val="119542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Obviously, these questions leave aside the complexities of co-occurrences, but for the higher-level</a:t>
            </a:r>
            <a:r>
              <a:rPr lang="en-GB" baseline="0" dirty="0" smtClean="0"/>
              <a:t> questions that would present no problem as long as aggregation occurred with the count of instances not the count of types. For the comparative questions at the lower level, you would want to exclude co-occurrences from the analysis if you were looking for genes that comparatively differed between the different classes. </a:t>
            </a:r>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9</a:t>
            </a:fld>
            <a:endParaRPr lang="en-GB"/>
          </a:p>
        </p:txBody>
      </p:sp>
    </p:spTree>
    <p:extLst>
      <p:ext uri="{BB962C8B-B14F-4D97-AF65-F5344CB8AC3E}">
        <p14:creationId xmlns:p14="http://schemas.microsoft.com/office/powerpoint/2010/main" val="1637960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desideratum may sound like wishful thinking but in fact it is ALREADY</a:t>
            </a:r>
            <a:r>
              <a:rPr lang="en-GB" baseline="0" dirty="0" smtClean="0"/>
              <a:t> IN PLACE for the Gene Ontology and most biological databases. </a:t>
            </a:r>
          </a:p>
          <a:p>
            <a:r>
              <a:rPr lang="en-GB" baseline="0" dirty="0" smtClean="0"/>
              <a:t>Databases listed here are a small selection of those that include fMRI coordinate data. </a:t>
            </a:r>
          </a:p>
          <a:p>
            <a:endParaRPr lang="en-GB" dirty="0" smtClean="0"/>
          </a:p>
          <a:p>
            <a:r>
              <a:rPr lang="en-GB" dirty="0" smtClean="0"/>
              <a:t>For a discussion of the various brain imaging methods and results in studies of addiction</a:t>
            </a:r>
            <a:r>
              <a:rPr lang="en-GB" baseline="0" dirty="0" smtClean="0"/>
              <a:t>, see: </a:t>
            </a:r>
          </a:p>
          <a:p>
            <a:r>
              <a:rPr lang="en-GB" dirty="0" smtClean="0"/>
              <a:t>http://www.ncbi.nlm.nih.gov/pmc/articles/PMC2851068/ ‘Imaging the addicted human brain’</a:t>
            </a:r>
          </a:p>
          <a:p>
            <a:endParaRPr lang="en-GB" dirty="0"/>
          </a:p>
        </p:txBody>
      </p:sp>
      <p:sp>
        <p:nvSpPr>
          <p:cNvPr id="4" name="Slide Number Placeholder 3"/>
          <p:cNvSpPr>
            <a:spLocks noGrp="1"/>
          </p:cNvSpPr>
          <p:nvPr>
            <p:ph type="sldNum" sz="quarter" idx="10"/>
          </p:nvPr>
        </p:nvSpPr>
        <p:spPr/>
        <p:txBody>
          <a:bodyPr/>
          <a:lstStyle/>
          <a:p>
            <a:fld id="{B1E2B9C9-2993-4072-B34D-3A51931DAD60}" type="slidenum">
              <a:rPr lang="en-GB" smtClean="0"/>
              <a:pPr/>
              <a:t>11</a:t>
            </a:fld>
            <a:endParaRPr lang="en-GB"/>
          </a:p>
        </p:txBody>
      </p:sp>
    </p:spTree>
    <p:extLst>
      <p:ext uri="{BB962C8B-B14F-4D97-AF65-F5344CB8AC3E}">
        <p14:creationId xmlns:p14="http://schemas.microsoft.com/office/powerpoint/2010/main" val="567709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96975"/>
            <a:ext cx="8001000" cy="1470025"/>
          </a:xfrm>
        </p:spPr>
        <p:txBody>
          <a:bodyPr>
            <a:noAutofit/>
          </a:bodyPr>
          <a:lstStyle/>
          <a:p>
            <a:r>
              <a:rPr lang="en-GB" dirty="0" smtClean="0">
                <a:solidFill>
                  <a:schemeClr val="accent2">
                    <a:lumMod val="75000"/>
                  </a:schemeClr>
                </a:solidFill>
              </a:rPr>
              <a:t>Representing Mental Functioning:</a:t>
            </a:r>
            <a:br>
              <a:rPr lang="en-GB" dirty="0" smtClean="0">
                <a:solidFill>
                  <a:schemeClr val="accent2">
                    <a:lumMod val="75000"/>
                  </a:schemeClr>
                </a:solidFill>
              </a:rPr>
            </a:br>
            <a:r>
              <a:rPr lang="en-GB" sz="3600" dirty="0" smtClean="0">
                <a:solidFill>
                  <a:schemeClr val="accent2">
                    <a:lumMod val="75000"/>
                  </a:schemeClr>
                </a:solidFill>
              </a:rPr>
              <a:t>Ontologies for mental health and disease</a:t>
            </a:r>
            <a:endParaRPr lang="en-GB" sz="4000" i="1" dirty="0"/>
          </a:p>
        </p:txBody>
      </p:sp>
      <p:sp>
        <p:nvSpPr>
          <p:cNvPr id="3" name="Subtitle 2"/>
          <p:cNvSpPr>
            <a:spLocks noGrp="1"/>
          </p:cNvSpPr>
          <p:nvPr>
            <p:ph type="subTitle" idx="1"/>
          </p:nvPr>
        </p:nvSpPr>
        <p:spPr>
          <a:xfrm>
            <a:off x="1371600" y="3124200"/>
            <a:ext cx="6400800" cy="2209800"/>
          </a:xfrm>
        </p:spPr>
        <p:txBody>
          <a:bodyPr>
            <a:normAutofit fontScale="85000" lnSpcReduction="20000"/>
          </a:bodyPr>
          <a:lstStyle/>
          <a:p>
            <a:r>
              <a:rPr lang="en-GB" b="1" dirty="0" smtClean="0">
                <a:solidFill>
                  <a:schemeClr val="tx1">
                    <a:lumMod val="75000"/>
                    <a:lumOff val="25000"/>
                  </a:schemeClr>
                </a:solidFill>
              </a:rPr>
              <a:t>Janna Hastings</a:t>
            </a:r>
            <a:r>
              <a:rPr lang="en-GB" b="1" baseline="30000" dirty="0" smtClean="0">
                <a:solidFill>
                  <a:schemeClr val="tx1">
                    <a:lumMod val="75000"/>
                    <a:lumOff val="25000"/>
                  </a:schemeClr>
                </a:solidFill>
              </a:rPr>
              <a:t>1,2</a:t>
            </a:r>
          </a:p>
          <a:p>
            <a:r>
              <a:rPr lang="en-GB" b="1" dirty="0" smtClean="0">
                <a:solidFill>
                  <a:schemeClr val="tx1">
                    <a:lumMod val="75000"/>
                    <a:lumOff val="25000"/>
                  </a:schemeClr>
                </a:solidFill>
              </a:rPr>
              <a:t>Werner Ceusters</a:t>
            </a:r>
            <a:r>
              <a:rPr lang="en-GB" b="1" baseline="30000" dirty="0" smtClean="0">
                <a:solidFill>
                  <a:schemeClr val="tx1">
                    <a:lumMod val="75000"/>
                    <a:lumOff val="25000"/>
                  </a:schemeClr>
                </a:solidFill>
              </a:rPr>
              <a:t>3</a:t>
            </a:r>
            <a:endParaRPr lang="en-GB" b="1" dirty="0" smtClean="0">
              <a:solidFill>
                <a:schemeClr val="tx1">
                  <a:lumMod val="75000"/>
                  <a:lumOff val="25000"/>
                </a:schemeClr>
              </a:solidFill>
            </a:endParaRPr>
          </a:p>
          <a:p>
            <a:r>
              <a:rPr lang="en-GB" b="1" dirty="0" smtClean="0">
                <a:solidFill>
                  <a:schemeClr val="tx1">
                    <a:lumMod val="75000"/>
                    <a:lumOff val="25000"/>
                  </a:schemeClr>
                </a:solidFill>
              </a:rPr>
              <a:t>Mark Jensen</a:t>
            </a:r>
            <a:r>
              <a:rPr lang="en-GB" b="1" baseline="30000" dirty="0" smtClean="0">
                <a:solidFill>
                  <a:schemeClr val="tx1">
                    <a:lumMod val="75000"/>
                    <a:lumOff val="25000"/>
                  </a:schemeClr>
                </a:solidFill>
              </a:rPr>
              <a:t>3</a:t>
            </a:r>
            <a:endParaRPr lang="en-GB" b="1" dirty="0" smtClean="0">
              <a:solidFill>
                <a:schemeClr val="tx1">
                  <a:lumMod val="75000"/>
                  <a:lumOff val="25000"/>
                </a:schemeClr>
              </a:solidFill>
            </a:endParaRPr>
          </a:p>
          <a:p>
            <a:r>
              <a:rPr lang="en-GB" b="1" dirty="0" smtClean="0">
                <a:solidFill>
                  <a:schemeClr val="tx1">
                    <a:lumMod val="75000"/>
                    <a:lumOff val="25000"/>
                  </a:schemeClr>
                </a:solidFill>
              </a:rPr>
              <a:t>Kevin Mulligan</a:t>
            </a:r>
            <a:r>
              <a:rPr lang="en-GB" b="1" baseline="30000" dirty="0" smtClean="0">
                <a:solidFill>
                  <a:schemeClr val="tx1">
                    <a:lumMod val="75000"/>
                    <a:lumOff val="25000"/>
                  </a:schemeClr>
                </a:solidFill>
              </a:rPr>
              <a:t>2</a:t>
            </a:r>
            <a:endParaRPr lang="en-GB" b="1" dirty="0" smtClean="0">
              <a:solidFill>
                <a:schemeClr val="tx1">
                  <a:lumMod val="75000"/>
                  <a:lumOff val="25000"/>
                </a:schemeClr>
              </a:solidFill>
            </a:endParaRPr>
          </a:p>
          <a:p>
            <a:r>
              <a:rPr lang="en-GB" b="1" dirty="0" smtClean="0">
                <a:solidFill>
                  <a:schemeClr val="tx1">
                    <a:lumMod val="75000"/>
                    <a:lumOff val="25000"/>
                  </a:schemeClr>
                </a:solidFill>
              </a:rPr>
              <a:t>Barry Smith</a:t>
            </a:r>
            <a:r>
              <a:rPr lang="en-GB" b="1" baseline="30000" dirty="0" smtClean="0">
                <a:solidFill>
                  <a:schemeClr val="tx1">
                    <a:lumMod val="75000"/>
                    <a:lumOff val="25000"/>
                  </a:schemeClr>
                </a:solidFill>
              </a:rPr>
              <a:t>3</a:t>
            </a:r>
            <a:endParaRPr lang="en-GB" b="1" dirty="0" smtClean="0">
              <a:solidFill>
                <a:schemeClr val="tx1">
                  <a:lumMod val="75000"/>
                  <a:lumOff val="25000"/>
                </a:schemeClr>
              </a:solidFill>
            </a:endParaRPr>
          </a:p>
        </p:txBody>
      </p:sp>
      <p:sp>
        <p:nvSpPr>
          <p:cNvPr id="4" name="TextBox 3"/>
          <p:cNvSpPr txBox="1"/>
          <p:nvPr/>
        </p:nvSpPr>
        <p:spPr>
          <a:xfrm>
            <a:off x="1405706" y="5562600"/>
            <a:ext cx="6342762" cy="830997"/>
          </a:xfrm>
          <a:prstGeom prst="rect">
            <a:avLst/>
          </a:prstGeom>
          <a:noFill/>
        </p:spPr>
        <p:txBody>
          <a:bodyPr wrap="none" rtlCol="0">
            <a:spAutoFit/>
          </a:bodyPr>
          <a:lstStyle/>
          <a:p>
            <a:pPr algn="ctr"/>
            <a:r>
              <a:rPr lang="en-GB" sz="1600" baseline="30000" dirty="0" smtClean="0">
                <a:solidFill>
                  <a:schemeClr val="tx1">
                    <a:lumMod val="75000"/>
                    <a:lumOff val="25000"/>
                  </a:schemeClr>
                </a:solidFill>
              </a:rPr>
              <a:t>1</a:t>
            </a:r>
            <a:r>
              <a:rPr lang="en-GB" sz="1600" dirty="0" smtClean="0">
                <a:solidFill>
                  <a:schemeClr val="tx1">
                    <a:lumMod val="75000"/>
                    <a:lumOff val="25000"/>
                  </a:schemeClr>
                </a:solidFill>
              </a:rPr>
              <a:t> </a:t>
            </a:r>
            <a:r>
              <a:rPr lang="en-GB" sz="1600" dirty="0" err="1" smtClean="0">
                <a:solidFill>
                  <a:schemeClr val="tx1">
                    <a:lumMod val="75000"/>
                    <a:lumOff val="25000"/>
                  </a:schemeClr>
                </a:solidFill>
              </a:rPr>
              <a:t>Cheminformatics</a:t>
            </a:r>
            <a:r>
              <a:rPr lang="en-GB" sz="1600" dirty="0" smtClean="0">
                <a:solidFill>
                  <a:schemeClr val="tx1">
                    <a:lumMod val="75000"/>
                    <a:lumOff val="25000"/>
                  </a:schemeClr>
                </a:solidFill>
              </a:rPr>
              <a:t> </a:t>
            </a:r>
            <a:r>
              <a:rPr lang="en-GB" sz="1600" dirty="0">
                <a:solidFill>
                  <a:schemeClr val="tx1">
                    <a:lumMod val="75000"/>
                    <a:lumOff val="25000"/>
                  </a:schemeClr>
                </a:solidFill>
              </a:rPr>
              <a:t>and Metabolism, European Bioinformatics Institute, </a:t>
            </a:r>
            <a:r>
              <a:rPr lang="en-GB" sz="1600" dirty="0" smtClean="0">
                <a:solidFill>
                  <a:schemeClr val="tx1">
                    <a:lumMod val="75000"/>
                    <a:lumOff val="25000"/>
                  </a:schemeClr>
                </a:solidFill>
              </a:rPr>
              <a:t>UK</a:t>
            </a:r>
          </a:p>
          <a:p>
            <a:pPr algn="ctr"/>
            <a:r>
              <a:rPr lang="en-GB" sz="1600" baseline="30000" dirty="0" smtClean="0">
                <a:solidFill>
                  <a:schemeClr val="tx1">
                    <a:lumMod val="75000"/>
                    <a:lumOff val="25000"/>
                  </a:schemeClr>
                </a:solidFill>
              </a:rPr>
              <a:t>2</a:t>
            </a:r>
            <a:r>
              <a:rPr lang="en-GB" sz="1600" dirty="0" smtClean="0">
                <a:solidFill>
                  <a:schemeClr val="tx1">
                    <a:lumMod val="75000"/>
                    <a:lumOff val="25000"/>
                  </a:schemeClr>
                </a:solidFill>
              </a:rPr>
              <a:t> Swiss </a:t>
            </a:r>
            <a:r>
              <a:rPr lang="en-GB" sz="1600" dirty="0" err="1" smtClean="0">
                <a:solidFill>
                  <a:schemeClr val="tx1">
                    <a:lumMod val="75000"/>
                    <a:lumOff val="25000"/>
                  </a:schemeClr>
                </a:solidFill>
              </a:rPr>
              <a:t>Center</a:t>
            </a:r>
            <a:r>
              <a:rPr lang="en-GB" sz="1600" dirty="0" smtClean="0">
                <a:solidFill>
                  <a:schemeClr val="tx1">
                    <a:lumMod val="75000"/>
                    <a:lumOff val="25000"/>
                  </a:schemeClr>
                </a:solidFill>
              </a:rPr>
              <a:t> for Affective Sciences, University of Geneva, Switzerland</a:t>
            </a:r>
          </a:p>
          <a:p>
            <a:pPr algn="ctr"/>
            <a:r>
              <a:rPr lang="en-GB" sz="1600" baseline="30000" dirty="0" smtClean="0">
                <a:solidFill>
                  <a:schemeClr val="tx1">
                    <a:lumMod val="75000"/>
                    <a:lumOff val="25000"/>
                  </a:schemeClr>
                </a:solidFill>
              </a:rPr>
              <a:t>3</a:t>
            </a:r>
            <a:r>
              <a:rPr lang="en-GB" sz="1600" dirty="0" smtClean="0">
                <a:solidFill>
                  <a:schemeClr val="tx1">
                    <a:lumMod val="75000"/>
                    <a:lumOff val="25000"/>
                  </a:schemeClr>
                </a:solidFill>
              </a:rPr>
              <a:t> National </a:t>
            </a:r>
            <a:r>
              <a:rPr lang="en-GB" sz="1600" dirty="0" err="1" smtClean="0">
                <a:solidFill>
                  <a:schemeClr val="tx1">
                    <a:lumMod val="75000"/>
                    <a:lumOff val="25000"/>
                  </a:schemeClr>
                </a:solidFill>
              </a:rPr>
              <a:t>Center</a:t>
            </a:r>
            <a:r>
              <a:rPr lang="en-GB" sz="1600" dirty="0" smtClean="0">
                <a:solidFill>
                  <a:schemeClr val="tx1">
                    <a:lumMod val="75000"/>
                    <a:lumOff val="25000"/>
                  </a:schemeClr>
                </a:solidFill>
              </a:rPr>
              <a:t> for Ontological Research, University at Buffalo, USA</a:t>
            </a:r>
          </a:p>
        </p:txBody>
      </p:sp>
      <p:sp>
        <p:nvSpPr>
          <p:cNvPr id="5" name="TextBox 4"/>
          <p:cNvSpPr txBox="1"/>
          <p:nvPr/>
        </p:nvSpPr>
        <p:spPr>
          <a:xfrm>
            <a:off x="3276600" y="381000"/>
            <a:ext cx="3428118" cy="369332"/>
          </a:xfrm>
          <a:prstGeom prst="rect">
            <a:avLst/>
          </a:prstGeom>
          <a:noFill/>
        </p:spPr>
        <p:txBody>
          <a:bodyPr wrap="none" rtlCol="0">
            <a:spAutoFit/>
          </a:bodyPr>
          <a:lstStyle/>
          <a:p>
            <a:r>
              <a:rPr lang="en-GB" dirty="0" smtClean="0">
                <a:solidFill>
                  <a:schemeClr val="tx1">
                    <a:lumMod val="75000"/>
                    <a:lumOff val="25000"/>
                  </a:schemeClr>
                </a:solidFill>
              </a:rPr>
              <a:t>ICBO MFO Workshop, 22 July 2012</a:t>
            </a:r>
            <a:endParaRPr lang="en-GB" dirty="0">
              <a:solidFill>
                <a:schemeClr val="tx1">
                  <a:lumMod val="75000"/>
                  <a:lumOff val="25000"/>
                </a:schemeClr>
              </a:solidFill>
            </a:endParaRPr>
          </a:p>
        </p:txBody>
      </p:sp>
    </p:spTree>
    <p:extLst>
      <p:ext uri="{BB962C8B-B14F-4D97-AF65-F5344CB8AC3E}">
        <p14:creationId xmlns:p14="http://schemas.microsoft.com/office/powerpoint/2010/main" val="4215320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GB" dirty="0" smtClean="0"/>
              <a:t>Ontology is used for </a:t>
            </a:r>
            <a:r>
              <a:rPr lang="en-GB" i="1" dirty="0" smtClean="0"/>
              <a:t>aggregation</a:t>
            </a:r>
            <a:endParaRPr lang="en-GB" i="1"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Rounded Rectangle 5"/>
          <p:cNvSpPr/>
          <p:nvPr/>
        </p:nvSpPr>
        <p:spPr>
          <a:xfrm>
            <a:off x="3352800" y="914400"/>
            <a:ext cx="22098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MD:0000046</a:t>
            </a:r>
            <a:br>
              <a:rPr lang="en-GB" dirty="0" smtClean="0"/>
            </a:br>
            <a:r>
              <a:rPr lang="en-GB" dirty="0" smtClean="0"/>
              <a:t>addiction</a:t>
            </a:r>
            <a:endParaRPr lang="en-GB" dirty="0"/>
          </a:p>
        </p:txBody>
      </p:sp>
      <p:sp>
        <p:nvSpPr>
          <p:cNvPr id="7" name="Rounded Rectangle 6"/>
          <p:cNvSpPr/>
          <p:nvPr/>
        </p:nvSpPr>
        <p:spPr>
          <a:xfrm>
            <a:off x="1714500" y="1752600"/>
            <a:ext cx="23622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MD:0000053</a:t>
            </a:r>
            <a:br>
              <a:rPr lang="en-GB" dirty="0" smtClean="0"/>
            </a:br>
            <a:r>
              <a:rPr lang="en-GB" dirty="0" smtClean="0"/>
              <a:t>process addiction</a:t>
            </a:r>
            <a:endParaRPr lang="en-GB" dirty="0"/>
          </a:p>
        </p:txBody>
      </p:sp>
      <p:cxnSp>
        <p:nvCxnSpPr>
          <p:cNvPr id="9" name="Straight Connector 8"/>
          <p:cNvCxnSpPr>
            <a:stCxn id="7" idx="0"/>
            <a:endCxn id="6" idx="2"/>
          </p:cNvCxnSpPr>
          <p:nvPr/>
        </p:nvCxnSpPr>
        <p:spPr>
          <a:xfrm flipV="1">
            <a:off x="2895600" y="1600200"/>
            <a:ext cx="15621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495800" y="1752600"/>
            <a:ext cx="23622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MD:0000053</a:t>
            </a:r>
            <a:br>
              <a:rPr lang="en-GB" dirty="0" smtClean="0"/>
            </a:br>
            <a:r>
              <a:rPr lang="en-GB" dirty="0" smtClean="0"/>
              <a:t>substance addiction</a:t>
            </a:r>
            <a:endParaRPr lang="en-GB" dirty="0"/>
          </a:p>
        </p:txBody>
      </p:sp>
      <p:cxnSp>
        <p:nvCxnSpPr>
          <p:cNvPr id="21" name="Straight Connector 20"/>
          <p:cNvCxnSpPr>
            <a:stCxn id="19" idx="0"/>
            <a:endCxn id="6" idx="2"/>
          </p:cNvCxnSpPr>
          <p:nvPr/>
        </p:nvCxnSpPr>
        <p:spPr>
          <a:xfrm flipH="1" flipV="1">
            <a:off x="4457700" y="1600200"/>
            <a:ext cx="12192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381000" y="2667000"/>
            <a:ext cx="23622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MD:0000054</a:t>
            </a:r>
            <a:br>
              <a:rPr lang="en-GB" dirty="0" smtClean="0"/>
            </a:br>
            <a:r>
              <a:rPr lang="en-GB" dirty="0" smtClean="0"/>
              <a:t>gambling addiction</a:t>
            </a:r>
            <a:endParaRPr lang="en-GB" dirty="0"/>
          </a:p>
        </p:txBody>
      </p:sp>
      <p:sp>
        <p:nvSpPr>
          <p:cNvPr id="23" name="Rounded Rectangle 22"/>
          <p:cNvSpPr/>
          <p:nvPr/>
        </p:nvSpPr>
        <p:spPr>
          <a:xfrm>
            <a:off x="381000" y="3657600"/>
            <a:ext cx="23622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MD:0000055</a:t>
            </a:r>
            <a:br>
              <a:rPr lang="en-GB" dirty="0" smtClean="0"/>
            </a:br>
            <a:r>
              <a:rPr lang="en-GB" dirty="0" smtClean="0"/>
              <a:t>sex addiction</a:t>
            </a:r>
            <a:endParaRPr lang="en-GB" dirty="0"/>
          </a:p>
        </p:txBody>
      </p:sp>
      <p:sp>
        <p:nvSpPr>
          <p:cNvPr id="24" name="Rounded Rectangle 23"/>
          <p:cNvSpPr/>
          <p:nvPr/>
        </p:nvSpPr>
        <p:spPr>
          <a:xfrm>
            <a:off x="381000" y="4648200"/>
            <a:ext cx="23622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MD:0000064</a:t>
            </a:r>
            <a:br>
              <a:rPr lang="en-GB" dirty="0" smtClean="0"/>
            </a:br>
            <a:r>
              <a:rPr lang="en-GB" dirty="0" smtClean="0"/>
              <a:t>internet addiction</a:t>
            </a:r>
            <a:endParaRPr lang="en-GB" dirty="0"/>
          </a:p>
        </p:txBody>
      </p:sp>
      <p:cxnSp>
        <p:nvCxnSpPr>
          <p:cNvPr id="26" name="Curved Connector 25"/>
          <p:cNvCxnSpPr>
            <a:stCxn id="7" idx="2"/>
            <a:endCxn id="22" idx="3"/>
          </p:cNvCxnSpPr>
          <p:nvPr/>
        </p:nvCxnSpPr>
        <p:spPr>
          <a:xfrm rot="5400000">
            <a:off x="2533650" y="2647950"/>
            <a:ext cx="571500" cy="152400"/>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7" idx="2"/>
            <a:endCxn id="23" idx="3"/>
          </p:cNvCxnSpPr>
          <p:nvPr/>
        </p:nvCxnSpPr>
        <p:spPr>
          <a:xfrm rot="5400000">
            <a:off x="2038350" y="3143250"/>
            <a:ext cx="1562100" cy="152400"/>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7" idx="2"/>
            <a:endCxn id="24" idx="3"/>
          </p:cNvCxnSpPr>
          <p:nvPr/>
        </p:nvCxnSpPr>
        <p:spPr>
          <a:xfrm rot="5400000">
            <a:off x="1543050" y="3638550"/>
            <a:ext cx="2552700" cy="152400"/>
          </a:xfrm>
          <a:prstGeom prst="curvedConnector2">
            <a:avLst/>
          </a:prstGeom>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3352800" y="2667000"/>
            <a:ext cx="27813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MD:0000066</a:t>
            </a:r>
            <a:br>
              <a:rPr lang="en-GB" dirty="0" smtClean="0"/>
            </a:br>
            <a:r>
              <a:rPr lang="en-GB" dirty="0" smtClean="0"/>
              <a:t>benzodiazepine addiction</a:t>
            </a:r>
            <a:endParaRPr lang="en-GB" dirty="0"/>
          </a:p>
        </p:txBody>
      </p:sp>
      <p:sp>
        <p:nvSpPr>
          <p:cNvPr id="33" name="Rounded Rectangle 32"/>
          <p:cNvSpPr/>
          <p:nvPr/>
        </p:nvSpPr>
        <p:spPr>
          <a:xfrm>
            <a:off x="6324600" y="2672255"/>
            <a:ext cx="23622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MD:0000065</a:t>
            </a:r>
            <a:br>
              <a:rPr lang="en-GB" dirty="0" smtClean="0"/>
            </a:br>
            <a:r>
              <a:rPr lang="en-GB" dirty="0" smtClean="0"/>
              <a:t>opiate addiction</a:t>
            </a:r>
            <a:endParaRPr lang="en-GB" dirty="0"/>
          </a:p>
        </p:txBody>
      </p:sp>
      <p:cxnSp>
        <p:nvCxnSpPr>
          <p:cNvPr id="35" name="Straight Connector 34"/>
          <p:cNvCxnSpPr>
            <a:stCxn id="31" idx="0"/>
            <a:endCxn id="19" idx="2"/>
          </p:cNvCxnSpPr>
          <p:nvPr/>
        </p:nvCxnSpPr>
        <p:spPr>
          <a:xfrm flipV="1">
            <a:off x="4743450" y="2438400"/>
            <a:ext cx="93345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3" idx="0"/>
            <a:endCxn id="19" idx="2"/>
          </p:cNvCxnSpPr>
          <p:nvPr/>
        </p:nvCxnSpPr>
        <p:spPr>
          <a:xfrm flipH="1" flipV="1">
            <a:off x="5676900" y="2438400"/>
            <a:ext cx="1828800" cy="233855"/>
          </a:xfrm>
          <a:prstGeom prst="line">
            <a:avLst/>
          </a:prstGeom>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3352800" y="3657600"/>
            <a:ext cx="24003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MD:0000067</a:t>
            </a:r>
            <a:br>
              <a:rPr lang="en-GB" dirty="0" smtClean="0"/>
            </a:br>
            <a:r>
              <a:rPr lang="en-GB" dirty="0" smtClean="0"/>
              <a:t>diazepam addiction</a:t>
            </a:r>
            <a:endParaRPr lang="en-GB" dirty="0"/>
          </a:p>
        </p:txBody>
      </p:sp>
      <p:cxnSp>
        <p:nvCxnSpPr>
          <p:cNvPr id="40" name="Curved Connector 39"/>
          <p:cNvCxnSpPr>
            <a:stCxn id="38" idx="3"/>
            <a:endCxn id="31" idx="2"/>
          </p:cNvCxnSpPr>
          <p:nvPr/>
        </p:nvCxnSpPr>
        <p:spPr>
          <a:xfrm flipH="1" flipV="1">
            <a:off x="4743450" y="3352800"/>
            <a:ext cx="1009650" cy="647700"/>
          </a:xfrm>
          <a:prstGeom prst="curvedConnector4">
            <a:avLst>
              <a:gd name="adj1" fmla="val -22642"/>
              <a:gd name="adj2" fmla="val 76471"/>
            </a:avLst>
          </a:prstGeom>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6324600" y="3676650"/>
            <a:ext cx="24003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MD:0000059</a:t>
            </a:r>
            <a:br>
              <a:rPr lang="en-GB" dirty="0" smtClean="0"/>
            </a:br>
            <a:r>
              <a:rPr lang="en-GB" dirty="0" smtClean="0"/>
              <a:t>heroin addiction</a:t>
            </a:r>
            <a:endParaRPr lang="en-GB" dirty="0"/>
          </a:p>
        </p:txBody>
      </p:sp>
      <p:sp>
        <p:nvSpPr>
          <p:cNvPr id="42" name="Rounded Rectangle 41"/>
          <p:cNvSpPr/>
          <p:nvPr/>
        </p:nvSpPr>
        <p:spPr>
          <a:xfrm>
            <a:off x="6324600" y="4627836"/>
            <a:ext cx="24003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MD:0000068</a:t>
            </a:r>
            <a:br>
              <a:rPr lang="en-GB" dirty="0" smtClean="0"/>
            </a:br>
            <a:r>
              <a:rPr lang="en-GB" dirty="0" smtClean="0"/>
              <a:t>morphine addiction</a:t>
            </a:r>
            <a:endParaRPr lang="en-GB" dirty="0"/>
          </a:p>
        </p:txBody>
      </p:sp>
      <p:cxnSp>
        <p:nvCxnSpPr>
          <p:cNvPr id="44" name="Curved Connector 43"/>
          <p:cNvCxnSpPr>
            <a:stCxn id="41" idx="3"/>
            <a:endCxn id="33" idx="2"/>
          </p:cNvCxnSpPr>
          <p:nvPr/>
        </p:nvCxnSpPr>
        <p:spPr>
          <a:xfrm flipH="1" flipV="1">
            <a:off x="7505700" y="3358055"/>
            <a:ext cx="1219200" cy="661495"/>
          </a:xfrm>
          <a:prstGeom prst="curvedConnector4">
            <a:avLst>
              <a:gd name="adj1" fmla="val -1940"/>
              <a:gd name="adj2" fmla="val 75918"/>
            </a:avLst>
          </a:prstGeom>
        </p:spPr>
        <p:style>
          <a:lnRef idx="1">
            <a:schemeClr val="accent1"/>
          </a:lnRef>
          <a:fillRef idx="0">
            <a:schemeClr val="accent1"/>
          </a:fillRef>
          <a:effectRef idx="0">
            <a:schemeClr val="accent1"/>
          </a:effectRef>
          <a:fontRef idx="minor">
            <a:schemeClr val="tx1"/>
          </a:fontRef>
        </p:style>
      </p:cxnSp>
      <p:cxnSp>
        <p:nvCxnSpPr>
          <p:cNvPr id="46" name="Curved Connector 45"/>
          <p:cNvCxnSpPr>
            <a:stCxn id="42" idx="3"/>
            <a:endCxn id="33" idx="2"/>
          </p:cNvCxnSpPr>
          <p:nvPr/>
        </p:nvCxnSpPr>
        <p:spPr>
          <a:xfrm flipH="1" flipV="1">
            <a:off x="7505700" y="3358055"/>
            <a:ext cx="1219200" cy="1612681"/>
          </a:xfrm>
          <a:prstGeom prst="curvedConnector4">
            <a:avLst>
              <a:gd name="adj1" fmla="val -25215"/>
              <a:gd name="adj2" fmla="val 88981"/>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81000" y="5486400"/>
            <a:ext cx="8475718" cy="923330"/>
          </a:xfrm>
          <a:prstGeom prst="rect">
            <a:avLst/>
          </a:prstGeom>
          <a:noFill/>
        </p:spPr>
        <p:txBody>
          <a:bodyPr wrap="none" rtlCol="0">
            <a:spAutoFit/>
          </a:bodyPr>
          <a:lstStyle/>
          <a:p>
            <a:r>
              <a:rPr lang="en-GB" b="1" dirty="0">
                <a:solidFill>
                  <a:schemeClr val="accent2">
                    <a:lumMod val="75000"/>
                  </a:schemeClr>
                </a:solidFill>
              </a:rPr>
              <a:t>Every ‘sex addiction’ is a ‘process addiction’, every ‘process addiction’ is an ‘addiction’</a:t>
            </a:r>
          </a:p>
          <a:p>
            <a:r>
              <a:rPr lang="en-GB" b="1" dirty="0">
                <a:solidFill>
                  <a:schemeClr val="accent2">
                    <a:lumMod val="75000"/>
                  </a:schemeClr>
                </a:solidFill>
              </a:rPr>
              <a:t>Every ‘heroin addiction’ is an ‘opiate addiction’, every ‘opiate addiction’ is a ‘substance </a:t>
            </a:r>
            <a:r>
              <a:rPr lang="en-GB" b="1" dirty="0" smtClean="0">
                <a:solidFill>
                  <a:schemeClr val="accent2">
                    <a:lumMod val="75000"/>
                  </a:schemeClr>
                </a:solidFill>
              </a:rPr>
              <a:t/>
            </a:r>
            <a:br>
              <a:rPr lang="en-GB" b="1" dirty="0" smtClean="0">
                <a:solidFill>
                  <a:schemeClr val="accent2">
                    <a:lumMod val="75000"/>
                  </a:schemeClr>
                </a:solidFill>
              </a:rPr>
            </a:br>
            <a:r>
              <a:rPr lang="en-GB" b="1" dirty="0" smtClean="0">
                <a:solidFill>
                  <a:schemeClr val="accent2">
                    <a:lumMod val="75000"/>
                  </a:schemeClr>
                </a:solidFill>
              </a:rPr>
              <a:t>addiction</a:t>
            </a:r>
            <a:r>
              <a:rPr lang="en-GB" b="1" dirty="0">
                <a:solidFill>
                  <a:schemeClr val="accent2">
                    <a:lumMod val="75000"/>
                  </a:schemeClr>
                </a:solidFill>
              </a:rPr>
              <a:t>’, every ‘substance addiction’ is an ‘addiction’. </a:t>
            </a:r>
            <a:r>
              <a:rPr lang="en-GB" b="1" dirty="0" smtClean="0">
                <a:solidFill>
                  <a:schemeClr val="accent2">
                    <a:lumMod val="75000"/>
                  </a:schemeClr>
                </a:solidFill>
              </a:rPr>
              <a:t> And </a:t>
            </a:r>
            <a:r>
              <a:rPr lang="en-GB" b="1" dirty="0">
                <a:solidFill>
                  <a:schemeClr val="accent2">
                    <a:lumMod val="75000"/>
                  </a:schemeClr>
                </a:solidFill>
              </a:rPr>
              <a:t>so on. </a:t>
            </a:r>
          </a:p>
        </p:txBody>
      </p:sp>
    </p:spTree>
    <p:extLst>
      <p:ext uri="{BB962C8B-B14F-4D97-AF65-F5344CB8AC3E}">
        <p14:creationId xmlns:p14="http://schemas.microsoft.com/office/powerpoint/2010/main" val="2547994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2485303"/>
            <a:ext cx="5939443" cy="3077297"/>
          </a:xfrm>
          <a:prstGeom prst="rect">
            <a:avLst/>
          </a:prstGeom>
        </p:spPr>
      </p:pic>
      <p:sp>
        <p:nvSpPr>
          <p:cNvPr id="2" name="Title 1"/>
          <p:cNvSpPr>
            <a:spLocks noGrp="1"/>
          </p:cNvSpPr>
          <p:nvPr>
            <p:ph type="title"/>
          </p:nvPr>
        </p:nvSpPr>
        <p:spPr>
          <a:xfrm>
            <a:off x="762000" y="655638"/>
            <a:ext cx="8229600" cy="792162"/>
          </a:xfrm>
        </p:spPr>
        <p:txBody>
          <a:bodyPr>
            <a:normAutofit fontScale="90000"/>
          </a:bodyPr>
          <a:lstStyle/>
          <a:p>
            <a:r>
              <a:rPr lang="en-GB" dirty="0" smtClean="0"/>
              <a:t>A </a:t>
            </a:r>
            <a:r>
              <a:rPr lang="en-GB" i="1" dirty="0" smtClean="0"/>
              <a:t>shared community ontology for annotation </a:t>
            </a:r>
            <a:r>
              <a:rPr lang="en-GB" dirty="0" smtClean="0"/>
              <a:t>allows unified searching across databases (e.g. GOA)</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Can 6"/>
          <p:cNvSpPr/>
          <p:nvPr/>
        </p:nvSpPr>
        <p:spPr>
          <a:xfrm>
            <a:off x="304800" y="2209800"/>
            <a:ext cx="1524000" cy="6858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err="1" smtClean="0"/>
              <a:t>BrainMap</a:t>
            </a:r>
            <a:endParaRPr lang="en-GB" dirty="0"/>
          </a:p>
        </p:txBody>
      </p:sp>
      <p:sp>
        <p:nvSpPr>
          <p:cNvPr id="8" name="Can 7"/>
          <p:cNvSpPr/>
          <p:nvPr/>
        </p:nvSpPr>
        <p:spPr>
          <a:xfrm>
            <a:off x="304800" y="3276600"/>
            <a:ext cx="1066800" cy="13335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Brede</a:t>
            </a:r>
            <a:endParaRPr lang="en-GB" dirty="0"/>
          </a:p>
        </p:txBody>
      </p:sp>
      <p:sp>
        <p:nvSpPr>
          <p:cNvPr id="9" name="Can 8"/>
          <p:cNvSpPr/>
          <p:nvPr/>
        </p:nvSpPr>
        <p:spPr>
          <a:xfrm>
            <a:off x="228600" y="5715000"/>
            <a:ext cx="1524000" cy="6858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fMRI Data </a:t>
            </a:r>
            <a:r>
              <a:rPr lang="en-GB" dirty="0" err="1" smtClean="0"/>
              <a:t>Center</a:t>
            </a:r>
            <a:endParaRPr lang="en-GB" dirty="0"/>
          </a:p>
        </p:txBody>
      </p:sp>
      <p:sp>
        <p:nvSpPr>
          <p:cNvPr id="10" name="Can 9"/>
          <p:cNvSpPr/>
          <p:nvPr/>
        </p:nvSpPr>
        <p:spPr>
          <a:xfrm>
            <a:off x="6934200" y="2209800"/>
            <a:ext cx="1524000" cy="912706"/>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RIKEN Neuroimaging</a:t>
            </a:r>
            <a:br>
              <a:rPr lang="en-GB" dirty="0" smtClean="0"/>
            </a:br>
            <a:r>
              <a:rPr lang="en-GB" dirty="0" smtClean="0"/>
              <a:t>Platform</a:t>
            </a:r>
            <a:endParaRPr lang="en-GB" dirty="0"/>
          </a:p>
        </p:txBody>
      </p:sp>
      <p:sp>
        <p:nvSpPr>
          <p:cNvPr id="11" name="Can 10"/>
          <p:cNvSpPr/>
          <p:nvPr/>
        </p:nvSpPr>
        <p:spPr>
          <a:xfrm>
            <a:off x="7328671" y="5715000"/>
            <a:ext cx="1524000" cy="6858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err="1" smtClean="0"/>
              <a:t>NeuroSynth</a:t>
            </a:r>
            <a:endParaRPr lang="en-GB" dirty="0"/>
          </a:p>
        </p:txBody>
      </p:sp>
      <p:sp>
        <p:nvSpPr>
          <p:cNvPr id="12" name="Can 11"/>
          <p:cNvSpPr/>
          <p:nvPr/>
        </p:nvSpPr>
        <p:spPr>
          <a:xfrm>
            <a:off x="3657600" y="5715000"/>
            <a:ext cx="1524000" cy="6858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err="1" smtClean="0"/>
              <a:t>OpenfMRI</a:t>
            </a:r>
            <a:endParaRPr lang="en-GB" dirty="0"/>
          </a:p>
        </p:txBody>
      </p:sp>
      <p:sp>
        <p:nvSpPr>
          <p:cNvPr id="13" name="Can 12"/>
          <p:cNvSpPr/>
          <p:nvPr/>
        </p:nvSpPr>
        <p:spPr>
          <a:xfrm>
            <a:off x="7785871" y="3320612"/>
            <a:ext cx="1066800" cy="13335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err="1" smtClean="0"/>
              <a:t>Nifti</a:t>
            </a:r>
            <a:endParaRPr lang="en-GB" dirty="0"/>
          </a:p>
        </p:txBody>
      </p:sp>
      <p:sp>
        <p:nvSpPr>
          <p:cNvPr id="15" name="Left Arrow 14"/>
          <p:cNvSpPr/>
          <p:nvPr/>
        </p:nvSpPr>
        <p:spPr>
          <a:xfrm rot="1697545" flipH="1">
            <a:off x="2086302" y="2476499"/>
            <a:ext cx="6096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Left Arrow 15"/>
          <p:cNvSpPr/>
          <p:nvPr/>
        </p:nvSpPr>
        <p:spPr>
          <a:xfrm flipH="1">
            <a:off x="1524000" y="3352800"/>
            <a:ext cx="6096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7" name="Left Arrow 16"/>
          <p:cNvSpPr/>
          <p:nvPr/>
        </p:nvSpPr>
        <p:spPr>
          <a:xfrm rot="19804343" flipH="1">
            <a:off x="1159214" y="5145704"/>
            <a:ext cx="6096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8" name="Left Arrow 17"/>
          <p:cNvSpPr/>
          <p:nvPr/>
        </p:nvSpPr>
        <p:spPr>
          <a:xfrm rot="16200000" flipH="1">
            <a:off x="4114800" y="5218853"/>
            <a:ext cx="6096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9" name="Left Arrow 18"/>
          <p:cNvSpPr/>
          <p:nvPr/>
        </p:nvSpPr>
        <p:spPr>
          <a:xfrm rot="8651624" flipH="1">
            <a:off x="6226176" y="2717760"/>
            <a:ext cx="6096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0" name="Left Arrow 19"/>
          <p:cNvSpPr/>
          <p:nvPr/>
        </p:nvSpPr>
        <p:spPr>
          <a:xfrm rot="10800000" flipH="1">
            <a:off x="7086600" y="3912475"/>
            <a:ext cx="6096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1" name="Left Arrow 20"/>
          <p:cNvSpPr/>
          <p:nvPr/>
        </p:nvSpPr>
        <p:spPr>
          <a:xfrm rot="12645825" flipH="1">
            <a:off x="7176596" y="5218851"/>
            <a:ext cx="609600" cy="533400"/>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53940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8229600" cy="792162"/>
          </a:xfrm>
        </p:spPr>
        <p:txBody>
          <a:bodyPr>
            <a:normAutofit fontScale="90000"/>
          </a:bodyPr>
          <a:lstStyle/>
          <a:p>
            <a:r>
              <a:rPr lang="en-GB" dirty="0" smtClean="0"/>
              <a:t>Computers can’t “see” implicit relationships between entities</a:t>
            </a:r>
            <a:br>
              <a:rPr lang="en-GB" dirty="0" smtClean="0"/>
            </a:br>
            <a:endParaRPr lang="en-GB" dirty="0"/>
          </a:p>
        </p:txBody>
      </p:sp>
      <p:sp>
        <p:nvSpPr>
          <p:cNvPr id="3" name="Content Placeholder 2"/>
          <p:cNvSpPr>
            <a:spLocks noGrp="1"/>
          </p:cNvSpPr>
          <p:nvPr>
            <p:ph idx="1"/>
          </p:nvPr>
        </p:nvSpPr>
        <p:spPr>
          <a:xfrm>
            <a:off x="533400" y="1600200"/>
            <a:ext cx="8229600" cy="2362200"/>
          </a:xfrm>
        </p:spPr>
        <p:txBody>
          <a:bodyPr>
            <a:normAutofit fontScale="92500" lnSpcReduction="10000"/>
          </a:bodyPr>
          <a:lstStyle/>
          <a:p>
            <a:pPr>
              <a:buNone/>
            </a:pPr>
            <a:r>
              <a:rPr lang="en-GB" sz="2800" dirty="0" smtClean="0"/>
              <a:t>Substance addiction is characterised by symptoms such as </a:t>
            </a:r>
            <a:r>
              <a:rPr lang="en-GB" sz="2800" i="1" dirty="0" smtClean="0">
                <a:solidFill>
                  <a:schemeClr val="accent2">
                    <a:lumMod val="75000"/>
                  </a:schemeClr>
                </a:solidFill>
              </a:rPr>
              <a:t>preoccupation</a:t>
            </a:r>
            <a:r>
              <a:rPr lang="en-GB" sz="2800" i="1" dirty="0" smtClean="0"/>
              <a:t> </a:t>
            </a:r>
            <a:r>
              <a:rPr lang="en-GB" sz="2800" dirty="0" smtClean="0"/>
              <a:t>with substance and </a:t>
            </a:r>
            <a:r>
              <a:rPr lang="en-GB" sz="2800" i="1" dirty="0" smtClean="0">
                <a:solidFill>
                  <a:schemeClr val="accent2">
                    <a:lumMod val="75000"/>
                  </a:schemeClr>
                </a:solidFill>
              </a:rPr>
              <a:t>repeated failed attempts </a:t>
            </a:r>
            <a:r>
              <a:rPr lang="en-GB" sz="2800" dirty="0" smtClean="0"/>
              <a:t>to control the use of the substance. These are non-canonical thinking and planning activities. </a:t>
            </a:r>
          </a:p>
          <a:p>
            <a:pPr>
              <a:buNone/>
            </a:pPr>
            <a:r>
              <a:rPr lang="en-GB" sz="2800" dirty="0" smtClean="0"/>
              <a:t>But, there is no easy way to automatically compare with data from other conditions that have similar symptoms. </a:t>
            </a:r>
            <a:endParaRPr lang="en-GB" sz="2800"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Can 5"/>
          <p:cNvSpPr/>
          <p:nvPr/>
        </p:nvSpPr>
        <p:spPr>
          <a:xfrm>
            <a:off x="609600" y="4191000"/>
            <a:ext cx="1905000" cy="19812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Patient data – addicted patients</a:t>
            </a:r>
            <a:endParaRPr lang="en-GB" dirty="0"/>
          </a:p>
        </p:txBody>
      </p:sp>
      <p:sp>
        <p:nvSpPr>
          <p:cNvPr id="7" name="Can 6"/>
          <p:cNvSpPr/>
          <p:nvPr/>
        </p:nvSpPr>
        <p:spPr>
          <a:xfrm>
            <a:off x="3733800" y="4191000"/>
            <a:ext cx="1905000" cy="19812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Patient data – impaired rational control of actions or planning</a:t>
            </a:r>
            <a:endParaRPr lang="en-GB" dirty="0"/>
          </a:p>
        </p:txBody>
      </p:sp>
      <p:sp>
        <p:nvSpPr>
          <p:cNvPr id="8" name="Can 7"/>
          <p:cNvSpPr/>
          <p:nvPr/>
        </p:nvSpPr>
        <p:spPr>
          <a:xfrm>
            <a:off x="6781800" y="4227786"/>
            <a:ext cx="1905000" cy="1981200"/>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smtClean="0"/>
              <a:t>Patient data – preoccupation or other compulsive thinking</a:t>
            </a:r>
            <a:endParaRPr lang="en-GB" dirty="0"/>
          </a:p>
        </p:txBody>
      </p:sp>
      <p:sp>
        <p:nvSpPr>
          <p:cNvPr id="9" name="Rectangle 8"/>
          <p:cNvSpPr/>
          <p:nvPr/>
        </p:nvSpPr>
        <p:spPr>
          <a:xfrm>
            <a:off x="2923733" y="4791670"/>
            <a:ext cx="505267"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t>
            </a:r>
          </a:p>
        </p:txBody>
      </p:sp>
      <p:sp>
        <p:nvSpPr>
          <p:cNvPr id="10" name="Rectangle 9"/>
          <p:cNvSpPr/>
          <p:nvPr/>
        </p:nvSpPr>
        <p:spPr>
          <a:xfrm>
            <a:off x="6019800" y="4724400"/>
            <a:ext cx="505267"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t>
            </a:r>
          </a:p>
        </p:txBody>
      </p:sp>
    </p:spTree>
    <p:extLst>
      <p:ext uri="{BB962C8B-B14F-4D97-AF65-F5344CB8AC3E}">
        <p14:creationId xmlns:p14="http://schemas.microsoft.com/office/powerpoint/2010/main" val="1878436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229600" cy="792162"/>
          </a:xfrm>
        </p:spPr>
        <p:txBody>
          <a:bodyPr>
            <a:noAutofit/>
          </a:bodyPr>
          <a:lstStyle/>
          <a:p>
            <a:r>
              <a:rPr lang="en-GB" sz="3600" dirty="0" smtClean="0"/>
              <a:t>Ontologies capture explicit computable relationships between entities</a:t>
            </a:r>
            <a:endParaRPr lang="en-GB" sz="3600"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Rounded Rectangle 5"/>
          <p:cNvSpPr/>
          <p:nvPr/>
        </p:nvSpPr>
        <p:spPr>
          <a:xfrm>
            <a:off x="609600" y="5105400"/>
            <a:ext cx="23622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MD:0000053</a:t>
            </a:r>
            <a:br>
              <a:rPr lang="en-GB" dirty="0" smtClean="0"/>
            </a:br>
            <a:r>
              <a:rPr lang="en-GB" dirty="0" smtClean="0"/>
              <a:t>substance addiction</a:t>
            </a:r>
            <a:endParaRPr lang="en-GB" dirty="0"/>
          </a:p>
        </p:txBody>
      </p:sp>
      <p:sp>
        <p:nvSpPr>
          <p:cNvPr id="7" name="Rounded Rectangle 6"/>
          <p:cNvSpPr/>
          <p:nvPr/>
        </p:nvSpPr>
        <p:spPr>
          <a:xfrm>
            <a:off x="4267200" y="5105400"/>
            <a:ext cx="23622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MD:0001053</a:t>
            </a:r>
            <a:br>
              <a:rPr lang="en-GB" dirty="0" smtClean="0"/>
            </a:br>
            <a:r>
              <a:rPr lang="en-GB" dirty="0" smtClean="0"/>
              <a:t>substance addiction</a:t>
            </a:r>
            <a:br>
              <a:rPr lang="en-GB" dirty="0" smtClean="0"/>
            </a:br>
            <a:r>
              <a:rPr lang="en-GB" dirty="0" smtClean="0"/>
              <a:t>disease course</a:t>
            </a:r>
            <a:endParaRPr lang="en-GB" dirty="0"/>
          </a:p>
        </p:txBody>
      </p:sp>
      <p:cxnSp>
        <p:nvCxnSpPr>
          <p:cNvPr id="9" name="Curved Connector 8"/>
          <p:cNvCxnSpPr>
            <a:stCxn id="6" idx="3"/>
            <a:endCxn id="7" idx="1"/>
          </p:cNvCxnSpPr>
          <p:nvPr/>
        </p:nvCxnSpPr>
        <p:spPr>
          <a:xfrm>
            <a:off x="2971800" y="5524500"/>
            <a:ext cx="1295400" cy="127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48000" y="5181600"/>
            <a:ext cx="1188530" cy="369332"/>
          </a:xfrm>
          <a:prstGeom prst="rect">
            <a:avLst/>
          </a:prstGeom>
          <a:noFill/>
        </p:spPr>
        <p:txBody>
          <a:bodyPr wrap="none" rtlCol="0">
            <a:spAutoFit/>
          </a:bodyPr>
          <a:lstStyle/>
          <a:p>
            <a:r>
              <a:rPr lang="en-GB" dirty="0" smtClean="0"/>
              <a:t>realized in</a:t>
            </a:r>
            <a:endParaRPr lang="en-GB" dirty="0"/>
          </a:p>
        </p:txBody>
      </p:sp>
      <p:sp>
        <p:nvSpPr>
          <p:cNvPr id="11" name="Rounded Rectangle 10"/>
          <p:cNvSpPr/>
          <p:nvPr/>
        </p:nvSpPr>
        <p:spPr>
          <a:xfrm>
            <a:off x="4267200" y="1752600"/>
            <a:ext cx="26670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MD:0001001</a:t>
            </a:r>
            <a:br>
              <a:rPr lang="en-GB" dirty="0" smtClean="0"/>
            </a:br>
            <a:r>
              <a:rPr lang="en-GB" dirty="0" smtClean="0"/>
              <a:t>non-canonical (impaired) planning process</a:t>
            </a:r>
            <a:endParaRPr lang="en-GB" dirty="0"/>
          </a:p>
        </p:txBody>
      </p:sp>
      <p:sp>
        <p:nvSpPr>
          <p:cNvPr id="12" name="Rounded Rectangle 11"/>
          <p:cNvSpPr/>
          <p:nvPr/>
        </p:nvSpPr>
        <p:spPr>
          <a:xfrm>
            <a:off x="4267200" y="3200400"/>
            <a:ext cx="2362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MD:0001011</a:t>
            </a:r>
            <a:br>
              <a:rPr lang="en-GB" dirty="0" smtClean="0"/>
            </a:br>
            <a:r>
              <a:rPr lang="en-GB" dirty="0" smtClean="0"/>
              <a:t>failed attempts to stop substance use</a:t>
            </a:r>
            <a:endParaRPr lang="en-GB" dirty="0"/>
          </a:p>
        </p:txBody>
      </p:sp>
      <p:cxnSp>
        <p:nvCxnSpPr>
          <p:cNvPr id="14" name="Straight Connector 13"/>
          <p:cNvCxnSpPr>
            <a:stCxn id="11" idx="2"/>
            <a:endCxn id="12" idx="0"/>
          </p:cNvCxnSpPr>
          <p:nvPr/>
        </p:nvCxnSpPr>
        <p:spPr>
          <a:xfrm flipH="1">
            <a:off x="5448300" y="2667000"/>
            <a:ext cx="152400" cy="533400"/>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7" idx="0"/>
            <a:endCxn id="12" idx="2"/>
          </p:cNvCxnSpPr>
          <p:nvPr/>
        </p:nvCxnSpPr>
        <p:spPr>
          <a:xfrm flipV="1">
            <a:off x="5448300" y="4114800"/>
            <a:ext cx="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567318" y="4420758"/>
            <a:ext cx="949299" cy="369332"/>
          </a:xfrm>
          <a:prstGeom prst="rect">
            <a:avLst/>
          </a:prstGeom>
          <a:noFill/>
        </p:spPr>
        <p:txBody>
          <a:bodyPr wrap="none" rtlCol="0">
            <a:spAutoFit/>
          </a:bodyPr>
          <a:lstStyle/>
          <a:p>
            <a:r>
              <a:rPr lang="en-GB" dirty="0"/>
              <a:t>h</a:t>
            </a:r>
            <a:r>
              <a:rPr lang="en-GB" dirty="0" smtClean="0"/>
              <a:t>as part</a:t>
            </a:r>
            <a:endParaRPr lang="en-GB" dirty="0"/>
          </a:p>
        </p:txBody>
      </p:sp>
      <p:sp>
        <p:nvSpPr>
          <p:cNvPr id="19" name="Rounded Rectangle 18"/>
          <p:cNvSpPr/>
          <p:nvPr/>
        </p:nvSpPr>
        <p:spPr>
          <a:xfrm>
            <a:off x="304800" y="1752600"/>
            <a:ext cx="28194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MD:0001002</a:t>
            </a:r>
            <a:br>
              <a:rPr lang="en-GB" dirty="0" smtClean="0"/>
            </a:br>
            <a:r>
              <a:rPr lang="en-GB" dirty="0" smtClean="0"/>
              <a:t>non-canonical (impaired) thinking process</a:t>
            </a:r>
            <a:endParaRPr lang="en-GB" dirty="0"/>
          </a:p>
        </p:txBody>
      </p:sp>
      <p:sp>
        <p:nvSpPr>
          <p:cNvPr id="20" name="Rounded Rectangle 19"/>
          <p:cNvSpPr/>
          <p:nvPr/>
        </p:nvSpPr>
        <p:spPr>
          <a:xfrm>
            <a:off x="762000" y="3200400"/>
            <a:ext cx="23622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MD:0001012</a:t>
            </a:r>
            <a:br>
              <a:rPr lang="en-GB" dirty="0" smtClean="0"/>
            </a:br>
            <a:r>
              <a:rPr lang="en-GB" dirty="0" smtClean="0"/>
              <a:t>preoccupation with substance use</a:t>
            </a:r>
            <a:endParaRPr lang="en-GB" dirty="0"/>
          </a:p>
        </p:txBody>
      </p:sp>
      <p:cxnSp>
        <p:nvCxnSpPr>
          <p:cNvPr id="21" name="Straight Connector 20"/>
          <p:cNvCxnSpPr>
            <a:stCxn id="19" idx="2"/>
            <a:endCxn id="20" idx="0"/>
          </p:cNvCxnSpPr>
          <p:nvPr/>
        </p:nvCxnSpPr>
        <p:spPr>
          <a:xfrm>
            <a:off x="1714500" y="2667000"/>
            <a:ext cx="228600" cy="533400"/>
          </a:xfrm>
          <a:prstGeom prst="line">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3" name="Curved Connector 22"/>
          <p:cNvCxnSpPr>
            <a:stCxn id="7" idx="0"/>
            <a:endCxn id="20" idx="2"/>
          </p:cNvCxnSpPr>
          <p:nvPr/>
        </p:nvCxnSpPr>
        <p:spPr>
          <a:xfrm rot="16200000" flipV="1">
            <a:off x="3200400" y="2857500"/>
            <a:ext cx="990600" cy="35052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Left Arrow 23"/>
          <p:cNvSpPr/>
          <p:nvPr/>
        </p:nvSpPr>
        <p:spPr>
          <a:xfrm flipH="1">
            <a:off x="5715000" y="4263103"/>
            <a:ext cx="1219200" cy="6846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7086600" y="3072348"/>
            <a:ext cx="2055691" cy="378565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400" dirty="0" smtClean="0"/>
              <a:t>Relationships</a:t>
            </a:r>
            <a:br>
              <a:rPr lang="en-GB" sz="2400" dirty="0" smtClean="0"/>
            </a:br>
            <a:r>
              <a:rPr lang="en-GB" sz="2400" dirty="0" smtClean="0"/>
              <a:t>are </a:t>
            </a:r>
            <a:r>
              <a:rPr lang="en-GB" sz="2400" b="1" dirty="0" smtClean="0"/>
              <a:t>named</a:t>
            </a:r>
            <a:r>
              <a:rPr lang="en-GB" sz="2400" dirty="0" smtClean="0"/>
              <a:t/>
            </a:r>
            <a:br>
              <a:rPr lang="en-GB" sz="2400" dirty="0" smtClean="0"/>
            </a:br>
            <a:r>
              <a:rPr lang="en-GB" sz="2400" dirty="0" smtClean="0"/>
              <a:t>and have </a:t>
            </a:r>
          </a:p>
          <a:p>
            <a:r>
              <a:rPr lang="en-GB" sz="2400" dirty="0" smtClean="0"/>
              <a:t>definitions</a:t>
            </a:r>
          </a:p>
          <a:p>
            <a:endParaRPr lang="en-GB" sz="2400" dirty="0"/>
          </a:p>
          <a:p>
            <a:r>
              <a:rPr lang="en-GB" sz="2400" dirty="0" smtClean="0"/>
              <a:t>They are used</a:t>
            </a:r>
            <a:br>
              <a:rPr lang="en-GB" sz="2400" dirty="0" smtClean="0"/>
            </a:br>
            <a:r>
              <a:rPr lang="en-GB" sz="2400" dirty="0" smtClean="0"/>
              <a:t>for automated </a:t>
            </a:r>
            <a:br>
              <a:rPr lang="en-GB" sz="2400" dirty="0" smtClean="0"/>
            </a:br>
            <a:r>
              <a:rPr lang="en-GB" sz="2400" dirty="0" smtClean="0"/>
              <a:t>reasoning and</a:t>
            </a:r>
            <a:br>
              <a:rPr lang="en-GB" sz="2400" dirty="0" smtClean="0"/>
            </a:br>
            <a:r>
              <a:rPr lang="en-GB" sz="2400" dirty="0" smtClean="0"/>
              <a:t>question </a:t>
            </a:r>
            <a:br>
              <a:rPr lang="en-GB" sz="2400" dirty="0" smtClean="0"/>
            </a:br>
            <a:r>
              <a:rPr lang="en-GB" sz="2400" dirty="0" smtClean="0"/>
              <a:t>answering</a:t>
            </a:r>
            <a:endParaRPr lang="en-GB" sz="2400" dirty="0"/>
          </a:p>
        </p:txBody>
      </p:sp>
    </p:spTree>
    <p:extLst>
      <p:ext uri="{BB962C8B-B14F-4D97-AF65-F5344CB8AC3E}">
        <p14:creationId xmlns:p14="http://schemas.microsoft.com/office/powerpoint/2010/main" val="420605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98438"/>
            <a:ext cx="8001000" cy="792162"/>
          </a:xfrm>
        </p:spPr>
        <p:txBody>
          <a:bodyPr>
            <a:normAutofit fontScale="90000"/>
          </a:bodyPr>
          <a:lstStyle/>
          <a:p>
            <a:pPr algn="l"/>
            <a:r>
              <a:rPr lang="en-GB" dirty="0" smtClean="0"/>
              <a:t>Related entities are themselves used in annotations</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Can 5"/>
          <p:cNvSpPr/>
          <p:nvPr/>
        </p:nvSpPr>
        <p:spPr>
          <a:xfrm>
            <a:off x="457200" y="1722328"/>
            <a:ext cx="1981200" cy="2667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Patient data on symptom assessment  (Addiction)</a:t>
            </a:r>
            <a:endParaRPr lang="en-GB" dirty="0"/>
          </a:p>
        </p:txBody>
      </p:sp>
      <p:sp>
        <p:nvSpPr>
          <p:cNvPr id="7" name="Rounded Rectangle 6"/>
          <p:cNvSpPr/>
          <p:nvPr/>
        </p:nvSpPr>
        <p:spPr>
          <a:xfrm>
            <a:off x="3352800" y="3284428"/>
            <a:ext cx="26670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MD:0001001</a:t>
            </a:r>
            <a:br>
              <a:rPr lang="en-GB" dirty="0" smtClean="0"/>
            </a:br>
            <a:r>
              <a:rPr lang="en-GB" dirty="0" smtClean="0"/>
              <a:t>non-canonical (impaired) planning process</a:t>
            </a:r>
            <a:endParaRPr lang="en-GB" dirty="0"/>
          </a:p>
        </p:txBody>
      </p:sp>
      <p:sp>
        <p:nvSpPr>
          <p:cNvPr id="8" name="Rounded Rectangle 7"/>
          <p:cNvSpPr/>
          <p:nvPr/>
        </p:nvSpPr>
        <p:spPr>
          <a:xfrm>
            <a:off x="3276600" y="1874728"/>
            <a:ext cx="28194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MD:0001002</a:t>
            </a:r>
            <a:br>
              <a:rPr lang="en-GB" dirty="0" smtClean="0"/>
            </a:br>
            <a:r>
              <a:rPr lang="en-GB" dirty="0" smtClean="0"/>
              <a:t>non-canonical (impaired) thinking process</a:t>
            </a:r>
            <a:endParaRPr lang="en-GB" dirty="0"/>
          </a:p>
        </p:txBody>
      </p:sp>
      <p:sp>
        <p:nvSpPr>
          <p:cNvPr id="9" name="Can 8"/>
          <p:cNvSpPr/>
          <p:nvPr/>
        </p:nvSpPr>
        <p:spPr>
          <a:xfrm>
            <a:off x="6858000" y="1798528"/>
            <a:ext cx="1981200" cy="2667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Patient data on symptom assessment (</a:t>
            </a:r>
            <a:r>
              <a:rPr lang="en-GB" dirty="0" err="1" smtClean="0"/>
              <a:t>Dysexecutive</a:t>
            </a:r>
            <a:r>
              <a:rPr lang="en-GB" dirty="0" smtClean="0"/>
              <a:t> syndrome)</a:t>
            </a:r>
            <a:endParaRPr lang="en-GB" dirty="0"/>
          </a:p>
        </p:txBody>
      </p:sp>
      <p:sp>
        <p:nvSpPr>
          <p:cNvPr id="10" name="Curved Up Arrow 9"/>
          <p:cNvSpPr/>
          <p:nvPr/>
        </p:nvSpPr>
        <p:spPr>
          <a:xfrm>
            <a:off x="1219200" y="4541728"/>
            <a:ext cx="3200400" cy="762000"/>
          </a:xfrm>
          <a:prstGeom prst="curvedUp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
        <p:nvSpPr>
          <p:cNvPr id="11" name="Curved Down Arrow 10"/>
          <p:cNvSpPr/>
          <p:nvPr/>
        </p:nvSpPr>
        <p:spPr>
          <a:xfrm flipH="1">
            <a:off x="5105400" y="944562"/>
            <a:ext cx="2895600" cy="762000"/>
          </a:xfrm>
          <a:prstGeom prst="curved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solidFill>
                <a:schemeClr val="tx1"/>
              </a:solidFill>
            </a:endParaRPr>
          </a:p>
        </p:txBody>
      </p:sp>
      <p:sp>
        <p:nvSpPr>
          <p:cNvPr id="12" name="Title 1"/>
          <p:cNvSpPr txBox="1">
            <a:spLocks/>
          </p:cNvSpPr>
          <p:nvPr/>
        </p:nvSpPr>
        <p:spPr>
          <a:xfrm>
            <a:off x="685800" y="5029200"/>
            <a:ext cx="8458200" cy="118766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accent2"/>
                </a:solidFill>
                <a:latin typeface="+mj-lt"/>
                <a:ea typeface="+mj-ea"/>
                <a:cs typeface="+mj-cs"/>
              </a:defRPr>
            </a:lvl1pPr>
          </a:lstStyle>
          <a:p>
            <a:pPr algn="r"/>
            <a:r>
              <a:rPr lang="en-GB" sz="3600" dirty="0" smtClean="0"/>
              <a:t>… which allows patient data </a:t>
            </a:r>
            <a:br>
              <a:rPr lang="en-GB" sz="3600" dirty="0" smtClean="0"/>
            </a:br>
            <a:r>
              <a:rPr lang="en-GB" sz="3600" dirty="0" smtClean="0"/>
              <a:t>from disparate diseases (and research into normal functioning) to be compared </a:t>
            </a:r>
            <a:endParaRPr lang="en-GB" sz="3600" dirty="0"/>
          </a:p>
        </p:txBody>
      </p:sp>
    </p:spTree>
    <p:extLst>
      <p:ext uri="{BB962C8B-B14F-4D97-AF65-F5344CB8AC3E}">
        <p14:creationId xmlns:p14="http://schemas.microsoft.com/office/powerpoint/2010/main" val="195849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8229600" cy="792162"/>
          </a:xfrm>
        </p:spPr>
        <p:txBody>
          <a:bodyPr>
            <a:normAutofit fontScale="90000"/>
          </a:bodyPr>
          <a:lstStyle/>
          <a:p>
            <a:r>
              <a:rPr lang="en-GB" dirty="0" smtClean="0"/>
              <a:t>Different domains operate at different levels of granularity and focus</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04800" y="1447800"/>
            <a:ext cx="5280238" cy="515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57199" y="6324600"/>
            <a:ext cx="248771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PATHWAYS, biological processes</a:t>
            </a:r>
            <a:endParaRPr lang="en-GB" dirty="0"/>
          </a:p>
        </p:txBody>
      </p:sp>
      <p:pic>
        <p:nvPicPr>
          <p:cNvPr id="6147"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257800" y="1600200"/>
            <a:ext cx="28194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7391400" y="15240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METABOLIC DATA (e.g. NMR)</a:t>
            </a:r>
            <a:endParaRPr lang="en-GB" dirty="0"/>
          </a:p>
        </p:txBody>
      </p:sp>
      <p:pic>
        <p:nvPicPr>
          <p:cNvPr id="6148" name="Picture 4"/>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6272048" y="3743325"/>
            <a:ext cx="2238703"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7010400" y="5857874"/>
            <a:ext cx="1752600" cy="733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GENE EXPRESSION DATA</a:t>
            </a:r>
            <a:endParaRPr lang="en-GB" dirty="0"/>
          </a:p>
        </p:txBody>
      </p:sp>
    </p:spTree>
    <p:extLst>
      <p:ext uri="{BB962C8B-B14F-4D97-AF65-F5344CB8AC3E}">
        <p14:creationId xmlns:p14="http://schemas.microsoft.com/office/powerpoint/2010/main" val="3440482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60838"/>
            <a:ext cx="8229600" cy="792162"/>
          </a:xfrm>
        </p:spPr>
        <p:txBody>
          <a:bodyPr>
            <a:noAutofit/>
          </a:bodyPr>
          <a:lstStyle/>
          <a:p>
            <a:pPr algn="r"/>
            <a:r>
              <a:rPr lang="en-GB" sz="3600" dirty="0" smtClean="0"/>
              <a:t>NMR data for </a:t>
            </a:r>
            <a:br>
              <a:rPr lang="en-GB" sz="3600" dirty="0" smtClean="0"/>
            </a:br>
            <a:r>
              <a:rPr lang="en-GB" sz="3600" dirty="0" smtClean="0"/>
              <a:t>metabolites</a:t>
            </a:r>
            <a:br>
              <a:rPr lang="en-GB" sz="3600" dirty="0" smtClean="0"/>
            </a:br>
            <a:r>
              <a:rPr lang="en-GB" sz="3600" dirty="0" smtClean="0"/>
              <a:t> of cocaine</a:t>
            </a:r>
            <a:br>
              <a:rPr lang="en-GB" sz="3600" dirty="0" smtClean="0"/>
            </a:br>
            <a:r>
              <a:rPr lang="en-GB" sz="3600" dirty="0" smtClean="0"/>
              <a:t>is found in </a:t>
            </a:r>
            <a:br>
              <a:rPr lang="en-GB" sz="3600" dirty="0" smtClean="0"/>
            </a:br>
            <a:r>
              <a:rPr lang="en-GB" sz="3600" dirty="0" smtClean="0"/>
              <a:t>metabolomics</a:t>
            </a:r>
            <a:br>
              <a:rPr lang="en-GB" sz="3600" dirty="0" smtClean="0"/>
            </a:br>
            <a:r>
              <a:rPr lang="en-GB" sz="3600" dirty="0" smtClean="0"/>
              <a:t> databases -- indexed </a:t>
            </a:r>
            <a:br>
              <a:rPr lang="en-GB" sz="3600" dirty="0" smtClean="0"/>
            </a:br>
            <a:r>
              <a:rPr lang="en-GB" sz="3600" dirty="0" smtClean="0"/>
              <a:t>by small molecules</a:t>
            </a:r>
            <a:br>
              <a:rPr lang="en-GB" sz="3600" dirty="0" smtClean="0"/>
            </a:br>
            <a:endParaRPr lang="en-GB" sz="3600"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7172" name="Picture 4"/>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9455"/>
          <a:stretch/>
        </p:blipFill>
        <p:spPr bwMode="auto">
          <a:xfrm>
            <a:off x="0" y="2443655"/>
            <a:ext cx="4877556" cy="442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3" name="Picture 5"/>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36786" y="922282"/>
            <a:ext cx="9049407" cy="1135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66006" y="300335"/>
            <a:ext cx="8032776" cy="523220"/>
          </a:xfrm>
          <a:prstGeom prst="rect">
            <a:avLst/>
          </a:prstGeom>
          <a:noFill/>
        </p:spPr>
        <p:txBody>
          <a:bodyPr wrap="none" rtlCol="0">
            <a:spAutoFit/>
          </a:bodyPr>
          <a:lstStyle/>
          <a:p>
            <a:r>
              <a:rPr lang="en-GB" sz="2800" dirty="0" smtClean="0">
                <a:solidFill>
                  <a:schemeClr val="accent2">
                    <a:lumMod val="75000"/>
                  </a:schemeClr>
                </a:solidFill>
              </a:rPr>
              <a:t>Urine samples of addicted patients reveal metabolites</a:t>
            </a:r>
            <a:endParaRPr lang="en-GB" sz="2800" dirty="0">
              <a:solidFill>
                <a:schemeClr val="accent2">
                  <a:lumMod val="75000"/>
                </a:schemeClr>
              </a:solidFill>
            </a:endParaRPr>
          </a:p>
        </p:txBody>
      </p:sp>
    </p:spTree>
    <p:extLst>
      <p:ext uri="{BB962C8B-B14F-4D97-AF65-F5344CB8AC3E}">
        <p14:creationId xmlns:p14="http://schemas.microsoft.com/office/powerpoint/2010/main" val="11530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55638"/>
            <a:ext cx="8229600" cy="792162"/>
          </a:xfrm>
        </p:spPr>
        <p:txBody>
          <a:bodyPr>
            <a:normAutofit fontScale="90000"/>
          </a:bodyPr>
          <a:lstStyle/>
          <a:p>
            <a:r>
              <a:rPr lang="en-GB" dirty="0" smtClean="0"/>
              <a:t>Ontology relationships can explicitly bridge across different ontologies at different levels</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
        <p:nvSpPr>
          <p:cNvPr id="6" name="Rounded Rectangle 5"/>
          <p:cNvSpPr/>
          <p:nvPr/>
        </p:nvSpPr>
        <p:spPr>
          <a:xfrm>
            <a:off x="304800" y="2133600"/>
            <a:ext cx="2400300" cy="6858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MD:0000071</a:t>
            </a:r>
            <a:br>
              <a:rPr lang="en-GB" dirty="0" smtClean="0"/>
            </a:br>
            <a:r>
              <a:rPr lang="en-GB" dirty="0" smtClean="0"/>
              <a:t>cocaine addiction</a:t>
            </a:r>
            <a:endParaRPr lang="en-GB" dirty="0"/>
          </a:p>
        </p:txBody>
      </p:sp>
      <p:sp>
        <p:nvSpPr>
          <p:cNvPr id="7" name="Rounded Rectangle 6"/>
          <p:cNvSpPr/>
          <p:nvPr/>
        </p:nvSpPr>
        <p:spPr>
          <a:xfrm>
            <a:off x="3886200" y="2400300"/>
            <a:ext cx="24003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MD:0010071</a:t>
            </a:r>
            <a:br>
              <a:rPr lang="en-GB" dirty="0" smtClean="0"/>
            </a:br>
            <a:r>
              <a:rPr lang="en-GB" dirty="0" smtClean="0"/>
              <a:t>cocaine addiction</a:t>
            </a:r>
          </a:p>
          <a:p>
            <a:pPr algn="ctr"/>
            <a:r>
              <a:rPr lang="en-GB" dirty="0" smtClean="0"/>
              <a:t>disease course</a:t>
            </a:r>
            <a:endParaRPr lang="en-GB" dirty="0"/>
          </a:p>
        </p:txBody>
      </p:sp>
      <p:cxnSp>
        <p:nvCxnSpPr>
          <p:cNvPr id="9" name="Straight Connector 8"/>
          <p:cNvCxnSpPr>
            <a:stCxn id="6" idx="3"/>
            <a:endCxn id="7" idx="1"/>
          </p:cNvCxnSpPr>
          <p:nvPr/>
        </p:nvCxnSpPr>
        <p:spPr>
          <a:xfrm>
            <a:off x="2705100" y="2476500"/>
            <a:ext cx="1181100" cy="3429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76197" y="2278618"/>
            <a:ext cx="1144672" cy="369332"/>
          </a:xfrm>
          <a:prstGeom prst="rect">
            <a:avLst/>
          </a:prstGeom>
          <a:noFill/>
        </p:spPr>
        <p:txBody>
          <a:bodyPr wrap="none" rtlCol="0">
            <a:spAutoFit/>
          </a:bodyPr>
          <a:lstStyle/>
          <a:p>
            <a:r>
              <a:rPr lang="en-GB" dirty="0"/>
              <a:t>r</a:t>
            </a:r>
            <a:r>
              <a:rPr lang="en-GB" dirty="0" smtClean="0"/>
              <a:t>ealized in</a:t>
            </a:r>
            <a:endParaRPr lang="en-GB" dirty="0"/>
          </a:p>
        </p:txBody>
      </p:sp>
      <p:sp>
        <p:nvSpPr>
          <p:cNvPr id="12" name="Rounded Rectangle 11"/>
          <p:cNvSpPr/>
          <p:nvPr/>
        </p:nvSpPr>
        <p:spPr>
          <a:xfrm>
            <a:off x="6019800" y="3581400"/>
            <a:ext cx="24003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MD:0020071</a:t>
            </a:r>
            <a:br>
              <a:rPr lang="en-GB" dirty="0" smtClean="0"/>
            </a:br>
            <a:r>
              <a:rPr lang="en-GB" dirty="0" smtClean="0"/>
              <a:t>use of cocaine</a:t>
            </a:r>
            <a:endParaRPr lang="en-GB" dirty="0"/>
          </a:p>
        </p:txBody>
      </p:sp>
      <p:cxnSp>
        <p:nvCxnSpPr>
          <p:cNvPr id="14" name="Straight Connector 13"/>
          <p:cNvCxnSpPr>
            <a:stCxn id="7" idx="2"/>
            <a:endCxn id="12" idx="0"/>
          </p:cNvCxnSpPr>
          <p:nvPr/>
        </p:nvCxnSpPr>
        <p:spPr>
          <a:xfrm>
            <a:off x="5086350" y="3238500"/>
            <a:ext cx="2133600" cy="3429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37301" y="3124200"/>
            <a:ext cx="949299" cy="369332"/>
          </a:xfrm>
          <a:prstGeom prst="rect">
            <a:avLst/>
          </a:prstGeom>
          <a:noFill/>
        </p:spPr>
        <p:txBody>
          <a:bodyPr wrap="none" rtlCol="0">
            <a:spAutoFit/>
          </a:bodyPr>
          <a:lstStyle/>
          <a:p>
            <a:r>
              <a:rPr lang="en-GB" dirty="0"/>
              <a:t>h</a:t>
            </a:r>
            <a:r>
              <a:rPr lang="en-GB" dirty="0" smtClean="0"/>
              <a:t>as part</a:t>
            </a:r>
            <a:endParaRPr lang="en-GB" dirty="0"/>
          </a:p>
        </p:txBody>
      </p:sp>
      <p:sp>
        <p:nvSpPr>
          <p:cNvPr id="16" name="Rounded Rectangle 15"/>
          <p:cNvSpPr/>
          <p:nvPr/>
        </p:nvSpPr>
        <p:spPr>
          <a:xfrm>
            <a:off x="286407" y="3581400"/>
            <a:ext cx="2400300" cy="8382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t>S:00100100</a:t>
            </a:r>
            <a:br>
              <a:rPr lang="en-GB" dirty="0" smtClean="0"/>
            </a:br>
            <a:r>
              <a:rPr lang="en-GB" dirty="0" smtClean="0"/>
              <a:t>portion of cocaine</a:t>
            </a:r>
            <a:endParaRPr lang="en-GB" dirty="0"/>
          </a:p>
        </p:txBody>
      </p:sp>
      <p:cxnSp>
        <p:nvCxnSpPr>
          <p:cNvPr id="18" name="Curved Connector 17"/>
          <p:cNvCxnSpPr>
            <a:stCxn id="12" idx="1"/>
            <a:endCxn id="16" idx="3"/>
          </p:cNvCxnSpPr>
          <p:nvPr/>
        </p:nvCxnSpPr>
        <p:spPr>
          <a:xfrm rot="10800000">
            <a:off x="2686708" y="4000500"/>
            <a:ext cx="3333093" cy="127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7600" y="3650030"/>
            <a:ext cx="1055097" cy="369332"/>
          </a:xfrm>
          <a:prstGeom prst="rect">
            <a:avLst/>
          </a:prstGeom>
          <a:noFill/>
        </p:spPr>
        <p:txBody>
          <a:bodyPr wrap="none" rtlCol="0">
            <a:spAutoFit/>
          </a:bodyPr>
          <a:lstStyle/>
          <a:p>
            <a:r>
              <a:rPr lang="en-GB" dirty="0"/>
              <a:t>h</a:t>
            </a:r>
            <a:r>
              <a:rPr lang="en-GB" dirty="0" smtClean="0"/>
              <a:t>as input</a:t>
            </a:r>
            <a:endParaRPr lang="en-GB" dirty="0"/>
          </a:p>
        </p:txBody>
      </p:sp>
      <p:sp>
        <p:nvSpPr>
          <p:cNvPr id="20" name="Rounded Rectangle 19"/>
          <p:cNvSpPr/>
          <p:nvPr/>
        </p:nvSpPr>
        <p:spPr>
          <a:xfrm>
            <a:off x="275897" y="5105400"/>
            <a:ext cx="24003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CHEBI:27958</a:t>
            </a:r>
            <a:br>
              <a:rPr lang="en-GB" dirty="0" smtClean="0"/>
            </a:br>
            <a:r>
              <a:rPr lang="en-GB" dirty="0" smtClean="0"/>
              <a:t>cocaine</a:t>
            </a:r>
            <a:endParaRPr lang="en-GB" dirty="0"/>
          </a:p>
        </p:txBody>
      </p:sp>
      <p:cxnSp>
        <p:nvCxnSpPr>
          <p:cNvPr id="22" name="Straight Arrow Connector 21"/>
          <p:cNvCxnSpPr>
            <a:stCxn id="16" idx="2"/>
            <a:endCxn id="20" idx="0"/>
          </p:cNvCxnSpPr>
          <p:nvPr/>
        </p:nvCxnSpPr>
        <p:spPr>
          <a:xfrm flipH="1">
            <a:off x="1476047" y="4419600"/>
            <a:ext cx="1051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86557" y="4577834"/>
            <a:ext cx="1784527" cy="369332"/>
          </a:xfrm>
          <a:prstGeom prst="rect">
            <a:avLst/>
          </a:prstGeom>
          <a:noFill/>
        </p:spPr>
        <p:txBody>
          <a:bodyPr wrap="none" rtlCol="0">
            <a:spAutoFit/>
          </a:bodyPr>
          <a:lstStyle/>
          <a:p>
            <a:r>
              <a:rPr lang="en-GB" dirty="0"/>
              <a:t>h</a:t>
            </a:r>
            <a:r>
              <a:rPr lang="en-GB" dirty="0" smtClean="0"/>
              <a:t>as granular part</a:t>
            </a:r>
            <a:endParaRPr lang="en-GB" dirty="0"/>
          </a:p>
        </p:txBody>
      </p:sp>
      <p:pic>
        <p:nvPicPr>
          <p:cNvPr id="8194" name="Picture 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81800" y="4577834"/>
            <a:ext cx="2123746" cy="2123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Can 23"/>
          <p:cNvSpPr/>
          <p:nvPr/>
        </p:nvSpPr>
        <p:spPr>
          <a:xfrm>
            <a:off x="3886200" y="4953000"/>
            <a:ext cx="2725750" cy="1291380"/>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smtClean="0"/>
              <a:t>Chemical and </a:t>
            </a:r>
            <a:br>
              <a:rPr lang="en-GB" dirty="0" smtClean="0"/>
            </a:br>
            <a:r>
              <a:rPr lang="en-GB" dirty="0" smtClean="0"/>
              <a:t>metabolic data</a:t>
            </a:r>
            <a:endParaRPr lang="en-GB" dirty="0"/>
          </a:p>
        </p:txBody>
      </p:sp>
      <p:sp>
        <p:nvSpPr>
          <p:cNvPr id="25" name="Left Arrow 24"/>
          <p:cNvSpPr/>
          <p:nvPr/>
        </p:nvSpPr>
        <p:spPr>
          <a:xfrm>
            <a:off x="3124200" y="5105400"/>
            <a:ext cx="1060948" cy="83820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558752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50838"/>
            <a:ext cx="8305800" cy="792162"/>
          </a:xfrm>
        </p:spPr>
        <p:txBody>
          <a:bodyPr>
            <a:normAutofit fontScale="90000"/>
          </a:bodyPr>
          <a:lstStyle/>
          <a:p>
            <a:r>
              <a:rPr lang="en-GB" dirty="0" smtClean="0"/>
              <a:t>(Part of) the biochemical </a:t>
            </a:r>
            <a:r>
              <a:rPr lang="en-GB" b="1" dirty="0" smtClean="0"/>
              <a:t>basis</a:t>
            </a:r>
            <a:r>
              <a:rPr lang="en-GB" dirty="0" smtClean="0"/>
              <a:t> of emotion is in </a:t>
            </a:r>
            <a:r>
              <a:rPr lang="en-GB" dirty="0" err="1" smtClean="0"/>
              <a:t>ChEBI</a:t>
            </a:r>
            <a:endParaRPr lang="en-GB" dirty="0"/>
          </a:p>
        </p:txBody>
      </p:sp>
      <p:sp>
        <p:nvSpPr>
          <p:cNvPr id="3" name="Content Placeholder 2"/>
          <p:cNvSpPr>
            <a:spLocks noGrp="1"/>
          </p:cNvSpPr>
          <p:nvPr>
            <p:ph idx="1"/>
          </p:nvPr>
        </p:nvSpPr>
        <p:spPr>
          <a:xfrm>
            <a:off x="457200" y="1447800"/>
            <a:ext cx="8305800" cy="4953000"/>
          </a:xfrm>
        </p:spPr>
        <p:txBody>
          <a:bodyPr>
            <a:normAutofit/>
          </a:bodyPr>
          <a:lstStyle/>
          <a:p>
            <a:pPr>
              <a:buNone/>
            </a:pPr>
            <a:r>
              <a:rPr lang="en-GB" dirty="0" smtClean="0"/>
              <a:t>Emotions are effected in part by </a:t>
            </a:r>
            <a:r>
              <a:rPr lang="en-GB" i="1" dirty="0" smtClean="0"/>
              <a:t>neurotransmitters </a:t>
            </a:r>
            <a:r>
              <a:rPr lang="en-GB" dirty="0" smtClean="0"/>
              <a:t>such as dopamine, tryptophan</a:t>
            </a:r>
          </a:p>
          <a:p>
            <a:pPr>
              <a:buNone/>
            </a:pPr>
            <a:endParaRPr lang="en-GB" dirty="0"/>
          </a:p>
          <a:p>
            <a:pPr>
              <a:buNone/>
            </a:pPr>
            <a:endParaRPr lang="en-GB" dirty="0" smtClean="0"/>
          </a:p>
          <a:p>
            <a:pPr>
              <a:buNone/>
            </a:pPr>
            <a:endParaRPr lang="en-GB" dirty="0"/>
          </a:p>
          <a:p>
            <a:pPr>
              <a:buNone/>
            </a:pPr>
            <a:endParaRPr lang="en-GB" dirty="0" smtClean="0"/>
          </a:p>
          <a:p>
            <a:pPr>
              <a:buNone/>
            </a:pPr>
            <a:endParaRPr lang="en-GB" dirty="0"/>
          </a:p>
          <a:p>
            <a:pPr>
              <a:buNone/>
            </a:pPr>
            <a:endParaRPr lang="en-GB" dirty="0" smtClean="0"/>
          </a:p>
          <a:p>
            <a:pPr>
              <a:buNone/>
            </a:pPr>
            <a:endParaRPr lang="en-GB" dirty="0" smtClean="0"/>
          </a:p>
        </p:txBody>
      </p:sp>
      <p:sp>
        <p:nvSpPr>
          <p:cNvPr id="4" name="Date Placeholder 3"/>
          <p:cNvSpPr>
            <a:spLocks noGrp="1"/>
          </p:cNvSpPr>
          <p:nvPr>
            <p:ph type="dt" sz="half" idx="10"/>
          </p:nvPr>
        </p:nvSpPr>
        <p:spPr/>
        <p:txBody>
          <a:bodyPr/>
          <a:lstStyle/>
          <a:p>
            <a:fld id="{2363C296-7381-4DD1-A047-AA9E31BA2749}" type="datetime2">
              <a:rPr lang="en-US" smtClean="0">
                <a:solidFill>
                  <a:srgbClr val="C0504D"/>
                </a:solidFill>
              </a:rPr>
              <a:pPr/>
              <a:t>Monday, September 24, 2012</a:t>
            </a:fld>
            <a:endParaRPr lang="en-US" dirty="0">
              <a:solidFill>
                <a:srgbClr val="C0504D"/>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C0504D"/>
                </a:solidFill>
              </a:rPr>
              <a:pPr/>
              <a:t>18</a:t>
            </a:fld>
            <a:endParaRPr lang="en-US" dirty="0">
              <a:solidFill>
                <a:srgbClr val="C0504D"/>
              </a:solidFill>
            </a:endParaRPr>
          </a:p>
        </p:txBody>
      </p:sp>
      <p:sp>
        <p:nvSpPr>
          <p:cNvPr id="7" name="Rounded Rectangle 6"/>
          <p:cNvSpPr/>
          <p:nvPr/>
        </p:nvSpPr>
        <p:spPr>
          <a:xfrm>
            <a:off x="331649" y="4419600"/>
            <a:ext cx="1676400" cy="609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smtClean="0">
                <a:solidFill>
                  <a:prstClr val="black"/>
                </a:solidFill>
              </a:rPr>
              <a:t>dopamine</a:t>
            </a:r>
            <a:br>
              <a:rPr lang="en-GB" dirty="0" smtClean="0">
                <a:solidFill>
                  <a:prstClr val="black"/>
                </a:solidFill>
              </a:rPr>
            </a:br>
            <a:r>
              <a:rPr lang="en-GB" dirty="0" smtClean="0">
                <a:solidFill>
                  <a:prstClr val="black"/>
                </a:solidFill>
              </a:rPr>
              <a:t>(CHEBI:25375)</a:t>
            </a:r>
            <a:endParaRPr lang="en-GB" dirty="0">
              <a:solidFill>
                <a:prstClr val="black"/>
              </a:solidFill>
            </a:endParaRPr>
          </a:p>
        </p:txBody>
      </p:sp>
      <p:sp>
        <p:nvSpPr>
          <p:cNvPr id="8" name="Rounded Rectangle 7"/>
          <p:cNvSpPr/>
          <p:nvPr/>
        </p:nvSpPr>
        <p:spPr>
          <a:xfrm>
            <a:off x="170936" y="3125585"/>
            <a:ext cx="1986742" cy="609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smtClean="0">
                <a:solidFill>
                  <a:prstClr val="black"/>
                </a:solidFill>
              </a:rPr>
              <a:t>molecular entity (CHEBI:25375)</a:t>
            </a:r>
            <a:endParaRPr lang="en-GB" dirty="0">
              <a:solidFill>
                <a:prstClr val="black"/>
              </a:solidFill>
            </a:endParaRPr>
          </a:p>
        </p:txBody>
      </p:sp>
      <p:cxnSp>
        <p:nvCxnSpPr>
          <p:cNvPr id="10" name="Straight Arrow Connector 9"/>
          <p:cNvCxnSpPr>
            <a:stCxn id="7" idx="0"/>
            <a:endCxn id="8" idx="2"/>
          </p:cNvCxnSpPr>
          <p:nvPr/>
        </p:nvCxnSpPr>
        <p:spPr>
          <a:xfrm flipH="1" flipV="1">
            <a:off x="1164307" y="3735185"/>
            <a:ext cx="5542" cy="684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390980" y="3125585"/>
            <a:ext cx="1986742"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solidFill>
                  <a:prstClr val="black"/>
                </a:solidFill>
              </a:rPr>
              <a:t>biological role (CHEBI:24432)</a:t>
            </a:r>
            <a:endParaRPr lang="en-GB" dirty="0">
              <a:solidFill>
                <a:prstClr val="black"/>
              </a:solidFill>
            </a:endParaRPr>
          </a:p>
        </p:txBody>
      </p:sp>
      <p:sp>
        <p:nvSpPr>
          <p:cNvPr id="13" name="Rounded Rectangle 12"/>
          <p:cNvSpPr/>
          <p:nvPr/>
        </p:nvSpPr>
        <p:spPr>
          <a:xfrm>
            <a:off x="2390980" y="4419600"/>
            <a:ext cx="1986742"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solidFill>
                  <a:prstClr val="black"/>
                </a:solidFill>
              </a:rPr>
              <a:t>neurotransmitter</a:t>
            </a:r>
            <a:br>
              <a:rPr lang="en-GB" dirty="0" smtClean="0">
                <a:solidFill>
                  <a:prstClr val="black"/>
                </a:solidFill>
              </a:rPr>
            </a:br>
            <a:r>
              <a:rPr lang="en-GB" dirty="0" smtClean="0">
                <a:solidFill>
                  <a:prstClr val="black"/>
                </a:solidFill>
              </a:rPr>
              <a:t>(CHEBI:25512)</a:t>
            </a:r>
            <a:endParaRPr lang="en-GB" dirty="0">
              <a:solidFill>
                <a:prstClr val="black"/>
              </a:solidFill>
            </a:endParaRPr>
          </a:p>
        </p:txBody>
      </p:sp>
      <p:cxnSp>
        <p:nvCxnSpPr>
          <p:cNvPr id="15" name="Straight Arrow Connector 14"/>
          <p:cNvCxnSpPr>
            <a:stCxn id="13" idx="0"/>
            <a:endCxn id="12" idx="2"/>
          </p:cNvCxnSpPr>
          <p:nvPr/>
        </p:nvCxnSpPr>
        <p:spPr>
          <a:xfrm flipV="1">
            <a:off x="3384351" y="3735185"/>
            <a:ext cx="0" cy="684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7" idx="2"/>
            <a:endCxn id="13" idx="2"/>
          </p:cNvCxnSpPr>
          <p:nvPr/>
        </p:nvCxnSpPr>
        <p:spPr>
          <a:xfrm rot="16200000" flipH="1">
            <a:off x="2277100" y="3921949"/>
            <a:ext cx="12700" cy="2214502"/>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57678" y="5345668"/>
            <a:ext cx="926344" cy="369332"/>
          </a:xfrm>
          <a:prstGeom prst="rect">
            <a:avLst/>
          </a:prstGeom>
          <a:noFill/>
        </p:spPr>
        <p:txBody>
          <a:bodyPr wrap="none" rtlCol="0">
            <a:spAutoFit/>
          </a:bodyPr>
          <a:lstStyle/>
          <a:p>
            <a:r>
              <a:rPr lang="en-GB" dirty="0">
                <a:solidFill>
                  <a:prstClr val="black"/>
                </a:solidFill>
              </a:rPr>
              <a:t>h</a:t>
            </a:r>
            <a:r>
              <a:rPr lang="en-GB" dirty="0" smtClean="0">
                <a:solidFill>
                  <a:prstClr val="black"/>
                </a:solidFill>
              </a:rPr>
              <a:t>as role</a:t>
            </a:r>
            <a:endParaRPr lang="en-GB" dirty="0">
              <a:solidFill>
                <a:prstClr val="black"/>
              </a:solidFill>
            </a:endParaRPr>
          </a:p>
        </p:txBody>
      </p:sp>
      <p:sp>
        <p:nvSpPr>
          <p:cNvPr id="19" name="Rounded Rectangle 18"/>
          <p:cNvSpPr/>
          <p:nvPr/>
        </p:nvSpPr>
        <p:spPr>
          <a:xfrm>
            <a:off x="4648200" y="4183380"/>
            <a:ext cx="2209800" cy="8375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solidFill>
                  <a:prstClr val="black"/>
                </a:solidFill>
              </a:rPr>
              <a:t>neurotransmitter receptor activity</a:t>
            </a:r>
            <a:br>
              <a:rPr lang="en-GB" dirty="0" smtClean="0">
                <a:solidFill>
                  <a:prstClr val="black"/>
                </a:solidFill>
              </a:rPr>
            </a:br>
            <a:r>
              <a:rPr lang="en-GB" dirty="0" smtClean="0">
                <a:solidFill>
                  <a:prstClr val="black"/>
                </a:solidFill>
              </a:rPr>
              <a:t>(GO:</a:t>
            </a:r>
            <a:r>
              <a:rPr lang="en-GB" dirty="0">
                <a:solidFill>
                  <a:prstClr val="black"/>
                </a:solidFill>
              </a:rPr>
              <a:t>0030594</a:t>
            </a:r>
            <a:r>
              <a:rPr lang="en-GB" dirty="0" smtClean="0">
                <a:solidFill>
                  <a:prstClr val="black"/>
                </a:solidFill>
              </a:rPr>
              <a:t>)</a:t>
            </a:r>
            <a:endParaRPr lang="en-GB" dirty="0">
              <a:solidFill>
                <a:prstClr val="black"/>
              </a:solidFill>
            </a:endParaRPr>
          </a:p>
        </p:txBody>
      </p:sp>
      <p:sp>
        <p:nvSpPr>
          <p:cNvPr id="20" name="Rounded Rectangle 19"/>
          <p:cNvSpPr/>
          <p:nvPr/>
        </p:nvSpPr>
        <p:spPr>
          <a:xfrm>
            <a:off x="4644999" y="3125585"/>
            <a:ext cx="2250671" cy="609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solidFill>
                  <a:prstClr val="black"/>
                </a:solidFill>
              </a:rPr>
              <a:t>Molecular function (</a:t>
            </a:r>
            <a:r>
              <a:rPr lang="en-GB" dirty="0">
                <a:solidFill>
                  <a:prstClr val="black"/>
                </a:solidFill>
              </a:rPr>
              <a:t>GO:0003674</a:t>
            </a:r>
            <a:r>
              <a:rPr lang="en-GB" dirty="0" smtClean="0">
                <a:solidFill>
                  <a:prstClr val="black"/>
                </a:solidFill>
              </a:rPr>
              <a:t>)</a:t>
            </a:r>
            <a:endParaRPr lang="en-GB" dirty="0">
              <a:solidFill>
                <a:prstClr val="black"/>
              </a:solidFill>
            </a:endParaRPr>
          </a:p>
        </p:txBody>
      </p:sp>
      <p:cxnSp>
        <p:nvCxnSpPr>
          <p:cNvPr id="21" name="Curved Connector 20"/>
          <p:cNvCxnSpPr>
            <a:stCxn id="13" idx="2"/>
            <a:endCxn id="19" idx="2"/>
          </p:cNvCxnSpPr>
          <p:nvPr/>
        </p:nvCxnSpPr>
        <p:spPr>
          <a:xfrm rot="5400000" flipH="1" flipV="1">
            <a:off x="4564569" y="3840669"/>
            <a:ext cx="8312" cy="2368749"/>
          </a:xfrm>
          <a:prstGeom prst="curvedConnector3">
            <a:avLst>
              <a:gd name="adj1" fmla="val -275024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91000" y="5345668"/>
            <a:ext cx="1144672" cy="369332"/>
          </a:xfrm>
          <a:prstGeom prst="rect">
            <a:avLst/>
          </a:prstGeom>
          <a:noFill/>
        </p:spPr>
        <p:txBody>
          <a:bodyPr wrap="none" rtlCol="0">
            <a:spAutoFit/>
          </a:bodyPr>
          <a:lstStyle/>
          <a:p>
            <a:r>
              <a:rPr lang="en-GB" dirty="0">
                <a:solidFill>
                  <a:prstClr val="black"/>
                </a:solidFill>
              </a:rPr>
              <a:t>r</a:t>
            </a:r>
            <a:r>
              <a:rPr lang="en-GB" dirty="0" smtClean="0">
                <a:solidFill>
                  <a:prstClr val="black"/>
                </a:solidFill>
              </a:rPr>
              <a:t>ealized in</a:t>
            </a:r>
            <a:endParaRPr lang="en-GB" dirty="0">
              <a:solidFill>
                <a:prstClr val="black"/>
              </a:solidFill>
            </a:endParaRPr>
          </a:p>
        </p:txBody>
      </p:sp>
      <p:cxnSp>
        <p:nvCxnSpPr>
          <p:cNvPr id="27" name="Straight Arrow Connector 26"/>
          <p:cNvCxnSpPr>
            <a:stCxn id="19" idx="0"/>
            <a:endCxn id="20" idx="2"/>
          </p:cNvCxnSpPr>
          <p:nvPr/>
        </p:nvCxnSpPr>
        <p:spPr>
          <a:xfrm flipV="1">
            <a:off x="5753100" y="3735185"/>
            <a:ext cx="17235" cy="4481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7189124" y="4191692"/>
            <a:ext cx="1600200" cy="82919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solidFill>
                  <a:prstClr val="black"/>
                </a:solidFill>
              </a:rPr>
              <a:t>happiness</a:t>
            </a:r>
            <a:br>
              <a:rPr lang="en-GB" dirty="0" smtClean="0">
                <a:solidFill>
                  <a:prstClr val="black"/>
                </a:solidFill>
              </a:rPr>
            </a:br>
            <a:r>
              <a:rPr lang="en-GB" dirty="0" smtClean="0">
                <a:solidFill>
                  <a:prstClr val="black"/>
                </a:solidFill>
              </a:rPr>
              <a:t>(MFOEM:42)</a:t>
            </a:r>
            <a:endParaRPr lang="en-GB" dirty="0">
              <a:solidFill>
                <a:prstClr val="black"/>
              </a:solidFill>
            </a:endParaRPr>
          </a:p>
        </p:txBody>
      </p:sp>
      <p:cxnSp>
        <p:nvCxnSpPr>
          <p:cNvPr id="31" name="Curved Connector 30"/>
          <p:cNvCxnSpPr>
            <a:stCxn id="19" idx="2"/>
            <a:endCxn id="30" idx="2"/>
          </p:cNvCxnSpPr>
          <p:nvPr/>
        </p:nvCxnSpPr>
        <p:spPr>
          <a:xfrm rot="16200000" flipH="1">
            <a:off x="6871162" y="3902826"/>
            <a:ext cx="12700" cy="2236124"/>
          </a:xfrm>
          <a:prstGeom prst="curvedConnector3">
            <a:avLst>
              <a:gd name="adj1" fmla="val 1800000"/>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512633" y="5257800"/>
            <a:ext cx="878767" cy="400110"/>
          </a:xfrm>
          <a:prstGeom prst="rect">
            <a:avLst/>
          </a:prstGeom>
          <a:noFill/>
        </p:spPr>
        <p:txBody>
          <a:bodyPr wrap="none" rtlCol="0">
            <a:spAutoFit/>
          </a:bodyPr>
          <a:lstStyle/>
          <a:p>
            <a:r>
              <a:rPr lang="en-GB" sz="2000" b="1" dirty="0" smtClean="0">
                <a:solidFill>
                  <a:prstClr val="black"/>
                </a:solidFill>
              </a:rPr>
              <a:t>part</a:t>
            </a:r>
            <a:r>
              <a:rPr lang="en-GB" b="1" dirty="0" smtClean="0">
                <a:solidFill>
                  <a:prstClr val="black"/>
                </a:solidFill>
              </a:rPr>
              <a:t> of</a:t>
            </a:r>
            <a:endParaRPr lang="en-GB" b="1" dirty="0">
              <a:solidFill>
                <a:prstClr val="black"/>
              </a:solidFill>
            </a:endParaRPr>
          </a:p>
        </p:txBody>
      </p:sp>
      <p:sp>
        <p:nvSpPr>
          <p:cNvPr id="40" name="Rounded Rectangle 39"/>
          <p:cNvSpPr/>
          <p:nvPr/>
        </p:nvSpPr>
        <p:spPr>
          <a:xfrm>
            <a:off x="7231903" y="3125585"/>
            <a:ext cx="1600200" cy="609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solidFill>
                  <a:prstClr val="black"/>
                </a:solidFill>
              </a:rPr>
              <a:t>emotion</a:t>
            </a:r>
            <a:br>
              <a:rPr lang="en-GB" dirty="0" smtClean="0">
                <a:solidFill>
                  <a:prstClr val="black"/>
                </a:solidFill>
              </a:rPr>
            </a:br>
            <a:r>
              <a:rPr lang="en-GB" dirty="0" smtClean="0">
                <a:solidFill>
                  <a:prstClr val="black"/>
                </a:solidFill>
              </a:rPr>
              <a:t>(MFOEM:1)</a:t>
            </a:r>
            <a:endParaRPr lang="en-GB" dirty="0">
              <a:solidFill>
                <a:prstClr val="black"/>
              </a:solidFill>
            </a:endParaRPr>
          </a:p>
        </p:txBody>
      </p:sp>
      <p:cxnSp>
        <p:nvCxnSpPr>
          <p:cNvPr id="42" name="Straight Arrow Connector 41"/>
          <p:cNvCxnSpPr>
            <a:stCxn id="30" idx="0"/>
            <a:endCxn id="40" idx="2"/>
          </p:cNvCxnSpPr>
          <p:nvPr/>
        </p:nvCxnSpPr>
        <p:spPr>
          <a:xfrm flipV="1">
            <a:off x="7989224" y="3735185"/>
            <a:ext cx="42779" cy="4565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135260" y="3822360"/>
            <a:ext cx="935449" cy="369332"/>
          </a:xfrm>
          <a:prstGeom prst="rect">
            <a:avLst/>
          </a:prstGeom>
          <a:noFill/>
        </p:spPr>
        <p:txBody>
          <a:bodyPr wrap="none" rtlCol="0">
            <a:spAutoFit/>
          </a:bodyPr>
          <a:lstStyle/>
          <a:p>
            <a:r>
              <a:rPr lang="en-GB" dirty="0" smtClean="0">
                <a:solidFill>
                  <a:prstClr val="black"/>
                </a:solidFill>
              </a:rPr>
              <a:t>subtype</a:t>
            </a:r>
            <a:endParaRPr lang="en-GB" dirty="0">
              <a:solidFill>
                <a:prstClr val="black"/>
              </a:solidFill>
            </a:endParaRPr>
          </a:p>
        </p:txBody>
      </p:sp>
    </p:spTree>
    <p:extLst>
      <p:ext uri="{BB962C8B-B14F-4D97-AF65-F5344CB8AC3E}">
        <p14:creationId xmlns:p14="http://schemas.microsoft.com/office/powerpoint/2010/main" val="4271599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229600" cy="792162"/>
          </a:xfrm>
        </p:spPr>
        <p:txBody>
          <a:bodyPr>
            <a:normAutofit fontScale="90000"/>
          </a:bodyPr>
          <a:lstStyle/>
          <a:p>
            <a:r>
              <a:rPr lang="en-GB" dirty="0" smtClean="0"/>
              <a:t>Biological processes in affective disorders</a:t>
            </a:r>
            <a:endParaRPr lang="en-GB" dirty="0"/>
          </a:p>
        </p:txBody>
      </p:sp>
      <p:sp>
        <p:nvSpPr>
          <p:cNvPr id="3" name="Content Placeholder 2"/>
          <p:cNvSpPr>
            <a:spLocks noGrp="1"/>
          </p:cNvSpPr>
          <p:nvPr>
            <p:ph idx="1"/>
          </p:nvPr>
        </p:nvSpPr>
        <p:spPr>
          <a:xfrm>
            <a:off x="457200" y="1295400"/>
            <a:ext cx="8229600" cy="5105400"/>
          </a:xfrm>
        </p:spPr>
        <p:txBody>
          <a:bodyPr/>
          <a:lstStyle/>
          <a:p>
            <a:pPr>
              <a:buNone/>
            </a:pPr>
            <a:r>
              <a:rPr lang="en-GB" dirty="0" smtClean="0"/>
              <a:t>Some mental diseases involve altered emotional functioning. (E.g. depression, bipolar disorder)</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Rounded Rectangle 6"/>
          <p:cNvSpPr/>
          <p:nvPr/>
        </p:nvSpPr>
        <p:spPr>
          <a:xfrm>
            <a:off x="2688128" y="3818312"/>
            <a:ext cx="1600200" cy="609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emotion</a:t>
            </a:r>
            <a:endParaRPr lang="en-GB" dirty="0"/>
          </a:p>
        </p:txBody>
      </p:sp>
      <p:sp>
        <p:nvSpPr>
          <p:cNvPr id="8" name="Rounded Rectangle 7"/>
          <p:cNvSpPr/>
          <p:nvPr/>
        </p:nvSpPr>
        <p:spPr>
          <a:xfrm>
            <a:off x="2751369" y="5098472"/>
            <a:ext cx="1600200" cy="61652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non-canonical sadness</a:t>
            </a:r>
            <a:endParaRPr lang="en-GB" dirty="0"/>
          </a:p>
        </p:txBody>
      </p:sp>
      <p:cxnSp>
        <p:nvCxnSpPr>
          <p:cNvPr id="10" name="Straight Arrow Connector 9"/>
          <p:cNvCxnSpPr>
            <a:stCxn id="8" idx="0"/>
            <a:endCxn id="7" idx="2"/>
          </p:cNvCxnSpPr>
          <p:nvPr/>
        </p:nvCxnSpPr>
        <p:spPr>
          <a:xfrm flipH="1" flipV="1">
            <a:off x="3488228" y="4427912"/>
            <a:ext cx="63241" cy="670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3946023" y="2590800"/>
            <a:ext cx="1447800"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Process</a:t>
            </a:r>
            <a:endParaRPr lang="en-GB" dirty="0"/>
          </a:p>
        </p:txBody>
      </p:sp>
      <p:sp>
        <p:nvSpPr>
          <p:cNvPr id="12" name="Rounded Rectangle 11"/>
          <p:cNvSpPr/>
          <p:nvPr/>
        </p:nvSpPr>
        <p:spPr>
          <a:xfrm>
            <a:off x="1181100" y="2590800"/>
            <a:ext cx="1447800" cy="609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smtClean="0"/>
              <a:t>Disposition</a:t>
            </a:r>
            <a:endParaRPr lang="en-GB" dirty="0"/>
          </a:p>
        </p:txBody>
      </p:sp>
      <p:sp>
        <p:nvSpPr>
          <p:cNvPr id="13" name="Rounded Rectangle 12"/>
          <p:cNvSpPr/>
          <p:nvPr/>
        </p:nvSpPr>
        <p:spPr>
          <a:xfrm>
            <a:off x="386542" y="5105400"/>
            <a:ext cx="1600200" cy="609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depression</a:t>
            </a:r>
            <a:endParaRPr lang="en-GB" dirty="0"/>
          </a:p>
        </p:txBody>
      </p:sp>
      <p:sp>
        <p:nvSpPr>
          <p:cNvPr id="14" name="Rounded Rectangle 13"/>
          <p:cNvSpPr/>
          <p:nvPr/>
        </p:nvSpPr>
        <p:spPr>
          <a:xfrm>
            <a:off x="381000" y="3818312"/>
            <a:ext cx="1600200" cy="609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a:t>m</a:t>
            </a:r>
            <a:r>
              <a:rPr lang="en-GB" dirty="0" smtClean="0"/>
              <a:t>ental disease</a:t>
            </a:r>
            <a:endParaRPr lang="en-GB" dirty="0"/>
          </a:p>
        </p:txBody>
      </p:sp>
      <p:cxnSp>
        <p:nvCxnSpPr>
          <p:cNvPr id="20" name="Straight Arrow Connector 19"/>
          <p:cNvCxnSpPr>
            <a:stCxn id="7" idx="0"/>
            <a:endCxn id="11" idx="2"/>
          </p:cNvCxnSpPr>
          <p:nvPr/>
        </p:nvCxnSpPr>
        <p:spPr>
          <a:xfrm flipV="1">
            <a:off x="3488228" y="3200400"/>
            <a:ext cx="1181695" cy="617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0"/>
            <a:endCxn id="12" idx="2"/>
          </p:cNvCxnSpPr>
          <p:nvPr/>
        </p:nvCxnSpPr>
        <p:spPr>
          <a:xfrm flipV="1">
            <a:off x="1181100" y="3200400"/>
            <a:ext cx="723900" cy="617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3" idx="0"/>
            <a:endCxn id="14" idx="2"/>
          </p:cNvCxnSpPr>
          <p:nvPr/>
        </p:nvCxnSpPr>
        <p:spPr>
          <a:xfrm flipH="1" flipV="1">
            <a:off x="1181100" y="4427912"/>
            <a:ext cx="5542" cy="677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13" idx="2"/>
            <a:endCxn id="8" idx="2"/>
          </p:cNvCxnSpPr>
          <p:nvPr/>
        </p:nvCxnSpPr>
        <p:spPr>
          <a:xfrm rot="5400000" flipH="1" flipV="1">
            <a:off x="2369054" y="4532586"/>
            <a:ext cx="1" cy="2364827"/>
          </a:xfrm>
          <a:prstGeom prst="curvedConnector3">
            <a:avLst>
              <a:gd name="adj1" fmla="val -22860000000"/>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28900" y="6019800"/>
            <a:ext cx="1144672" cy="369332"/>
          </a:xfrm>
          <a:prstGeom prst="rect">
            <a:avLst/>
          </a:prstGeom>
          <a:noFill/>
        </p:spPr>
        <p:txBody>
          <a:bodyPr wrap="none" rtlCol="0">
            <a:spAutoFit/>
          </a:bodyPr>
          <a:lstStyle/>
          <a:p>
            <a:r>
              <a:rPr lang="en-GB" dirty="0" smtClean="0"/>
              <a:t>realized in</a:t>
            </a:r>
            <a:endParaRPr lang="en-GB" dirty="0"/>
          </a:p>
        </p:txBody>
      </p:sp>
      <p:sp>
        <p:nvSpPr>
          <p:cNvPr id="38" name="Rounded Rectangle 37"/>
          <p:cNvSpPr/>
          <p:nvPr/>
        </p:nvSpPr>
        <p:spPr>
          <a:xfrm>
            <a:off x="4915973" y="4876800"/>
            <a:ext cx="1905000" cy="1143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t>down-regulation of </a:t>
            </a:r>
            <a:r>
              <a:rPr lang="en-GB" dirty="0"/>
              <a:t>dopaminergic system (GO:0032227)</a:t>
            </a:r>
          </a:p>
        </p:txBody>
      </p:sp>
      <p:cxnSp>
        <p:nvCxnSpPr>
          <p:cNvPr id="40" name="Curved Connector 39"/>
          <p:cNvCxnSpPr>
            <a:stCxn id="8" idx="2"/>
            <a:endCxn id="38" idx="2"/>
          </p:cNvCxnSpPr>
          <p:nvPr/>
        </p:nvCxnSpPr>
        <p:spPr>
          <a:xfrm rot="16200000" flipH="1">
            <a:off x="4557571" y="4708897"/>
            <a:ext cx="304801" cy="2317004"/>
          </a:xfrm>
          <a:prstGeom prst="curvedConnector3">
            <a:avLst>
              <a:gd name="adj1" fmla="val 175000"/>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95274" y="5987534"/>
            <a:ext cx="949299" cy="369332"/>
          </a:xfrm>
          <a:prstGeom prst="rect">
            <a:avLst/>
          </a:prstGeom>
          <a:noFill/>
        </p:spPr>
        <p:txBody>
          <a:bodyPr wrap="none" rtlCol="0">
            <a:spAutoFit/>
          </a:bodyPr>
          <a:lstStyle/>
          <a:p>
            <a:r>
              <a:rPr lang="en-GB" dirty="0"/>
              <a:t>h</a:t>
            </a:r>
            <a:r>
              <a:rPr lang="en-GB" dirty="0" smtClean="0"/>
              <a:t>as part</a:t>
            </a:r>
            <a:endParaRPr lang="en-GB" dirty="0"/>
          </a:p>
        </p:txBody>
      </p:sp>
      <p:sp>
        <p:nvSpPr>
          <p:cNvPr id="44" name="Rounded Rectangle 43"/>
          <p:cNvSpPr/>
          <p:nvPr/>
        </p:nvSpPr>
        <p:spPr>
          <a:xfrm>
            <a:off x="4900733" y="3818312"/>
            <a:ext cx="1905000" cy="609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t>b</a:t>
            </a:r>
            <a:r>
              <a:rPr lang="en-GB" dirty="0" smtClean="0"/>
              <a:t>iological process</a:t>
            </a:r>
            <a:endParaRPr lang="en-GB" dirty="0"/>
          </a:p>
        </p:txBody>
      </p:sp>
      <p:cxnSp>
        <p:nvCxnSpPr>
          <p:cNvPr id="46" name="Straight Arrow Connector 45"/>
          <p:cNvCxnSpPr>
            <a:stCxn id="44" idx="0"/>
            <a:endCxn id="11" idx="2"/>
          </p:cNvCxnSpPr>
          <p:nvPr/>
        </p:nvCxnSpPr>
        <p:spPr>
          <a:xfrm flipH="1" flipV="1">
            <a:off x="4669923" y="3200400"/>
            <a:ext cx="1183310" cy="6179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0"/>
            <a:endCxn id="44" idx="2"/>
          </p:cNvCxnSpPr>
          <p:nvPr/>
        </p:nvCxnSpPr>
        <p:spPr>
          <a:xfrm flipH="1" flipV="1">
            <a:off x="5853233" y="4427912"/>
            <a:ext cx="15240" cy="448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ight Arrow 52"/>
          <p:cNvSpPr/>
          <p:nvPr/>
        </p:nvSpPr>
        <p:spPr>
          <a:xfrm rot="10800000">
            <a:off x="6805733" y="5066461"/>
            <a:ext cx="584280" cy="838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4" name="Rectangle 53"/>
          <p:cNvSpPr/>
          <p:nvPr/>
        </p:nvSpPr>
        <p:spPr>
          <a:xfrm>
            <a:off x="7239001" y="3818312"/>
            <a:ext cx="1600200" cy="238615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dirty="0" smtClean="0"/>
              <a:t>Mechanism of action: </a:t>
            </a:r>
            <a:r>
              <a:rPr lang="en-GB" dirty="0" smtClean="0"/>
              <a:t>complex disturbances in underlying systems</a:t>
            </a:r>
            <a:endParaRPr lang="en-GB" dirty="0"/>
          </a:p>
        </p:txBody>
      </p:sp>
    </p:spTree>
    <p:extLst>
      <p:ext uri="{BB962C8B-B14F-4D97-AF65-F5344CB8AC3E}">
        <p14:creationId xmlns:p14="http://schemas.microsoft.com/office/powerpoint/2010/main" val="228412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09600"/>
            <a:ext cx="3810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2400" y="4267200"/>
            <a:ext cx="5943935" cy="2031325"/>
          </a:xfrm>
          <a:prstGeom prst="rect">
            <a:avLst/>
          </a:prstGeom>
          <a:noFill/>
        </p:spPr>
        <p:txBody>
          <a:bodyPr wrap="none" rtlCol="0">
            <a:spAutoFit/>
          </a:bodyPr>
          <a:lstStyle/>
          <a:p>
            <a:r>
              <a:rPr lang="en-GB" dirty="0" smtClean="0"/>
              <a:t>Oxytocin is believed to play a </a:t>
            </a:r>
            <a:r>
              <a:rPr lang="en-GB" dirty="0"/>
              <a:t>role in various </a:t>
            </a:r>
            <a:r>
              <a:rPr lang="en-GB" dirty="0" err="1"/>
              <a:t>behaviors</a:t>
            </a:r>
            <a:r>
              <a:rPr lang="en-GB" dirty="0"/>
              <a:t>, </a:t>
            </a:r>
            <a:r>
              <a:rPr lang="en-GB" dirty="0" smtClean="0"/>
              <a:t/>
            </a:r>
            <a:br>
              <a:rPr lang="en-GB" dirty="0" smtClean="0"/>
            </a:br>
            <a:r>
              <a:rPr lang="en-GB" dirty="0" smtClean="0"/>
              <a:t>including </a:t>
            </a:r>
            <a:r>
              <a:rPr lang="en-GB" dirty="0"/>
              <a:t>orgasm, social recognition, pair bonding, </a:t>
            </a:r>
            <a:r>
              <a:rPr lang="en-GB" dirty="0" smtClean="0"/>
              <a:t>anxiety …  </a:t>
            </a:r>
            <a:br>
              <a:rPr lang="en-GB" dirty="0" smtClean="0"/>
            </a:br>
            <a:r>
              <a:rPr lang="en-GB" dirty="0" smtClean="0"/>
              <a:t>it </a:t>
            </a:r>
            <a:r>
              <a:rPr lang="en-GB" dirty="0"/>
              <a:t>is sometimes referred to as the "love hormone". </a:t>
            </a:r>
            <a:r>
              <a:rPr lang="en-GB" dirty="0" smtClean="0"/>
              <a:t/>
            </a:r>
            <a:br>
              <a:rPr lang="en-GB" dirty="0" smtClean="0"/>
            </a:br>
            <a:endParaRPr lang="en-GB" dirty="0" smtClean="0"/>
          </a:p>
          <a:p>
            <a:r>
              <a:rPr lang="en-GB" dirty="0" smtClean="0"/>
              <a:t>The </a:t>
            </a:r>
            <a:r>
              <a:rPr lang="en-GB" dirty="0"/>
              <a:t>inability to secrete oxytocin and feel empathy is </a:t>
            </a:r>
            <a:r>
              <a:rPr lang="en-GB" dirty="0" smtClean="0"/>
              <a:t/>
            </a:r>
            <a:br>
              <a:rPr lang="en-GB" dirty="0" smtClean="0"/>
            </a:br>
            <a:r>
              <a:rPr lang="en-GB" dirty="0" smtClean="0"/>
              <a:t>linked </a:t>
            </a:r>
            <a:r>
              <a:rPr lang="en-GB" dirty="0"/>
              <a:t>to sociopathy, psychopathy, narcissism and </a:t>
            </a:r>
            <a:r>
              <a:rPr lang="en-GB" dirty="0" smtClean="0"/>
              <a:t/>
            </a:r>
            <a:br>
              <a:rPr lang="en-GB" dirty="0" smtClean="0"/>
            </a:br>
            <a:r>
              <a:rPr lang="en-GB" dirty="0" smtClean="0"/>
              <a:t>general </a:t>
            </a:r>
            <a:r>
              <a:rPr lang="en-GB" dirty="0"/>
              <a:t>manipulativeness</a:t>
            </a:r>
            <a:r>
              <a:rPr lang="en-GB" dirty="0" smtClean="0"/>
              <a:t>.</a:t>
            </a:r>
            <a:endParaRPr lang="en-GB" dirty="0"/>
          </a:p>
        </p:txBody>
      </p:sp>
      <p:pic>
        <p:nvPicPr>
          <p:cNvPr id="9" name="Picture 3" descr="C:\Users\hastings\AppData\Local\Microsoft\Windows\Temporary Internet Files\Content.IE5\6P0JKNVN\MP900182834[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5943600" y="1916245"/>
            <a:ext cx="2438400" cy="2916621"/>
          </a:xfrm>
          <a:prstGeom prst="rect">
            <a:avLst/>
          </a:prstGeom>
          <a:noFill/>
          <a:extLst>
            <a:ext uri="{909E8E84-426E-40DD-AFC4-6F175D3DCCD1}">
              <a14:hiddenFill xmlns:a14="http://schemas.microsoft.com/office/drawing/2010/main">
                <a:solidFill>
                  <a:srgbClr val="FFFFFF"/>
                </a:solidFill>
              </a14:hiddenFill>
            </a:ext>
          </a:extLst>
        </p:spPr>
      </p:pic>
      <p:sp>
        <p:nvSpPr>
          <p:cNvPr id="10" name="Cloud Callout 9"/>
          <p:cNvSpPr/>
          <p:nvPr/>
        </p:nvSpPr>
        <p:spPr>
          <a:xfrm>
            <a:off x="5593080" y="403490"/>
            <a:ext cx="3505200" cy="1066800"/>
          </a:xfrm>
          <a:prstGeom prst="cloudCallout">
            <a:avLst>
              <a:gd name="adj1" fmla="val -31538"/>
              <a:gd name="adj2" fmla="val 164471"/>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3200" dirty="0" smtClean="0"/>
              <a:t>I </a:t>
            </a:r>
            <a:r>
              <a:rPr lang="en-GB" sz="3200" b="1" dirty="0" smtClean="0"/>
              <a:t>want</a:t>
            </a:r>
            <a:r>
              <a:rPr lang="en-GB" sz="3200" dirty="0" smtClean="0"/>
              <a:t>…</a:t>
            </a:r>
            <a:endParaRPr lang="en-GB" sz="3200" dirty="0"/>
          </a:p>
        </p:txBody>
      </p:sp>
      <p:sp>
        <p:nvSpPr>
          <p:cNvPr id="11" name="Cloud Callout 10"/>
          <p:cNvSpPr/>
          <p:nvPr/>
        </p:nvSpPr>
        <p:spPr>
          <a:xfrm>
            <a:off x="6522720" y="5017532"/>
            <a:ext cx="2590800" cy="1066800"/>
          </a:xfrm>
          <a:prstGeom prst="cloudCallout">
            <a:avLst>
              <a:gd name="adj1" fmla="val -61545"/>
              <a:gd name="adj2" fmla="val -230800"/>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2800" dirty="0" smtClean="0"/>
              <a:t>I think…</a:t>
            </a:r>
            <a:endParaRPr lang="en-GB" sz="2800" dirty="0"/>
          </a:p>
        </p:txBody>
      </p:sp>
      <p:sp>
        <p:nvSpPr>
          <p:cNvPr id="12" name="Title 1"/>
          <p:cNvSpPr>
            <a:spLocks noGrp="1"/>
          </p:cNvSpPr>
          <p:nvPr>
            <p:ph type="title"/>
          </p:nvPr>
        </p:nvSpPr>
        <p:spPr>
          <a:xfrm>
            <a:off x="762000" y="381000"/>
            <a:ext cx="8229600" cy="792162"/>
          </a:xfrm>
        </p:spPr>
        <p:txBody>
          <a:bodyPr>
            <a:normAutofit fontScale="90000"/>
          </a:bodyPr>
          <a:lstStyle/>
          <a:p>
            <a:pPr algn="l"/>
            <a:r>
              <a:rPr lang="en-GB" dirty="0" smtClean="0"/>
              <a:t>Why mental </a:t>
            </a:r>
            <a:br>
              <a:rPr lang="en-GB" dirty="0" smtClean="0"/>
            </a:br>
            <a:r>
              <a:rPr lang="en-GB" dirty="0" smtClean="0"/>
              <a:t>		functioning? </a:t>
            </a:r>
            <a:endParaRPr lang="en-GB" dirty="0"/>
          </a:p>
        </p:txBody>
      </p:sp>
    </p:spTree>
    <p:extLst>
      <p:ext uri="{BB962C8B-B14F-4D97-AF65-F5344CB8AC3E}">
        <p14:creationId xmlns:p14="http://schemas.microsoft.com/office/powerpoint/2010/main" val="3740084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Addiction in MDO</a:t>
            </a:r>
            <a:endParaRPr lang="en-GB" dirty="0"/>
          </a:p>
        </p:txBody>
      </p:sp>
      <p:sp>
        <p:nvSpPr>
          <p:cNvPr id="3" name="Content Placeholder 2"/>
          <p:cNvSpPr>
            <a:spLocks noGrp="1"/>
          </p:cNvSpPr>
          <p:nvPr>
            <p:ph idx="1"/>
          </p:nvPr>
        </p:nvSpPr>
        <p:spPr/>
        <p:txBody>
          <a:bodyPr/>
          <a:lstStyle/>
          <a:p>
            <a:endParaRPr lang="en-GB"/>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7964577"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9007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Availability, Contacts</a:t>
            </a:r>
            <a:endParaRPr lang="en-GB" dirty="0"/>
          </a:p>
        </p:txBody>
      </p:sp>
      <p:sp>
        <p:nvSpPr>
          <p:cNvPr id="3" name="Content Placeholder 2"/>
          <p:cNvSpPr>
            <a:spLocks noGrp="1"/>
          </p:cNvSpPr>
          <p:nvPr>
            <p:ph idx="1"/>
          </p:nvPr>
        </p:nvSpPr>
        <p:spPr/>
        <p:txBody>
          <a:bodyPr>
            <a:normAutofit/>
          </a:bodyPr>
          <a:lstStyle/>
          <a:p>
            <a:pPr>
              <a:buNone/>
            </a:pPr>
            <a:r>
              <a:rPr lang="en-GB" sz="2800" dirty="0" smtClean="0"/>
              <a:t>Mental Functioning Ontology available at:</a:t>
            </a:r>
            <a:endParaRPr lang="en-GB" dirty="0" smtClean="0"/>
          </a:p>
          <a:p>
            <a:pPr>
              <a:buNone/>
            </a:pPr>
            <a:r>
              <a:rPr lang="en-GB" sz="2400" dirty="0"/>
              <a:t>http://</a:t>
            </a:r>
            <a:r>
              <a:rPr lang="en-GB" sz="2400" dirty="0" smtClean="0"/>
              <a:t>mental-functioning-ontology.googlecode.com/svn/trunk/ontology/MF.owl</a:t>
            </a:r>
          </a:p>
          <a:p>
            <a:pPr>
              <a:buNone/>
            </a:pPr>
            <a:endParaRPr lang="en-GB" sz="2400" dirty="0"/>
          </a:p>
          <a:p>
            <a:pPr>
              <a:buNone/>
            </a:pPr>
            <a:r>
              <a:rPr lang="en-GB" sz="2800" dirty="0" smtClean="0"/>
              <a:t>Discussion mailing list:</a:t>
            </a:r>
          </a:p>
          <a:p>
            <a:pPr>
              <a:buNone/>
            </a:pPr>
            <a:r>
              <a:rPr lang="en-GB" sz="2400" dirty="0" smtClean="0"/>
              <a:t>mfo-discuss@googlegroups.com</a:t>
            </a:r>
            <a:endParaRPr lang="en-GB" sz="2400"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3167920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50838"/>
            <a:ext cx="7709340" cy="792162"/>
          </a:xfrm>
        </p:spPr>
        <p:txBody>
          <a:bodyPr>
            <a:normAutofit fontScale="90000"/>
          </a:bodyPr>
          <a:lstStyle/>
          <a:p>
            <a:r>
              <a:rPr lang="en-GB" dirty="0" smtClean="0"/>
              <a:t>Acknowledgements</a:t>
            </a:r>
            <a:br>
              <a:rPr lang="en-GB" dirty="0" smtClean="0"/>
            </a:br>
            <a:r>
              <a:rPr lang="en-GB" dirty="0" smtClean="0"/>
              <a:t>						 Thanks!</a:t>
            </a:r>
            <a:endParaRPr lang="en-GB" dirty="0"/>
          </a:p>
        </p:txBody>
      </p:sp>
      <p:sp>
        <p:nvSpPr>
          <p:cNvPr id="3" name="Content Placeholder 2"/>
          <p:cNvSpPr>
            <a:spLocks noGrp="1"/>
          </p:cNvSpPr>
          <p:nvPr>
            <p:ph idx="1"/>
          </p:nvPr>
        </p:nvSpPr>
        <p:spPr>
          <a:xfrm>
            <a:off x="304800" y="1066800"/>
            <a:ext cx="8839200" cy="6019800"/>
          </a:xfrm>
        </p:spPr>
        <p:txBody>
          <a:bodyPr>
            <a:normAutofit/>
          </a:bodyPr>
          <a:lstStyle/>
          <a:p>
            <a:pPr>
              <a:buNone/>
            </a:pPr>
            <a:r>
              <a:rPr lang="en-GB" dirty="0" smtClean="0">
                <a:solidFill>
                  <a:schemeClr val="tx1">
                    <a:lumMod val="50000"/>
                    <a:lumOff val="50000"/>
                  </a:schemeClr>
                </a:solidFill>
              </a:rPr>
              <a:t>Emotion Researchers in Geneva</a:t>
            </a:r>
          </a:p>
          <a:p>
            <a:pPr lvl="1">
              <a:buNone/>
            </a:pPr>
            <a:r>
              <a:rPr lang="en-GB" dirty="0" smtClean="0"/>
              <a:t>Kevin Mulligan, David Sander, </a:t>
            </a:r>
            <a:r>
              <a:rPr lang="en-GB" dirty="0" err="1" smtClean="0"/>
              <a:t>Julien</a:t>
            </a:r>
            <a:r>
              <a:rPr lang="en-GB" dirty="0" smtClean="0"/>
              <a:t> </a:t>
            </a:r>
            <a:r>
              <a:rPr lang="en-GB" dirty="0" err="1" smtClean="0"/>
              <a:t>Deonna</a:t>
            </a:r>
            <a:endParaRPr lang="en-GB" dirty="0" smtClean="0"/>
          </a:p>
          <a:p>
            <a:pPr>
              <a:buNone/>
            </a:pPr>
            <a:endParaRPr lang="en-GB" dirty="0"/>
          </a:p>
          <a:p>
            <a:pPr>
              <a:buNone/>
            </a:pPr>
            <a:r>
              <a:rPr lang="en-GB" dirty="0" smtClean="0"/>
              <a:t/>
            </a:r>
            <a:br>
              <a:rPr lang="en-GB" dirty="0" smtClean="0"/>
            </a:br>
            <a:r>
              <a:rPr lang="en-GB" dirty="0" smtClean="0">
                <a:solidFill>
                  <a:schemeClr val="tx1">
                    <a:lumMod val="50000"/>
                    <a:lumOff val="50000"/>
                  </a:schemeClr>
                </a:solidFill>
              </a:rPr>
              <a:t>Chemistry, Biology, Neuroscience</a:t>
            </a:r>
          </a:p>
          <a:p>
            <a:pPr lvl="1">
              <a:buNone/>
            </a:pPr>
            <a:r>
              <a:rPr lang="en-GB" dirty="0" smtClean="0"/>
              <a:t>Christoph Steinbeck, Nicolas le </a:t>
            </a:r>
            <a:r>
              <a:rPr lang="en-GB" dirty="0" err="1" smtClean="0"/>
              <a:t>Novère</a:t>
            </a:r>
            <a:r>
              <a:rPr lang="en-GB" dirty="0" smtClean="0"/>
              <a:t>, Colin Batchelor,</a:t>
            </a:r>
            <a:br>
              <a:rPr lang="en-GB" dirty="0" smtClean="0"/>
            </a:br>
            <a:r>
              <a:rPr lang="en-GB" dirty="0" smtClean="0"/>
              <a:t>	David Osumi-Sutherland, Jane Lomax, </a:t>
            </a:r>
            <a:br>
              <a:rPr lang="en-GB" dirty="0" smtClean="0"/>
            </a:br>
            <a:r>
              <a:rPr lang="en-GB" dirty="0" smtClean="0"/>
              <a:t>		Gwen </a:t>
            </a:r>
            <a:r>
              <a:rPr lang="en-GB" dirty="0" err="1" smtClean="0"/>
              <a:t>Frishkoff</a:t>
            </a:r>
            <a:r>
              <a:rPr lang="en-GB" dirty="0" smtClean="0"/>
              <a:t>, Jessica Turner, Angela Laird</a:t>
            </a:r>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1027" name="Picture 3"/>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13466" y="5715000"/>
            <a:ext cx="2585545" cy="604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1386" y="5632564"/>
            <a:ext cx="2345678" cy="76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5605475"/>
            <a:ext cx="1964303" cy="707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5645727" y="2209800"/>
            <a:ext cx="3074276" cy="1123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6214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438"/>
            <a:ext cx="8229600" cy="792162"/>
          </a:xfrm>
        </p:spPr>
        <p:txBody>
          <a:bodyPr>
            <a:normAutofit fontScale="90000"/>
          </a:bodyPr>
          <a:lstStyle/>
          <a:p>
            <a:pPr algn="r"/>
            <a:r>
              <a:rPr lang="en-GB" dirty="0" smtClean="0"/>
              <a:t>How does mental functioning </a:t>
            </a:r>
            <a:br>
              <a:rPr lang="en-GB" dirty="0" smtClean="0"/>
            </a:br>
            <a:r>
              <a:rPr lang="en-GB" dirty="0" smtClean="0"/>
              <a:t>actually work? </a:t>
            </a:r>
            <a:endParaRPr lang="en-GB" dirty="0"/>
          </a:p>
        </p:txBody>
      </p:sp>
      <p:sp>
        <p:nvSpPr>
          <p:cNvPr id="4" name="Rounded Rectangle 3"/>
          <p:cNvSpPr/>
          <p:nvPr/>
        </p:nvSpPr>
        <p:spPr>
          <a:xfrm>
            <a:off x="578069" y="1615966"/>
            <a:ext cx="15240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Biology</a:t>
            </a:r>
            <a:endParaRPr lang="en-GB" dirty="0"/>
          </a:p>
        </p:txBody>
      </p:sp>
      <p:sp>
        <p:nvSpPr>
          <p:cNvPr id="5" name="Rounded Rectangle 4"/>
          <p:cNvSpPr/>
          <p:nvPr/>
        </p:nvSpPr>
        <p:spPr>
          <a:xfrm>
            <a:off x="685800" y="4114800"/>
            <a:ext cx="1752600"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Neuroscience</a:t>
            </a:r>
            <a:endParaRPr lang="en-GB" dirty="0"/>
          </a:p>
        </p:txBody>
      </p:sp>
      <p:sp>
        <p:nvSpPr>
          <p:cNvPr id="6" name="Rounded Rectangle 5"/>
          <p:cNvSpPr/>
          <p:nvPr/>
        </p:nvSpPr>
        <p:spPr>
          <a:xfrm>
            <a:off x="3124200" y="5334000"/>
            <a:ext cx="2057400"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Chemistry</a:t>
            </a:r>
            <a:endParaRPr lang="en-GB" dirty="0"/>
          </a:p>
        </p:txBody>
      </p:sp>
      <p:sp>
        <p:nvSpPr>
          <p:cNvPr id="7" name="Rounded Rectangle 6"/>
          <p:cNvSpPr/>
          <p:nvPr/>
        </p:nvSpPr>
        <p:spPr>
          <a:xfrm>
            <a:off x="6968359" y="2133600"/>
            <a:ext cx="1676400"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Psychology</a:t>
            </a:r>
            <a:endParaRPr lang="en-GB" dirty="0"/>
          </a:p>
        </p:txBody>
      </p:sp>
      <p:sp>
        <p:nvSpPr>
          <p:cNvPr id="8" name="Rounded Rectangle 7"/>
          <p:cNvSpPr/>
          <p:nvPr/>
        </p:nvSpPr>
        <p:spPr>
          <a:xfrm>
            <a:off x="6096000" y="4343400"/>
            <a:ext cx="2209800" cy="9906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Psychiatry</a:t>
            </a:r>
            <a:endParaRPr lang="en-GB" dirty="0"/>
          </a:p>
        </p:txBody>
      </p:sp>
      <p:sp>
        <p:nvSpPr>
          <p:cNvPr id="9" name="Rounded Rectangle 8"/>
          <p:cNvSpPr/>
          <p:nvPr/>
        </p:nvSpPr>
        <p:spPr>
          <a:xfrm>
            <a:off x="3352800" y="2438400"/>
            <a:ext cx="1981200"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smtClean="0"/>
              <a:t>Cognitive Science</a:t>
            </a:r>
            <a:endParaRPr lang="en-GB" dirty="0"/>
          </a:p>
        </p:txBody>
      </p:sp>
      <p:sp>
        <p:nvSpPr>
          <p:cNvPr id="12" name="Rounded Rectangle 11"/>
          <p:cNvSpPr/>
          <p:nvPr/>
        </p:nvSpPr>
        <p:spPr>
          <a:xfrm>
            <a:off x="1066800" y="2743200"/>
            <a:ext cx="1371600"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Human</a:t>
            </a:r>
            <a:endParaRPr lang="en-GB" dirty="0"/>
          </a:p>
        </p:txBody>
      </p:sp>
      <p:sp>
        <p:nvSpPr>
          <p:cNvPr id="13" name="Rounded Rectangle 12"/>
          <p:cNvSpPr/>
          <p:nvPr/>
        </p:nvSpPr>
        <p:spPr>
          <a:xfrm>
            <a:off x="2362200" y="1828800"/>
            <a:ext cx="1371600" cy="457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smtClean="0"/>
              <a:t>Mouse</a:t>
            </a:r>
            <a:endParaRPr lang="en-GB" dirty="0"/>
          </a:p>
        </p:txBody>
      </p:sp>
      <p:sp>
        <p:nvSpPr>
          <p:cNvPr id="14" name="Rounded Rectangle 13"/>
          <p:cNvSpPr/>
          <p:nvPr/>
        </p:nvSpPr>
        <p:spPr>
          <a:xfrm>
            <a:off x="6282559" y="3276600"/>
            <a:ext cx="1371600" cy="457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fMRI</a:t>
            </a:r>
            <a:endParaRPr lang="en-GB" dirty="0"/>
          </a:p>
        </p:txBody>
      </p:sp>
      <p:sp>
        <p:nvSpPr>
          <p:cNvPr id="15" name="Rounded Rectangle 14"/>
          <p:cNvSpPr/>
          <p:nvPr/>
        </p:nvSpPr>
        <p:spPr>
          <a:xfrm>
            <a:off x="4233041" y="4054366"/>
            <a:ext cx="1558159" cy="82243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Gene expression analysis</a:t>
            </a:r>
            <a:endParaRPr lang="en-GB" dirty="0"/>
          </a:p>
        </p:txBody>
      </p:sp>
      <p:sp>
        <p:nvSpPr>
          <p:cNvPr id="16" name="Rounded Rectangle 15"/>
          <p:cNvSpPr/>
          <p:nvPr/>
        </p:nvSpPr>
        <p:spPr>
          <a:xfrm>
            <a:off x="5901559" y="5562600"/>
            <a:ext cx="1371600" cy="457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Self-reports</a:t>
            </a:r>
            <a:endParaRPr lang="en-GB" dirty="0"/>
          </a:p>
        </p:txBody>
      </p:sp>
      <p:sp>
        <p:nvSpPr>
          <p:cNvPr id="17" name="Rounded Rectangle 16"/>
          <p:cNvSpPr/>
          <p:nvPr/>
        </p:nvSpPr>
        <p:spPr>
          <a:xfrm>
            <a:off x="1340069" y="5554716"/>
            <a:ext cx="1371600" cy="69368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Metabolic analysis</a:t>
            </a:r>
            <a:endParaRPr lang="en-GB" dirty="0"/>
          </a:p>
        </p:txBody>
      </p:sp>
      <p:sp>
        <p:nvSpPr>
          <p:cNvPr id="18" name="Rounded Rectangle 17"/>
          <p:cNvSpPr/>
          <p:nvPr/>
        </p:nvSpPr>
        <p:spPr>
          <a:xfrm>
            <a:off x="2514600" y="3749566"/>
            <a:ext cx="1558159" cy="5819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Genetic profiling</a:t>
            </a:r>
            <a:endParaRPr lang="en-GB" dirty="0"/>
          </a:p>
        </p:txBody>
      </p:sp>
      <p:sp>
        <p:nvSpPr>
          <p:cNvPr id="19" name="Rounded Rectangle 18"/>
          <p:cNvSpPr/>
          <p:nvPr/>
        </p:nvSpPr>
        <p:spPr>
          <a:xfrm>
            <a:off x="5749159" y="1539766"/>
            <a:ext cx="1371600" cy="457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EEG</a:t>
            </a:r>
            <a:endParaRPr lang="en-GB" dirty="0"/>
          </a:p>
        </p:txBody>
      </p:sp>
      <p:sp>
        <p:nvSpPr>
          <p:cNvPr id="20" name="Rounded Rectangle 19"/>
          <p:cNvSpPr/>
          <p:nvPr/>
        </p:nvSpPr>
        <p:spPr>
          <a:xfrm>
            <a:off x="7360920" y="5836920"/>
            <a:ext cx="1695319" cy="457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Questionnaires</a:t>
            </a:r>
            <a:endParaRPr lang="en-GB" dirty="0"/>
          </a:p>
        </p:txBody>
      </p:sp>
      <p:sp>
        <p:nvSpPr>
          <p:cNvPr id="21" name="Rounded Rectangle 20"/>
          <p:cNvSpPr/>
          <p:nvPr/>
        </p:nvSpPr>
        <p:spPr>
          <a:xfrm>
            <a:off x="7924800" y="3597166"/>
            <a:ext cx="1139322" cy="4572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smtClean="0"/>
              <a:t>PET</a:t>
            </a:r>
            <a:endParaRPr lang="en-GB" dirty="0"/>
          </a:p>
        </p:txBody>
      </p:sp>
    </p:spTree>
    <p:extLst>
      <p:ext uri="{BB962C8B-B14F-4D97-AF65-F5344CB8AC3E}">
        <p14:creationId xmlns:p14="http://schemas.microsoft.com/office/powerpoint/2010/main" val="2750950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0" y="0"/>
            <a:ext cx="9159766"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838200" y="1219200"/>
            <a:ext cx="8229600" cy="1143000"/>
          </a:xfrm>
        </p:spPr>
        <p:txBody>
          <a:bodyPr>
            <a:normAutofit fontScale="90000"/>
          </a:bodyPr>
          <a:lstStyle/>
          <a:p>
            <a:pPr algn="r"/>
            <a:r>
              <a:rPr lang="en-GB" dirty="0" smtClean="0"/>
              <a:t>Existing vocabularies</a:t>
            </a:r>
            <a:br>
              <a:rPr lang="en-GB" dirty="0" smtClean="0"/>
            </a:br>
            <a:r>
              <a:rPr lang="en-GB" dirty="0" smtClean="0"/>
              <a:t>don’t include </a:t>
            </a:r>
            <a:br>
              <a:rPr lang="en-GB" dirty="0" smtClean="0"/>
            </a:br>
            <a:r>
              <a:rPr lang="en-GB" dirty="0" smtClean="0"/>
              <a:t>computable </a:t>
            </a:r>
            <a:br>
              <a:rPr lang="en-GB" dirty="0" smtClean="0"/>
            </a:br>
            <a:r>
              <a:rPr lang="en-GB" dirty="0" smtClean="0"/>
              <a:t>definitions</a:t>
            </a:r>
            <a:endParaRPr lang="en-GB" dirty="0"/>
          </a:p>
        </p:txBody>
      </p:sp>
      <p:sp>
        <p:nvSpPr>
          <p:cNvPr id="3" name="Content Placeholder 2"/>
          <p:cNvSpPr>
            <a:spLocks noGrp="1"/>
          </p:cNvSpPr>
          <p:nvPr>
            <p:ph idx="1"/>
          </p:nvPr>
        </p:nvSpPr>
        <p:spPr/>
        <p:txBody>
          <a:bodyPr/>
          <a:lstStyle/>
          <a:p>
            <a:endParaRPr lang="en-GB" dirty="0"/>
          </a:p>
          <a:p>
            <a:endParaRPr lang="en-GB" dirty="0"/>
          </a:p>
        </p:txBody>
      </p:sp>
    </p:spTree>
    <p:extLst>
      <p:ext uri="{BB962C8B-B14F-4D97-AF65-F5344CB8AC3E}">
        <p14:creationId xmlns:p14="http://schemas.microsoft.com/office/powerpoint/2010/main" val="31730420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2238"/>
            <a:ext cx="8534400" cy="792162"/>
          </a:xfrm>
        </p:spPr>
        <p:txBody>
          <a:bodyPr>
            <a:normAutofit/>
          </a:bodyPr>
          <a:lstStyle/>
          <a:p>
            <a:r>
              <a:rPr lang="en-GB" dirty="0" smtClean="0"/>
              <a:t>Mental Functioning Ontology (MF)</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solidFill>
                  <a:srgbClr val="C0504D"/>
                </a:solidFill>
              </a:rPr>
              <a:pPr/>
              <a:t>Monday, September 24, 2012</a:t>
            </a:fld>
            <a:endParaRPr lang="en-US" dirty="0">
              <a:solidFill>
                <a:srgbClr val="C0504D"/>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srgbClr val="C0504D"/>
                </a:solidFill>
              </a:rPr>
              <a:pPr/>
              <a:t>5</a:t>
            </a:fld>
            <a:endParaRPr lang="en-US" dirty="0">
              <a:solidFill>
                <a:srgbClr val="C0504D"/>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1007953"/>
            <a:ext cx="9001125" cy="5773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134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229600" cy="792162"/>
          </a:xfrm>
        </p:spPr>
        <p:txBody>
          <a:bodyPr>
            <a:normAutofit fontScale="90000"/>
          </a:bodyPr>
          <a:lstStyle/>
          <a:p>
            <a:r>
              <a:rPr lang="en-GB" dirty="0" smtClean="0"/>
              <a:t>Modules under development: </a:t>
            </a:r>
            <a:br>
              <a:rPr lang="en-GB" dirty="0" smtClean="0"/>
            </a:br>
            <a:r>
              <a:rPr lang="en-GB" dirty="0" smtClean="0"/>
              <a:t>Mental diseases and emotions</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
        <p:nvSpPr>
          <p:cNvPr id="6" name="Rounded Rectangle 5"/>
          <p:cNvSpPr/>
          <p:nvPr/>
        </p:nvSpPr>
        <p:spPr>
          <a:xfrm>
            <a:off x="3276600" y="2060028"/>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BFO</a:t>
            </a:r>
            <a:endParaRPr lang="en-GB" dirty="0"/>
          </a:p>
        </p:txBody>
      </p:sp>
      <p:sp>
        <p:nvSpPr>
          <p:cNvPr id="7" name="Rounded Rectangle 6"/>
          <p:cNvSpPr/>
          <p:nvPr/>
        </p:nvSpPr>
        <p:spPr>
          <a:xfrm>
            <a:off x="4648200" y="3164928"/>
            <a:ext cx="1828800" cy="533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dirty="0" smtClean="0"/>
              <a:t>MF</a:t>
            </a:r>
            <a:endParaRPr lang="en-GB" dirty="0"/>
          </a:p>
        </p:txBody>
      </p:sp>
      <p:sp>
        <p:nvSpPr>
          <p:cNvPr id="8" name="Rounded Rectangle 7"/>
          <p:cNvSpPr/>
          <p:nvPr/>
        </p:nvSpPr>
        <p:spPr>
          <a:xfrm>
            <a:off x="2012731" y="3164928"/>
            <a:ext cx="1828800" cy="533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smtClean="0"/>
              <a:t>OGMS</a:t>
            </a:r>
            <a:endParaRPr lang="en-GB" dirty="0"/>
          </a:p>
        </p:txBody>
      </p:sp>
      <p:sp>
        <p:nvSpPr>
          <p:cNvPr id="9" name="Rounded Rectangle 8"/>
          <p:cNvSpPr/>
          <p:nvPr/>
        </p:nvSpPr>
        <p:spPr>
          <a:xfrm>
            <a:off x="2031124" y="5410200"/>
            <a:ext cx="1828800" cy="533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t>MD</a:t>
            </a:r>
            <a:endParaRPr lang="en-GB" dirty="0"/>
          </a:p>
        </p:txBody>
      </p:sp>
      <p:sp>
        <p:nvSpPr>
          <p:cNvPr id="10" name="Rounded Rectangle 9"/>
          <p:cNvSpPr/>
          <p:nvPr/>
        </p:nvSpPr>
        <p:spPr>
          <a:xfrm>
            <a:off x="4876800" y="4648200"/>
            <a:ext cx="18288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t>MFO-EM</a:t>
            </a:r>
            <a:endParaRPr lang="en-GB" dirty="0"/>
          </a:p>
        </p:txBody>
      </p:sp>
      <p:sp>
        <p:nvSpPr>
          <p:cNvPr id="11" name="TextBox 10"/>
          <p:cNvSpPr txBox="1"/>
          <p:nvPr/>
        </p:nvSpPr>
        <p:spPr>
          <a:xfrm>
            <a:off x="5791200" y="1905000"/>
            <a:ext cx="2390334" cy="646331"/>
          </a:xfrm>
          <a:prstGeom prst="rect">
            <a:avLst/>
          </a:prstGeom>
          <a:noFill/>
        </p:spPr>
        <p:txBody>
          <a:bodyPr wrap="none" rtlCol="0">
            <a:spAutoFit/>
          </a:bodyPr>
          <a:lstStyle/>
          <a:p>
            <a:r>
              <a:rPr lang="en-GB" dirty="0" smtClean="0"/>
              <a:t>Domain-neutral </a:t>
            </a:r>
            <a:br>
              <a:rPr lang="en-GB" dirty="0" smtClean="0"/>
            </a:br>
            <a:r>
              <a:rPr lang="en-GB" dirty="0" smtClean="0"/>
              <a:t>ontological upper level</a:t>
            </a:r>
            <a:endParaRPr lang="en-GB" dirty="0"/>
          </a:p>
        </p:txBody>
      </p:sp>
      <p:cxnSp>
        <p:nvCxnSpPr>
          <p:cNvPr id="13" name="Curved Connector 12"/>
          <p:cNvCxnSpPr>
            <a:stCxn id="8" idx="0"/>
            <a:endCxn id="6" idx="2"/>
          </p:cNvCxnSpPr>
          <p:nvPr/>
        </p:nvCxnSpPr>
        <p:spPr>
          <a:xfrm rot="5400000" flipH="1" flipV="1">
            <a:off x="3273315" y="2247244"/>
            <a:ext cx="571500" cy="1263869"/>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0"/>
            <a:endCxn id="6" idx="2"/>
          </p:cNvCxnSpPr>
          <p:nvPr/>
        </p:nvCxnSpPr>
        <p:spPr>
          <a:xfrm rot="16200000" flipV="1">
            <a:off x="4591050" y="2193378"/>
            <a:ext cx="571500" cy="13716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74839" y="3108462"/>
            <a:ext cx="2011961" cy="646331"/>
          </a:xfrm>
          <a:prstGeom prst="rect">
            <a:avLst/>
          </a:prstGeom>
          <a:noFill/>
        </p:spPr>
        <p:txBody>
          <a:bodyPr wrap="none" rtlCol="0">
            <a:spAutoFit/>
          </a:bodyPr>
          <a:lstStyle/>
          <a:p>
            <a:r>
              <a:rPr lang="en-GB" dirty="0" smtClean="0"/>
              <a:t>Mental Functioning</a:t>
            </a:r>
            <a:br>
              <a:rPr lang="en-GB" dirty="0" smtClean="0"/>
            </a:br>
            <a:r>
              <a:rPr lang="en-GB" dirty="0" smtClean="0"/>
              <a:t>Ontology</a:t>
            </a:r>
            <a:endParaRPr lang="en-GB" dirty="0"/>
          </a:p>
        </p:txBody>
      </p:sp>
      <p:sp>
        <p:nvSpPr>
          <p:cNvPr id="17" name="Rectangle 16"/>
          <p:cNvSpPr/>
          <p:nvPr/>
        </p:nvSpPr>
        <p:spPr>
          <a:xfrm>
            <a:off x="609600" y="3697069"/>
            <a:ext cx="2286000" cy="646331"/>
          </a:xfrm>
          <a:prstGeom prst="rect">
            <a:avLst/>
          </a:prstGeom>
        </p:spPr>
        <p:txBody>
          <a:bodyPr wrap="square">
            <a:spAutoFit/>
          </a:bodyPr>
          <a:lstStyle/>
          <a:p>
            <a:r>
              <a:rPr lang="en-GB" dirty="0"/>
              <a:t>Ontology for General</a:t>
            </a:r>
            <a:br>
              <a:rPr lang="en-GB" dirty="0"/>
            </a:br>
            <a:r>
              <a:rPr lang="en-GB" dirty="0"/>
              <a:t>Medical </a:t>
            </a:r>
            <a:r>
              <a:rPr lang="en-GB" dirty="0" smtClean="0"/>
              <a:t>Science</a:t>
            </a:r>
            <a:endParaRPr lang="en-GB" dirty="0"/>
          </a:p>
        </p:txBody>
      </p:sp>
      <p:cxnSp>
        <p:nvCxnSpPr>
          <p:cNvPr id="19" name="Curved Connector 18"/>
          <p:cNvCxnSpPr>
            <a:stCxn id="10" idx="0"/>
            <a:endCxn id="7" idx="2"/>
          </p:cNvCxnSpPr>
          <p:nvPr/>
        </p:nvCxnSpPr>
        <p:spPr>
          <a:xfrm rot="16200000" flipV="1">
            <a:off x="5201964" y="4058964"/>
            <a:ext cx="949872" cy="2286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877099" y="4736068"/>
            <a:ext cx="1885901" cy="369332"/>
          </a:xfrm>
          <a:prstGeom prst="rect">
            <a:avLst/>
          </a:prstGeom>
          <a:noFill/>
        </p:spPr>
        <p:txBody>
          <a:bodyPr wrap="none" rtlCol="0">
            <a:spAutoFit/>
          </a:bodyPr>
          <a:lstStyle/>
          <a:p>
            <a:r>
              <a:rPr lang="en-GB" dirty="0" smtClean="0"/>
              <a:t>Emotion Ontology</a:t>
            </a:r>
            <a:endParaRPr lang="en-GB" dirty="0"/>
          </a:p>
        </p:txBody>
      </p:sp>
      <p:sp>
        <p:nvSpPr>
          <p:cNvPr id="21" name="TextBox 20"/>
          <p:cNvSpPr txBox="1"/>
          <p:nvPr/>
        </p:nvSpPr>
        <p:spPr>
          <a:xfrm>
            <a:off x="4162449" y="5445829"/>
            <a:ext cx="3637342" cy="923330"/>
          </a:xfrm>
          <a:prstGeom prst="rect">
            <a:avLst/>
          </a:prstGeom>
          <a:noFill/>
        </p:spPr>
        <p:txBody>
          <a:bodyPr wrap="none" rtlCol="0">
            <a:spAutoFit/>
          </a:bodyPr>
          <a:lstStyle/>
          <a:p>
            <a:r>
              <a:rPr lang="en-GB" dirty="0" smtClean="0"/>
              <a:t>Mental Disease Ontology</a:t>
            </a:r>
            <a:br>
              <a:rPr lang="en-GB" dirty="0" smtClean="0"/>
            </a:br>
            <a:r>
              <a:rPr lang="en-GB" dirty="0" smtClean="0"/>
              <a:t>(Current focus on </a:t>
            </a:r>
            <a:r>
              <a:rPr lang="en-GB" i="1" dirty="0" smtClean="0"/>
              <a:t>affective disorders </a:t>
            </a:r>
            <a:r>
              <a:rPr lang="en-GB" dirty="0"/>
              <a:t/>
            </a:r>
            <a:br>
              <a:rPr lang="en-GB" dirty="0"/>
            </a:br>
            <a:r>
              <a:rPr lang="en-GB" dirty="0" smtClean="0"/>
              <a:t>and </a:t>
            </a:r>
            <a:r>
              <a:rPr lang="en-GB" i="1" dirty="0" smtClean="0"/>
              <a:t>addiction</a:t>
            </a:r>
            <a:r>
              <a:rPr lang="en-GB" dirty="0" smtClean="0"/>
              <a:t>)</a:t>
            </a:r>
            <a:endParaRPr lang="en-GB" dirty="0"/>
          </a:p>
        </p:txBody>
      </p:sp>
      <p:cxnSp>
        <p:nvCxnSpPr>
          <p:cNvPr id="23" name="Curved Connector 22"/>
          <p:cNvCxnSpPr>
            <a:stCxn id="9" idx="0"/>
          </p:cNvCxnSpPr>
          <p:nvPr/>
        </p:nvCxnSpPr>
        <p:spPr>
          <a:xfrm rot="16200000" flipV="1">
            <a:off x="2063997" y="4528673"/>
            <a:ext cx="1713131" cy="49924"/>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9" idx="0"/>
            <a:endCxn id="7" idx="2"/>
          </p:cNvCxnSpPr>
          <p:nvPr/>
        </p:nvCxnSpPr>
        <p:spPr>
          <a:xfrm rot="5400000" flipH="1" flipV="1">
            <a:off x="3398126" y="3245726"/>
            <a:ext cx="1711872" cy="2617076"/>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9" idx="0"/>
            <a:endCxn id="10" idx="1"/>
          </p:cNvCxnSpPr>
          <p:nvPr/>
        </p:nvCxnSpPr>
        <p:spPr>
          <a:xfrm rot="5400000" flipH="1" flipV="1">
            <a:off x="3663512" y="4196912"/>
            <a:ext cx="495300" cy="193127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2754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229600" cy="792162"/>
          </a:xfrm>
        </p:spPr>
        <p:txBody>
          <a:bodyPr>
            <a:normAutofit fontScale="90000"/>
          </a:bodyPr>
          <a:lstStyle/>
          <a:p>
            <a:r>
              <a:rPr lang="en-GB" dirty="0" smtClean="0"/>
              <a:t>Modern scientific research relies on computational support</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Can 5"/>
          <p:cNvSpPr/>
          <p:nvPr/>
        </p:nvSpPr>
        <p:spPr>
          <a:xfrm>
            <a:off x="4119827" y="2057400"/>
            <a:ext cx="952500" cy="1056397"/>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Data</a:t>
            </a:r>
            <a:endParaRPr lang="en-GB" dirty="0"/>
          </a:p>
        </p:txBody>
      </p:sp>
      <p:sp>
        <p:nvSpPr>
          <p:cNvPr id="7" name="Right Arrow 6"/>
          <p:cNvSpPr/>
          <p:nvPr/>
        </p:nvSpPr>
        <p:spPr>
          <a:xfrm rot="1838304">
            <a:off x="2571965" y="1944514"/>
            <a:ext cx="1219200" cy="609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8" name="Right Arrow 7"/>
          <p:cNvSpPr/>
          <p:nvPr/>
        </p:nvSpPr>
        <p:spPr>
          <a:xfrm rot="18455319">
            <a:off x="2722173" y="4893622"/>
            <a:ext cx="1219200" cy="60960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Right Arrow 8"/>
          <p:cNvSpPr/>
          <p:nvPr/>
        </p:nvSpPr>
        <p:spPr>
          <a:xfrm rot="1024475">
            <a:off x="2224625" y="2671041"/>
            <a:ext cx="1219200" cy="6096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10" name="Right Arrow 9"/>
          <p:cNvSpPr/>
          <p:nvPr/>
        </p:nvSpPr>
        <p:spPr>
          <a:xfrm rot="19903042">
            <a:off x="2196933" y="3544913"/>
            <a:ext cx="1219200" cy="6096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1" name="Right Arrow 10"/>
          <p:cNvSpPr/>
          <p:nvPr/>
        </p:nvSpPr>
        <p:spPr>
          <a:xfrm rot="19349442">
            <a:off x="2473153" y="4236592"/>
            <a:ext cx="1219200" cy="60960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2" name="Can 11"/>
          <p:cNvSpPr/>
          <p:nvPr/>
        </p:nvSpPr>
        <p:spPr>
          <a:xfrm>
            <a:off x="4119827" y="3200400"/>
            <a:ext cx="952500" cy="1056397"/>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Data</a:t>
            </a:r>
            <a:endParaRPr lang="en-GB" dirty="0"/>
          </a:p>
        </p:txBody>
      </p:sp>
      <p:sp>
        <p:nvSpPr>
          <p:cNvPr id="13" name="Can 12"/>
          <p:cNvSpPr/>
          <p:nvPr/>
        </p:nvSpPr>
        <p:spPr>
          <a:xfrm>
            <a:off x="4119827" y="4419600"/>
            <a:ext cx="952500" cy="760710"/>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GB" dirty="0" smtClean="0"/>
              <a:t>Data</a:t>
            </a:r>
            <a:endParaRPr lang="en-GB" dirty="0"/>
          </a:p>
        </p:txBody>
      </p:sp>
      <p:sp>
        <p:nvSpPr>
          <p:cNvPr id="14" name="Right Arrow 13"/>
          <p:cNvSpPr/>
          <p:nvPr/>
        </p:nvSpPr>
        <p:spPr>
          <a:xfrm>
            <a:off x="5932207" y="1981200"/>
            <a:ext cx="1371600" cy="52819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 name="Right Arrow 14"/>
          <p:cNvSpPr/>
          <p:nvPr/>
        </p:nvSpPr>
        <p:spPr>
          <a:xfrm>
            <a:off x="5924324" y="2895600"/>
            <a:ext cx="1371600" cy="528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a:off x="5926952" y="3883812"/>
            <a:ext cx="1371600" cy="52819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Right Arrow 16"/>
          <p:cNvSpPr/>
          <p:nvPr/>
        </p:nvSpPr>
        <p:spPr>
          <a:xfrm>
            <a:off x="5924324" y="4575912"/>
            <a:ext cx="1371600" cy="528198"/>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8" name="TextBox 17"/>
          <p:cNvSpPr txBox="1"/>
          <p:nvPr/>
        </p:nvSpPr>
        <p:spPr>
          <a:xfrm>
            <a:off x="7684807" y="2057400"/>
            <a:ext cx="1058175" cy="369332"/>
          </a:xfrm>
          <a:prstGeom prst="rect">
            <a:avLst/>
          </a:prstGeom>
          <a:noFill/>
        </p:spPr>
        <p:txBody>
          <a:bodyPr wrap="none" rtlCol="0">
            <a:spAutoFit/>
          </a:bodyPr>
          <a:lstStyle/>
          <a:p>
            <a:r>
              <a:rPr lang="en-GB" dirty="0" smtClean="0"/>
              <a:t>Synthesis</a:t>
            </a:r>
            <a:endParaRPr lang="en-GB" dirty="0"/>
          </a:p>
        </p:txBody>
      </p:sp>
      <p:sp>
        <p:nvSpPr>
          <p:cNvPr id="19" name="TextBox 18"/>
          <p:cNvSpPr txBox="1"/>
          <p:nvPr/>
        </p:nvSpPr>
        <p:spPr>
          <a:xfrm>
            <a:off x="7716338" y="2969185"/>
            <a:ext cx="937564" cy="369332"/>
          </a:xfrm>
          <a:prstGeom prst="rect">
            <a:avLst/>
          </a:prstGeom>
          <a:noFill/>
        </p:spPr>
        <p:txBody>
          <a:bodyPr wrap="none" rtlCol="0">
            <a:spAutoFit/>
          </a:bodyPr>
          <a:lstStyle/>
          <a:p>
            <a:r>
              <a:rPr lang="en-GB" dirty="0" smtClean="0"/>
              <a:t>Analysis</a:t>
            </a:r>
            <a:endParaRPr lang="en-GB" dirty="0"/>
          </a:p>
        </p:txBody>
      </p:sp>
      <p:sp>
        <p:nvSpPr>
          <p:cNvPr id="20" name="TextBox 19"/>
          <p:cNvSpPr txBox="1"/>
          <p:nvPr/>
        </p:nvSpPr>
        <p:spPr>
          <a:xfrm>
            <a:off x="7716338" y="3961436"/>
            <a:ext cx="1105559" cy="369332"/>
          </a:xfrm>
          <a:prstGeom prst="rect">
            <a:avLst/>
          </a:prstGeom>
          <a:noFill/>
        </p:spPr>
        <p:txBody>
          <a:bodyPr wrap="none" rtlCol="0">
            <a:spAutoFit/>
          </a:bodyPr>
          <a:lstStyle/>
          <a:p>
            <a:r>
              <a:rPr lang="en-GB" dirty="0" smtClean="0"/>
              <a:t>Reporting</a:t>
            </a:r>
            <a:endParaRPr lang="en-GB" dirty="0"/>
          </a:p>
        </p:txBody>
      </p:sp>
      <p:sp>
        <p:nvSpPr>
          <p:cNvPr id="21" name="TextBox 20"/>
          <p:cNvSpPr txBox="1"/>
          <p:nvPr/>
        </p:nvSpPr>
        <p:spPr>
          <a:xfrm>
            <a:off x="7684807" y="4700204"/>
            <a:ext cx="1230593" cy="369332"/>
          </a:xfrm>
          <a:prstGeom prst="rect">
            <a:avLst/>
          </a:prstGeom>
          <a:noFill/>
        </p:spPr>
        <p:txBody>
          <a:bodyPr wrap="none" rtlCol="0">
            <a:spAutoFit/>
          </a:bodyPr>
          <a:lstStyle/>
          <a:p>
            <a:r>
              <a:rPr lang="en-GB" dirty="0" smtClean="0"/>
              <a:t>Publication</a:t>
            </a:r>
            <a:endParaRPr lang="en-GB" dirty="0"/>
          </a:p>
        </p:txBody>
      </p:sp>
      <p:sp>
        <p:nvSpPr>
          <p:cNvPr id="22" name="TextBox 21"/>
          <p:cNvSpPr txBox="1"/>
          <p:nvPr/>
        </p:nvSpPr>
        <p:spPr>
          <a:xfrm>
            <a:off x="680840" y="1487269"/>
            <a:ext cx="1808957" cy="646331"/>
          </a:xfrm>
          <a:prstGeom prst="rect">
            <a:avLst/>
          </a:prstGeom>
          <a:noFill/>
        </p:spPr>
        <p:txBody>
          <a:bodyPr wrap="none" rtlCol="0">
            <a:spAutoFit/>
          </a:bodyPr>
          <a:lstStyle/>
          <a:p>
            <a:pPr algn="r"/>
            <a:r>
              <a:rPr lang="en-GB" dirty="0" smtClean="0"/>
              <a:t>Patient histories, </a:t>
            </a:r>
            <a:br>
              <a:rPr lang="en-GB" dirty="0" smtClean="0"/>
            </a:br>
            <a:r>
              <a:rPr lang="en-GB" dirty="0" smtClean="0"/>
              <a:t>EHR</a:t>
            </a:r>
            <a:endParaRPr lang="en-GB" dirty="0"/>
          </a:p>
        </p:txBody>
      </p:sp>
      <p:sp>
        <p:nvSpPr>
          <p:cNvPr id="23" name="TextBox 22"/>
          <p:cNvSpPr txBox="1"/>
          <p:nvPr/>
        </p:nvSpPr>
        <p:spPr>
          <a:xfrm>
            <a:off x="739549" y="4563070"/>
            <a:ext cx="1674048" cy="646331"/>
          </a:xfrm>
          <a:prstGeom prst="rect">
            <a:avLst/>
          </a:prstGeom>
          <a:noFill/>
        </p:spPr>
        <p:txBody>
          <a:bodyPr wrap="none" rtlCol="0">
            <a:spAutoFit/>
          </a:bodyPr>
          <a:lstStyle/>
          <a:p>
            <a:pPr algn="r"/>
            <a:r>
              <a:rPr lang="en-GB" dirty="0" smtClean="0"/>
              <a:t>Questionnaires</a:t>
            </a:r>
            <a:br>
              <a:rPr lang="en-GB" dirty="0" smtClean="0"/>
            </a:br>
            <a:r>
              <a:rPr lang="en-GB" dirty="0" smtClean="0"/>
              <a:t>and self-reports</a:t>
            </a:r>
            <a:endParaRPr lang="en-GB" dirty="0"/>
          </a:p>
        </p:txBody>
      </p:sp>
      <p:sp>
        <p:nvSpPr>
          <p:cNvPr id="24" name="TextBox 23"/>
          <p:cNvSpPr txBox="1"/>
          <p:nvPr/>
        </p:nvSpPr>
        <p:spPr>
          <a:xfrm>
            <a:off x="533400" y="3505200"/>
            <a:ext cx="1537600" cy="923330"/>
          </a:xfrm>
          <a:prstGeom prst="rect">
            <a:avLst/>
          </a:prstGeom>
          <a:noFill/>
        </p:spPr>
        <p:txBody>
          <a:bodyPr wrap="none" rtlCol="0">
            <a:spAutoFit/>
          </a:bodyPr>
          <a:lstStyle/>
          <a:p>
            <a:pPr algn="r"/>
            <a:r>
              <a:rPr lang="en-GB" dirty="0" smtClean="0"/>
              <a:t>Genomic  and </a:t>
            </a:r>
            <a:br>
              <a:rPr lang="en-GB" dirty="0" smtClean="0"/>
            </a:br>
            <a:r>
              <a:rPr lang="en-GB" dirty="0" err="1" smtClean="0"/>
              <a:t>metabolomic</a:t>
            </a:r>
            <a:r>
              <a:rPr lang="en-GB" dirty="0" smtClean="0"/>
              <a:t/>
            </a:r>
            <a:br>
              <a:rPr lang="en-GB" dirty="0" smtClean="0"/>
            </a:br>
            <a:r>
              <a:rPr lang="en-GB" dirty="0" smtClean="0"/>
              <a:t>profiles</a:t>
            </a:r>
            <a:endParaRPr lang="en-GB" dirty="0"/>
          </a:p>
        </p:txBody>
      </p:sp>
      <p:sp>
        <p:nvSpPr>
          <p:cNvPr id="25" name="TextBox 24"/>
          <p:cNvSpPr txBox="1"/>
          <p:nvPr/>
        </p:nvSpPr>
        <p:spPr>
          <a:xfrm>
            <a:off x="228600" y="2505487"/>
            <a:ext cx="1924053" cy="646331"/>
          </a:xfrm>
          <a:prstGeom prst="rect">
            <a:avLst/>
          </a:prstGeom>
          <a:noFill/>
        </p:spPr>
        <p:txBody>
          <a:bodyPr wrap="none" rtlCol="0">
            <a:spAutoFit/>
          </a:bodyPr>
          <a:lstStyle/>
          <a:p>
            <a:pPr algn="r"/>
            <a:r>
              <a:rPr lang="en-GB" dirty="0" smtClean="0"/>
              <a:t>Caregiver, </a:t>
            </a:r>
            <a:br>
              <a:rPr lang="en-GB" dirty="0" smtClean="0"/>
            </a:br>
            <a:r>
              <a:rPr lang="en-GB" dirty="0" err="1" smtClean="0"/>
              <a:t>pscyhiatric</a:t>
            </a:r>
            <a:r>
              <a:rPr lang="en-GB" dirty="0" smtClean="0"/>
              <a:t> reports</a:t>
            </a:r>
            <a:endParaRPr lang="en-GB" dirty="0"/>
          </a:p>
        </p:txBody>
      </p:sp>
      <p:sp>
        <p:nvSpPr>
          <p:cNvPr id="26" name="TextBox 25"/>
          <p:cNvSpPr txBox="1"/>
          <p:nvPr/>
        </p:nvSpPr>
        <p:spPr>
          <a:xfrm>
            <a:off x="1672547" y="5715000"/>
            <a:ext cx="1231171" cy="369332"/>
          </a:xfrm>
          <a:prstGeom prst="rect">
            <a:avLst/>
          </a:prstGeom>
          <a:noFill/>
        </p:spPr>
        <p:txBody>
          <a:bodyPr wrap="none" rtlCol="0">
            <a:spAutoFit/>
          </a:bodyPr>
          <a:lstStyle/>
          <a:p>
            <a:pPr algn="r"/>
            <a:r>
              <a:rPr lang="en-GB" dirty="0" smtClean="0"/>
              <a:t>Brain scans</a:t>
            </a:r>
            <a:endParaRPr lang="en-GB" dirty="0"/>
          </a:p>
        </p:txBody>
      </p:sp>
      <p:sp>
        <p:nvSpPr>
          <p:cNvPr id="27" name="Rectangle 26"/>
          <p:cNvSpPr/>
          <p:nvPr/>
        </p:nvSpPr>
        <p:spPr>
          <a:xfrm>
            <a:off x="3657600" y="5486400"/>
            <a:ext cx="585417" cy="769441"/>
          </a:xfrm>
          <a:prstGeom prst="rect">
            <a:avLst/>
          </a:prstGeom>
          <a:noFill/>
        </p:spPr>
        <p:txBody>
          <a:bodyPr wrap="none" lIns="91440" tIns="45720" rIns="91440" bIns="45720">
            <a:spAutoFit/>
          </a:bodyPr>
          <a:lstStyle/>
          <a:p>
            <a:pPr algn="ctr"/>
            <a:r>
              <a:rPr lang="en-US" sz="4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a:t>
            </a:r>
            <a:endParaRPr lang="en-US" sz="4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28" name="Rectangle 27"/>
          <p:cNvSpPr/>
          <p:nvPr/>
        </p:nvSpPr>
        <p:spPr>
          <a:xfrm>
            <a:off x="5194480" y="1353234"/>
            <a:ext cx="3719673" cy="646331"/>
          </a:xfrm>
          <a:prstGeom prst="rect">
            <a:avLst/>
          </a:prstGeom>
          <a:noFill/>
        </p:spPr>
        <p:txBody>
          <a:bodyPr wrap="none" lIns="91440" tIns="45720" rIns="91440" bIns="45720">
            <a:spAutoFit/>
          </a:bodyPr>
          <a:lstStyle/>
          <a:p>
            <a:pPr algn="ctr"/>
            <a:r>
              <a:rPr lang="en-US"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For each question:</a:t>
            </a:r>
            <a:endParaRPr 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1740480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fontScale="90000"/>
          </a:bodyPr>
          <a:lstStyle/>
          <a:p>
            <a:pPr algn="r"/>
            <a:r>
              <a:rPr lang="en-GB" dirty="0" smtClean="0"/>
              <a:t>Ontology is used for </a:t>
            </a:r>
            <a:r>
              <a:rPr lang="en-GB" i="1" dirty="0" smtClean="0"/>
              <a:t>standardisation</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Rounded Rectangle 5"/>
          <p:cNvSpPr/>
          <p:nvPr/>
        </p:nvSpPr>
        <p:spPr>
          <a:xfrm>
            <a:off x="762000" y="1371600"/>
            <a:ext cx="25146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b="1" dirty="0" smtClean="0"/>
              <a:t>MD:0000901</a:t>
            </a:r>
            <a:r>
              <a:rPr lang="en-GB" dirty="0" smtClean="0"/>
              <a:t/>
            </a:r>
            <a:br>
              <a:rPr lang="en-GB" dirty="0" smtClean="0"/>
            </a:br>
            <a:r>
              <a:rPr lang="en-GB" dirty="0" smtClean="0"/>
              <a:t>substance abuse</a:t>
            </a:r>
            <a:endParaRPr lang="en-GB" dirty="0"/>
          </a:p>
        </p:txBody>
      </p:sp>
      <p:sp>
        <p:nvSpPr>
          <p:cNvPr id="7" name="Rounded Rectangle 6"/>
          <p:cNvSpPr/>
          <p:nvPr/>
        </p:nvSpPr>
        <p:spPr>
          <a:xfrm>
            <a:off x="762000" y="2667000"/>
            <a:ext cx="2514600"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dirty="0" smtClean="0"/>
              <a:t>MD:0000902</a:t>
            </a:r>
            <a:br>
              <a:rPr lang="en-GB" dirty="0" smtClean="0"/>
            </a:br>
            <a:r>
              <a:rPr lang="en-GB" b="1" dirty="0" smtClean="0"/>
              <a:t>marijuana abuse</a:t>
            </a:r>
            <a:endParaRPr lang="en-GB" b="1" dirty="0"/>
          </a:p>
        </p:txBody>
      </p:sp>
      <p:sp>
        <p:nvSpPr>
          <p:cNvPr id="9" name="Rounded Rectangle 8"/>
          <p:cNvSpPr/>
          <p:nvPr/>
        </p:nvSpPr>
        <p:spPr>
          <a:xfrm>
            <a:off x="762000" y="4495800"/>
            <a:ext cx="2514600" cy="1676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t>S:09090909</a:t>
            </a:r>
            <a:br>
              <a:rPr lang="en-GB" dirty="0" smtClean="0"/>
            </a:br>
            <a:r>
              <a:rPr lang="en-GB" dirty="0" smtClean="0"/>
              <a:t>marijuana</a:t>
            </a:r>
            <a:br>
              <a:rPr lang="en-GB" dirty="0" smtClean="0"/>
            </a:br>
            <a:r>
              <a:rPr lang="en-GB" dirty="0" smtClean="0"/>
              <a:t>---------------------------</a:t>
            </a:r>
            <a:br>
              <a:rPr lang="en-GB" dirty="0" smtClean="0"/>
            </a:br>
            <a:r>
              <a:rPr lang="en-GB" b="1" dirty="0" smtClean="0"/>
              <a:t>Synonym: cannabis</a:t>
            </a:r>
            <a:br>
              <a:rPr lang="en-GB" b="1" dirty="0" smtClean="0"/>
            </a:br>
            <a:r>
              <a:rPr lang="en-GB" b="1" dirty="0" smtClean="0"/>
              <a:t>Synonym: THC</a:t>
            </a:r>
            <a:br>
              <a:rPr lang="en-GB" b="1" dirty="0" smtClean="0"/>
            </a:br>
            <a:r>
              <a:rPr lang="en-GB" b="1" dirty="0" smtClean="0"/>
              <a:t>Synonym: </a:t>
            </a:r>
            <a:r>
              <a:rPr lang="en-GB" b="1" dirty="0" err="1" smtClean="0"/>
              <a:t>dronabinol</a:t>
            </a:r>
            <a:endParaRPr lang="en-GB" b="1" dirty="0"/>
          </a:p>
        </p:txBody>
      </p:sp>
      <p:cxnSp>
        <p:nvCxnSpPr>
          <p:cNvPr id="13" name="Straight Connector 12"/>
          <p:cNvCxnSpPr>
            <a:stCxn id="7" idx="0"/>
            <a:endCxn id="6" idx="2"/>
          </p:cNvCxnSpPr>
          <p:nvPr/>
        </p:nvCxnSpPr>
        <p:spPr>
          <a:xfrm flipV="1">
            <a:off x="2019300" y="2286000"/>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urved Connector 14"/>
          <p:cNvCxnSpPr>
            <a:stCxn id="7" idx="2"/>
            <a:endCxn id="9" idx="1"/>
          </p:cNvCxnSpPr>
          <p:nvPr/>
        </p:nvCxnSpPr>
        <p:spPr>
          <a:xfrm rot="5400000">
            <a:off x="514350" y="3829050"/>
            <a:ext cx="1752600" cy="1257300"/>
          </a:xfrm>
          <a:prstGeom prst="curvedConnector4">
            <a:avLst>
              <a:gd name="adj1" fmla="val 26087"/>
              <a:gd name="adj2" fmla="val 118182"/>
            </a:avLst>
          </a:prstGeom>
        </p:spPr>
        <p:style>
          <a:lnRef idx="1">
            <a:schemeClr val="accent3"/>
          </a:lnRef>
          <a:fillRef idx="0">
            <a:schemeClr val="accent3"/>
          </a:fillRef>
          <a:effectRef idx="0">
            <a:schemeClr val="accent3"/>
          </a:effectRef>
          <a:fontRef idx="minor">
            <a:schemeClr val="tx1"/>
          </a:fontRef>
        </p:style>
      </p:cxnSp>
      <p:sp>
        <p:nvSpPr>
          <p:cNvPr id="19" name="TextBox 18"/>
          <p:cNvSpPr txBox="1"/>
          <p:nvPr/>
        </p:nvSpPr>
        <p:spPr>
          <a:xfrm>
            <a:off x="1447800" y="3886200"/>
            <a:ext cx="2177071" cy="369332"/>
          </a:xfrm>
          <a:prstGeom prst="rect">
            <a:avLst/>
          </a:prstGeom>
          <a:noFill/>
        </p:spPr>
        <p:txBody>
          <a:bodyPr wrap="none" rtlCol="0">
            <a:spAutoFit/>
          </a:bodyPr>
          <a:lstStyle/>
          <a:p>
            <a:r>
              <a:rPr lang="en-GB" dirty="0" smtClean="0"/>
              <a:t>is abuse of substance</a:t>
            </a:r>
            <a:endParaRPr lang="en-GB" dirty="0"/>
          </a:p>
        </p:txBody>
      </p:sp>
      <p:sp>
        <p:nvSpPr>
          <p:cNvPr id="20" name="Left Arrow 19"/>
          <p:cNvSpPr/>
          <p:nvPr/>
        </p:nvSpPr>
        <p:spPr>
          <a:xfrm>
            <a:off x="3429000" y="1371600"/>
            <a:ext cx="838200" cy="8001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4495800" y="1113472"/>
            <a:ext cx="4191853" cy="1200329"/>
          </a:xfrm>
          <a:prstGeom prst="rect">
            <a:avLst/>
          </a:prstGeom>
          <a:noFill/>
        </p:spPr>
        <p:txBody>
          <a:bodyPr wrap="none" rtlCol="0">
            <a:spAutoFit/>
          </a:bodyPr>
          <a:lstStyle/>
          <a:p>
            <a:r>
              <a:rPr lang="en-GB" dirty="0" smtClean="0"/>
              <a:t>Semantics-free unique  identifiers that are </a:t>
            </a:r>
            <a:br>
              <a:rPr lang="en-GB" dirty="0" smtClean="0"/>
            </a:br>
            <a:r>
              <a:rPr lang="en-GB" dirty="0" smtClean="0"/>
              <a:t>stable and maintained</a:t>
            </a:r>
            <a:br>
              <a:rPr lang="en-GB" dirty="0" smtClean="0"/>
            </a:br>
            <a:r>
              <a:rPr lang="en-GB" dirty="0" smtClean="0"/>
              <a:t>CODE (</a:t>
            </a:r>
            <a:r>
              <a:rPr lang="en-GB" b="1" dirty="0" smtClean="0"/>
              <a:t>MD</a:t>
            </a:r>
            <a:r>
              <a:rPr lang="en-GB" dirty="0" smtClean="0"/>
              <a:t>) indicates WHICH ONTOLOGY </a:t>
            </a:r>
            <a:br>
              <a:rPr lang="en-GB" dirty="0" smtClean="0"/>
            </a:br>
            <a:r>
              <a:rPr lang="en-GB" dirty="0" smtClean="0"/>
              <a:t>A numeric identifier is unique per term</a:t>
            </a:r>
            <a:endParaRPr lang="en-GB" dirty="0"/>
          </a:p>
        </p:txBody>
      </p:sp>
      <p:sp>
        <p:nvSpPr>
          <p:cNvPr id="22" name="TextBox 21"/>
          <p:cNvSpPr txBox="1"/>
          <p:nvPr/>
        </p:nvSpPr>
        <p:spPr>
          <a:xfrm>
            <a:off x="2005937" y="2299873"/>
            <a:ext cx="490840" cy="369332"/>
          </a:xfrm>
          <a:prstGeom prst="rect">
            <a:avLst/>
          </a:prstGeom>
          <a:noFill/>
        </p:spPr>
        <p:txBody>
          <a:bodyPr wrap="none" rtlCol="0">
            <a:spAutoFit/>
          </a:bodyPr>
          <a:lstStyle/>
          <a:p>
            <a:r>
              <a:rPr lang="en-GB" dirty="0" smtClean="0"/>
              <a:t>is a</a:t>
            </a:r>
            <a:endParaRPr lang="en-GB" dirty="0"/>
          </a:p>
        </p:txBody>
      </p:sp>
      <p:sp>
        <p:nvSpPr>
          <p:cNvPr id="23" name="Left Arrow 22"/>
          <p:cNvSpPr/>
          <p:nvPr/>
        </p:nvSpPr>
        <p:spPr>
          <a:xfrm>
            <a:off x="3429000" y="2669205"/>
            <a:ext cx="838200" cy="8001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4480307" y="2658070"/>
            <a:ext cx="4452437" cy="923330"/>
          </a:xfrm>
          <a:prstGeom prst="rect">
            <a:avLst/>
          </a:prstGeom>
          <a:noFill/>
        </p:spPr>
        <p:txBody>
          <a:bodyPr wrap="none" rtlCol="0">
            <a:spAutoFit/>
          </a:bodyPr>
          <a:lstStyle/>
          <a:p>
            <a:r>
              <a:rPr lang="en-GB" dirty="0" smtClean="0"/>
              <a:t>Unambiguous preferred label together </a:t>
            </a:r>
            <a:br>
              <a:rPr lang="en-GB" dirty="0" smtClean="0"/>
            </a:br>
            <a:r>
              <a:rPr lang="en-GB" dirty="0" smtClean="0"/>
              <a:t>with a textual definition guide the annotation</a:t>
            </a:r>
            <a:br>
              <a:rPr lang="en-GB" dirty="0" smtClean="0"/>
            </a:br>
            <a:r>
              <a:rPr lang="en-GB" dirty="0" smtClean="0"/>
              <a:t>of this ontology term to associated data </a:t>
            </a:r>
            <a:endParaRPr lang="en-GB" dirty="0"/>
          </a:p>
        </p:txBody>
      </p:sp>
      <p:sp>
        <p:nvSpPr>
          <p:cNvPr id="25" name="Left Arrow 24"/>
          <p:cNvSpPr/>
          <p:nvPr/>
        </p:nvSpPr>
        <p:spPr>
          <a:xfrm>
            <a:off x="3429000" y="5219700"/>
            <a:ext cx="838200" cy="8001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4522735" y="4521875"/>
            <a:ext cx="4621265" cy="2031325"/>
          </a:xfrm>
          <a:prstGeom prst="rect">
            <a:avLst/>
          </a:prstGeom>
          <a:noFill/>
        </p:spPr>
        <p:txBody>
          <a:bodyPr wrap="none" rtlCol="0">
            <a:spAutoFit/>
          </a:bodyPr>
          <a:lstStyle/>
          <a:p>
            <a:r>
              <a:rPr lang="en-GB" dirty="0" smtClean="0"/>
              <a:t>Synonyms and other metadata are collected</a:t>
            </a:r>
          </a:p>
          <a:p>
            <a:r>
              <a:rPr lang="en-GB" dirty="0"/>
              <a:t>t</a:t>
            </a:r>
            <a:r>
              <a:rPr lang="en-GB" dirty="0" smtClean="0"/>
              <a:t>o facilitate searching, disambiguation and </a:t>
            </a:r>
            <a:br>
              <a:rPr lang="en-GB" dirty="0" smtClean="0"/>
            </a:br>
            <a:r>
              <a:rPr lang="en-GB" dirty="0" smtClean="0"/>
              <a:t>text processing</a:t>
            </a:r>
            <a:endParaRPr lang="en-GB" dirty="0"/>
          </a:p>
          <a:p>
            <a:endParaRPr lang="en-GB" dirty="0" smtClean="0"/>
          </a:p>
          <a:p>
            <a:r>
              <a:rPr lang="en-GB" dirty="0" smtClean="0"/>
              <a:t>Synonyms may be in several languages</a:t>
            </a:r>
            <a:br>
              <a:rPr lang="en-GB" dirty="0" smtClean="0"/>
            </a:br>
            <a:r>
              <a:rPr lang="en-GB" dirty="0" smtClean="0"/>
              <a:t>or reflect differing naming practices in different</a:t>
            </a:r>
            <a:br>
              <a:rPr lang="en-GB" dirty="0" smtClean="0"/>
            </a:br>
            <a:r>
              <a:rPr lang="en-GB" dirty="0" smtClean="0"/>
              <a:t>disciplines</a:t>
            </a:r>
            <a:endParaRPr lang="en-GB" dirty="0"/>
          </a:p>
        </p:txBody>
      </p:sp>
    </p:spTree>
    <p:extLst>
      <p:ext uri="{BB962C8B-B14F-4D97-AF65-F5344CB8AC3E}">
        <p14:creationId xmlns:p14="http://schemas.microsoft.com/office/powerpoint/2010/main" val="136176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8229600" cy="792162"/>
          </a:xfrm>
        </p:spPr>
        <p:txBody>
          <a:bodyPr>
            <a:normAutofit fontScale="90000"/>
          </a:bodyPr>
          <a:lstStyle/>
          <a:p>
            <a:r>
              <a:rPr lang="en-GB" dirty="0" smtClean="0"/>
              <a:t>Population-wide science depends on aggregation of data</a:t>
            </a:r>
            <a:endParaRPr lang="en-GB" dirty="0"/>
          </a:p>
        </p:txBody>
      </p:sp>
      <p:sp>
        <p:nvSpPr>
          <p:cNvPr id="3" name="Content Placeholder 2"/>
          <p:cNvSpPr>
            <a:spLocks noGrp="1"/>
          </p:cNvSpPr>
          <p:nvPr>
            <p:ph idx="1"/>
          </p:nvPr>
        </p:nvSpPr>
        <p:spPr>
          <a:xfrm>
            <a:off x="457200" y="1752600"/>
            <a:ext cx="8229600" cy="4648200"/>
          </a:xfrm>
        </p:spPr>
        <p:txBody>
          <a:bodyPr>
            <a:normAutofit fontScale="92500" lnSpcReduction="20000"/>
          </a:bodyPr>
          <a:lstStyle/>
          <a:p>
            <a:pPr>
              <a:buNone/>
            </a:pPr>
            <a:r>
              <a:rPr lang="en-GB" dirty="0" smtClean="0"/>
              <a:t>Are there genes significantly enriched in all people who suffer from some addiction? </a:t>
            </a:r>
          </a:p>
          <a:p>
            <a:pPr>
              <a:buNone/>
            </a:pPr>
            <a:endParaRPr lang="en-GB" dirty="0"/>
          </a:p>
          <a:p>
            <a:pPr>
              <a:buNone/>
            </a:pPr>
            <a:r>
              <a:rPr lang="en-GB" dirty="0" smtClean="0"/>
              <a:t>Are there differences between those people who suffer from </a:t>
            </a:r>
            <a:r>
              <a:rPr lang="en-GB" i="1" dirty="0" smtClean="0">
                <a:solidFill>
                  <a:schemeClr val="accent2">
                    <a:lumMod val="75000"/>
                  </a:schemeClr>
                </a:solidFill>
              </a:rPr>
              <a:t>substance</a:t>
            </a:r>
            <a:r>
              <a:rPr lang="en-GB" i="1" dirty="0" smtClean="0"/>
              <a:t> </a:t>
            </a:r>
            <a:r>
              <a:rPr lang="en-GB" dirty="0" smtClean="0"/>
              <a:t>addiction compared to those who suffer from </a:t>
            </a:r>
            <a:r>
              <a:rPr lang="en-GB" i="1" dirty="0" smtClean="0">
                <a:solidFill>
                  <a:schemeClr val="accent2">
                    <a:lumMod val="75000"/>
                  </a:schemeClr>
                </a:solidFill>
              </a:rPr>
              <a:t>process</a:t>
            </a:r>
            <a:r>
              <a:rPr lang="en-GB" i="1" dirty="0" smtClean="0"/>
              <a:t> </a:t>
            </a:r>
            <a:r>
              <a:rPr lang="en-GB" dirty="0" smtClean="0"/>
              <a:t>addictions?</a:t>
            </a:r>
          </a:p>
          <a:p>
            <a:pPr>
              <a:buNone/>
            </a:pPr>
            <a:endParaRPr lang="en-GB" dirty="0"/>
          </a:p>
          <a:p>
            <a:pPr>
              <a:buNone/>
            </a:pPr>
            <a:r>
              <a:rPr lang="en-GB" dirty="0" smtClean="0"/>
              <a:t>Are there differences between those people who suffer from </a:t>
            </a:r>
            <a:r>
              <a:rPr lang="en-GB" i="1" dirty="0" smtClean="0">
                <a:solidFill>
                  <a:schemeClr val="accent2">
                    <a:lumMod val="75000"/>
                  </a:schemeClr>
                </a:solidFill>
              </a:rPr>
              <a:t>opiate</a:t>
            </a:r>
            <a:r>
              <a:rPr lang="en-GB" i="1" dirty="0" smtClean="0"/>
              <a:t> </a:t>
            </a:r>
            <a:r>
              <a:rPr lang="en-GB" dirty="0" smtClean="0"/>
              <a:t>substance addictions</a:t>
            </a:r>
            <a:r>
              <a:rPr lang="en-GB" i="1" dirty="0" smtClean="0"/>
              <a:t> </a:t>
            </a:r>
            <a:r>
              <a:rPr lang="en-GB" dirty="0" smtClean="0"/>
              <a:t>and those who suffer from addictions to </a:t>
            </a:r>
            <a:r>
              <a:rPr lang="en-GB" i="1" dirty="0" smtClean="0">
                <a:solidFill>
                  <a:schemeClr val="accent2">
                    <a:lumMod val="75000"/>
                  </a:schemeClr>
                </a:solidFill>
              </a:rPr>
              <a:t>benzodiazepines</a:t>
            </a:r>
            <a:r>
              <a:rPr lang="en-GB" dirty="0" smtClean="0"/>
              <a:t>?</a:t>
            </a:r>
            <a:endParaRPr lang="en-GB" dirty="0"/>
          </a:p>
        </p:txBody>
      </p:sp>
      <p:sp>
        <p:nvSpPr>
          <p:cNvPr id="4" name="Date Placeholder 3"/>
          <p:cNvSpPr>
            <a:spLocks noGrp="1"/>
          </p:cNvSpPr>
          <p:nvPr>
            <p:ph type="dt" sz="half" idx="10"/>
          </p:nvPr>
        </p:nvSpPr>
        <p:spPr/>
        <p:txBody>
          <a:bodyPr/>
          <a:lstStyle/>
          <a:p>
            <a:fld id="{2363C296-7381-4DD1-A047-AA9E31BA2749}" type="datetime2">
              <a:rPr lang="en-US" smtClean="0"/>
              <a:pPr/>
              <a:t>Monday, September 24, 2012</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691680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1431</Words>
  <Application>Microsoft Office PowerPoint</Application>
  <PresentationFormat>On-screen Show (4:3)</PresentationFormat>
  <Paragraphs>274</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Representing Mental Functioning: Ontologies for mental health and disease</vt:lpstr>
      <vt:lpstr>Why mental    functioning? </vt:lpstr>
      <vt:lpstr>How does mental functioning  actually work? </vt:lpstr>
      <vt:lpstr>Existing vocabularies don’t include  computable  definitions</vt:lpstr>
      <vt:lpstr>Mental Functioning Ontology (MF)</vt:lpstr>
      <vt:lpstr>Modules under development:  Mental diseases and emotions</vt:lpstr>
      <vt:lpstr>Modern scientific research relies on computational support</vt:lpstr>
      <vt:lpstr>Ontology is used for standardisation</vt:lpstr>
      <vt:lpstr>Population-wide science depends on aggregation of data</vt:lpstr>
      <vt:lpstr>Ontology is used for aggregation</vt:lpstr>
      <vt:lpstr>A shared community ontology for annotation allows unified searching across databases (e.g. GOA)</vt:lpstr>
      <vt:lpstr>Computers can’t “see” implicit relationships between entities </vt:lpstr>
      <vt:lpstr>Ontologies capture explicit computable relationships between entities</vt:lpstr>
      <vt:lpstr>Related entities are themselves used in annotations</vt:lpstr>
      <vt:lpstr>Different domains operate at different levels of granularity and focus</vt:lpstr>
      <vt:lpstr>NMR data for  metabolites  of cocaine is found in  metabolomics  databases -- indexed  by small molecules </vt:lpstr>
      <vt:lpstr>Ontology relationships can explicitly bridge across different ontologies at different levels</vt:lpstr>
      <vt:lpstr>(Part of) the biochemical basis of emotion is in ChEBI</vt:lpstr>
      <vt:lpstr>Biological processes in affective disorders</vt:lpstr>
      <vt:lpstr>Addiction in MDO</vt:lpstr>
      <vt:lpstr>Availability, Contacts</vt:lpstr>
      <vt:lpstr>Acknowledgements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Representing Mental Functioning: Ontologies for mental health and disease</dc:title>
  <dc:creator>Janna Hastings</dc:creator>
  <cp:lastModifiedBy>phismith</cp:lastModifiedBy>
  <cp:revision>21</cp:revision>
  <dcterms:created xsi:type="dcterms:W3CDTF">2006-08-16T00:00:00Z</dcterms:created>
  <dcterms:modified xsi:type="dcterms:W3CDTF">2012-09-24T12:31:40Z</dcterms:modified>
</cp:coreProperties>
</file>