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68" r:id="rId4"/>
    <p:sldMasterId id="2147483680" r:id="rId5"/>
    <p:sldMasterId id="2147483708" r:id="rId6"/>
    <p:sldMasterId id="2147483725" r:id="rId7"/>
  </p:sldMasterIdLst>
  <p:notesMasterIdLst>
    <p:notesMasterId r:id="rId50"/>
  </p:notesMasterIdLst>
  <p:sldIdLst>
    <p:sldId id="256" r:id="rId8"/>
    <p:sldId id="344" r:id="rId9"/>
    <p:sldId id="311" r:id="rId10"/>
    <p:sldId id="312" r:id="rId11"/>
    <p:sldId id="313" r:id="rId12"/>
    <p:sldId id="327" r:id="rId13"/>
    <p:sldId id="328" r:id="rId14"/>
    <p:sldId id="345" r:id="rId15"/>
    <p:sldId id="346" r:id="rId16"/>
    <p:sldId id="282" r:id="rId17"/>
    <p:sldId id="283" r:id="rId18"/>
    <p:sldId id="285" r:id="rId19"/>
    <p:sldId id="286" r:id="rId20"/>
    <p:sldId id="287" r:id="rId21"/>
    <p:sldId id="288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47" r:id="rId33"/>
    <p:sldId id="302" r:id="rId34"/>
    <p:sldId id="303" r:id="rId35"/>
    <p:sldId id="304" r:id="rId36"/>
    <p:sldId id="265" r:id="rId37"/>
    <p:sldId id="266" r:id="rId38"/>
    <p:sldId id="268" r:id="rId39"/>
    <p:sldId id="270" r:id="rId40"/>
    <p:sldId id="271" r:id="rId41"/>
    <p:sldId id="272" r:id="rId42"/>
    <p:sldId id="336" r:id="rId43"/>
    <p:sldId id="337" r:id="rId44"/>
    <p:sldId id="274" r:id="rId45"/>
    <p:sldId id="276" r:id="rId46"/>
    <p:sldId id="277" r:id="rId47"/>
    <p:sldId id="278" r:id="rId48"/>
    <p:sldId id="34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96" autoAdjust="0"/>
  </p:normalViewPr>
  <p:slideViewPr>
    <p:cSldViewPr>
      <p:cViewPr varScale="1">
        <p:scale>
          <a:sx n="65" d="100"/>
          <a:sy n="65" d="100"/>
        </p:scale>
        <p:origin x="-7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8" Type="http://schemas.openxmlformats.org/officeDocument/2006/relationships/slide" Target="slides/slide1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6878-41F2-4D97-ADE2-7068596869FB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FCD84-AFF5-4926-98D3-F335EDCD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4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159BC3F-DE27-4CF0-ABB5-AAEE49A091F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F8D80C-C7B9-4E82-8471-83C714C8F724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8C1FFB8-90C4-49D9-AB57-A5C2F8486143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43E9CE-422F-487F-A297-B1EA79441E88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643403-1A15-45B2-ADB9-C81948A34D81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with thanks to Robert Arp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D219EF-442D-4A47-9315-569AABCE79E0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F1E203-7358-4C6C-B1C7-F93ABFAA339E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954B2F-7CC4-4AC3-8CEC-6885CCCB0EF4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64490C-9A21-49A2-8A97-F4D0CD136CF8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BE782C-4F90-4A12-AC70-C29183C3CD1F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82497F-A8C8-46E9-9C1F-ED24C5C19A71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71A484A-14BC-4E9B-9D37-E300506173D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56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1A5B256-03D2-4E1B-BC8E-5A2C120430E1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954B2F-7CC4-4AC3-8CEC-6885CCCB0EF4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1A5D03-F4AC-4BD8-94AF-C525D932C0BC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98F5A8-2C2A-468D-9A02-BB66365B6805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20822D-4EE3-458B-A678-7DBE81750879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5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85A4C25-AA79-4E1A-8FC7-D6FB3FC08E1F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F1E203-7358-4C6C-B1C7-F93ABFAA339E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AAA1FC-3D54-4B84-9B72-48E5E8CA3F99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FC64E0-4141-4F47-9885-319B9C27320F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ECE8E2-6112-4966-BA07-49B3E4DC8A0B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71A484A-14BC-4E9B-9D37-E300506173D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56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388E6F-FB65-4BC8-9226-13B2FFF398BD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DD5E40-983F-4C39-9608-E719A67BF1FB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71A484A-14BC-4E9B-9D37-E300506173D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556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2447B94-D31C-4AB5-94BD-61A7590FDEAE}" type="slidenum">
              <a:rPr lang="en-US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2447B94-D31C-4AB5-94BD-61A7590FDEAE}" type="slidenum">
              <a:rPr lang="en-US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352A0BC-6612-444C-B19B-9C65EA7B493A}" type="slidenum">
              <a:rPr lang="en-US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2D38DA-C432-43EB-97EC-10609B72DFB7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3A78494-FDF4-4CBE-B079-9F2ECBE4685E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9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865E1-4775-424D-8228-D333942B4B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0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FE3FC-CD08-4994-A196-7275C08F4E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6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3EBE-D3DC-4143-B003-2C76193B4027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4711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828453C4-499C-4E16-99F5-B56A71C1766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1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29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19DF-8B45-4F8A-8B3C-6A0A389A66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7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643D5-C8F5-4363-9128-1A349EDD07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7364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8D8B-460E-4EA0-9EAF-DB4D21922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2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83D1-344A-4BCE-824D-A36285E206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7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22860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3737C73E-1C44-48D7-AAED-D97CBCF7D4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668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21336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AF00672C-424E-493C-ACCF-FB23046343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2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11CA3D29-F951-42C2-BA7F-840FA3D8D9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676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A0747E8C-EC22-4364-B291-8A88E7215A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FE8DEFAF-C0A0-44E6-8BF6-1346B4F1B1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327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7696200" cy="46021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21336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2F0D76B0-A731-4E38-B9A2-78ED377E8B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3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133600"/>
            <a:ext cx="4038600" cy="1919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205288"/>
            <a:ext cx="4038600" cy="192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381750"/>
            <a:ext cx="2209800" cy="47625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926F6DE5-218C-49D7-A41B-094F9858D3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70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91400" y="6400800"/>
            <a:ext cx="1752600" cy="457200"/>
          </a:xfrm>
        </p:spPr>
        <p:txBody>
          <a:bodyPr/>
          <a:lstStyle>
            <a:lvl3pPr lvl="2">
              <a:defRPr sz="2400">
                <a:latin typeface="Arial" pitchFamily="34" charset="0"/>
              </a:defRPr>
            </a:lvl3pPr>
          </a:lstStyle>
          <a:p>
            <a:pPr lvl="2">
              <a:defRPr/>
            </a:pPr>
            <a:fld id="{6F3CA9C9-5993-45A7-A42D-4BF3998317DB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4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534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FA14F5B5-5B1A-497D-9623-B2D363628502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7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4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534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C0352584-A306-49C1-B6C5-CE0E89C31D3E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676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534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/>
            </a:lvl3pPr>
          </a:lstStyle>
          <a:p>
            <a:pPr lvl="2">
              <a:defRPr/>
            </a:pPr>
            <a:fld id="{2100052D-9838-474E-8DB5-29FB0B64B502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543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38C4DDF4-673F-483E-BE74-FE08225ED2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8569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0D73A22-F85D-4A84-A5D7-3C55D5ECA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56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DA402A4-B402-4F76-BD08-9D7E2B5ED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582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6DA6435-9441-4BF4-AFFE-5224EF555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0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C400-1798-42A3-BA81-976F9017B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46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43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AA6A79F0-0478-4A4D-B7F6-36605D3F32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872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26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77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35488-A710-440A-89BA-6195E81E07F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77FF-CA51-4DC5-B8C2-1502F845748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27983906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3BDD9-3A46-49A4-8492-7F24B86DB6C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2850F-730B-41A3-BD8B-4E16BD9B7A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758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25C4D-2559-4DED-AB4B-754DA7405ED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2D511-F7C3-4200-919F-0FD81E0CB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241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AC341-868F-42B1-853D-F96CCCB11641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C4A7E-24DF-49A5-82B9-CC831AA045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7462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8B8BE-8A8B-4176-A3B7-710D0670CF7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0CEB7-9448-42F8-9C8C-C4ADB066C3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96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BF013-BA50-4BB4-ACD7-BC81AFF83C0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C52DB-B12E-4B63-B008-CC5F4173F4D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17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115DB-3112-460D-ABB4-DAF8CE022E0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92D77-CF9F-4C8A-961B-F25DEEC5B9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4952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3F852-3425-43EB-A56E-F5FB6A1F543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7DB58-170D-49CC-9D5C-2BAB2EC2F43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7369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3B066-EDA9-4DB3-B1A6-94528BC1380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109DA-862D-4C61-BCEF-CD505DCD0A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022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24006-1D15-449F-A195-1542760DF9E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DADFA-8D76-4BEA-997C-16016AD1E8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8848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546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3336-D620-4D9C-B113-0600B2C0FB8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D3D90-3333-4C8D-BEB9-707D00E279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2723159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bg2">
                    <a:shade val="50000"/>
                    <a:satMod val="20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B6A63677-CAD3-447B-A703-6296533CE508}" type="datetime1">
              <a:rPr lang="en-US">
                <a:solidFill>
                  <a:srgbClr val="EEECE1">
                    <a:shade val="50000"/>
                    <a:satMod val="200000"/>
                  </a:srgbClr>
                </a:solidFill>
              </a:rPr>
              <a:pPr>
                <a:defRPr/>
              </a:pPr>
              <a:t>11/5/2012</a:t>
            </a:fld>
            <a:endParaRPr lang="en-US">
              <a:solidFill>
                <a:srgbClr val="EEECE1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bg2">
                    <a:shade val="50000"/>
                    <a:satMod val="20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EEECE1">
                    <a:shade val="50000"/>
                    <a:satMod val="200000"/>
                  </a:srgb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bg2">
                    <a:shade val="50000"/>
                    <a:satMod val="200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E1BBB102-2B95-4F69-A6DF-5CB9A8001FA9}" type="slidenum">
              <a:rPr lang="en-US">
                <a:solidFill>
                  <a:srgbClr val="EEECE1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EECE1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0209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16B8-4552-4A32-A267-35F8D22EC49A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17895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16B8-4552-4A32-A267-35F8D22EC49A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0550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216B8-4552-4A32-A267-35F8D22EC49A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355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8686-8F05-42DE-AA13-F0407224CE75}" type="datetimeFigureOut">
              <a:rPr lang="en-US" smtClean="0"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8196-D2E8-4043-8CEC-AB07E2DD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2CCA46-7DBA-49BD-A1F0-7D3788891A0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DC524D-2279-4D8A-8D57-C33557DBC86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56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6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02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24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24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24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124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333333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333333"/>
                </a:solidFill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EF93613-E856-49AB-8E12-34D6F9F44FD5}" type="slidenum">
              <a:rPr lang="en-GB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6397625" y="6521450"/>
            <a:ext cx="3465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smtClean="0">
                <a:solidFill>
                  <a:srgbClr val="333333"/>
                </a:solidFill>
              </a:rPr>
              <a:t>:.</a:t>
            </a:r>
          </a:p>
        </p:txBody>
      </p:sp>
    </p:spTree>
    <p:extLst>
      <p:ext uri="{BB962C8B-B14F-4D97-AF65-F5344CB8AC3E}">
        <p14:creationId xmlns:p14="http://schemas.microsoft.com/office/powerpoint/2010/main" val="187336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33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29AAC-9C50-411D-8F29-81EB9C7D9C0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4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C93375-FF63-4AF4-9ACF-8AD6D80EE03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638BFE-AA0D-4070-B591-EA25A5BBAECF}" type="datetime1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http://ontolo1gist.com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715A88-684C-4992-9254-9B5718A64BF7}" type="slidenum">
              <a:rPr lang="en-US">
                <a:solidFill>
                  <a:prstClr val="black">
                    <a:tint val="75000"/>
                  </a:prst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2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  <p:sldLayoutId id="2147483740" r:id="rId14"/>
    <p:sldLayoutId id="2147483741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Ontology for General Medical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Barry Smith</a:t>
            </a:r>
          </a:p>
          <a:p>
            <a:r>
              <a:rPr lang="en-US" dirty="0" smtClean="0"/>
              <a:t>11/5/2012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A Chart representing how John’s temperature changes</a:t>
            </a:r>
          </a:p>
        </p:txBody>
      </p:sp>
      <p:graphicFrame>
        <p:nvGraphicFramePr>
          <p:cNvPr id="36867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3" imgW="7773074" imgH="4115157" progId="Excel.Chart.8">
                  <p:embed/>
                </p:oleObj>
              </mc:Choice>
              <mc:Fallback>
                <p:oleObj r:id="rId3" imgW="7773074" imgH="4115157" progId="Excel.Char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772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3A9752-2EE7-4B24-AC4B-B2D38FFB3A84}" type="slidenum">
              <a:rPr lang="en-GB" smtClean="0">
                <a:solidFill>
                  <a:srgbClr val="333333"/>
                </a:solidFill>
              </a:rPr>
              <a:pPr/>
              <a:t>10</a:t>
            </a:fld>
            <a:endParaRPr lang="en-GB" smtClean="0">
              <a:solidFill>
                <a:srgbClr val="333333"/>
              </a:solidFill>
            </a:endParaRPr>
          </a:p>
        </p:txBody>
      </p:sp>
      <p:grpSp>
        <p:nvGrpSpPr>
          <p:cNvPr id="36869" name="Group 6"/>
          <p:cNvGrpSpPr>
            <a:grpSpLocks/>
          </p:cNvGrpSpPr>
          <p:nvPr/>
        </p:nvGrpSpPr>
        <p:grpSpPr bwMode="auto">
          <a:xfrm>
            <a:off x="4038600" y="1676400"/>
            <a:ext cx="4724400" cy="2438400"/>
            <a:chOff x="4038600" y="1676400"/>
            <a:chExt cx="4724400" cy="2438400"/>
          </a:xfrm>
        </p:grpSpPr>
        <p:sp>
          <p:nvSpPr>
            <p:cNvPr id="36870" name="Rectangle 4"/>
            <p:cNvSpPr>
              <a:spLocks noChangeArrowheads="1"/>
            </p:cNvSpPr>
            <p:nvPr/>
          </p:nvSpPr>
          <p:spPr bwMode="auto">
            <a:xfrm>
              <a:off x="4038600" y="1676400"/>
              <a:ext cx="1447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7010400" y="3581400"/>
              <a:ext cx="1752600" cy="53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887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smtClean="0"/>
              <a:t>A Chart representing how </a:t>
            </a:r>
            <a:r>
              <a:rPr lang="en-US" b="1" smtClean="0">
                <a:solidFill>
                  <a:srgbClr val="FF0000"/>
                </a:solidFill>
              </a:rPr>
              <a:t>John’s temperature </a:t>
            </a:r>
            <a:r>
              <a:rPr lang="en-US" smtClean="0"/>
              <a:t>changes</a:t>
            </a:r>
          </a:p>
        </p:txBody>
      </p:sp>
      <p:graphicFrame>
        <p:nvGraphicFramePr>
          <p:cNvPr id="37891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3" imgW="7773074" imgH="4115157" progId="Excel.Chart.8">
                  <p:embed/>
                </p:oleObj>
              </mc:Choice>
              <mc:Fallback>
                <p:oleObj r:id="rId3" imgW="7773074" imgH="4115157" progId="Excel.Chart.8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7772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5B7C54-7A1C-49C0-9CD4-1A77A0B71E26}" type="slidenum">
              <a:rPr lang="en-GB" smtClean="0">
                <a:solidFill>
                  <a:srgbClr val="333333"/>
                </a:solidFill>
              </a:rPr>
              <a:pPr/>
              <a:t>11</a:t>
            </a:fld>
            <a:endParaRPr lang="en-GB" smtClean="0">
              <a:solidFill>
                <a:srgbClr val="333333"/>
              </a:solidFill>
            </a:endParaRP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4038600" y="1676400"/>
            <a:ext cx="4724400" cy="2438400"/>
            <a:chOff x="4038600" y="1676400"/>
            <a:chExt cx="4724400" cy="2438400"/>
          </a:xfrm>
        </p:grpSpPr>
        <p:sp>
          <p:nvSpPr>
            <p:cNvPr id="37894" name="Rectangle 4"/>
            <p:cNvSpPr>
              <a:spLocks noChangeArrowheads="1"/>
            </p:cNvSpPr>
            <p:nvPr/>
          </p:nvSpPr>
          <p:spPr bwMode="auto">
            <a:xfrm>
              <a:off x="4038600" y="1676400"/>
              <a:ext cx="1447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</a:endParaRPr>
            </a:p>
          </p:txBody>
        </p:sp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7010400" y="3581400"/>
              <a:ext cx="1752600" cy="53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037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 Rounded MT Bold" pitchFamily="34" charset="0"/>
              </a:rPr>
              <a:t>BFO: The Very Top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447800" y="1295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381000" y="29718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2819400" y="29718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cxnSp>
        <p:nvCxnSpPr>
          <p:cNvPr id="39942" name="AutoShape 7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rot="5400000">
            <a:off x="1943100" y="2095500"/>
            <a:ext cx="381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AutoShape 8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 rot="16200000" flipH="1">
            <a:off x="3105150" y="2305050"/>
            <a:ext cx="38100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2744788" y="45720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5562600" y="12954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occurrent</a:t>
            </a: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60638" y="57150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39947" name="AutoShape 8"/>
          <p:cNvCxnSpPr>
            <a:cxnSpLocks noChangeShapeType="1"/>
            <a:stCxn id="39941" idx="2"/>
            <a:endCxn id="22" idx="0"/>
          </p:cNvCxnSpPr>
          <p:nvPr/>
        </p:nvCxnSpPr>
        <p:spPr bwMode="auto">
          <a:xfrm rot="16200000" flipH="1">
            <a:off x="3620294" y="4418806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624263" y="5559425"/>
            <a:ext cx="3048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Line 9"/>
          <p:cNvSpPr>
            <a:spLocks noChangeShapeType="1"/>
          </p:cNvSpPr>
          <p:nvPr/>
        </p:nvSpPr>
        <p:spPr bwMode="auto">
          <a:xfrm>
            <a:off x="5195888" y="1219200"/>
            <a:ext cx="0" cy="548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950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E8B22-462B-47FC-A8D6-08E8AEAFF5C3}" type="slidenum">
              <a:rPr lang="en-GB" smtClean="0">
                <a:solidFill>
                  <a:srgbClr val="333333"/>
                </a:solidFill>
              </a:rPr>
              <a:pPr/>
              <a:t>12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47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 Rounded MT Bold" pitchFamily="34" charset="0"/>
              </a:rPr>
              <a:t>Blinding Flash of the Obvious</a:t>
            </a: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381000" y="1219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2819400" y="1219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9400" y="2819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39624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40967" name="AutoShape 8"/>
          <p:cNvCxnSpPr>
            <a:cxnSpLocks noChangeShapeType="1"/>
            <a:stCxn id="40964" idx="2"/>
            <a:endCxn id="22" idx="0"/>
          </p:cNvCxnSpPr>
          <p:nvPr/>
        </p:nvCxnSpPr>
        <p:spPr bwMode="auto">
          <a:xfrm rot="16200000" flipH="1">
            <a:off x="3657600" y="26289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790950" y="3714750"/>
            <a:ext cx="304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Line 9"/>
          <p:cNvSpPr>
            <a:spLocks noChangeShapeType="1"/>
          </p:cNvSpPr>
          <p:nvPr/>
        </p:nvSpPr>
        <p:spPr bwMode="auto">
          <a:xfrm flipH="1">
            <a:off x="381000" y="50292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70" name="Rectangle 14"/>
          <p:cNvSpPr>
            <a:spLocks noChangeArrowheads="1"/>
          </p:cNvSpPr>
          <p:nvPr/>
        </p:nvSpPr>
        <p:spPr bwMode="auto">
          <a:xfrm>
            <a:off x="5715000" y="4030663"/>
            <a:ext cx="205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types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971" name="Rectangle 16"/>
          <p:cNvSpPr>
            <a:spLocks noChangeArrowheads="1"/>
          </p:cNvSpPr>
          <p:nvPr/>
        </p:nvSpPr>
        <p:spPr bwMode="auto">
          <a:xfrm>
            <a:off x="5715000" y="5257800"/>
            <a:ext cx="2895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instances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0972" name="AutoShape 7"/>
          <p:cNvCxnSpPr>
            <a:cxnSpLocks noChangeShapeType="1"/>
            <a:stCxn id="40963" idx="2"/>
            <a:endCxn id="40973" idx="0"/>
          </p:cNvCxnSpPr>
          <p:nvPr/>
        </p:nvCxnSpPr>
        <p:spPr bwMode="auto">
          <a:xfrm rot="5400000">
            <a:off x="819943" y="3028157"/>
            <a:ext cx="1141413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Rectangle 6"/>
          <p:cNvSpPr>
            <a:spLocks noChangeArrowheads="1"/>
          </p:cNvSpPr>
          <p:nvPr/>
        </p:nvSpPr>
        <p:spPr bwMode="auto">
          <a:xfrm>
            <a:off x="457200" y="3656013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0974" name="Rectangle 6"/>
          <p:cNvSpPr>
            <a:spLocks noChangeArrowheads="1"/>
          </p:cNvSpPr>
          <p:nvPr/>
        </p:nvSpPr>
        <p:spPr bwMode="auto">
          <a:xfrm>
            <a:off x="457200" y="5334000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0975" name="Rectangle 6"/>
          <p:cNvSpPr>
            <a:spLocks noChangeArrowheads="1"/>
          </p:cNvSpPr>
          <p:nvPr/>
        </p:nvSpPr>
        <p:spPr bwMode="auto">
          <a:xfrm>
            <a:off x="2895600" y="5334000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0976" name="Slide Number Placeholder 2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A5F573-E6A8-4541-93CC-A21A4400081C}" type="slidenum">
              <a:rPr lang="en-GB" smtClean="0">
                <a:solidFill>
                  <a:srgbClr val="333333"/>
                </a:solidFill>
              </a:rPr>
              <a:pPr/>
              <a:t>13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73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 Rounded MT Bold" pitchFamily="34" charset="0"/>
              </a:rPr>
              <a:t>Blinding Flash of the Obvious</a:t>
            </a: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381000" y="1219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2819400" y="1219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9400" y="2819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39624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41991" name="AutoShape 8"/>
          <p:cNvCxnSpPr>
            <a:cxnSpLocks noChangeShapeType="1"/>
            <a:stCxn id="41988" idx="2"/>
            <a:endCxn id="22" idx="0"/>
          </p:cNvCxnSpPr>
          <p:nvPr/>
        </p:nvCxnSpPr>
        <p:spPr bwMode="auto">
          <a:xfrm rot="16200000" flipH="1">
            <a:off x="3657600" y="26289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2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790950" y="3714750"/>
            <a:ext cx="304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Line 9"/>
          <p:cNvSpPr>
            <a:spLocks noChangeShapeType="1"/>
          </p:cNvSpPr>
          <p:nvPr/>
        </p:nvSpPr>
        <p:spPr bwMode="auto">
          <a:xfrm flipH="1">
            <a:off x="381000" y="50292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94" name="Rectangle 14"/>
          <p:cNvSpPr>
            <a:spLocks noChangeArrowheads="1"/>
          </p:cNvSpPr>
          <p:nvPr/>
        </p:nvSpPr>
        <p:spPr bwMode="auto">
          <a:xfrm>
            <a:off x="5715000" y="4030663"/>
            <a:ext cx="205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types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995" name="Rectangle 16"/>
          <p:cNvSpPr>
            <a:spLocks noChangeArrowheads="1"/>
          </p:cNvSpPr>
          <p:nvPr/>
        </p:nvSpPr>
        <p:spPr bwMode="auto">
          <a:xfrm>
            <a:off x="5715000" y="5257800"/>
            <a:ext cx="2895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instances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1996" name="AutoShape 7"/>
          <p:cNvCxnSpPr>
            <a:cxnSpLocks noChangeShapeType="1"/>
            <a:stCxn id="41987" idx="2"/>
            <a:endCxn id="41997" idx="0"/>
          </p:cNvCxnSpPr>
          <p:nvPr/>
        </p:nvCxnSpPr>
        <p:spPr bwMode="auto">
          <a:xfrm rot="5400000">
            <a:off x="819943" y="3028157"/>
            <a:ext cx="1141413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Rectangle 6"/>
          <p:cNvSpPr>
            <a:spLocks noChangeArrowheads="1"/>
          </p:cNvSpPr>
          <p:nvPr/>
        </p:nvSpPr>
        <p:spPr bwMode="auto">
          <a:xfrm>
            <a:off x="457200" y="3656013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1998" name="Rectangle 6"/>
          <p:cNvSpPr>
            <a:spLocks noChangeArrowheads="1"/>
          </p:cNvSpPr>
          <p:nvPr/>
        </p:nvSpPr>
        <p:spPr bwMode="auto">
          <a:xfrm>
            <a:off x="457200" y="5334000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1999" name="Rectangle 6"/>
          <p:cNvSpPr>
            <a:spLocks noChangeArrowheads="1"/>
          </p:cNvSpPr>
          <p:nvPr/>
        </p:nvSpPr>
        <p:spPr bwMode="auto">
          <a:xfrm>
            <a:off x="2895600" y="5334000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2000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5EF3E1-0F26-4242-ACAB-1BD57B168E41}" type="slidenum">
              <a:rPr lang="en-GB" smtClean="0">
                <a:solidFill>
                  <a:srgbClr val="333333"/>
                </a:solidFill>
              </a:rPr>
              <a:pPr/>
              <a:t>14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94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 Rounded MT Bold" pitchFamily="34" charset="0"/>
              </a:rPr>
              <a:t>Blinding Flash of the Obvious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2516188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43012" name="Line 9"/>
          <p:cNvSpPr>
            <a:spLocks noChangeShapeType="1"/>
          </p:cNvSpPr>
          <p:nvPr/>
        </p:nvSpPr>
        <p:spPr bwMode="auto">
          <a:xfrm flipH="1">
            <a:off x="381000" y="3582988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3" name="Rectangle 14"/>
          <p:cNvSpPr>
            <a:spLocks noChangeArrowheads="1"/>
          </p:cNvSpPr>
          <p:nvPr/>
        </p:nvSpPr>
        <p:spPr bwMode="auto">
          <a:xfrm>
            <a:off x="5715000" y="2584450"/>
            <a:ext cx="2057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types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4" name="Rectangle 16"/>
          <p:cNvSpPr>
            <a:spLocks noChangeArrowheads="1"/>
          </p:cNvSpPr>
          <p:nvPr/>
        </p:nvSpPr>
        <p:spPr bwMode="auto">
          <a:xfrm>
            <a:off x="5715000" y="3811588"/>
            <a:ext cx="2895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instances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457200" y="2209800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457200" y="3887788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3017" name="Rectangle 6"/>
          <p:cNvSpPr>
            <a:spLocks noChangeArrowheads="1"/>
          </p:cNvSpPr>
          <p:nvPr/>
        </p:nvSpPr>
        <p:spPr bwMode="auto">
          <a:xfrm>
            <a:off x="2895600" y="3887788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3018" name="Curved Up Arrow 19"/>
          <p:cNvSpPr>
            <a:spLocks noChangeArrowheads="1"/>
          </p:cNvSpPr>
          <p:nvPr/>
        </p:nvSpPr>
        <p:spPr bwMode="auto">
          <a:xfrm rot="10436289">
            <a:off x="1925638" y="1984375"/>
            <a:ext cx="1219200" cy="466725"/>
          </a:xfrm>
          <a:prstGeom prst="curvedUpArrow">
            <a:avLst>
              <a:gd name="adj1" fmla="val 25022"/>
              <a:gd name="adj2" fmla="val 50056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smtClean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3019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9FEF48-1063-42CF-B41A-453F35F8F143}" type="slidenum">
              <a:rPr lang="en-GB" smtClean="0">
                <a:solidFill>
                  <a:srgbClr val="333333"/>
                </a:solidFill>
              </a:rPr>
              <a:pPr/>
              <a:t>15</a:t>
            </a:fld>
            <a:endParaRPr lang="en-GB" smtClean="0">
              <a:solidFill>
                <a:srgbClr val="333333"/>
              </a:solidFill>
            </a:endParaRPr>
          </a:p>
        </p:txBody>
      </p:sp>
      <p:sp>
        <p:nvSpPr>
          <p:cNvPr id="43020" name="TextBox 25"/>
          <p:cNvSpPr txBox="1">
            <a:spLocks noChangeArrowheads="1"/>
          </p:cNvSpPr>
          <p:nvPr/>
        </p:nvSpPr>
        <p:spPr bwMode="auto">
          <a:xfrm>
            <a:off x="2514600" y="1617663"/>
            <a:ext cx="1371600" cy="369887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</a:rPr>
              <a:t>inheres_in</a:t>
            </a:r>
          </a:p>
        </p:txBody>
      </p:sp>
    </p:spTree>
    <p:extLst>
      <p:ext uri="{BB962C8B-B14F-4D97-AF65-F5344CB8AC3E}">
        <p14:creationId xmlns:p14="http://schemas.microsoft.com/office/powerpoint/2010/main" val="1932901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381000" y="457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2819400" y="457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9400" y="2057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32004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47110" name="AutoShape 8"/>
          <p:cNvCxnSpPr>
            <a:cxnSpLocks noChangeShapeType="1"/>
            <a:stCxn id="47107" idx="2"/>
            <a:endCxn id="22" idx="0"/>
          </p:cNvCxnSpPr>
          <p:nvPr/>
        </p:nvCxnSpPr>
        <p:spPr bwMode="auto">
          <a:xfrm rot="16200000" flipH="1">
            <a:off x="3657600" y="18669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1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790950" y="2952750"/>
            <a:ext cx="304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Line 9"/>
          <p:cNvSpPr>
            <a:spLocks noChangeShapeType="1"/>
          </p:cNvSpPr>
          <p:nvPr/>
        </p:nvSpPr>
        <p:spPr bwMode="auto">
          <a:xfrm flipH="1">
            <a:off x="381000" y="42672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113" name="Rectangle 14"/>
          <p:cNvSpPr>
            <a:spLocks noChangeArrowheads="1"/>
          </p:cNvSpPr>
          <p:nvPr/>
        </p:nvSpPr>
        <p:spPr bwMode="auto">
          <a:xfrm>
            <a:off x="5715000" y="3268663"/>
            <a:ext cx="2057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types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114" name="Rectangle 16"/>
          <p:cNvSpPr>
            <a:spLocks noChangeArrowheads="1"/>
          </p:cNvSpPr>
          <p:nvPr/>
        </p:nvSpPr>
        <p:spPr bwMode="auto">
          <a:xfrm>
            <a:off x="5715000" y="4495800"/>
            <a:ext cx="2895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smtClean="0">
                <a:solidFill>
                  <a:srgbClr val="000000"/>
                </a:solidFill>
                <a:latin typeface="Arial Rounded MT Bold" pitchFamily="34" charset="0"/>
              </a:rPr>
              <a:t>instances</a:t>
            </a:r>
            <a:endParaRPr lang="en-US" sz="44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7115" name="AutoShape 7"/>
          <p:cNvCxnSpPr>
            <a:cxnSpLocks noChangeShapeType="1"/>
            <a:stCxn id="47106" idx="2"/>
            <a:endCxn id="47116" idx="0"/>
          </p:cNvCxnSpPr>
          <p:nvPr/>
        </p:nvCxnSpPr>
        <p:spPr bwMode="auto">
          <a:xfrm rot="5400000">
            <a:off x="819943" y="2266157"/>
            <a:ext cx="1141413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Rectangle 6"/>
          <p:cNvSpPr>
            <a:spLocks noChangeArrowheads="1"/>
          </p:cNvSpPr>
          <p:nvPr/>
        </p:nvSpPr>
        <p:spPr bwMode="auto">
          <a:xfrm>
            <a:off x="457200" y="2894013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7117" name="Rectangle 6"/>
          <p:cNvSpPr>
            <a:spLocks noChangeArrowheads="1"/>
          </p:cNvSpPr>
          <p:nvPr/>
        </p:nvSpPr>
        <p:spPr bwMode="auto">
          <a:xfrm>
            <a:off x="457200" y="4572000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7118" name="Rectangle 6"/>
          <p:cNvSpPr>
            <a:spLocks noChangeArrowheads="1"/>
          </p:cNvSpPr>
          <p:nvPr/>
        </p:nvSpPr>
        <p:spPr bwMode="auto">
          <a:xfrm>
            <a:off x="2743200" y="4572000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7119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BBD4DD-43FF-4843-B7A3-8F748B19D16C}" type="slidenum">
              <a:rPr lang="en-GB" smtClean="0">
                <a:solidFill>
                  <a:srgbClr val="333333"/>
                </a:solidFill>
              </a:rPr>
              <a:pPr/>
              <a:t>16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87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ChangeArrowheads="1"/>
          </p:cNvSpPr>
          <p:nvPr/>
        </p:nvSpPr>
        <p:spPr bwMode="auto">
          <a:xfrm>
            <a:off x="152400" y="457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2590800" y="457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0800" y="2057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32004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48134" name="AutoShape 8"/>
          <p:cNvCxnSpPr>
            <a:cxnSpLocks noChangeShapeType="1"/>
            <a:stCxn id="48131" idx="2"/>
            <a:endCxn id="22" idx="0"/>
          </p:cNvCxnSpPr>
          <p:nvPr/>
        </p:nvCxnSpPr>
        <p:spPr bwMode="auto">
          <a:xfrm rot="16200000" flipH="1">
            <a:off x="3429000" y="18669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562350" y="2952750"/>
            <a:ext cx="304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6" name="Line 9"/>
          <p:cNvSpPr>
            <a:spLocks noChangeShapeType="1"/>
          </p:cNvSpPr>
          <p:nvPr/>
        </p:nvSpPr>
        <p:spPr bwMode="auto">
          <a:xfrm flipH="1">
            <a:off x="152400" y="47244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8137" name="AutoShape 7"/>
          <p:cNvCxnSpPr>
            <a:cxnSpLocks noChangeShapeType="1"/>
            <a:stCxn id="48130" idx="2"/>
            <a:endCxn id="48138" idx="0"/>
          </p:cNvCxnSpPr>
          <p:nvPr/>
        </p:nvCxnSpPr>
        <p:spPr bwMode="auto">
          <a:xfrm rot="5400000">
            <a:off x="591343" y="2266157"/>
            <a:ext cx="1141413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8" name="Rectangle 6"/>
          <p:cNvSpPr>
            <a:spLocks noChangeArrowheads="1"/>
          </p:cNvSpPr>
          <p:nvPr/>
        </p:nvSpPr>
        <p:spPr bwMode="auto">
          <a:xfrm>
            <a:off x="228600" y="2894013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8139" name="Rectangle 6"/>
          <p:cNvSpPr>
            <a:spLocks noChangeArrowheads="1"/>
          </p:cNvSpPr>
          <p:nvPr/>
        </p:nvSpPr>
        <p:spPr bwMode="auto">
          <a:xfrm>
            <a:off x="228600" y="5105400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8140" name="Rectangle 6"/>
          <p:cNvSpPr>
            <a:spLocks noChangeArrowheads="1"/>
          </p:cNvSpPr>
          <p:nvPr/>
        </p:nvSpPr>
        <p:spPr bwMode="auto">
          <a:xfrm>
            <a:off x="2514600" y="5105400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8141" name="Rectangle 4"/>
          <p:cNvSpPr>
            <a:spLocks noChangeArrowheads="1"/>
          </p:cNvSpPr>
          <p:nvPr/>
        </p:nvSpPr>
        <p:spPr bwMode="auto">
          <a:xfrm>
            <a:off x="5613400" y="4572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38800" y="19812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3048000"/>
            <a:ext cx="3048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course of temperature changes</a:t>
            </a:r>
          </a:p>
        </p:txBody>
      </p:sp>
      <p:cxnSp>
        <p:nvCxnSpPr>
          <p:cNvPr id="48144" name="AutoShape 8"/>
          <p:cNvCxnSpPr>
            <a:cxnSpLocks noChangeShapeType="1"/>
            <a:stCxn id="48141" idx="2"/>
            <a:endCxn id="24" idx="0"/>
          </p:cNvCxnSpPr>
          <p:nvPr/>
        </p:nvCxnSpPr>
        <p:spPr bwMode="auto">
          <a:xfrm rot="16200000" flipH="1">
            <a:off x="6851650" y="1860550"/>
            <a:ext cx="2286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8"/>
          <p:cNvCxnSpPr>
            <a:cxnSpLocks noChangeShapeType="1"/>
            <a:stCxn id="24" idx="2"/>
            <a:endCxn id="26" idx="0"/>
          </p:cNvCxnSpPr>
          <p:nvPr/>
        </p:nvCxnSpPr>
        <p:spPr bwMode="auto">
          <a:xfrm rot="16200000" flipH="1">
            <a:off x="6877050" y="2914650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Line 9"/>
          <p:cNvSpPr>
            <a:spLocks noChangeShapeType="1"/>
          </p:cNvSpPr>
          <p:nvPr/>
        </p:nvSpPr>
        <p:spPr bwMode="auto">
          <a:xfrm>
            <a:off x="52578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7" name="Rectangle 6"/>
          <p:cNvSpPr>
            <a:spLocks noChangeArrowheads="1"/>
          </p:cNvSpPr>
          <p:nvPr/>
        </p:nvSpPr>
        <p:spPr bwMode="auto">
          <a:xfrm>
            <a:off x="5486400" y="5105400"/>
            <a:ext cx="34290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history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8148" name="Slide Number Placeholder 3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A3156D-8778-4A7F-8DC5-FC76E4E1E12E}" type="slidenum">
              <a:rPr lang="en-GB" smtClean="0">
                <a:solidFill>
                  <a:srgbClr val="333333"/>
                </a:solidFill>
              </a:rPr>
              <a:pPr/>
              <a:t>17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88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52400" y="457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2590800" y="457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0800" y="2057400"/>
            <a:ext cx="2057400" cy="8382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3200400"/>
            <a:ext cx="2438400" cy="8382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49158" name="AutoShape 8"/>
          <p:cNvCxnSpPr>
            <a:cxnSpLocks noChangeShapeType="1"/>
            <a:stCxn id="49155" idx="2"/>
            <a:endCxn id="22" idx="0"/>
          </p:cNvCxnSpPr>
          <p:nvPr/>
        </p:nvCxnSpPr>
        <p:spPr bwMode="auto">
          <a:xfrm rot="16200000" flipH="1">
            <a:off x="3429000" y="18669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562350" y="2952750"/>
            <a:ext cx="304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Line 9"/>
          <p:cNvSpPr>
            <a:spLocks noChangeShapeType="1"/>
          </p:cNvSpPr>
          <p:nvPr/>
        </p:nvSpPr>
        <p:spPr bwMode="auto">
          <a:xfrm flipH="1">
            <a:off x="152400" y="47244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49161" name="AutoShape 7"/>
          <p:cNvCxnSpPr>
            <a:cxnSpLocks noChangeShapeType="1"/>
            <a:stCxn id="49154" idx="2"/>
            <a:endCxn id="49162" idx="0"/>
          </p:cNvCxnSpPr>
          <p:nvPr/>
        </p:nvCxnSpPr>
        <p:spPr bwMode="auto">
          <a:xfrm rot="5400000">
            <a:off x="591343" y="2266157"/>
            <a:ext cx="1141413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2" name="Rectangle 6"/>
          <p:cNvSpPr>
            <a:spLocks noChangeArrowheads="1"/>
          </p:cNvSpPr>
          <p:nvPr/>
        </p:nvSpPr>
        <p:spPr bwMode="auto">
          <a:xfrm>
            <a:off x="228600" y="2894013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9163" name="Rectangle 6"/>
          <p:cNvSpPr>
            <a:spLocks noChangeArrowheads="1"/>
          </p:cNvSpPr>
          <p:nvPr/>
        </p:nvSpPr>
        <p:spPr bwMode="auto">
          <a:xfrm>
            <a:off x="228600" y="5105400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9164" name="Rectangle 6"/>
          <p:cNvSpPr>
            <a:spLocks noChangeArrowheads="1"/>
          </p:cNvSpPr>
          <p:nvPr/>
        </p:nvSpPr>
        <p:spPr bwMode="auto">
          <a:xfrm>
            <a:off x="2514600" y="5105400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9165" name="Rectangle 4"/>
          <p:cNvSpPr>
            <a:spLocks noChangeArrowheads="1"/>
          </p:cNvSpPr>
          <p:nvPr/>
        </p:nvSpPr>
        <p:spPr bwMode="auto">
          <a:xfrm>
            <a:off x="5613400" y="4572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38800" y="1981200"/>
            <a:ext cx="2667000" cy="8382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3048000"/>
            <a:ext cx="3048000" cy="14478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 process profile</a:t>
            </a:r>
          </a:p>
        </p:txBody>
      </p:sp>
      <p:cxnSp>
        <p:nvCxnSpPr>
          <p:cNvPr id="49168" name="AutoShape 8"/>
          <p:cNvCxnSpPr>
            <a:cxnSpLocks noChangeShapeType="1"/>
            <a:stCxn id="49165" idx="2"/>
            <a:endCxn id="24" idx="0"/>
          </p:cNvCxnSpPr>
          <p:nvPr/>
        </p:nvCxnSpPr>
        <p:spPr bwMode="auto">
          <a:xfrm rot="16200000" flipH="1">
            <a:off x="6851650" y="1860550"/>
            <a:ext cx="2286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8"/>
          <p:cNvCxnSpPr>
            <a:cxnSpLocks noChangeShapeType="1"/>
            <a:stCxn id="24" idx="2"/>
            <a:endCxn id="26" idx="0"/>
          </p:cNvCxnSpPr>
          <p:nvPr/>
        </p:nvCxnSpPr>
        <p:spPr bwMode="auto">
          <a:xfrm rot="16200000" flipH="1">
            <a:off x="6877050" y="2914650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Line 9"/>
          <p:cNvSpPr>
            <a:spLocks noChangeShapeType="1"/>
          </p:cNvSpPr>
          <p:nvPr/>
        </p:nvSpPr>
        <p:spPr bwMode="auto">
          <a:xfrm>
            <a:off x="52578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171" name="Rectangle 6"/>
          <p:cNvSpPr>
            <a:spLocks noChangeArrowheads="1"/>
          </p:cNvSpPr>
          <p:nvPr/>
        </p:nvSpPr>
        <p:spPr bwMode="auto">
          <a:xfrm>
            <a:off x="5486400" y="5105400"/>
            <a:ext cx="34290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history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16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ChangeArrowheads="1"/>
          </p:cNvSpPr>
          <p:nvPr/>
        </p:nvSpPr>
        <p:spPr bwMode="auto">
          <a:xfrm>
            <a:off x="152400" y="457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2590800" y="457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90800" y="2057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32004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cxnSp>
        <p:nvCxnSpPr>
          <p:cNvPr id="50182" name="AutoShape 8"/>
          <p:cNvCxnSpPr>
            <a:cxnSpLocks noChangeShapeType="1"/>
            <a:stCxn id="50179" idx="2"/>
            <a:endCxn id="22" idx="0"/>
          </p:cNvCxnSpPr>
          <p:nvPr/>
        </p:nvCxnSpPr>
        <p:spPr bwMode="auto">
          <a:xfrm rot="16200000" flipH="1">
            <a:off x="3429000" y="1866900"/>
            <a:ext cx="304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3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562350" y="2952750"/>
            <a:ext cx="3048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4" name="Line 9"/>
          <p:cNvSpPr>
            <a:spLocks noChangeShapeType="1"/>
          </p:cNvSpPr>
          <p:nvPr/>
        </p:nvSpPr>
        <p:spPr bwMode="auto">
          <a:xfrm flipH="1">
            <a:off x="152400" y="47244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0185" name="AutoShape 7"/>
          <p:cNvCxnSpPr>
            <a:cxnSpLocks noChangeShapeType="1"/>
            <a:stCxn id="50178" idx="2"/>
            <a:endCxn id="50186" idx="0"/>
          </p:cNvCxnSpPr>
          <p:nvPr/>
        </p:nvCxnSpPr>
        <p:spPr bwMode="auto">
          <a:xfrm rot="5400000">
            <a:off x="591343" y="2266157"/>
            <a:ext cx="1141413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6" name="Rectangle 6"/>
          <p:cNvSpPr>
            <a:spLocks noChangeArrowheads="1"/>
          </p:cNvSpPr>
          <p:nvPr/>
        </p:nvSpPr>
        <p:spPr bwMode="auto">
          <a:xfrm>
            <a:off x="228600" y="2894013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organism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0187" name="Rectangle 6"/>
          <p:cNvSpPr>
            <a:spLocks noChangeArrowheads="1"/>
          </p:cNvSpPr>
          <p:nvPr/>
        </p:nvSpPr>
        <p:spPr bwMode="auto">
          <a:xfrm>
            <a:off x="228600" y="5105400"/>
            <a:ext cx="1752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0188" name="Rectangle 6"/>
          <p:cNvSpPr>
            <a:spLocks noChangeArrowheads="1"/>
          </p:cNvSpPr>
          <p:nvPr/>
        </p:nvSpPr>
        <p:spPr bwMode="auto">
          <a:xfrm>
            <a:off x="2514600" y="5105400"/>
            <a:ext cx="2438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0189" name="Rectangle 4"/>
          <p:cNvSpPr>
            <a:spLocks noChangeArrowheads="1"/>
          </p:cNvSpPr>
          <p:nvPr/>
        </p:nvSpPr>
        <p:spPr bwMode="auto">
          <a:xfrm>
            <a:off x="5613400" y="4572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638800" y="19812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86400" y="3048000"/>
            <a:ext cx="3048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life of an organism</a:t>
            </a:r>
          </a:p>
        </p:txBody>
      </p:sp>
      <p:cxnSp>
        <p:nvCxnSpPr>
          <p:cNvPr id="50192" name="AutoShape 8"/>
          <p:cNvCxnSpPr>
            <a:cxnSpLocks noChangeShapeType="1"/>
            <a:stCxn id="50189" idx="2"/>
            <a:endCxn id="24" idx="0"/>
          </p:cNvCxnSpPr>
          <p:nvPr/>
        </p:nvCxnSpPr>
        <p:spPr bwMode="auto">
          <a:xfrm rot="16200000" flipH="1">
            <a:off x="6851650" y="1860550"/>
            <a:ext cx="2286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8"/>
          <p:cNvCxnSpPr>
            <a:cxnSpLocks noChangeShapeType="1"/>
            <a:stCxn id="24" idx="2"/>
            <a:endCxn id="26" idx="0"/>
          </p:cNvCxnSpPr>
          <p:nvPr/>
        </p:nvCxnSpPr>
        <p:spPr bwMode="auto">
          <a:xfrm rot="16200000" flipH="1">
            <a:off x="6877050" y="2914650"/>
            <a:ext cx="2286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Line 9"/>
          <p:cNvSpPr>
            <a:spLocks noChangeShapeType="1"/>
          </p:cNvSpPr>
          <p:nvPr/>
        </p:nvSpPr>
        <p:spPr bwMode="auto">
          <a:xfrm>
            <a:off x="52578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0195" name="Rectangle 6"/>
          <p:cNvSpPr>
            <a:spLocks noChangeArrowheads="1"/>
          </p:cNvSpPr>
          <p:nvPr/>
        </p:nvSpPr>
        <p:spPr bwMode="auto">
          <a:xfrm>
            <a:off x="5486400" y="5105400"/>
            <a:ext cx="34290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life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0196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007476-6FD5-4FF1-B87C-F4924A4D629D}" type="slidenum">
              <a:rPr lang="en-GB" smtClean="0">
                <a:solidFill>
                  <a:srgbClr val="333333"/>
                </a:solidFill>
              </a:rPr>
              <a:pPr/>
              <a:t>19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71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411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3 Gene Ontologies (GO)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190625" y="113665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610225" y="1143000"/>
            <a:ext cx="2692400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  <a:cs typeface="Times New Roman" pitchFamily="18" charset="0"/>
              </a:rPr>
              <a:t>Occurrent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123825" y="2965450"/>
            <a:ext cx="2133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/>
            <a:r>
              <a:rPr lang="en-US" sz="2400"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3248025" y="2965450"/>
            <a:ext cx="1752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/>
            <a:r>
              <a:rPr lang="en-US" sz="2400"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cxnSp>
        <p:nvCxnSpPr>
          <p:cNvPr id="75783" name="AutoShape 7"/>
          <p:cNvCxnSpPr>
            <a:cxnSpLocks noChangeShapeType="1"/>
            <a:stCxn id="75779" idx="2"/>
            <a:endCxn id="75781" idx="0"/>
          </p:cNvCxnSpPr>
          <p:nvPr/>
        </p:nvCxnSpPr>
        <p:spPr bwMode="auto">
          <a:xfrm flipH="1">
            <a:off x="1190625" y="243205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4" name="AutoShape 8"/>
          <p:cNvCxnSpPr>
            <a:cxnSpLocks noChangeShapeType="1"/>
            <a:stCxn id="75779" idx="2"/>
            <a:endCxn id="75782" idx="0"/>
          </p:cNvCxnSpPr>
          <p:nvPr/>
        </p:nvCxnSpPr>
        <p:spPr bwMode="auto">
          <a:xfrm>
            <a:off x="2562225" y="2432050"/>
            <a:ext cx="1562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4073525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i="1">
                <a:latin typeface="Tahoma" pitchFamily="34" charset="0"/>
                <a:cs typeface="Times New Roman" pitchFamily="18" charset="0"/>
              </a:rPr>
              <a:t>cell component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943600" y="4079875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i="1" dirty="0">
                <a:latin typeface="Tahoma" pitchFamily="34" charset="0"/>
                <a:cs typeface="Times New Roman" pitchFamily="18" charset="0"/>
              </a:rPr>
              <a:t>biological process</a:t>
            </a:r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765425" y="4079875"/>
            <a:ext cx="3178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b="1" i="1">
                <a:latin typeface="Tahoma" pitchFamily="34" charset="0"/>
                <a:cs typeface="Times New Roman" pitchFamily="18" charset="0"/>
              </a:rPr>
              <a:t>molecular function</a:t>
            </a:r>
          </a:p>
        </p:txBody>
      </p:sp>
      <p:sp>
        <p:nvSpPr>
          <p:cNvPr id="75789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C0F8703-A4D0-45C7-8797-F124796B9170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6393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Arial Rounded MT Bold" pitchFamily="34" charset="0"/>
              </a:rPr>
              <a:t>BFO: The Very Top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447800" y="12954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562600" y="12954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smtClean="0">
                <a:solidFill>
                  <a:srgbClr val="0070C0"/>
                </a:solidFill>
                <a:latin typeface="Arial Rounded MT Bold" pitchFamily="34" charset="0"/>
                <a:cs typeface="Times New Roman" pitchFamily="18" charset="0"/>
              </a:rPr>
              <a:t>occurrent</a:t>
            </a: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81000" y="2971800"/>
            <a:ext cx="2133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971800" y="2971800"/>
            <a:ext cx="1905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cxnSp>
        <p:nvCxnSpPr>
          <p:cNvPr id="51207" name="AutoShape 7"/>
          <p:cNvCxnSpPr>
            <a:cxnSpLocks noChangeShapeType="1"/>
            <a:stCxn id="51203" idx="2"/>
            <a:endCxn id="51205" idx="0"/>
          </p:cNvCxnSpPr>
          <p:nvPr/>
        </p:nvCxnSpPr>
        <p:spPr bwMode="auto">
          <a:xfrm rot="5400000">
            <a:off x="1943100" y="2095500"/>
            <a:ext cx="3810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AutoShape 8"/>
          <p:cNvCxnSpPr>
            <a:cxnSpLocks noChangeShapeType="1"/>
            <a:stCxn id="51203" idx="2"/>
            <a:endCxn id="51206" idx="0"/>
          </p:cNvCxnSpPr>
          <p:nvPr/>
        </p:nvCxnSpPr>
        <p:spPr bwMode="auto">
          <a:xfrm rot="16200000" flipH="1">
            <a:off x="3181350" y="2228850"/>
            <a:ext cx="3810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9" name="Rectangle 5"/>
          <p:cNvSpPr>
            <a:spLocks noChangeArrowheads="1"/>
          </p:cNvSpPr>
          <p:nvPr/>
        </p:nvSpPr>
        <p:spPr bwMode="auto">
          <a:xfrm>
            <a:off x="1524000" y="43434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quality</a:t>
            </a:r>
          </a:p>
        </p:txBody>
      </p:sp>
      <p:sp>
        <p:nvSpPr>
          <p:cNvPr id="51210" name="Rectangle 6"/>
          <p:cNvSpPr>
            <a:spLocks noChangeArrowheads="1"/>
          </p:cNvSpPr>
          <p:nvPr/>
        </p:nvSpPr>
        <p:spPr bwMode="auto">
          <a:xfrm>
            <a:off x="4038600" y="4343400"/>
            <a:ext cx="2286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disposition</a:t>
            </a:r>
          </a:p>
        </p:txBody>
      </p:sp>
      <p:cxnSp>
        <p:nvCxnSpPr>
          <p:cNvPr id="51211" name="AutoShape 7"/>
          <p:cNvCxnSpPr>
            <a:cxnSpLocks noChangeShapeType="1"/>
            <a:stCxn id="51206" idx="2"/>
            <a:endCxn id="51209" idx="0"/>
          </p:cNvCxnSpPr>
          <p:nvPr/>
        </p:nvCxnSpPr>
        <p:spPr bwMode="auto">
          <a:xfrm rot="5400000">
            <a:off x="3067050" y="3486150"/>
            <a:ext cx="3810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8"/>
          <p:cNvCxnSpPr>
            <a:cxnSpLocks noChangeShapeType="1"/>
            <a:stCxn id="51206" idx="2"/>
            <a:endCxn id="51210" idx="0"/>
          </p:cNvCxnSpPr>
          <p:nvPr/>
        </p:nvCxnSpPr>
        <p:spPr bwMode="auto">
          <a:xfrm rot="16200000" flipH="1">
            <a:off x="4362450" y="3524250"/>
            <a:ext cx="3810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3" name="Slide Number Placeholder 1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69C6F1-BE08-4AE3-97C0-F227A4828910}" type="slidenum">
              <a:rPr lang="en-GB" smtClean="0">
                <a:solidFill>
                  <a:srgbClr val="333333"/>
                </a:solidFill>
              </a:rPr>
              <a:pPr/>
              <a:t>20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2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96200" cy="1143000"/>
          </a:xfrm>
        </p:spPr>
        <p:txBody>
          <a:bodyPr/>
          <a:lstStyle/>
          <a:p>
            <a:pPr algn="l"/>
            <a:r>
              <a:rPr lang="en-US" sz="4800" b="1" dirty="0" smtClean="0"/>
              <a:t>Disposition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602163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smtClean="0"/>
              <a:t>	- of a glass vase, to shatter if dropped</a:t>
            </a:r>
          </a:p>
          <a:p>
            <a:pPr>
              <a:buFontTx/>
              <a:buNone/>
            </a:pPr>
            <a:r>
              <a:rPr lang="en-US" sz="3600" smtClean="0"/>
              <a:t>	- of a human, to eat </a:t>
            </a:r>
          </a:p>
          <a:p>
            <a:pPr>
              <a:buFontTx/>
              <a:buNone/>
            </a:pPr>
            <a:r>
              <a:rPr lang="en-US" sz="3600" smtClean="0"/>
              <a:t>	- of a banana, to ripen</a:t>
            </a:r>
          </a:p>
          <a:p>
            <a:pPr>
              <a:buFontTx/>
              <a:buNone/>
            </a:pPr>
            <a:r>
              <a:rPr lang="en-US" sz="3600" smtClean="0"/>
              <a:t>	- of John, to lose hair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44CEC3-5FCD-434E-AC1E-ACB01DDF7C45}" type="slidenum">
              <a:rPr lang="en-US" smtClean="0">
                <a:solidFill>
                  <a:srgbClr val="333333"/>
                </a:solidFill>
              </a:rPr>
              <a:pPr/>
              <a:t>21</a:t>
            </a:fld>
            <a:endParaRPr lang="en-US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6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696200" cy="1143000"/>
          </a:xfrm>
        </p:spPr>
        <p:txBody>
          <a:bodyPr/>
          <a:lstStyle/>
          <a:p>
            <a:pPr algn="l"/>
            <a:r>
              <a:rPr lang="en-US" sz="4800" b="1" dirty="0" smtClean="0"/>
              <a:t>Disposition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02163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	if it ceases to exist, then its bearer and/or its immediate surrounding environment is physically changed</a:t>
            </a:r>
          </a:p>
          <a:p>
            <a:pPr>
              <a:buFontTx/>
              <a:buNone/>
            </a:pPr>
            <a:r>
              <a:rPr lang="en-US" smtClean="0"/>
              <a:t>	its realization occurs when its bearer is in some special physical circumstances</a:t>
            </a:r>
          </a:p>
          <a:p>
            <a:pPr>
              <a:buFontTx/>
              <a:buNone/>
            </a:pPr>
            <a:r>
              <a:rPr lang="en-US" smtClean="0"/>
              <a:t>	its realization is what it is in virtue of the bearer’s physical make-up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F9F088-3C38-4731-8C19-0E4F05C3589A}" type="slidenum">
              <a:rPr lang="en-US" smtClean="0">
                <a:solidFill>
                  <a:srgbClr val="333333"/>
                </a:solidFill>
              </a:rPr>
              <a:pPr/>
              <a:t>22</a:t>
            </a:fld>
            <a:endParaRPr lang="en-US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8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458200" cy="6049962"/>
          </a:xfrm>
        </p:spPr>
        <p:txBody>
          <a:bodyPr/>
          <a:lstStyle/>
          <a:p>
            <a:pPr algn="l" eaLnBrk="1" hangingPunct="1">
              <a:spcBef>
                <a:spcPts val="1800"/>
              </a:spcBef>
            </a:pPr>
            <a:r>
              <a:rPr lang="en-US" sz="5400" b="1" dirty="0" smtClean="0"/>
              <a:t>Function </a:t>
            </a:r>
            <a:br>
              <a:rPr lang="en-US" sz="5400" b="1" dirty="0" smtClean="0"/>
            </a:br>
            <a:r>
              <a:rPr lang="en-US" sz="4000" dirty="0" smtClean="0"/>
              <a:t>- of liver: to store glycogen</a:t>
            </a:r>
            <a:br>
              <a:rPr lang="en-US" sz="4000" dirty="0" smtClean="0"/>
            </a:br>
            <a:r>
              <a:rPr lang="en-US" sz="4000" dirty="0" smtClean="0"/>
              <a:t>- of birth canal: to enable transport</a:t>
            </a:r>
            <a:br>
              <a:rPr lang="en-US" sz="4000" dirty="0" smtClean="0"/>
            </a:br>
            <a:r>
              <a:rPr lang="en-US" sz="4000" dirty="0" smtClean="0"/>
              <a:t>- of eye: to see</a:t>
            </a:r>
            <a:br>
              <a:rPr lang="en-US" sz="4000" dirty="0" smtClean="0"/>
            </a:br>
            <a:r>
              <a:rPr lang="en-US" sz="4000" dirty="0" smtClean="0"/>
              <a:t>- of mitochondrion: to produce ATP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functions are dispositions which are designed or selected for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2320C8-C1F1-41A9-A40D-C991BCB0AD8F}" type="slidenum">
              <a:rPr lang="en-US" smtClean="0">
                <a:solidFill>
                  <a:srgbClr val="333333"/>
                </a:solidFill>
              </a:rPr>
              <a:pPr/>
              <a:t>23</a:t>
            </a:fld>
            <a:endParaRPr lang="en-US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92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152400" y="457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2847975" y="457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3363" y="2057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function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00" y="32004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to see</a:t>
            </a:r>
          </a:p>
        </p:txBody>
      </p:sp>
      <p:cxnSp>
        <p:nvCxnSpPr>
          <p:cNvPr id="55302" name="AutoShape 8"/>
          <p:cNvCxnSpPr>
            <a:cxnSpLocks noChangeShapeType="1"/>
            <a:stCxn id="55299" idx="2"/>
            <a:endCxn id="22" idx="0"/>
          </p:cNvCxnSpPr>
          <p:nvPr/>
        </p:nvCxnSpPr>
        <p:spPr bwMode="auto">
          <a:xfrm rot="16200000" flipH="1">
            <a:off x="3648869" y="1904206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 rot="16200000" flipH="1">
            <a:off x="3653632" y="3044031"/>
            <a:ext cx="304800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4" name="Line 9"/>
          <p:cNvSpPr>
            <a:spLocks noChangeShapeType="1"/>
          </p:cNvSpPr>
          <p:nvPr/>
        </p:nvSpPr>
        <p:spPr bwMode="auto">
          <a:xfrm flipH="1">
            <a:off x="152400" y="47244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5305" name="AutoShape 7"/>
          <p:cNvCxnSpPr>
            <a:cxnSpLocks noChangeShapeType="1"/>
            <a:stCxn id="55298" idx="2"/>
            <a:endCxn id="55306" idx="0"/>
          </p:cNvCxnSpPr>
          <p:nvPr/>
        </p:nvCxnSpPr>
        <p:spPr bwMode="auto">
          <a:xfrm rot="16200000" flipH="1">
            <a:off x="804069" y="2167731"/>
            <a:ext cx="8382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6" name="Rectangle 6"/>
          <p:cNvSpPr>
            <a:spLocks noChangeArrowheads="1"/>
          </p:cNvSpPr>
          <p:nvPr/>
        </p:nvSpPr>
        <p:spPr bwMode="auto">
          <a:xfrm>
            <a:off x="274638" y="2590800"/>
            <a:ext cx="19050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eye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5307" name="Rectangle 6"/>
          <p:cNvSpPr>
            <a:spLocks noChangeArrowheads="1"/>
          </p:cNvSpPr>
          <p:nvPr/>
        </p:nvSpPr>
        <p:spPr bwMode="auto">
          <a:xfrm>
            <a:off x="152400" y="5105400"/>
            <a:ext cx="2057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eye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5308" name="Rectangle 6"/>
          <p:cNvSpPr>
            <a:spLocks noChangeArrowheads="1"/>
          </p:cNvSpPr>
          <p:nvPr/>
        </p:nvSpPr>
        <p:spPr bwMode="auto">
          <a:xfrm>
            <a:off x="2438400" y="5105400"/>
            <a:ext cx="2895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function of 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eye: to see</a:t>
            </a:r>
          </a:p>
        </p:txBody>
      </p:sp>
      <p:sp>
        <p:nvSpPr>
          <p:cNvPr id="55309" name="Rectangle 4"/>
          <p:cNvSpPr>
            <a:spLocks noChangeArrowheads="1"/>
          </p:cNvSpPr>
          <p:nvPr/>
        </p:nvSpPr>
        <p:spPr bwMode="auto">
          <a:xfrm>
            <a:off x="5856288" y="4572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7400" y="19812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67400" y="30480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process of seeing</a:t>
            </a:r>
          </a:p>
        </p:txBody>
      </p:sp>
      <p:cxnSp>
        <p:nvCxnSpPr>
          <p:cNvPr id="55312" name="AutoShape 8"/>
          <p:cNvCxnSpPr>
            <a:cxnSpLocks noChangeShapeType="1"/>
            <a:stCxn id="55309" idx="2"/>
            <a:endCxn id="24" idx="0"/>
          </p:cNvCxnSpPr>
          <p:nvPr/>
        </p:nvCxnSpPr>
        <p:spPr bwMode="auto">
          <a:xfrm rot="5400000">
            <a:off x="7087394" y="1866106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8"/>
          <p:cNvCxnSpPr>
            <a:cxnSpLocks noChangeShapeType="1"/>
            <a:stCxn id="24" idx="2"/>
            <a:endCxn id="26" idx="0"/>
          </p:cNvCxnSpPr>
          <p:nvPr/>
        </p:nvCxnSpPr>
        <p:spPr bwMode="auto">
          <a:xfrm rot="5400000">
            <a:off x="7086601" y="2933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4" name="Line 9"/>
          <p:cNvSpPr>
            <a:spLocks noChangeShapeType="1"/>
          </p:cNvSpPr>
          <p:nvPr/>
        </p:nvSpPr>
        <p:spPr bwMode="auto">
          <a:xfrm>
            <a:off x="55626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15" name="Rectangle 6"/>
          <p:cNvSpPr>
            <a:spLocks noChangeArrowheads="1"/>
          </p:cNvSpPr>
          <p:nvPr/>
        </p:nvSpPr>
        <p:spPr bwMode="auto">
          <a:xfrm>
            <a:off x="5943600" y="5105400"/>
            <a:ext cx="29718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seeing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5316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54FA67-A54F-4073-9D0E-58A150118082}" type="slidenum">
              <a:rPr lang="en-GB" smtClean="0">
                <a:solidFill>
                  <a:srgbClr val="333333"/>
                </a:solidFill>
              </a:rPr>
              <a:pPr/>
              <a:t>24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31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/>
              <a:t>OGMS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000" dirty="0" smtClean="0"/>
              <a:t>Ontology for General Medical Science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</a:p>
          <a:p>
            <a:pPr>
              <a:buFontTx/>
              <a:buNone/>
            </a:pPr>
            <a:r>
              <a:rPr lang="en-US" sz="4000" dirty="0" smtClean="0"/>
              <a:t>http://code.google.com/p/</a:t>
            </a:r>
            <a:r>
              <a:rPr lang="en-US" sz="4000" b="1" dirty="0" smtClean="0"/>
              <a:t>ogms</a:t>
            </a:r>
            <a:endParaRPr lang="en-US" sz="4000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EE01BB9-BC34-469B-8753-166A94B25861}" type="slidenum">
              <a:rPr lang="en-GB" smtClean="0">
                <a:solidFill>
                  <a:srgbClr val="333333"/>
                </a:solidFill>
              </a:rPr>
              <a:pPr/>
              <a:t>25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5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6451600" y="0"/>
            <a:ext cx="2540000" cy="307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7587" name="Picture 4" descr="Big Picture 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7011" r="4861" b="8989"/>
          <a:stretch>
            <a:fillRect/>
          </a:stretch>
        </p:blipFill>
        <p:spPr bwMode="auto">
          <a:xfrm>
            <a:off x="165100" y="671513"/>
            <a:ext cx="8813800" cy="61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153400" cy="495300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Big Picture (with thanks to Richard Scheuermann)</a:t>
            </a: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F11940-7CED-4178-923D-A2E006FF1769}" type="slidenum">
              <a:rPr lang="en-US" smtClean="0">
                <a:solidFill>
                  <a:srgbClr val="000000"/>
                </a:solidFill>
              </a:rPr>
              <a:pPr/>
              <a:t>26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Big Picture 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2131" r="62013" b="51649"/>
          <a:stretch>
            <a:fillRect/>
          </a:stretch>
        </p:blipFill>
        <p:spPr bwMode="auto">
          <a:xfrm>
            <a:off x="685800" y="381000"/>
            <a:ext cx="79248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F1933A-9CDF-46DE-B809-B6C16FDF4619}" type="slidenum">
              <a:rPr lang="en-US" smtClean="0">
                <a:solidFill>
                  <a:srgbClr val="333333"/>
                </a:solidFill>
              </a:rPr>
              <a:pPr/>
              <a:t>27</a:t>
            </a:fld>
            <a:endParaRPr lang="en-US" smtClean="0">
              <a:solidFill>
                <a:srgbClr val="333333"/>
              </a:solidFill>
            </a:endParaRPr>
          </a:p>
        </p:txBody>
      </p:sp>
      <p:sp>
        <p:nvSpPr>
          <p:cNvPr id="57348" name="Title 4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smtClean="0"/>
              <a:t>Physical Disorder</a:t>
            </a:r>
          </a:p>
        </p:txBody>
      </p:sp>
    </p:spTree>
    <p:extLst>
      <p:ext uri="{BB962C8B-B14F-4D97-AF65-F5344CB8AC3E}">
        <p14:creationId xmlns:p14="http://schemas.microsoft.com/office/powerpoint/2010/main" val="87776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Disorder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24000"/>
            <a:ext cx="6096000" cy="4602163"/>
          </a:xfrm>
        </p:spPr>
        <p:txBody>
          <a:bodyPr/>
          <a:lstStyle/>
          <a:p>
            <a:pPr marL="914400" lvl="1" indent="-514350">
              <a:buFontTx/>
              <a:buNone/>
              <a:defRPr/>
            </a:pPr>
            <a:r>
              <a:rPr lang="en-US" sz="4000" dirty="0" smtClean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– independent continuant</a:t>
            </a:r>
          </a:p>
          <a:p>
            <a:pPr marL="1314450" lvl="2" indent="-514350">
              <a:buFontTx/>
              <a:buNone/>
              <a:defRPr/>
            </a:pPr>
            <a:r>
              <a:rPr lang="en-US" sz="3200" dirty="0" smtClean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	</a:t>
            </a:r>
            <a:r>
              <a:rPr lang="en-US" sz="3200" u="sng" dirty="0" smtClean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fiat object part</a:t>
            </a:r>
          </a:p>
          <a:p>
            <a:pPr marL="1314450" lvl="2" indent="-514350">
              <a:buFontTx/>
              <a:buNone/>
              <a:defRPr/>
            </a:pPr>
            <a:endParaRPr lang="en-US" sz="3200" u="sng" dirty="0" smtClean="0">
              <a:latin typeface="Arial" pitchFamily="34" charset="0"/>
              <a:ea typeface="Calibri" pitchFamily="34" charset="0"/>
              <a:cs typeface="Arial" pitchFamily="34" charset="0"/>
              <a:sym typeface="Wingdings" pitchFamily="2" charset="2"/>
            </a:endParaRPr>
          </a:p>
          <a:p>
            <a:pPr marL="514350" lvl="2" indent="-514350">
              <a:buFontTx/>
              <a:buNone/>
              <a:defRPr/>
            </a:pPr>
            <a:r>
              <a:rPr lang="en-US" sz="3200" dirty="0" smtClean="0">
                <a:latin typeface="Arial" pitchFamily="34" charset="0"/>
                <a:ea typeface="Calibri" pitchFamily="34" charset="0"/>
                <a:cs typeface="Arial" pitchFamily="34" charset="0"/>
                <a:sym typeface="Wingdings" pitchFamily="2" charset="2"/>
              </a:rPr>
              <a:t>	A causally linked combination of physical components of the extended organism that is clinically abnormal.</a:t>
            </a:r>
          </a:p>
          <a:p>
            <a:pPr marL="514350" indent="-514350">
              <a:buFontTx/>
              <a:buAutoNum type="arabicPeriod"/>
              <a:defRPr/>
            </a:pP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defRPr/>
            </a:pPr>
            <a:endParaRPr lang="en-US" dirty="0" smtClean="0">
              <a:latin typeface="Times New Roman" pitchFamily="18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defRPr/>
            </a:pPr>
            <a:endParaRPr lang="en-US" dirty="0" smtClean="0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A792D9E-8D87-4499-A81F-6CBDB0EB6CB5}" type="slidenum">
              <a:rPr lang="en-US" smtClean="0">
                <a:solidFill>
                  <a:srgbClr val="333333"/>
                </a:solidFill>
              </a:rPr>
              <a:pPr/>
              <a:t>28</a:t>
            </a:fld>
            <a:endParaRPr lang="en-US" smtClean="0">
              <a:solidFill>
                <a:srgbClr val="333333"/>
              </a:solidFill>
            </a:endParaRPr>
          </a:p>
        </p:txBody>
      </p:sp>
      <p:pic>
        <p:nvPicPr>
          <p:cNvPr id="58373" name="Picture 4" descr="Big Picture 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7" t="21719" r="71461" b="51324"/>
          <a:stretch>
            <a:fillRect/>
          </a:stretch>
        </p:blipFill>
        <p:spPr bwMode="auto">
          <a:xfrm>
            <a:off x="6477000" y="1219200"/>
            <a:ext cx="22336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4" name="Straight Arrow Connector 6"/>
          <p:cNvCxnSpPr>
            <a:cxnSpLocks noChangeShapeType="1"/>
          </p:cNvCxnSpPr>
          <p:nvPr/>
        </p:nvCxnSpPr>
        <p:spPr bwMode="auto">
          <a:xfrm rot="5400000">
            <a:off x="8229600" y="3124200"/>
            <a:ext cx="914400" cy="9144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869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Clinically abnormal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620000" cy="4800600"/>
          </a:xfrm>
        </p:spPr>
        <p:txBody>
          <a:bodyPr/>
          <a:lstStyle/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(1) not part of the life plan for an organism of the relevant type (unlike aging or pregnancy), 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(2) causally linked to an elevated risk either of pain or other feelings of illness, or of death or dysfunction, and </a:t>
            </a:r>
          </a:p>
          <a:p>
            <a:pPr lvl="1" eaLnBrk="1" hangingPunct="1"/>
            <a:r>
              <a:rPr lang="en-US" smtClean="0">
                <a:latin typeface="Arial" charset="0"/>
                <a:cs typeface="Arial" charset="0"/>
              </a:rPr>
              <a:t>(3) such that the elevated risk exceeds a certain threshold level.*</a:t>
            </a:r>
            <a:br>
              <a:rPr lang="en-US" smtClean="0">
                <a:latin typeface="Arial" charset="0"/>
                <a:cs typeface="Arial" charset="0"/>
              </a:rPr>
            </a:br>
            <a:endParaRPr lang="en-US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latin typeface="Arial" charset="0"/>
                <a:cs typeface="Arial" charset="0"/>
              </a:rPr>
              <a:t>*Compare: baldness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E76B22-675E-4D97-8822-C88EB20861E6}" type="slidenum">
              <a:rPr lang="en-US" smtClean="0">
                <a:solidFill>
                  <a:srgbClr val="333333"/>
                </a:solidFill>
              </a:rPr>
              <a:pPr/>
              <a:t>29</a:t>
            </a:fld>
            <a:endParaRPr lang="en-US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639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Basic Formal Ontology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914400" y="16002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5461000" y="1606550"/>
            <a:ext cx="2692400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(Process)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04800" y="34290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molecule,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cell, organ,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organism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2438400" y="3429000"/>
            <a:ext cx="1752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quality,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function,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disease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)</a:t>
            </a:r>
          </a:p>
        </p:txBody>
      </p:sp>
      <p:cxnSp>
        <p:nvCxnSpPr>
          <p:cNvPr id="311305" name="AutoShape 9"/>
          <p:cNvCxnSpPr>
            <a:cxnSpLocks noChangeShapeType="1"/>
            <a:stCxn id="311299" idx="2"/>
            <a:endCxn id="311301" idx="0"/>
          </p:cNvCxnSpPr>
          <p:nvPr/>
        </p:nvCxnSpPr>
        <p:spPr bwMode="auto">
          <a:xfrm flipH="1">
            <a:off x="1257300" y="28956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6" name="AutoShape 10"/>
          <p:cNvCxnSpPr>
            <a:cxnSpLocks noChangeShapeType="1"/>
            <a:stCxn id="311299" idx="2"/>
            <a:endCxn id="311302" idx="0"/>
          </p:cNvCxnSpPr>
          <p:nvPr/>
        </p:nvCxnSpPr>
        <p:spPr bwMode="auto">
          <a:xfrm>
            <a:off x="2286000" y="28956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0" y="5943600"/>
            <a:ext cx="937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76200" y="5562600"/>
            <a:ext cx="9296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10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.....  .....  ....  .....</a:t>
            </a:r>
          </a:p>
        </p:txBody>
      </p:sp>
      <p:sp>
        <p:nvSpPr>
          <p:cNvPr id="311311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DBD3CF3-ACF8-49D9-BB8E-69DA5835683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57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Disorder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24000"/>
            <a:ext cx="9144000" cy="4602163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person</a:t>
            </a:r>
          </a:p>
          <a:p>
            <a:pPr marL="914400" lvl="1" indent="-514350">
              <a:buFontTx/>
              <a:buNone/>
            </a:pPr>
            <a:r>
              <a:rPr lang="en-US" sz="4000" b="1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– independent continuant</a:t>
            </a:r>
          </a:p>
          <a:p>
            <a:pPr marL="1314450" lvl="2" indent="-514350">
              <a:buFontTx/>
              <a:buNone/>
            </a:pPr>
            <a:r>
              <a:rPr lang="en-US" sz="2000" b="1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3200" b="1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objects</a:t>
            </a:r>
          </a:p>
          <a:p>
            <a:pPr marL="1314450" lvl="2" indent="-514350">
              <a:buFontTx/>
              <a:buNone/>
            </a:pPr>
            <a:r>
              <a:rPr lang="en-US" sz="3200" b="1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US" sz="3200" b="1" u="sng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fiat object part</a:t>
            </a:r>
          </a:p>
          <a:p>
            <a:pPr marL="1314450" lvl="2" indent="-514350">
              <a:buFontTx/>
              <a:buNone/>
            </a:pPr>
            <a:r>
              <a:rPr lang="en-US" sz="3200" b="1" smtClean="0">
                <a:latin typeface="Times New Roman" pitchFamily="18" charset="0"/>
                <a:ea typeface="Calibri" pitchFamily="34" charset="0"/>
                <a:cs typeface="Times New Roman" pitchFamily="18" charset="0"/>
                <a:sym typeface="Wingdings" pitchFamily="2" charset="2"/>
              </a:rPr>
              <a:t>	object aggregate</a:t>
            </a:r>
            <a:endParaRPr lang="en-US" sz="3200" b="1" smtClean="0"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marL="514350" indent="-514350">
              <a:buFontTx/>
              <a:buAutoNum type="arabicPeriod"/>
            </a:pPr>
            <a:endParaRPr lang="en-US" smtClean="0">
              <a:latin typeface="Times New Roman" pitchFamily="18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marL="514350" indent="-514350"/>
            <a:endParaRPr lang="en-US" smtClean="0">
              <a:latin typeface="Times New Roman" pitchFamily="18" charset="0"/>
              <a:ea typeface="Calibri" pitchFamily="34" charset="0"/>
              <a:cs typeface="Times New Roman" pitchFamily="18" charset="0"/>
              <a:sym typeface="Wingdings" pitchFamily="2" charset="2"/>
            </a:endParaRPr>
          </a:p>
          <a:p>
            <a:pPr marL="514350" indent="-514350"/>
            <a:endParaRPr lang="en-US" smtClean="0"/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8663E9-51F7-43B9-874E-4A1D678F2399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4517" name="Picture 4" descr="Big Picture 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7" t="21719" r="71461" b="51324"/>
          <a:stretch>
            <a:fillRect/>
          </a:stretch>
        </p:blipFill>
        <p:spPr bwMode="auto">
          <a:xfrm>
            <a:off x="6172200" y="858838"/>
            <a:ext cx="2233613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518" name="Straight Arrow Connector 6"/>
          <p:cNvCxnSpPr>
            <a:cxnSpLocks noChangeShapeType="1"/>
          </p:cNvCxnSpPr>
          <p:nvPr/>
        </p:nvCxnSpPr>
        <p:spPr bwMode="auto">
          <a:xfrm rot="5400000">
            <a:off x="7848600" y="3352800"/>
            <a:ext cx="914400" cy="9144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6781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Disorder</a:t>
            </a:r>
          </a:p>
        </p:txBody>
      </p:sp>
      <p:sp>
        <p:nvSpPr>
          <p:cNvPr id="65539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	A fiat object part of an organism which serves as the bearer of a disposition of a certain sort</a:t>
            </a:r>
          </a:p>
          <a:p>
            <a:endParaRPr lang="en-US" smtClean="0"/>
          </a:p>
          <a:p>
            <a:r>
              <a:rPr lang="en-US" smtClean="0"/>
              <a:t>	This fiat object may have no determinate boundaries </a:t>
            </a:r>
          </a:p>
          <a:p>
            <a:endParaRPr lang="en-US" smtClean="0"/>
          </a:p>
          <a:p>
            <a:r>
              <a:rPr lang="en-US" smtClean="0"/>
              <a:t>	(compare: Downtown Santa Barbara)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39301C-29D2-453D-B40B-1BAD2B68CB67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6451600" y="0"/>
            <a:ext cx="2540000" cy="307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7587" name="Picture 4" descr="Big Picture v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7011" r="4861" b="8989"/>
          <a:stretch>
            <a:fillRect/>
          </a:stretch>
        </p:blipFill>
        <p:spPr bwMode="auto">
          <a:xfrm>
            <a:off x="165100" y="671513"/>
            <a:ext cx="8813800" cy="617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153400" cy="495300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Big Picture (with thanks to Richard Scheuermann)</a:t>
            </a: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F11940-7CED-4178-923D-A2E006FF1769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1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Elucidation of Primitive Terms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imes New Roman" pitchFamily="18" charset="0"/>
              </a:rPr>
              <a:t>‘</a:t>
            </a:r>
            <a:r>
              <a:rPr lang="en-US" sz="2800" i="1" smtClean="0">
                <a:latin typeface="Times New Roman" pitchFamily="18" charset="0"/>
              </a:rPr>
              <a:t>bodily feature</a:t>
            </a:r>
            <a:r>
              <a:rPr lang="en-US" sz="2800" smtClean="0">
                <a:latin typeface="Times New Roman" pitchFamily="18" charset="0"/>
              </a:rPr>
              <a:t>’ - an abbreviation for a physical component, a bodily quality, or a bodily process.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>
                <a:latin typeface="Times New Roman" pitchFamily="18" charset="0"/>
              </a:rPr>
              <a:t>disposition -</a:t>
            </a:r>
            <a:r>
              <a:rPr lang="en-US" sz="2800" smtClean="0">
                <a:latin typeface="Times New Roman" pitchFamily="18" charset="0"/>
              </a:rPr>
              <a:t> an attribute describing the propensity to initiate certain specific sorts of processes when certain conditions are satisfied.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>
                <a:latin typeface="Times New Roman" pitchFamily="18" charset="0"/>
              </a:rPr>
              <a:t>clinically abnormal</a:t>
            </a:r>
            <a:r>
              <a:rPr lang="en-US" sz="2800" smtClean="0">
                <a:latin typeface="Times New Roman" pitchFamily="18" charset="0"/>
              </a:rPr>
              <a:t> - some bodily feature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(1) is not part of the life plan for an organism of the relevant type (unlike aging or pregnancy),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(2) is causally linked to an elevated risk either of pain or other feelings of illness, or of death or dysfunction,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</a:rPr>
              <a:t>(3) is such that the elevated risk exceeds a certain threshold level.*</a:t>
            </a:r>
            <a:br>
              <a:rPr lang="en-US" sz="2400" smtClean="0">
                <a:latin typeface="Times New Roman" pitchFamily="18" charset="0"/>
              </a:rPr>
            </a:br>
            <a:endParaRPr lang="en-US" sz="24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>
                <a:latin typeface="Times New Roman" pitchFamily="18" charset="0"/>
              </a:rPr>
              <a:t>*Compare: baldness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972FC-42DA-4911-9C64-9224FDB2E6D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Definitions - Foundational Terms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8488"/>
            <a:ext cx="8229600" cy="4037012"/>
          </a:xfrm>
          <a:noFill/>
        </p:spPr>
        <p:txBody>
          <a:bodyPr/>
          <a:lstStyle/>
          <a:p>
            <a:pPr algn="just" eaLnBrk="1" hangingPunct="1">
              <a:spcAft>
                <a:spcPts val="300"/>
              </a:spcAft>
            </a:pPr>
            <a:r>
              <a:rPr lang="en-US" sz="2800" b="1" smtClean="0">
                <a:latin typeface="Times New Roman" pitchFamily="18" charset="0"/>
              </a:rPr>
              <a:t>Disorder =def</a:t>
            </a:r>
            <a:r>
              <a:rPr lang="en-US" sz="2800" smtClean="0">
                <a:latin typeface="Times New Roman" pitchFamily="18" charset="0"/>
              </a:rPr>
              <a:t>. – A causally linked combination of physical components that is clinically abnormal.</a:t>
            </a:r>
          </a:p>
          <a:p>
            <a:pPr algn="just" eaLnBrk="1" hangingPunct="1">
              <a:spcAft>
                <a:spcPts val="300"/>
              </a:spcAft>
            </a:pPr>
            <a:r>
              <a:rPr lang="en-US" sz="2800" b="1" smtClean="0">
                <a:latin typeface="Times New Roman" pitchFamily="18" charset="0"/>
              </a:rPr>
              <a:t>Pathological Process =def. – </a:t>
            </a:r>
            <a:r>
              <a:rPr lang="en-US" sz="2800" smtClean="0">
                <a:latin typeface="Times New Roman" pitchFamily="18" charset="0"/>
              </a:rPr>
              <a:t>A bodily process that is a manifestation of a disorder and is clinically abnormal</a:t>
            </a:r>
            <a:r>
              <a:rPr lang="en-US" sz="2800" i="1" smtClean="0">
                <a:latin typeface="Times New Roman" pitchFamily="18" charset="0"/>
              </a:rPr>
              <a:t>.</a:t>
            </a:r>
            <a:endParaRPr lang="en-US" sz="2800" smtClean="0">
              <a:latin typeface="Times New Roman" pitchFamily="18" charset="0"/>
            </a:endParaRPr>
          </a:p>
          <a:p>
            <a:pPr algn="just" eaLnBrk="1" hangingPunct="1">
              <a:spcAft>
                <a:spcPts val="300"/>
              </a:spcAft>
            </a:pPr>
            <a:r>
              <a:rPr lang="en-US" sz="2800" b="1" smtClean="0">
                <a:latin typeface="Times New Roman" pitchFamily="18" charset="0"/>
              </a:rPr>
              <a:t>Disease =def. – </a:t>
            </a:r>
            <a:r>
              <a:rPr lang="en-US" sz="2800" smtClean="0">
                <a:latin typeface="Times New Roman" pitchFamily="18" charset="0"/>
              </a:rPr>
              <a:t>A disposition (i) to undergo pathological processes that (ii) exists in an organism because of one or more disorders in that organism.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61E35-62A0-4410-AD7E-4BC9FA50A54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05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Dispositions and Predispositions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3188"/>
            <a:ext cx="8229600" cy="4037012"/>
          </a:xfrm>
          <a:noFill/>
        </p:spPr>
        <p:txBody>
          <a:bodyPr/>
          <a:lstStyle/>
          <a:p>
            <a:pPr eaLnBrk="1" hangingPunct="1"/>
            <a:r>
              <a:rPr lang="en-US" sz="2500" smtClean="0">
                <a:latin typeface="Times New Roman" pitchFamily="18" charset="0"/>
              </a:rPr>
              <a:t>All diseases are dispositions; not all dispositions are diseases.</a:t>
            </a:r>
          </a:p>
          <a:p>
            <a:pPr eaLnBrk="1" hangingPunct="1"/>
            <a:r>
              <a:rPr lang="en-US" sz="2500" smtClean="0">
                <a:latin typeface="Times New Roman" pitchFamily="18" charset="0"/>
              </a:rPr>
              <a:t>A predisposition is a disposition.</a:t>
            </a:r>
          </a:p>
          <a:p>
            <a:pPr algn="just" eaLnBrk="1" hangingPunct="1">
              <a:spcAft>
                <a:spcPts val="300"/>
              </a:spcAft>
            </a:pPr>
            <a:r>
              <a:rPr lang="en-US" sz="2500" b="1" smtClean="0">
                <a:latin typeface="Times New Roman" pitchFamily="18" charset="0"/>
              </a:rPr>
              <a:t>Predisposition to Disease of Type X =def.</a:t>
            </a:r>
            <a:r>
              <a:rPr lang="en-US" sz="2500" smtClean="0">
                <a:latin typeface="Times New Roman" pitchFamily="18" charset="0"/>
              </a:rPr>
              <a:t> </a:t>
            </a:r>
            <a:r>
              <a:rPr lang="en-US" sz="2500" b="1" smtClean="0">
                <a:latin typeface="Times New Roman" pitchFamily="18" charset="0"/>
              </a:rPr>
              <a:t>– </a:t>
            </a:r>
            <a:r>
              <a:rPr lang="en-US" sz="2500" smtClean="0">
                <a:latin typeface="Times New Roman" pitchFamily="18" charset="0"/>
              </a:rPr>
              <a:t>A disposition in an organism that constitutes an increased risk of the organism’s subsequently developing the disease X.</a:t>
            </a:r>
          </a:p>
          <a:p>
            <a:pPr eaLnBrk="1" hangingPunct="1"/>
            <a:r>
              <a:rPr lang="en-US" sz="2500" smtClean="0">
                <a:latin typeface="Times New Roman" pitchFamily="18" charset="0"/>
              </a:rPr>
              <a:t>HNPCC is caused by a </a:t>
            </a:r>
          </a:p>
          <a:p>
            <a:pPr lvl="1" eaLnBrk="1" hangingPunct="1"/>
            <a:r>
              <a:rPr lang="en-US" sz="2500" smtClean="0">
                <a:latin typeface="Times New Roman" pitchFamily="18" charset="0"/>
              </a:rPr>
              <a:t>disorder (mutation) in a DNA mismatch repair gene that </a:t>
            </a:r>
          </a:p>
          <a:p>
            <a:pPr lvl="1" eaLnBrk="1" hangingPunct="1"/>
            <a:r>
              <a:rPr lang="en-US" sz="2500" smtClean="0">
                <a:latin typeface="Times New Roman" pitchFamily="18" charset="0"/>
              </a:rPr>
              <a:t>disposes to the acquisition of additional mutations from defective DNA repair processes, and thus is a</a:t>
            </a:r>
          </a:p>
          <a:p>
            <a:pPr lvl="1" eaLnBrk="1" hangingPunct="1"/>
            <a:r>
              <a:rPr lang="en-US" sz="2500" smtClean="0">
                <a:latin typeface="Times New Roman" pitchFamily="18" charset="0"/>
              </a:rPr>
              <a:t>predisposition to the development of colon cancer.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02DDE-E929-4FD4-A66F-A31A05F5E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37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19400" y="457200"/>
            <a:ext cx="2971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dirty="0">
                <a:solidFill>
                  <a:srgbClr val="000000"/>
                </a:solidFill>
              </a:rPr>
              <a:t>coronary heart disease</a:t>
            </a:r>
          </a:p>
        </p:txBody>
      </p:sp>
      <p:sp>
        <p:nvSpPr>
          <p:cNvPr id="220163" name="Rectangle 6"/>
          <p:cNvSpPr>
            <a:spLocks noChangeArrowheads="1"/>
          </p:cNvSpPr>
          <p:nvPr/>
        </p:nvSpPr>
        <p:spPr bwMode="auto">
          <a:xfrm>
            <a:off x="-228600" y="4953000"/>
            <a:ext cx="9601200" cy="9144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coronary heart disease</a:t>
            </a:r>
          </a:p>
          <a:p>
            <a:pPr algn="ctr" eaLnBrk="0" hangingPunct="0"/>
            <a:endParaRPr lang="en-US" sz="60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19812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disease associated with asymptomatic (‘silent’) infarction</a:t>
            </a:r>
          </a:p>
        </p:txBody>
      </p:sp>
      <p:cxnSp>
        <p:nvCxnSpPr>
          <p:cNvPr id="220165" name="AutoShape 7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3048000" y="1447800"/>
            <a:ext cx="1257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0" y="1676400"/>
            <a:ext cx="1752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disease associated with early lesions and small fibrous plaques</a:t>
            </a:r>
          </a:p>
        </p:txBody>
      </p:sp>
      <p:cxnSp>
        <p:nvCxnSpPr>
          <p:cNvPr id="220167" name="AutoShape 7"/>
          <p:cNvCxnSpPr>
            <a:cxnSpLocks noChangeShapeType="1"/>
            <a:stCxn id="11" idx="2"/>
            <a:endCxn id="21" idx="0"/>
          </p:cNvCxnSpPr>
          <p:nvPr/>
        </p:nvCxnSpPr>
        <p:spPr bwMode="auto">
          <a:xfrm flipH="1">
            <a:off x="876300" y="1447800"/>
            <a:ext cx="3429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8001000" y="2286000"/>
            <a:ext cx="1143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stable angina</a:t>
            </a:r>
          </a:p>
        </p:txBody>
      </p:sp>
      <p:cxnSp>
        <p:nvCxnSpPr>
          <p:cNvPr id="220169" name="AutoShape 7"/>
          <p:cNvCxnSpPr>
            <a:cxnSpLocks noChangeShapeType="1"/>
            <a:stCxn id="11" idx="2"/>
            <a:endCxn id="23" idx="0"/>
          </p:cNvCxnSpPr>
          <p:nvPr/>
        </p:nvCxnSpPr>
        <p:spPr bwMode="auto">
          <a:xfrm rot="16200000" flipH="1">
            <a:off x="6019800" y="-266700"/>
            <a:ext cx="838200" cy="426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4267200" y="19812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disease associated with surface disruption of plaque</a:t>
            </a:r>
          </a:p>
        </p:txBody>
      </p:sp>
      <p:cxnSp>
        <p:nvCxnSpPr>
          <p:cNvPr id="220171" name="AutoShape 7"/>
          <p:cNvCxnSpPr>
            <a:cxnSpLocks noChangeShapeType="1"/>
            <a:stCxn id="11" idx="2"/>
            <a:endCxn id="27" idx="0"/>
          </p:cNvCxnSpPr>
          <p:nvPr/>
        </p:nvCxnSpPr>
        <p:spPr bwMode="auto">
          <a:xfrm>
            <a:off x="4305300" y="1447800"/>
            <a:ext cx="762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6248400" y="2286000"/>
            <a:ext cx="1295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unstable angina</a:t>
            </a:r>
          </a:p>
        </p:txBody>
      </p:sp>
      <p:cxnSp>
        <p:nvCxnSpPr>
          <p:cNvPr id="220173" name="AutoShape 7"/>
          <p:cNvCxnSpPr>
            <a:cxnSpLocks noChangeShapeType="1"/>
            <a:stCxn id="11" idx="2"/>
            <a:endCxn id="29" idx="0"/>
          </p:cNvCxnSpPr>
          <p:nvPr/>
        </p:nvCxnSpPr>
        <p:spPr bwMode="auto">
          <a:xfrm rot="16200000" flipH="1">
            <a:off x="5181600" y="571500"/>
            <a:ext cx="83820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74" name="TextBox 25"/>
          <p:cNvSpPr txBox="1">
            <a:spLocks noChangeArrowheads="1"/>
          </p:cNvSpPr>
          <p:nvPr/>
        </p:nvSpPr>
        <p:spPr bwMode="auto">
          <a:xfrm>
            <a:off x="2286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220175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24606" y="4215607"/>
            <a:ext cx="1474787" cy="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76" name="TextBox 25"/>
          <p:cNvSpPr txBox="1">
            <a:spLocks noChangeArrowheads="1"/>
          </p:cNvSpPr>
          <p:nvPr/>
        </p:nvSpPr>
        <p:spPr bwMode="auto">
          <a:xfrm>
            <a:off x="24384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20177" name="Straight Arrow Connector 55"/>
          <p:cNvCxnSpPr>
            <a:cxnSpLocks noChangeShapeType="1"/>
          </p:cNvCxnSpPr>
          <p:nvPr/>
        </p:nvCxnSpPr>
        <p:spPr bwMode="auto">
          <a:xfrm rot="5400000" flipH="1" flipV="1">
            <a:off x="2221706" y="4241007"/>
            <a:ext cx="1471613" cy="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78" name="TextBox 25"/>
          <p:cNvSpPr txBox="1">
            <a:spLocks noChangeArrowheads="1"/>
          </p:cNvSpPr>
          <p:nvPr/>
        </p:nvSpPr>
        <p:spPr bwMode="auto">
          <a:xfrm>
            <a:off x="41910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220179" name="Straight Arrow Connector 57"/>
          <p:cNvCxnSpPr>
            <a:cxnSpLocks noChangeShapeType="1"/>
          </p:cNvCxnSpPr>
          <p:nvPr/>
        </p:nvCxnSpPr>
        <p:spPr bwMode="auto">
          <a:xfrm rot="5400000" flipH="1" flipV="1">
            <a:off x="3929063" y="4224338"/>
            <a:ext cx="1438275" cy="3175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80" name="TextBox 25"/>
          <p:cNvSpPr txBox="1">
            <a:spLocks noChangeArrowheads="1"/>
          </p:cNvSpPr>
          <p:nvPr/>
        </p:nvSpPr>
        <p:spPr bwMode="auto">
          <a:xfrm>
            <a:off x="5867400" y="3886200"/>
            <a:ext cx="13716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220181" name="Straight Arrow Connector 59"/>
          <p:cNvCxnSpPr>
            <a:cxnSpLocks noChangeShapeType="1"/>
          </p:cNvCxnSpPr>
          <p:nvPr/>
        </p:nvCxnSpPr>
        <p:spPr bwMode="auto">
          <a:xfrm rot="5400000" flipH="1" flipV="1">
            <a:off x="6057107" y="4229894"/>
            <a:ext cx="1447800" cy="1587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82" name="TextBox 25"/>
          <p:cNvSpPr txBox="1">
            <a:spLocks noChangeArrowheads="1"/>
          </p:cNvSpPr>
          <p:nvPr/>
        </p:nvSpPr>
        <p:spPr bwMode="auto">
          <a:xfrm>
            <a:off x="7543800" y="3886200"/>
            <a:ext cx="13716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220183" name="Straight Arrow Connector 61"/>
          <p:cNvCxnSpPr>
            <a:cxnSpLocks noChangeShapeType="1"/>
          </p:cNvCxnSpPr>
          <p:nvPr/>
        </p:nvCxnSpPr>
        <p:spPr bwMode="auto">
          <a:xfrm rot="16200000" flipV="1">
            <a:off x="7913688" y="4202112"/>
            <a:ext cx="1411288" cy="17463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0184" name="Straight Arrow Connector 25"/>
          <p:cNvCxnSpPr>
            <a:cxnSpLocks noChangeShapeType="1"/>
          </p:cNvCxnSpPr>
          <p:nvPr/>
        </p:nvCxnSpPr>
        <p:spPr bwMode="auto">
          <a:xfrm>
            <a:off x="2514600" y="6324600"/>
            <a:ext cx="3733800" cy="1588"/>
          </a:xfrm>
          <a:prstGeom prst="straightConnector1">
            <a:avLst/>
          </a:prstGeom>
          <a:noFill/>
          <a:ln w="603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0185" name="Rectangle 27"/>
          <p:cNvSpPr>
            <a:spLocks noChangeArrowheads="1"/>
          </p:cNvSpPr>
          <p:nvPr/>
        </p:nvSpPr>
        <p:spPr bwMode="auto">
          <a:xfrm>
            <a:off x="4191000" y="6324600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2201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7092E2-07BF-47CC-BAFC-9AD33353F7F1}" type="slidenum">
              <a:rPr lang="en-GB" smtClean="0">
                <a:solidFill>
                  <a:srgbClr val="333333"/>
                </a:solidFill>
              </a:rPr>
              <a:pPr eaLnBrk="1" hangingPunct="1"/>
              <a:t>36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8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152400" y="457200"/>
            <a:ext cx="21336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2847975" y="457200"/>
            <a:ext cx="1905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continuant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73363" y="205740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 smtClean="0">
                <a:solidFill>
                  <a:srgbClr val="000000"/>
                </a:solidFill>
              </a:rPr>
              <a:t>disposition</a:t>
            </a:r>
            <a:endParaRPr lang="en-US" sz="30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90800" y="32004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 smtClean="0">
                <a:solidFill>
                  <a:srgbClr val="000000"/>
                </a:solidFill>
              </a:rPr>
              <a:t>coronary heart disease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55302" name="AutoShape 8"/>
          <p:cNvCxnSpPr>
            <a:cxnSpLocks noChangeShapeType="1"/>
            <a:stCxn id="55299" idx="2"/>
            <a:endCxn id="22" idx="0"/>
          </p:cNvCxnSpPr>
          <p:nvPr/>
        </p:nvCxnSpPr>
        <p:spPr bwMode="auto">
          <a:xfrm rot="16200000" flipH="1">
            <a:off x="3648869" y="1904206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AutoShape 8"/>
          <p:cNvCxnSpPr>
            <a:cxnSpLocks noChangeShapeType="1"/>
            <a:stCxn id="22" idx="2"/>
            <a:endCxn id="11" idx="0"/>
          </p:cNvCxnSpPr>
          <p:nvPr/>
        </p:nvCxnSpPr>
        <p:spPr bwMode="auto">
          <a:xfrm>
            <a:off x="3802063" y="2895600"/>
            <a:ext cx="1603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4" name="Line 9"/>
          <p:cNvSpPr>
            <a:spLocks noChangeShapeType="1"/>
          </p:cNvSpPr>
          <p:nvPr/>
        </p:nvSpPr>
        <p:spPr bwMode="auto">
          <a:xfrm flipH="1">
            <a:off x="152400" y="4724400"/>
            <a:ext cx="845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5305" name="AutoShape 7"/>
          <p:cNvCxnSpPr>
            <a:cxnSpLocks noChangeShapeType="1"/>
            <a:stCxn id="55298" idx="2"/>
            <a:endCxn id="55306" idx="0"/>
          </p:cNvCxnSpPr>
          <p:nvPr/>
        </p:nvCxnSpPr>
        <p:spPr bwMode="auto">
          <a:xfrm rot="16200000" flipH="1">
            <a:off x="804069" y="2167731"/>
            <a:ext cx="83820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6" name="Rectangle 6"/>
          <p:cNvSpPr>
            <a:spLocks noChangeArrowheads="1"/>
          </p:cNvSpPr>
          <p:nvPr/>
        </p:nvSpPr>
        <p:spPr bwMode="auto">
          <a:xfrm>
            <a:off x="274638" y="2590800"/>
            <a:ext cx="1905000" cy="1446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heart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5307" name="Rectangle 6"/>
          <p:cNvSpPr>
            <a:spLocks noChangeArrowheads="1"/>
          </p:cNvSpPr>
          <p:nvPr/>
        </p:nvSpPr>
        <p:spPr bwMode="auto">
          <a:xfrm>
            <a:off x="152400" y="5105400"/>
            <a:ext cx="20574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heart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5308" name="Rectangle 6"/>
          <p:cNvSpPr>
            <a:spLocks noChangeArrowheads="1"/>
          </p:cNvSpPr>
          <p:nvPr/>
        </p:nvSpPr>
        <p:spPr bwMode="auto">
          <a:xfrm>
            <a:off x="2438400" y="5105400"/>
            <a:ext cx="28956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coronary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heart disease</a:t>
            </a:r>
          </a:p>
        </p:txBody>
      </p:sp>
      <p:sp>
        <p:nvSpPr>
          <p:cNvPr id="55309" name="Rectangle 4"/>
          <p:cNvSpPr>
            <a:spLocks noChangeArrowheads="1"/>
          </p:cNvSpPr>
          <p:nvPr/>
        </p:nvSpPr>
        <p:spPr bwMode="auto">
          <a:xfrm>
            <a:off x="5856288" y="457200"/>
            <a:ext cx="2692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67400" y="19812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67400" y="3048000"/>
            <a:ext cx="2667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 smtClean="0">
                <a:solidFill>
                  <a:srgbClr val="000000"/>
                </a:solidFill>
              </a:rPr>
              <a:t>disease course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55312" name="AutoShape 8"/>
          <p:cNvCxnSpPr>
            <a:cxnSpLocks noChangeShapeType="1"/>
            <a:stCxn id="55309" idx="2"/>
            <a:endCxn id="24" idx="0"/>
          </p:cNvCxnSpPr>
          <p:nvPr/>
        </p:nvCxnSpPr>
        <p:spPr bwMode="auto">
          <a:xfrm rot="5400000">
            <a:off x="7087394" y="1866106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8"/>
          <p:cNvCxnSpPr>
            <a:cxnSpLocks noChangeShapeType="1"/>
            <a:stCxn id="24" idx="2"/>
            <a:endCxn id="26" idx="0"/>
          </p:cNvCxnSpPr>
          <p:nvPr/>
        </p:nvCxnSpPr>
        <p:spPr bwMode="auto">
          <a:xfrm rot="5400000">
            <a:off x="7086601" y="2933700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4" name="Line 9"/>
          <p:cNvSpPr>
            <a:spLocks noChangeShapeType="1"/>
          </p:cNvSpPr>
          <p:nvPr/>
        </p:nvSpPr>
        <p:spPr bwMode="auto">
          <a:xfrm>
            <a:off x="5562600" y="228600"/>
            <a:ext cx="0" cy="617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315" name="Rectangle 6"/>
          <p:cNvSpPr>
            <a:spLocks noChangeArrowheads="1"/>
          </p:cNvSpPr>
          <p:nvPr/>
        </p:nvSpPr>
        <p:spPr bwMode="auto">
          <a:xfrm>
            <a:off x="5943600" y="5105400"/>
            <a:ext cx="2971800" cy="11430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course of John’s coronary heart disease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5316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954FA67-A54F-4073-9D0E-58A150118082}" type="slidenum">
              <a:rPr lang="en-GB" smtClean="0">
                <a:solidFill>
                  <a:srgbClr val="333333"/>
                </a:solidFill>
              </a:rPr>
              <a:pPr/>
              <a:t>37</a:t>
            </a:fld>
            <a:endParaRPr lang="en-GB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43800" cy="838200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Cirrhosis - environmental exposure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6988"/>
            <a:ext cx="4102100" cy="5205412"/>
          </a:xfrm>
          <a:noFill/>
        </p:spPr>
        <p:txBody>
          <a:bodyPr/>
          <a:lstStyle/>
          <a:p>
            <a:pPr eaLnBrk="1" hangingPunct="1"/>
            <a:r>
              <a:rPr lang="en-US" sz="1800" smtClean="0">
                <a:latin typeface="Times New Roman" pitchFamily="18" charset="0"/>
              </a:rPr>
              <a:t>Etiological process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phenobarbitol-induced hepatic cell death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produces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Disorder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necrotic liver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bears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Disposition (disease)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cirrhosis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realized_in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Pathological process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abnormal tissue repair with cell proliferation and fibrosis that exceed a certain threshold; hypoxia-induced cell death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produces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Abnormal bodily features</a:t>
            </a: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recognized_as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Symptoms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fatigue, anorexia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Signs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jaundice, splenomegaly</a:t>
            </a:r>
            <a:endParaRPr lang="en-US" sz="1800" smtClean="0">
              <a:latin typeface="Times New Roman" pitchFamily="18" charset="0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749800" y="1296988"/>
            <a:ext cx="4102100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Symptoms &amp; Signs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used_in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Interpretive process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Hypothesis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rule out cirrhosis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suggests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Laboratory tests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Test results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elevated liver enzymes in serum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used_in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Interpretive process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Result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diagnosis that patient X has a disorder that bears the disease cirrhosis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53F0F-E81A-41EC-8103-0BAA2CF23FC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70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838200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Huntington’s Disease - genetic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4102100" cy="52054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Etiological process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inheritance of &gt;39 CAG repeats in the HTT gene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 smtClean="0">
                <a:latin typeface="Times New Roman" pitchFamily="18" charset="0"/>
              </a:rPr>
              <a:t>produces</a:t>
            </a: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Disorder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chromosome 4 with abnormal mHTT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 smtClean="0">
                <a:latin typeface="Times New Roman" pitchFamily="18" charset="0"/>
              </a:rPr>
              <a:t>bears</a:t>
            </a: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Disposition (disease)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Huntington’s disease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 smtClean="0">
                <a:latin typeface="Times New Roman" pitchFamily="18" charset="0"/>
              </a:rPr>
              <a:t>realized_in</a:t>
            </a: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Pathological process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accumulation of mHTT protein fragments, abnormal transcription regulation, neuronal cell death in striatum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i="1" smtClean="0">
                <a:latin typeface="Times New Roman" pitchFamily="18" charset="0"/>
              </a:rPr>
              <a:t>produces</a:t>
            </a: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Abnormal bodily features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i="1" smtClean="0">
                <a:latin typeface="Times New Roman" pitchFamily="18" charset="0"/>
              </a:rPr>
              <a:t>recognized_as</a:t>
            </a: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Symptoms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anxiety, depression</a:t>
            </a:r>
            <a:endParaRPr lang="en-US" sz="1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smtClean="0">
                <a:latin typeface="Times New Roman" pitchFamily="18" charset="0"/>
              </a:rPr>
              <a:t>Signs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difficulties in speaking and swallowing</a:t>
            </a:r>
            <a:endParaRPr lang="en-US" sz="1800" smtClean="0">
              <a:latin typeface="Times New Roman" pitchFamily="18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749800" y="1296988"/>
            <a:ext cx="4102100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Symptoms &amp; Signs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used_in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Interpretive process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Hypothesis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rule out Huntington’s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suggests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Laboratory tests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Test results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molecular detection of the HTT gene with &gt;39CAG repeats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used_in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Interpretive process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Result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diagnosis that patient X has a disorder that bears the disease Huntington’s disease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D6475-5014-4DC2-8539-13C161ACBB2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Blinding Flash of the Obvious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914400" y="16002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5461000" y="1606550"/>
            <a:ext cx="2692400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(Process)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04800" y="34290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molecule,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cell, organ,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organism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2438400" y="3429000"/>
            <a:ext cx="1752600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quality</a:t>
            </a: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)</a:t>
            </a:r>
            <a:endParaRPr lang="en-US" sz="2400" i="1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4829175" y="3429000"/>
            <a:ext cx="1828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e.g.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Functioning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6934200" y="3429000"/>
            <a:ext cx="1981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e.g.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Side-Effect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Stochastic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Process, ...</a:t>
            </a:r>
          </a:p>
        </p:txBody>
      </p:sp>
      <p:cxnSp>
        <p:nvCxnSpPr>
          <p:cNvPr id="311305" name="AutoShape 9"/>
          <p:cNvCxnSpPr>
            <a:cxnSpLocks noChangeShapeType="1"/>
            <a:stCxn id="311299" idx="2"/>
            <a:endCxn id="311301" idx="0"/>
          </p:cNvCxnSpPr>
          <p:nvPr/>
        </p:nvCxnSpPr>
        <p:spPr bwMode="auto">
          <a:xfrm flipH="1">
            <a:off x="1257300" y="28956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6" name="AutoShape 10"/>
          <p:cNvCxnSpPr>
            <a:cxnSpLocks noChangeShapeType="1"/>
            <a:stCxn id="311299" idx="2"/>
            <a:endCxn id="311302" idx="0"/>
          </p:cNvCxnSpPr>
          <p:nvPr/>
        </p:nvCxnSpPr>
        <p:spPr bwMode="auto">
          <a:xfrm>
            <a:off x="2286000" y="28956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7" name="AutoShape 11"/>
          <p:cNvCxnSpPr>
            <a:cxnSpLocks noChangeShapeType="1"/>
            <a:stCxn id="311300" idx="2"/>
            <a:endCxn id="311303" idx="0"/>
          </p:cNvCxnSpPr>
          <p:nvPr/>
        </p:nvCxnSpPr>
        <p:spPr bwMode="auto">
          <a:xfrm flipH="1">
            <a:off x="5743575" y="2895600"/>
            <a:ext cx="106362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8" name="AutoShape 12"/>
          <p:cNvCxnSpPr>
            <a:cxnSpLocks noChangeShapeType="1"/>
            <a:stCxn id="311300" idx="2"/>
            <a:endCxn id="311304" idx="0"/>
          </p:cNvCxnSpPr>
          <p:nvPr/>
        </p:nvCxnSpPr>
        <p:spPr bwMode="auto">
          <a:xfrm>
            <a:off x="6807200" y="2895600"/>
            <a:ext cx="1117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0" y="5943600"/>
            <a:ext cx="937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76200" y="5562600"/>
            <a:ext cx="9296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10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.....  .....  ....  .....</a:t>
            </a:r>
          </a:p>
        </p:txBody>
      </p:sp>
      <p:sp>
        <p:nvSpPr>
          <p:cNvPr id="311311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DBD3CF3-ACF8-49D9-BB8E-69DA5835683E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959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43800" cy="838200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HNPCC - genetic pre-disposition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68471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Etiological process -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inheritance of a mutant mismatch repair gene</a:t>
            </a:r>
            <a:endParaRPr lang="en-US" sz="20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</a:rPr>
              <a:t>produces</a:t>
            </a:r>
            <a:endParaRPr lang="en-US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Disorder -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chromosome 3 with abnormal hMLH1</a:t>
            </a:r>
            <a:endParaRPr lang="en-US" sz="20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</a:rPr>
              <a:t>bears</a:t>
            </a:r>
            <a:endParaRPr lang="en-US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Disposition (disease) -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Lynch syndrome</a:t>
            </a:r>
            <a:endParaRPr lang="en-US" sz="20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</a:rPr>
              <a:t>realized_in</a:t>
            </a:r>
            <a:endParaRPr lang="en-US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Pathological process -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abnormal repair of DNA mismatches</a:t>
            </a:r>
            <a:endParaRPr lang="en-US" sz="20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</a:rPr>
              <a:t>produces</a:t>
            </a:r>
            <a:endParaRPr lang="en-US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Disorder -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mutations in proto-oncogenes and tumor suppressor genes with microsatellite repeats (e.g. TGF-beta R2)</a:t>
            </a:r>
            <a:endParaRPr lang="en-US" sz="20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</a:rPr>
              <a:t>bears</a:t>
            </a:r>
            <a:endParaRPr lang="en-US" sz="2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Disposition (disease) - </a:t>
            </a:r>
            <a:r>
              <a:rPr lang="en-US" sz="2000" smtClean="0">
                <a:solidFill>
                  <a:schemeClr val="tx2"/>
                </a:solidFill>
                <a:latin typeface="Times New Roman" pitchFamily="18" charset="0"/>
              </a:rPr>
              <a:t>non-polyposis colon cancer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>
                <a:latin typeface="Times New Roman" pitchFamily="18" charset="0"/>
              </a:rPr>
              <a:t>realized in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Times New Roman" pitchFamily="18" charset="0"/>
              </a:rPr>
              <a:t>Symptoms (including pain)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1919D-F367-4E8C-AC59-60D5B2559BE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64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543800" cy="838200"/>
          </a:xfrm>
        </p:spPr>
        <p:txBody>
          <a:bodyPr/>
          <a:lstStyle/>
          <a:p>
            <a:r>
              <a:rPr lang="en-US" sz="4000" smtClean="0"/>
              <a:t>Arterial Aneurysm</a:t>
            </a:r>
            <a:endParaRPr lang="en-US" sz="4000" smtClean="0">
              <a:cs typeface="Arial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53400" cy="506571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2"/>
                </a:solidFill>
                <a:cs typeface="Arial" charset="0"/>
              </a:rPr>
              <a:t>Disposition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atherosclerosis</a:t>
            </a:r>
          </a:p>
          <a:p>
            <a:pPr marL="344487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realized in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6"/>
                </a:solidFill>
                <a:cs typeface="Arial" charset="0"/>
              </a:rPr>
              <a:t>Pathological process</a:t>
            </a:r>
            <a:r>
              <a:rPr lang="en-US" sz="1500" dirty="0" smtClean="0">
                <a:cs typeface="Arial" charset="0"/>
              </a:rPr>
              <a:t> 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fatty material collects </a:t>
            </a:r>
            <a:r>
              <a:rPr lang="en-US" sz="1500" dirty="0" smtClean="0">
                <a:solidFill>
                  <a:srgbClr val="9BBB59"/>
                </a:solidFill>
                <a:cs typeface="Arial" charset="0"/>
              </a:rPr>
              <a:t>within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the walls of arteries</a:t>
            </a:r>
          </a:p>
          <a:p>
            <a:pPr marL="344487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produces</a:t>
            </a:r>
            <a:endParaRPr lang="en-US" sz="15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rgbClr val="0000FF"/>
                </a:solidFill>
                <a:cs typeface="Arial" charset="0"/>
              </a:rPr>
              <a:t>Disorder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artery with weakened wall 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bears</a:t>
            </a:r>
            <a:endParaRPr lang="en-US" sz="15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2"/>
                </a:solidFill>
                <a:cs typeface="Arial" charset="0"/>
              </a:rPr>
              <a:t>Disposition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of artery to become distended</a:t>
            </a:r>
            <a:endParaRPr lang="en-US" sz="1500" dirty="0" smtClean="0">
              <a:cs typeface="Arial" charset="0"/>
            </a:endParaRP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err="1" smtClean="0">
                <a:cs typeface="Arial" charset="0"/>
              </a:rPr>
              <a:t>realized_in</a:t>
            </a:r>
            <a:endParaRPr lang="en-US" sz="15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6"/>
                </a:solidFill>
                <a:cs typeface="Arial" charset="0"/>
              </a:rPr>
              <a:t>Pathological process</a:t>
            </a:r>
            <a:r>
              <a:rPr lang="en-US" sz="1500" dirty="0" smtClean="0">
                <a:cs typeface="Arial" charset="0"/>
              </a:rPr>
              <a:t> 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process of distending</a:t>
            </a:r>
            <a:endParaRPr lang="en-US" sz="1500" dirty="0" smtClean="0">
              <a:cs typeface="Arial" charset="0"/>
            </a:endParaRP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produces</a:t>
            </a:r>
            <a:endParaRPr lang="en-US" sz="15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rgbClr val="0000FF"/>
                </a:solidFill>
                <a:cs typeface="Arial" charset="0"/>
              </a:rPr>
              <a:t>Disorder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arterial aneurysm</a:t>
            </a:r>
            <a:endParaRPr lang="en-US" sz="1500" dirty="0" smtClean="0">
              <a:cs typeface="Arial" charset="0"/>
            </a:endParaRP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bears</a:t>
            </a:r>
            <a:endParaRPr lang="en-US" sz="15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2"/>
                </a:solidFill>
                <a:cs typeface="Arial" charset="0"/>
              </a:rPr>
              <a:t>Disposition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of artery to rupture</a:t>
            </a:r>
          </a:p>
          <a:p>
            <a:pPr marL="344487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realized in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6"/>
                </a:solidFill>
                <a:cs typeface="Arial" charset="0"/>
              </a:rPr>
              <a:t>Pathological process</a:t>
            </a:r>
            <a:r>
              <a:rPr lang="en-US" sz="1500" dirty="0" smtClean="0">
                <a:cs typeface="Arial" charset="0"/>
              </a:rPr>
              <a:t> 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(catastrophic event) of rupturing</a:t>
            </a:r>
          </a:p>
          <a:p>
            <a:pPr marL="344487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produces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rgbClr val="0000FF"/>
                </a:solidFill>
                <a:cs typeface="Arial" charset="0"/>
              </a:rPr>
              <a:t>Disorder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chemeClr val="tx2"/>
                </a:solidFill>
                <a:cs typeface="Arial" charset="0"/>
              </a:rPr>
              <a:t>ruptured artery, arterial system with dangerously low blood pressure</a:t>
            </a:r>
          </a:p>
          <a:p>
            <a:pPr marL="344487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bears</a:t>
            </a:r>
            <a:endParaRPr lang="en-US" sz="15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2"/>
                </a:solidFill>
                <a:cs typeface="Arial" charset="0"/>
              </a:rPr>
              <a:t>Disposition </a:t>
            </a:r>
            <a:r>
              <a:rPr lang="en-US" sz="1500" dirty="0" smtClean="0">
                <a:cs typeface="Arial" charset="0"/>
              </a:rPr>
              <a:t>– </a:t>
            </a:r>
            <a:r>
              <a:rPr lang="en-US" sz="1500" dirty="0" smtClean="0">
                <a:solidFill>
                  <a:srgbClr val="9BBB59"/>
                </a:solidFill>
                <a:cs typeface="Arial" charset="0"/>
              </a:rPr>
              <a:t>circulatory failure</a:t>
            </a:r>
          </a:p>
          <a:p>
            <a:pPr marL="344487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realized in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solidFill>
                  <a:schemeClr val="accent6"/>
                </a:solidFill>
                <a:cs typeface="Arial" charset="0"/>
              </a:rPr>
              <a:t>Pathological process</a:t>
            </a:r>
            <a:r>
              <a:rPr lang="en-US" sz="1500" dirty="0" smtClean="0">
                <a:cs typeface="Arial" charset="0"/>
              </a:rPr>
              <a:t> – </a:t>
            </a:r>
            <a:r>
              <a:rPr lang="en-US" sz="1500" dirty="0">
                <a:solidFill>
                  <a:schemeClr val="tx2"/>
                </a:solidFill>
                <a:cs typeface="Arial" charset="0"/>
              </a:rPr>
              <a:t>exsanguination, failure of homeostasis</a:t>
            </a:r>
          </a:p>
          <a:p>
            <a:pPr marL="344487" lvl="1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i="1" dirty="0" smtClean="0">
                <a:cs typeface="Arial" charset="0"/>
              </a:rPr>
              <a:t>produces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500" dirty="0" smtClean="0">
                <a:cs typeface="Arial" charset="0"/>
              </a:rPr>
              <a:t>Death</a:t>
            </a:r>
            <a:endParaRPr lang="en-US" sz="1500" dirty="0">
              <a:cs typeface="Arial" charset="0"/>
            </a:endParaRPr>
          </a:p>
        </p:txBody>
      </p:sp>
      <p:sp>
        <p:nvSpPr>
          <p:cNvPr id="1833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70B38-F782-4108-86A8-2C73175EB865}" type="slidenum">
              <a:rPr lang="en-US" smtClean="0">
                <a:solidFill>
                  <a:srgbClr val="808080">
                    <a:shade val="50000"/>
                    <a:satMod val="200000"/>
                  </a:srgbClr>
                </a:solidFill>
              </a:rPr>
              <a:pPr>
                <a:defRPr/>
              </a:pPr>
              <a:t>41</a:t>
            </a:fld>
            <a:endParaRPr lang="en-US" smtClean="0">
              <a:solidFill>
                <a:srgbClr val="80808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481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43800" cy="838200"/>
          </a:xfrm>
          <a:noFill/>
        </p:spPr>
        <p:txBody>
          <a:bodyPr/>
          <a:lstStyle/>
          <a:p>
            <a:pPr eaLnBrk="1" hangingPunct="1"/>
            <a:r>
              <a:rPr lang="en-US" sz="3000" smtClean="0">
                <a:latin typeface="Times New Roman" pitchFamily="18" charset="0"/>
              </a:rPr>
              <a:t>Influenza - infectious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6988"/>
            <a:ext cx="4102100" cy="5205412"/>
          </a:xfrm>
          <a:noFill/>
        </p:spPr>
        <p:txBody>
          <a:bodyPr/>
          <a:lstStyle/>
          <a:p>
            <a:pPr eaLnBrk="1" hangingPunct="1"/>
            <a:r>
              <a:rPr lang="en-US" sz="1800" smtClean="0">
                <a:latin typeface="Times New Roman" pitchFamily="18" charset="0"/>
              </a:rPr>
              <a:t>Etiological process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infection of airway epithelial cells with influenza virus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produces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Disorder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viable cells with influenza virus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bears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Disposition (disease)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flu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realized_in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Pathological process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acute inflammation</a:t>
            </a:r>
            <a:endParaRPr lang="en-US" sz="1800" smtClean="0">
              <a:latin typeface="Times New Roman" pitchFamily="18" charset="0"/>
            </a:endParaRP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produces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Abnormal bodily features</a:t>
            </a:r>
          </a:p>
          <a:p>
            <a:pPr lvl="1" eaLnBrk="1" hangingPunct="1"/>
            <a:r>
              <a:rPr lang="en-US" sz="1800" i="1" smtClean="0">
                <a:latin typeface="Times New Roman" pitchFamily="18" charset="0"/>
              </a:rPr>
              <a:t>recognized_as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Symptoms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weakness, dizziness</a:t>
            </a:r>
            <a:endParaRPr lang="en-US" sz="1800" smtClean="0">
              <a:latin typeface="Times New Roman" pitchFamily="18" charset="0"/>
            </a:endParaRPr>
          </a:p>
          <a:p>
            <a:pPr eaLnBrk="1" hangingPunct="1"/>
            <a:r>
              <a:rPr lang="en-US" sz="1800" smtClean="0">
                <a:latin typeface="Times New Roman" pitchFamily="18" charset="0"/>
              </a:rPr>
              <a:t>Signs - </a:t>
            </a:r>
            <a:r>
              <a:rPr lang="en-US" sz="1800" smtClean="0">
                <a:solidFill>
                  <a:schemeClr val="tx2"/>
                </a:solidFill>
                <a:latin typeface="Times New Roman" pitchFamily="18" charset="0"/>
              </a:rPr>
              <a:t>fever</a:t>
            </a:r>
            <a:endParaRPr lang="en-US" sz="1800" smtClean="0">
              <a:latin typeface="Times New Roman" pitchFamily="18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610100" y="1296988"/>
            <a:ext cx="4533900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Symptoms &amp; Signs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used_in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Interpretive process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Hypothesis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rule out influenza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suggests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Laboratory tests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Test results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elevated serum antibody titers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used_in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Interpretive process</a:t>
            </a:r>
          </a:p>
          <a:p>
            <a:pPr marL="692150" lvl="1" indent="-347663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produces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pitchFamily="2" charset="2"/>
              <a:buChar char="l"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Result - </a:t>
            </a:r>
            <a:r>
              <a:rPr lang="en-US">
                <a:solidFill>
                  <a:srgbClr val="330066"/>
                </a:solidFill>
                <a:latin typeface="Times New Roman" pitchFamily="18" charset="0"/>
              </a:rPr>
              <a:t>diagnosis that patient X has a disorder that bears the disease flu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92500" y="3771900"/>
            <a:ext cx="5511800" cy="3025775"/>
            <a:chOff x="2200" y="2376"/>
            <a:chExt cx="3472" cy="1906"/>
          </a:xfrm>
        </p:grpSpPr>
        <p:sp>
          <p:nvSpPr>
            <p:cNvPr id="74759" name="Rectangle 5"/>
            <p:cNvSpPr>
              <a:spLocks noChangeArrowheads="1"/>
            </p:cNvSpPr>
            <p:nvPr/>
          </p:nvSpPr>
          <p:spPr bwMode="auto">
            <a:xfrm>
              <a:off x="2946" y="3514"/>
              <a:ext cx="2726" cy="76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330066"/>
                  </a:solidFill>
                  <a:latin typeface="Times New Roman" pitchFamily="18" charset="0"/>
                </a:rPr>
                <a:t>But the disorder also induces normal physiological processes (immune response) that can results in the elimination of the disorder (transient disease course).</a:t>
              </a:r>
            </a:p>
          </p:txBody>
        </p:sp>
        <p:sp>
          <p:nvSpPr>
            <p:cNvPr id="74760" name="Line 6"/>
            <p:cNvSpPr>
              <a:spLocks noChangeShapeType="1"/>
            </p:cNvSpPr>
            <p:nvPr/>
          </p:nvSpPr>
          <p:spPr bwMode="auto">
            <a:xfrm>
              <a:off x="2200" y="2376"/>
              <a:ext cx="656" cy="12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1743E4-9662-4AC7-B12A-A46588D075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438400" y="6019800"/>
            <a:ext cx="2057400" cy="50720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Basic Formal Ontology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914400" y="1600200"/>
            <a:ext cx="2743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5461000" y="1606550"/>
            <a:ext cx="2692400" cy="1289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Occurrent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(Process)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304800" y="3429000"/>
            <a:ext cx="1905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Independent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molecule,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cell, organ,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organism</a:t>
            </a: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)</a:t>
            </a:r>
            <a:r>
              <a:rPr lang="en-US" sz="2400" i="1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2438400" y="3429000"/>
            <a:ext cx="1752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Dependent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Continuant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quality</a:t>
            </a: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)</a:t>
            </a:r>
            <a:endParaRPr lang="en-US" sz="2400" i="1" dirty="0">
              <a:solidFill>
                <a:srgbClr val="00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4829175" y="3429000"/>
            <a:ext cx="18288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e.g.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Functioning</a:t>
            </a:r>
            <a:endParaRPr lang="en-US" sz="2400" dirty="0">
              <a:solidFill>
                <a:srgbClr val="FF0000"/>
              </a:solidFill>
              <a:latin typeface="Tahoma" pitchFamily="34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6934200" y="3429000"/>
            <a:ext cx="1981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e.g.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Side-Effect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Stochastic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MS PGothic" pitchFamily="34" charset="-128"/>
                <a:cs typeface="Times New Roman" pitchFamily="18" charset="0"/>
              </a:rPr>
              <a:t>Process, ...</a:t>
            </a:r>
          </a:p>
        </p:txBody>
      </p:sp>
      <p:cxnSp>
        <p:nvCxnSpPr>
          <p:cNvPr id="311305" name="AutoShape 9"/>
          <p:cNvCxnSpPr>
            <a:cxnSpLocks noChangeShapeType="1"/>
            <a:stCxn id="311299" idx="2"/>
            <a:endCxn id="311301" idx="0"/>
          </p:cNvCxnSpPr>
          <p:nvPr/>
        </p:nvCxnSpPr>
        <p:spPr bwMode="auto">
          <a:xfrm flipH="1">
            <a:off x="1257300" y="28956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6" name="AutoShape 10"/>
          <p:cNvCxnSpPr>
            <a:cxnSpLocks noChangeShapeType="1"/>
            <a:stCxn id="311299" idx="2"/>
            <a:endCxn id="311302" idx="0"/>
          </p:cNvCxnSpPr>
          <p:nvPr/>
        </p:nvCxnSpPr>
        <p:spPr bwMode="auto">
          <a:xfrm>
            <a:off x="2286000" y="2895600"/>
            <a:ext cx="1028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7" name="AutoShape 11"/>
          <p:cNvCxnSpPr>
            <a:cxnSpLocks noChangeShapeType="1"/>
            <a:stCxn id="311300" idx="2"/>
            <a:endCxn id="311303" idx="0"/>
          </p:cNvCxnSpPr>
          <p:nvPr/>
        </p:nvCxnSpPr>
        <p:spPr bwMode="auto">
          <a:xfrm flipH="1">
            <a:off x="5743575" y="2895600"/>
            <a:ext cx="1063625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308" name="AutoShape 12"/>
          <p:cNvCxnSpPr>
            <a:cxnSpLocks noChangeShapeType="1"/>
            <a:stCxn id="311300" idx="2"/>
            <a:endCxn id="311304" idx="0"/>
          </p:cNvCxnSpPr>
          <p:nvPr/>
        </p:nvCxnSpPr>
        <p:spPr bwMode="auto">
          <a:xfrm>
            <a:off x="6807200" y="2895600"/>
            <a:ext cx="1117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0" y="5943600"/>
            <a:ext cx="937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1310" name="Text Box 14"/>
          <p:cNvSpPr txBox="1">
            <a:spLocks noChangeArrowheads="1"/>
          </p:cNvSpPr>
          <p:nvPr/>
        </p:nvSpPr>
        <p:spPr bwMode="auto">
          <a:xfrm>
            <a:off x="76200" y="5562600"/>
            <a:ext cx="9296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1000" dirty="0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rPr>
              <a:t>.....  .....  ....  .....</a:t>
            </a:r>
          </a:p>
        </p:txBody>
      </p:sp>
      <p:sp>
        <p:nvSpPr>
          <p:cNvPr id="311311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DBD3CF3-ACF8-49D9-BB8E-69DA5835683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68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19400" y="839788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-228600" y="4953000"/>
            <a:ext cx="9601200" cy="9144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(exists continuously)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26670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embryo</a:t>
            </a:r>
          </a:p>
        </p:txBody>
      </p:sp>
      <p:cxnSp>
        <p:nvCxnSpPr>
          <p:cNvPr id="107526" name="AutoShape 7"/>
          <p:cNvCxnSpPr>
            <a:cxnSpLocks noChangeShapeType="1"/>
            <a:stCxn id="11" idx="2"/>
            <a:endCxn id="15" idx="0"/>
          </p:cNvCxnSpPr>
          <p:nvPr/>
        </p:nvCxnSpPr>
        <p:spPr bwMode="auto">
          <a:xfrm rot="5400000">
            <a:off x="1867694" y="496094"/>
            <a:ext cx="989012" cy="335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16002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fetus</a:t>
            </a:r>
          </a:p>
        </p:txBody>
      </p:sp>
      <p:cxnSp>
        <p:nvCxnSpPr>
          <p:cNvPr id="107528" name="AutoShape 7"/>
          <p:cNvCxnSpPr>
            <a:cxnSpLocks noChangeShapeType="1"/>
            <a:stCxn id="11" idx="2"/>
            <a:endCxn id="21" idx="0"/>
          </p:cNvCxnSpPr>
          <p:nvPr/>
        </p:nvCxnSpPr>
        <p:spPr bwMode="auto">
          <a:xfrm rot="5400000">
            <a:off x="2610644" y="1239044"/>
            <a:ext cx="989012" cy="186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74676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adult</a:t>
            </a:r>
          </a:p>
        </p:txBody>
      </p:sp>
      <p:cxnSp>
        <p:nvCxnSpPr>
          <p:cNvPr id="107530" name="AutoShape 7"/>
          <p:cNvCxnSpPr>
            <a:cxnSpLocks noChangeShapeType="1"/>
            <a:stCxn id="11" idx="2"/>
            <a:endCxn id="23" idx="0"/>
          </p:cNvCxnSpPr>
          <p:nvPr/>
        </p:nvCxnSpPr>
        <p:spPr bwMode="auto">
          <a:xfrm rot="16200000" flipH="1">
            <a:off x="5544344" y="172244"/>
            <a:ext cx="989012" cy="400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3048000" y="2667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neonate</a:t>
            </a:r>
          </a:p>
        </p:txBody>
      </p:sp>
      <p:cxnSp>
        <p:nvCxnSpPr>
          <p:cNvPr id="107532" name="AutoShape 7"/>
          <p:cNvCxnSpPr>
            <a:cxnSpLocks noChangeShapeType="1"/>
            <a:stCxn id="11" idx="2"/>
            <a:endCxn id="25" idx="0"/>
          </p:cNvCxnSpPr>
          <p:nvPr/>
        </p:nvCxnSpPr>
        <p:spPr bwMode="auto">
          <a:xfrm rot="5400000">
            <a:off x="3372644" y="2001044"/>
            <a:ext cx="98901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45720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infant</a:t>
            </a:r>
          </a:p>
        </p:txBody>
      </p:sp>
      <p:cxnSp>
        <p:nvCxnSpPr>
          <p:cNvPr id="107534" name="AutoShape 7"/>
          <p:cNvCxnSpPr>
            <a:cxnSpLocks noChangeShapeType="1"/>
            <a:stCxn id="11" idx="2"/>
            <a:endCxn id="27" idx="0"/>
          </p:cNvCxnSpPr>
          <p:nvPr/>
        </p:nvCxnSpPr>
        <p:spPr bwMode="auto">
          <a:xfrm rot="16200000" flipH="1">
            <a:off x="4096544" y="1620044"/>
            <a:ext cx="98901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60198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child</a:t>
            </a:r>
          </a:p>
        </p:txBody>
      </p:sp>
      <p:cxnSp>
        <p:nvCxnSpPr>
          <p:cNvPr id="107536" name="AutoShape 7"/>
          <p:cNvCxnSpPr>
            <a:cxnSpLocks noChangeShapeType="1"/>
            <a:stCxn id="11" idx="2"/>
            <a:endCxn id="29" idx="0"/>
          </p:cNvCxnSpPr>
          <p:nvPr/>
        </p:nvCxnSpPr>
        <p:spPr bwMode="auto">
          <a:xfrm rot="16200000" flipH="1">
            <a:off x="4820444" y="896144"/>
            <a:ext cx="989012" cy="255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7" name="Straight Arrow Connector 38"/>
          <p:cNvCxnSpPr>
            <a:cxnSpLocks noChangeShapeType="1"/>
            <a:endCxn id="15" idx="2"/>
          </p:cNvCxnSpPr>
          <p:nvPr/>
        </p:nvCxnSpPr>
        <p:spPr bwMode="auto">
          <a:xfrm rot="5400000" flipH="1" flipV="1">
            <a:off x="-38099" y="4229100"/>
            <a:ext cx="1447800" cy="3175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8" name="TextBox 25"/>
          <p:cNvSpPr txBox="1">
            <a:spLocks noChangeArrowheads="1"/>
          </p:cNvSpPr>
          <p:nvPr/>
        </p:nvSpPr>
        <p:spPr bwMode="auto">
          <a:xfrm>
            <a:off x="2286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107539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1370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0" name="TextBox 25"/>
          <p:cNvSpPr txBox="1">
            <a:spLocks noChangeArrowheads="1"/>
          </p:cNvSpPr>
          <p:nvPr/>
        </p:nvSpPr>
        <p:spPr bwMode="auto">
          <a:xfrm>
            <a:off x="16764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07541" name="Straight Arrow Connector 55"/>
          <p:cNvCxnSpPr>
            <a:cxnSpLocks noChangeShapeType="1"/>
          </p:cNvCxnSpPr>
          <p:nvPr/>
        </p:nvCxnSpPr>
        <p:spPr bwMode="auto">
          <a:xfrm rot="5400000" flipH="1" flipV="1">
            <a:off x="2894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2" name="TextBox 25"/>
          <p:cNvSpPr txBox="1">
            <a:spLocks noChangeArrowheads="1"/>
          </p:cNvSpPr>
          <p:nvPr/>
        </p:nvSpPr>
        <p:spPr bwMode="auto">
          <a:xfrm>
            <a:off x="32004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07543" name="Straight Arrow Connector 57"/>
          <p:cNvCxnSpPr>
            <a:cxnSpLocks noChangeShapeType="1"/>
          </p:cNvCxnSpPr>
          <p:nvPr/>
        </p:nvCxnSpPr>
        <p:spPr bwMode="auto">
          <a:xfrm rot="5400000" flipH="1" flipV="1">
            <a:off x="4418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4" name="TextBox 25"/>
          <p:cNvSpPr txBox="1">
            <a:spLocks noChangeArrowheads="1"/>
          </p:cNvSpPr>
          <p:nvPr/>
        </p:nvSpPr>
        <p:spPr bwMode="auto">
          <a:xfrm>
            <a:off x="47244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107545" name="Straight Arrow Connector 59"/>
          <p:cNvCxnSpPr>
            <a:cxnSpLocks noChangeShapeType="1"/>
          </p:cNvCxnSpPr>
          <p:nvPr/>
        </p:nvCxnSpPr>
        <p:spPr bwMode="auto">
          <a:xfrm rot="5400000" flipH="1" flipV="1">
            <a:off x="58658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6" name="TextBox 25"/>
          <p:cNvSpPr txBox="1">
            <a:spLocks noChangeArrowheads="1"/>
          </p:cNvSpPr>
          <p:nvPr/>
        </p:nvSpPr>
        <p:spPr bwMode="auto">
          <a:xfrm>
            <a:off x="61722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5</a:t>
            </a:r>
          </a:p>
        </p:txBody>
      </p:sp>
      <p:cxnSp>
        <p:nvCxnSpPr>
          <p:cNvPr id="107547" name="Straight Arrow Connector 61"/>
          <p:cNvCxnSpPr>
            <a:cxnSpLocks noChangeShapeType="1"/>
          </p:cNvCxnSpPr>
          <p:nvPr/>
        </p:nvCxnSpPr>
        <p:spPr bwMode="auto">
          <a:xfrm rot="5400000" flipH="1" flipV="1">
            <a:off x="73898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8" name="TextBox 25"/>
          <p:cNvSpPr txBox="1">
            <a:spLocks noChangeArrowheads="1"/>
          </p:cNvSpPr>
          <p:nvPr/>
        </p:nvSpPr>
        <p:spPr bwMode="auto">
          <a:xfrm>
            <a:off x="76962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6</a:t>
            </a:r>
          </a:p>
        </p:txBody>
      </p:sp>
      <p:grpSp>
        <p:nvGrpSpPr>
          <p:cNvPr id="107549" name="Group 35"/>
          <p:cNvGrpSpPr>
            <a:grpSpLocks/>
          </p:cNvGrpSpPr>
          <p:nvPr/>
        </p:nvGrpSpPr>
        <p:grpSpPr bwMode="auto">
          <a:xfrm>
            <a:off x="0" y="1524000"/>
            <a:ext cx="3124200" cy="1371600"/>
            <a:chOff x="0" y="1524000"/>
            <a:chExt cx="3124200" cy="1371600"/>
          </a:xfrm>
        </p:grpSpPr>
        <p:sp>
          <p:nvSpPr>
            <p:cNvPr id="107551" name="Down Arrow 31"/>
            <p:cNvSpPr>
              <a:spLocks noChangeArrowheads="1"/>
            </p:cNvSpPr>
            <p:nvPr/>
          </p:nvSpPr>
          <p:spPr bwMode="auto">
            <a:xfrm>
              <a:off x="1143000" y="2209800"/>
              <a:ext cx="609600" cy="685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476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107552" name="TextBox 30"/>
            <p:cNvSpPr txBox="1">
              <a:spLocks noChangeArrowheads="1"/>
            </p:cNvSpPr>
            <p:nvPr/>
          </p:nvSpPr>
          <p:spPr bwMode="auto">
            <a:xfrm>
              <a:off x="0" y="1524000"/>
              <a:ext cx="3124200" cy="8309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</a:rPr>
                <a:t>in nature, no sharp boundaries here</a:t>
              </a:r>
            </a:p>
          </p:txBody>
        </p:sp>
      </p:grpSp>
      <p:cxnSp>
        <p:nvCxnSpPr>
          <p:cNvPr id="107550" name="Straight Connector 31"/>
          <p:cNvCxnSpPr>
            <a:cxnSpLocks noChangeShapeType="1"/>
          </p:cNvCxnSpPr>
          <p:nvPr/>
        </p:nvCxnSpPr>
        <p:spPr bwMode="auto">
          <a:xfrm>
            <a:off x="-609600" y="4724400"/>
            <a:ext cx="10668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51941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52600" y="839788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human</a:t>
            </a:r>
          </a:p>
        </p:txBody>
      </p: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-228601" y="4953000"/>
            <a:ext cx="6197690" cy="9144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 </a:t>
            </a: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(continuant)</a:t>
            </a:r>
            <a:endParaRPr lang="en-US" sz="28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26670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embryo</a:t>
            </a:r>
          </a:p>
        </p:txBody>
      </p:sp>
      <p:cxnSp>
        <p:nvCxnSpPr>
          <p:cNvPr id="107526" name="AutoShape 7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85800" y="1677988"/>
            <a:ext cx="2286000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16002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fetus</a:t>
            </a:r>
          </a:p>
        </p:txBody>
      </p:sp>
      <p:cxnSp>
        <p:nvCxnSpPr>
          <p:cNvPr id="107528" name="AutoShape 7"/>
          <p:cNvCxnSpPr>
            <a:cxnSpLocks noChangeShapeType="1"/>
            <a:stCxn id="11" idx="2"/>
            <a:endCxn id="21" idx="0"/>
          </p:cNvCxnSpPr>
          <p:nvPr/>
        </p:nvCxnSpPr>
        <p:spPr bwMode="auto">
          <a:xfrm flipH="1">
            <a:off x="2171700" y="1677988"/>
            <a:ext cx="800100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3048000" y="2667000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neonate</a:t>
            </a:r>
          </a:p>
        </p:txBody>
      </p:sp>
      <p:cxnSp>
        <p:nvCxnSpPr>
          <p:cNvPr id="107532" name="AutoShape 7"/>
          <p:cNvCxnSpPr>
            <a:cxnSpLocks noChangeShapeType="1"/>
            <a:stCxn id="11" idx="2"/>
            <a:endCxn id="25" idx="0"/>
          </p:cNvCxnSpPr>
          <p:nvPr/>
        </p:nvCxnSpPr>
        <p:spPr bwMode="auto">
          <a:xfrm>
            <a:off x="2971800" y="1677988"/>
            <a:ext cx="723900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45720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infant</a:t>
            </a:r>
          </a:p>
        </p:txBody>
      </p:sp>
      <p:cxnSp>
        <p:nvCxnSpPr>
          <p:cNvPr id="107534" name="AutoShape 7"/>
          <p:cNvCxnSpPr>
            <a:cxnSpLocks noChangeShapeType="1"/>
            <a:stCxn id="11" idx="2"/>
            <a:endCxn id="27" idx="0"/>
          </p:cNvCxnSpPr>
          <p:nvPr/>
        </p:nvCxnSpPr>
        <p:spPr bwMode="auto">
          <a:xfrm>
            <a:off x="2971800" y="1677988"/>
            <a:ext cx="2171700" cy="989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7" name="Straight Arrow Connector 38"/>
          <p:cNvCxnSpPr>
            <a:cxnSpLocks noChangeShapeType="1"/>
            <a:endCxn id="15" idx="2"/>
          </p:cNvCxnSpPr>
          <p:nvPr/>
        </p:nvCxnSpPr>
        <p:spPr bwMode="auto">
          <a:xfrm rot="5400000" flipH="1" flipV="1">
            <a:off x="-38099" y="4229100"/>
            <a:ext cx="1447800" cy="3175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38" name="TextBox 25"/>
          <p:cNvSpPr txBox="1">
            <a:spLocks noChangeArrowheads="1"/>
          </p:cNvSpPr>
          <p:nvPr/>
        </p:nvSpPr>
        <p:spPr bwMode="auto">
          <a:xfrm>
            <a:off x="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instantiates at t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107539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1370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0" name="TextBox 25"/>
          <p:cNvSpPr txBox="1">
            <a:spLocks noChangeArrowheads="1"/>
          </p:cNvSpPr>
          <p:nvPr/>
        </p:nvSpPr>
        <p:spPr bwMode="auto">
          <a:xfrm>
            <a:off x="15240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instantiates at t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07541" name="Straight Arrow Connector 55"/>
          <p:cNvCxnSpPr>
            <a:cxnSpLocks noChangeShapeType="1"/>
          </p:cNvCxnSpPr>
          <p:nvPr/>
        </p:nvCxnSpPr>
        <p:spPr bwMode="auto">
          <a:xfrm rot="5400000" flipH="1" flipV="1">
            <a:off x="2894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2" name="TextBox 25"/>
          <p:cNvSpPr txBox="1">
            <a:spLocks noChangeArrowheads="1"/>
          </p:cNvSpPr>
          <p:nvPr/>
        </p:nvSpPr>
        <p:spPr bwMode="auto">
          <a:xfrm>
            <a:off x="30480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07543" name="Straight Arrow Connector 57"/>
          <p:cNvCxnSpPr>
            <a:cxnSpLocks noChangeShapeType="1"/>
          </p:cNvCxnSpPr>
          <p:nvPr/>
        </p:nvCxnSpPr>
        <p:spPr bwMode="auto">
          <a:xfrm rot="5400000" flipH="1" flipV="1">
            <a:off x="4418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4" name="TextBox 25"/>
          <p:cNvSpPr txBox="1">
            <a:spLocks noChangeArrowheads="1"/>
          </p:cNvSpPr>
          <p:nvPr/>
        </p:nvSpPr>
        <p:spPr bwMode="auto">
          <a:xfrm>
            <a:off x="4572000" y="3886200"/>
            <a:ext cx="14478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instantiates at t</a:t>
            </a:r>
            <a:r>
              <a:rPr lang="en-US" baseline="-2500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107550" name="Straight Connector 31"/>
          <p:cNvCxnSpPr>
            <a:cxnSpLocks noChangeShapeType="1"/>
          </p:cNvCxnSpPr>
          <p:nvPr/>
        </p:nvCxnSpPr>
        <p:spPr bwMode="auto">
          <a:xfrm>
            <a:off x="-609600" y="4724400"/>
            <a:ext cx="10668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Straight Connector 31"/>
          <p:cNvCxnSpPr/>
          <p:nvPr/>
        </p:nvCxnSpPr>
        <p:spPr bwMode="auto">
          <a:xfrm>
            <a:off x="5918378" y="0"/>
            <a:ext cx="101422" cy="6858000"/>
          </a:xfrm>
          <a:prstGeom prst="line">
            <a:avLst/>
          </a:prstGeom>
          <a:solidFill>
            <a:schemeClr val="accent1"/>
          </a:solidFill>
          <a:ln w="5270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791033" y="84601"/>
            <a:ext cx="218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continuants</a:t>
            </a:r>
            <a:endParaRPr lang="en-US" sz="32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6199" y="88230"/>
            <a:ext cx="218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occurrents</a:t>
            </a:r>
            <a:endParaRPr lang="en-US" sz="32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6019800" y="4937963"/>
            <a:ext cx="3124200" cy="929437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course of 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development</a:t>
            </a:r>
            <a:endParaRPr lang="en-US" sz="24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72200" y="1219200"/>
            <a:ext cx="2743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 smtClean="0">
                <a:solidFill>
                  <a:srgbClr val="000000"/>
                </a:solidFill>
              </a:rPr>
              <a:t>course of development</a:t>
            </a:r>
            <a:endParaRPr lang="en-US" sz="3000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s://encrypted-tbn2.google.com/images?q=tbn:ANd9GcSmr_fzczrzURWtGVfZvdFUDvrB5XuSJa7qUJh7gahTsPXuCfAyvdx6UtX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7"/>
          <a:stretch/>
        </p:blipFill>
        <p:spPr bwMode="auto">
          <a:xfrm>
            <a:off x="6096000" y="2448232"/>
            <a:ext cx="2971800" cy="1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62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210"/>
            <a:ext cx="9144000" cy="1524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8229600" cy="460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81400" y="68961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sz="3000">
                <a:solidFill>
                  <a:srgbClr val="000000"/>
                </a:solidFill>
                <a:ea typeface="Times New Roman"/>
                <a:cs typeface="Times New Roman"/>
              </a:rPr>
              <a:t>temperature</a:t>
            </a:r>
            <a:endParaRPr lang="en-US" sz="1200">
              <a:solidFill>
                <a:srgbClr val="FFFFFF"/>
              </a:solidFill>
              <a:latin typeface="Times New Roman"/>
              <a:ea typeface="Times New Roman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-221226" y="4800600"/>
            <a:ext cx="9974826" cy="914400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/>
          <a:lstStyle/>
          <a:p>
            <a:pPr algn="ctr" eaLnBrk="0" fontAlgn="base" hangingPunct="0"/>
            <a:r>
              <a:rPr lang="en-US" sz="2400" dirty="0" smtClean="0">
                <a:solidFill>
                  <a:srgbClr val="000000"/>
                </a:solidFill>
                <a:latin typeface="Tahoma"/>
                <a:ea typeface="Times New Roman"/>
                <a:cs typeface="Times New Roman"/>
              </a:rPr>
              <a:t>John’s temperature (exists </a:t>
            </a:r>
            <a:r>
              <a:rPr lang="en-US" sz="2400" dirty="0">
                <a:solidFill>
                  <a:srgbClr val="000000"/>
                </a:solidFill>
                <a:latin typeface="Tahoma"/>
                <a:ea typeface="Times New Roman"/>
                <a:cs typeface="Times New Roman"/>
              </a:rPr>
              <a:t>continuously through time)</a:t>
            </a:r>
            <a:endParaRPr lang="en-US" sz="1200" dirty="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89610" y="2514600"/>
            <a:ext cx="129159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0" hangingPunct="0"/>
            <a:r>
              <a:rPr lang="en-US" sz="1600">
                <a:solidFill>
                  <a:srgbClr val="000000"/>
                </a:solidFill>
                <a:ea typeface="Times New Roman"/>
                <a:cs typeface="Times New Roman"/>
              </a:rPr>
              <a:t>37</a:t>
            </a:r>
            <a:r>
              <a:rPr lang="en-US" sz="1600">
                <a:solidFill>
                  <a:srgbClr val="000000"/>
                </a:solidFill>
                <a:ea typeface="Times New Roman"/>
              </a:rPr>
              <a:t>°</a:t>
            </a:r>
            <a:r>
              <a:rPr lang="en-US" sz="1600">
                <a:solidFill>
                  <a:srgbClr val="000000"/>
                </a:solidFill>
                <a:ea typeface="Times New Roman"/>
                <a:cs typeface="Times New Roman"/>
              </a:rPr>
              <a:t>C temperature quality</a:t>
            </a:r>
            <a:endParaRPr lang="en-US" sz="1200">
              <a:solidFill>
                <a:srgbClr val="FFFFFF"/>
              </a:solidFill>
              <a:latin typeface="Times New Roman"/>
              <a:ea typeface="Times New Roman"/>
            </a:endParaRPr>
          </a:p>
        </p:txBody>
      </p:sp>
      <p:cxnSp>
        <p:nvCxnSpPr>
          <p:cNvPr id="37" name="AutoShape 7"/>
          <p:cNvCxnSpPr>
            <a:cxnSpLocks noChangeShapeType="1"/>
          </p:cNvCxnSpPr>
          <p:nvPr/>
        </p:nvCxnSpPr>
        <p:spPr bwMode="auto">
          <a:xfrm rot="5400000">
            <a:off x="2610802" y="326073"/>
            <a:ext cx="988695" cy="339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>
          <a:xfrm>
            <a:off x="2209800" y="2516505"/>
            <a:ext cx="1295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38</a:t>
            </a:r>
            <a:r>
              <a:rPr lang="en-US" sz="1600" dirty="0">
                <a:solidFill>
                  <a:srgbClr val="000000"/>
                </a:solidFill>
                <a:ea typeface="Times New Roman"/>
              </a:rPr>
              <a:t>°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C temperature </a:t>
            </a:r>
            <a:r>
              <a:rPr lang="en-US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quality</a:t>
            </a:r>
            <a:endParaRPr lang="en-US" sz="1200" dirty="0">
              <a:solidFill>
                <a:srgbClr val="FFFFFF"/>
              </a:solidFill>
              <a:latin typeface="Times New Roman"/>
              <a:ea typeface="Times New Roman"/>
            </a:endParaRPr>
          </a:p>
        </p:txBody>
      </p:sp>
      <p:cxnSp>
        <p:nvCxnSpPr>
          <p:cNvPr id="39" name="AutoShape 7"/>
          <p:cNvCxnSpPr>
            <a:cxnSpLocks noChangeShapeType="1"/>
          </p:cNvCxnSpPr>
          <p:nvPr/>
        </p:nvCxnSpPr>
        <p:spPr bwMode="auto">
          <a:xfrm rot="5400000">
            <a:off x="3372802" y="1088073"/>
            <a:ext cx="988695" cy="186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angle 40"/>
          <p:cNvSpPr/>
          <p:nvPr/>
        </p:nvSpPr>
        <p:spPr>
          <a:xfrm>
            <a:off x="3733799" y="2516505"/>
            <a:ext cx="12985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39</a:t>
            </a:r>
            <a:r>
              <a:rPr lang="en-US" sz="1600" dirty="0">
                <a:solidFill>
                  <a:srgbClr val="000000"/>
                </a:solidFill>
                <a:ea typeface="Times New Roman"/>
              </a:rPr>
              <a:t>°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C temperature </a:t>
            </a:r>
            <a:r>
              <a:rPr lang="en-US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quality</a:t>
            </a:r>
            <a:endParaRPr lang="en-US" sz="1200" dirty="0">
              <a:solidFill>
                <a:srgbClr val="FFFFFF"/>
              </a:solidFill>
              <a:latin typeface="Times New Roman"/>
              <a:ea typeface="Times New Roman"/>
            </a:endParaRPr>
          </a:p>
        </p:txBody>
      </p:sp>
      <p:cxnSp>
        <p:nvCxnSpPr>
          <p:cNvPr id="42" name="AutoShape 7"/>
          <p:cNvCxnSpPr>
            <a:cxnSpLocks noChangeShapeType="1"/>
          </p:cNvCxnSpPr>
          <p:nvPr/>
        </p:nvCxnSpPr>
        <p:spPr bwMode="auto">
          <a:xfrm rot="5400000">
            <a:off x="4096702" y="1811973"/>
            <a:ext cx="988695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42"/>
          <p:cNvSpPr/>
          <p:nvPr/>
        </p:nvSpPr>
        <p:spPr>
          <a:xfrm>
            <a:off x="5147945" y="2516505"/>
            <a:ext cx="132905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40</a:t>
            </a:r>
            <a:r>
              <a:rPr lang="en-US" sz="1600" dirty="0">
                <a:solidFill>
                  <a:srgbClr val="000000"/>
                </a:solidFill>
                <a:ea typeface="Times New Roman"/>
              </a:rPr>
              <a:t>°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C temperature </a:t>
            </a:r>
            <a:r>
              <a:rPr lang="en-US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quality</a:t>
            </a:r>
            <a:endParaRPr lang="en-US" sz="1200" dirty="0">
              <a:solidFill>
                <a:srgbClr val="FFFFFF"/>
              </a:solidFill>
              <a:latin typeface="Times New Roman"/>
              <a:ea typeface="Times New Roman"/>
            </a:endParaRPr>
          </a:p>
        </p:txBody>
      </p:sp>
      <p:cxnSp>
        <p:nvCxnSpPr>
          <p:cNvPr id="44" name="AutoShape 7"/>
          <p:cNvCxnSpPr>
            <a:cxnSpLocks noChangeShapeType="1"/>
          </p:cNvCxnSpPr>
          <p:nvPr/>
        </p:nvCxnSpPr>
        <p:spPr bwMode="auto">
          <a:xfrm rot="16200000" flipH="1">
            <a:off x="4858702" y="1469073"/>
            <a:ext cx="988695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6595745" y="2516505"/>
            <a:ext cx="132905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41</a:t>
            </a:r>
            <a:r>
              <a:rPr lang="en-US" sz="1600" dirty="0">
                <a:solidFill>
                  <a:srgbClr val="000000"/>
                </a:solidFill>
                <a:ea typeface="Times New Roman"/>
              </a:rPr>
              <a:t>°</a:t>
            </a:r>
            <a:r>
              <a:rPr lang="en-US" sz="1600" dirty="0">
                <a:solidFill>
                  <a:srgbClr val="000000"/>
                </a:solidFill>
                <a:ea typeface="Times New Roman"/>
                <a:cs typeface="Times New Roman"/>
              </a:rPr>
              <a:t>C temperature </a:t>
            </a:r>
            <a:r>
              <a:rPr lang="en-US" sz="1600" dirty="0" smtClean="0">
                <a:solidFill>
                  <a:srgbClr val="000000"/>
                </a:solidFill>
                <a:ea typeface="Times New Roman"/>
                <a:cs typeface="Times New Roman"/>
              </a:rPr>
              <a:t>quality</a:t>
            </a:r>
            <a:r>
              <a:rPr lang="en-US" sz="1200" dirty="0">
                <a:solidFill>
                  <a:srgbClr val="FFFFFF"/>
                </a:solidFill>
                <a:latin typeface="Times New Roman"/>
                <a:ea typeface="Times New Roman"/>
              </a:rPr>
              <a:t> </a:t>
            </a:r>
          </a:p>
        </p:txBody>
      </p:sp>
      <p:cxnSp>
        <p:nvCxnSpPr>
          <p:cNvPr id="46" name="AutoShape 7"/>
          <p:cNvCxnSpPr>
            <a:cxnSpLocks noChangeShapeType="1"/>
          </p:cNvCxnSpPr>
          <p:nvPr/>
        </p:nvCxnSpPr>
        <p:spPr bwMode="auto">
          <a:xfrm rot="16200000" flipH="1">
            <a:off x="5582602" y="745173"/>
            <a:ext cx="988695" cy="255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684212" y="4067493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450850" y="3735705"/>
            <a:ext cx="1447800" cy="706755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/>
            <a:r>
              <a:rPr lang="en-US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instantiates at t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1</a:t>
            </a:r>
            <a:endParaRPr lang="en-US" sz="120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rot="5400000" flipH="1" flipV="1">
            <a:off x="2132012" y="4067493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2032000" y="3735705"/>
            <a:ext cx="1447800" cy="706755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/>
            <a:r>
              <a:rPr lang="en-US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instantiates at t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2</a:t>
            </a:r>
            <a:endParaRPr lang="en-US" sz="120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cxnSp>
        <p:nvCxnSpPr>
          <p:cNvPr id="51" name="Straight Arrow Connector 50"/>
          <p:cNvCxnSpPr>
            <a:cxnSpLocks noChangeShapeType="1"/>
          </p:cNvCxnSpPr>
          <p:nvPr/>
        </p:nvCxnSpPr>
        <p:spPr bwMode="auto">
          <a:xfrm rot="5400000" flipH="1" flipV="1">
            <a:off x="3656012" y="4067493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3584575" y="3735705"/>
            <a:ext cx="1447800" cy="706755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/>
            <a:r>
              <a:rPr lang="en-US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instantiates at t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3</a:t>
            </a:r>
            <a:endParaRPr lang="en-US" sz="120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cxnSp>
        <p:nvCxnSpPr>
          <p:cNvPr id="53" name="Straight Arrow Connector 52"/>
          <p:cNvCxnSpPr>
            <a:cxnSpLocks noChangeShapeType="1"/>
          </p:cNvCxnSpPr>
          <p:nvPr/>
        </p:nvCxnSpPr>
        <p:spPr bwMode="auto">
          <a:xfrm rot="5400000" flipH="1" flipV="1">
            <a:off x="5180012" y="4067493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5147945" y="3725545"/>
            <a:ext cx="1447800" cy="706755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/>
            <a:r>
              <a:rPr lang="en-US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instantiates at t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4</a:t>
            </a:r>
            <a:endParaRPr lang="en-US" sz="120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6627812" y="4067493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6737985" y="3735705"/>
            <a:ext cx="1447800" cy="706755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/>
            <a:r>
              <a:rPr lang="en-US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instantiates at t</a:t>
            </a:r>
            <a:r>
              <a:rPr lang="en-US" baseline="-2500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5</a:t>
            </a:r>
            <a:endParaRPr lang="en-US" sz="120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59" name="TextBox 30"/>
          <p:cNvSpPr txBox="1">
            <a:spLocks noChangeArrowheads="1"/>
          </p:cNvSpPr>
          <p:nvPr/>
        </p:nvSpPr>
        <p:spPr bwMode="auto">
          <a:xfrm>
            <a:off x="762000" y="1373505"/>
            <a:ext cx="3124200" cy="83566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fontAlgn="base" hangingPunct="0"/>
            <a:r>
              <a:rPr lang="en-US" sz="2400" b="1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in nature, no sharp boundaries here</a:t>
            </a:r>
            <a:endParaRPr lang="en-US" sz="1200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grpSp>
        <p:nvGrpSpPr>
          <p:cNvPr id="60" name="Group 59"/>
          <p:cNvGrpSpPr/>
          <p:nvPr/>
        </p:nvGrpSpPr>
        <p:grpSpPr bwMode="auto">
          <a:xfrm>
            <a:off x="762000" y="1373505"/>
            <a:ext cx="3124200" cy="1371600"/>
            <a:chOff x="228600" y="684212"/>
            <a:chExt cx="3124200" cy="1371600"/>
          </a:xfrm>
        </p:grpSpPr>
        <p:sp>
          <p:nvSpPr>
            <p:cNvPr id="61" name="Down Arrow 60"/>
            <p:cNvSpPr>
              <a:spLocks noChangeArrowheads="1"/>
            </p:cNvSpPr>
            <p:nvPr/>
          </p:nvSpPr>
          <p:spPr bwMode="auto">
            <a:xfrm>
              <a:off x="1371600" y="1370012"/>
              <a:ext cx="609600" cy="685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476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 </a:t>
              </a:r>
              <a:endParaRPr lang="en-US" sz="1100">
                <a:solidFill>
                  <a:srgbClr val="000000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2" name="TextBox 33"/>
            <p:cNvSpPr txBox="1">
              <a:spLocks noChangeArrowheads="1"/>
            </p:cNvSpPr>
            <p:nvPr/>
          </p:nvSpPr>
          <p:spPr bwMode="auto">
            <a:xfrm>
              <a:off x="228600" y="684212"/>
              <a:ext cx="3124200" cy="8309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/>
              <a:r>
                <a:rPr lang="en-US" sz="2400" b="1">
                  <a:solidFill>
                    <a:srgbClr val="000000"/>
                  </a:solidFill>
                  <a:latin typeface="Calibri"/>
                  <a:ea typeface="Times New Roman"/>
                  <a:cs typeface="Times New Roman"/>
                </a:rPr>
                <a:t>in nature, no sharp boundaries here</a:t>
              </a:r>
              <a:endParaRPr lang="en-US" sz="1200">
                <a:solidFill>
                  <a:srgbClr val="000000"/>
                </a:solidFill>
                <a:latin typeface="Times New Roman"/>
                <a:ea typeface="Times New Roman"/>
              </a:endParaRPr>
            </a:p>
          </p:txBody>
        </p:sp>
      </p:grpSp>
      <p:sp>
        <p:nvSpPr>
          <p:cNvPr id="63" name="Rectangle 77"/>
          <p:cNvSpPr>
            <a:spLocks noChangeArrowheads="1"/>
          </p:cNvSpPr>
          <p:nvPr/>
        </p:nvSpPr>
        <p:spPr bwMode="auto">
          <a:xfrm>
            <a:off x="0" y="5372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4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28800" y="11430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>
                <a:solidFill>
                  <a:srgbClr val="000000"/>
                </a:solidFill>
              </a:rPr>
              <a:t>temperature</a:t>
            </a:r>
          </a:p>
        </p:txBody>
      </p:sp>
      <p:sp>
        <p:nvSpPr>
          <p:cNvPr id="108547" name="Rectangle 6"/>
          <p:cNvSpPr>
            <a:spLocks noChangeArrowheads="1"/>
          </p:cNvSpPr>
          <p:nvPr/>
        </p:nvSpPr>
        <p:spPr bwMode="auto">
          <a:xfrm>
            <a:off x="0" y="4943476"/>
            <a:ext cx="5715001" cy="695324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John’s temperature</a:t>
            </a:r>
            <a:endParaRPr lang="en-US" sz="28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37ºC</a:t>
            </a:r>
          </a:p>
        </p:txBody>
      </p:sp>
      <p:cxnSp>
        <p:nvCxnSpPr>
          <p:cNvPr id="108550" name="AutoShape 7"/>
          <p:cNvCxnSpPr>
            <a:cxnSpLocks noChangeShapeType="1"/>
            <a:stCxn id="11" idx="2"/>
            <a:endCxn id="15" idx="0"/>
          </p:cNvCxnSpPr>
          <p:nvPr/>
        </p:nvCxnSpPr>
        <p:spPr bwMode="auto">
          <a:xfrm flipH="1">
            <a:off x="647700" y="1981200"/>
            <a:ext cx="2400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>
          <a:xfrm>
            <a:off x="15240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37.1ºC</a:t>
            </a:r>
          </a:p>
        </p:txBody>
      </p:sp>
      <p:cxnSp>
        <p:nvCxnSpPr>
          <p:cNvPr id="108552" name="AutoShape 7"/>
          <p:cNvCxnSpPr>
            <a:cxnSpLocks noChangeShapeType="1"/>
            <a:stCxn id="11" idx="2"/>
            <a:endCxn id="21" idx="0"/>
          </p:cNvCxnSpPr>
          <p:nvPr/>
        </p:nvCxnSpPr>
        <p:spPr bwMode="auto">
          <a:xfrm flipH="1">
            <a:off x="2095500" y="1981200"/>
            <a:ext cx="9525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24"/>
          <p:cNvSpPr/>
          <p:nvPr/>
        </p:nvSpPr>
        <p:spPr>
          <a:xfrm>
            <a:off x="29718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37.2ºC</a:t>
            </a:r>
          </a:p>
        </p:txBody>
      </p:sp>
      <p:cxnSp>
        <p:nvCxnSpPr>
          <p:cNvPr id="108556" name="AutoShape 7"/>
          <p:cNvCxnSpPr>
            <a:cxnSpLocks noChangeShapeType="1"/>
            <a:stCxn id="11" idx="2"/>
            <a:endCxn id="25" idx="0"/>
          </p:cNvCxnSpPr>
          <p:nvPr/>
        </p:nvCxnSpPr>
        <p:spPr bwMode="auto">
          <a:xfrm>
            <a:off x="3048000" y="1981200"/>
            <a:ext cx="4953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26"/>
          <p:cNvSpPr/>
          <p:nvPr/>
        </p:nvSpPr>
        <p:spPr>
          <a:xfrm>
            <a:off x="4419600" y="2667000"/>
            <a:ext cx="1143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00"/>
                </a:solidFill>
              </a:rPr>
              <a:t>37.3ºC</a:t>
            </a:r>
          </a:p>
        </p:txBody>
      </p:sp>
      <p:cxnSp>
        <p:nvCxnSpPr>
          <p:cNvPr id="108558" name="AutoShape 7"/>
          <p:cNvCxnSpPr>
            <a:cxnSpLocks noChangeShapeType="1"/>
            <a:stCxn id="11" idx="2"/>
            <a:endCxn id="27" idx="0"/>
          </p:cNvCxnSpPr>
          <p:nvPr/>
        </p:nvCxnSpPr>
        <p:spPr bwMode="auto">
          <a:xfrm>
            <a:off x="3048000" y="1981200"/>
            <a:ext cx="19431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61" name="Straight Arrow Connector 38"/>
          <p:cNvCxnSpPr>
            <a:cxnSpLocks noChangeShapeType="1"/>
            <a:endCxn id="15" idx="2"/>
          </p:cNvCxnSpPr>
          <p:nvPr/>
        </p:nvCxnSpPr>
        <p:spPr bwMode="auto">
          <a:xfrm rot="5400000" flipH="1" flipV="1">
            <a:off x="-77788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2" name="TextBox 25"/>
          <p:cNvSpPr txBox="1">
            <a:spLocks noChangeArrowheads="1"/>
          </p:cNvSpPr>
          <p:nvPr/>
        </p:nvSpPr>
        <p:spPr bwMode="auto">
          <a:xfrm>
            <a:off x="0" y="3886200"/>
            <a:ext cx="13716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instantiates at t</a:t>
            </a:r>
            <a:r>
              <a:rPr lang="en-US" baseline="-25000" dirty="0">
                <a:solidFill>
                  <a:srgbClr val="000000"/>
                </a:solidFill>
              </a:rPr>
              <a:t>1</a:t>
            </a:r>
          </a:p>
        </p:txBody>
      </p:sp>
      <p:cxnSp>
        <p:nvCxnSpPr>
          <p:cNvPr id="108563" name="Straight Arrow Connector 53"/>
          <p:cNvCxnSpPr>
            <a:cxnSpLocks noChangeShapeType="1"/>
          </p:cNvCxnSpPr>
          <p:nvPr/>
        </p:nvCxnSpPr>
        <p:spPr bwMode="auto">
          <a:xfrm rot="5400000" flipH="1" flipV="1">
            <a:off x="1370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4" name="TextBox 25"/>
          <p:cNvSpPr txBox="1">
            <a:spLocks noChangeArrowheads="1"/>
          </p:cNvSpPr>
          <p:nvPr/>
        </p:nvSpPr>
        <p:spPr bwMode="auto">
          <a:xfrm>
            <a:off x="1447800" y="3886200"/>
            <a:ext cx="13716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instantiates at t</a:t>
            </a:r>
            <a:r>
              <a:rPr lang="en-US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08565" name="Straight Arrow Connector 55"/>
          <p:cNvCxnSpPr>
            <a:cxnSpLocks noChangeShapeType="1"/>
          </p:cNvCxnSpPr>
          <p:nvPr/>
        </p:nvCxnSpPr>
        <p:spPr bwMode="auto">
          <a:xfrm rot="5400000" flipH="1" flipV="1">
            <a:off x="2894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6" name="TextBox 25"/>
          <p:cNvSpPr txBox="1">
            <a:spLocks noChangeArrowheads="1"/>
          </p:cNvSpPr>
          <p:nvPr/>
        </p:nvSpPr>
        <p:spPr bwMode="auto">
          <a:xfrm>
            <a:off x="2895600" y="3886200"/>
            <a:ext cx="1371600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instantiates at t</a:t>
            </a:r>
            <a:r>
              <a:rPr lang="en-US" baseline="-25000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08567" name="Straight Arrow Connector 57"/>
          <p:cNvCxnSpPr>
            <a:cxnSpLocks noChangeShapeType="1"/>
          </p:cNvCxnSpPr>
          <p:nvPr/>
        </p:nvCxnSpPr>
        <p:spPr bwMode="auto">
          <a:xfrm rot="5400000" flipH="1" flipV="1">
            <a:off x="4418012" y="4217988"/>
            <a:ext cx="1438275" cy="12700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8" name="TextBox 25"/>
          <p:cNvSpPr txBox="1">
            <a:spLocks noChangeArrowheads="1"/>
          </p:cNvSpPr>
          <p:nvPr/>
        </p:nvSpPr>
        <p:spPr bwMode="auto">
          <a:xfrm>
            <a:off x="4343400" y="3886200"/>
            <a:ext cx="1371601" cy="646113"/>
          </a:xfrm>
          <a:prstGeom prst="rect">
            <a:avLst/>
          </a:prstGeom>
          <a:solidFill>
            <a:srgbClr val="FFFF00">
              <a:alpha val="6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instantiates at t</a:t>
            </a:r>
            <a:r>
              <a:rPr lang="en-US" baseline="-25000" dirty="0">
                <a:solidFill>
                  <a:srgbClr val="000000"/>
                </a:solidFill>
              </a:rPr>
              <a:t>4</a:t>
            </a:r>
          </a:p>
        </p:txBody>
      </p:sp>
      <p:cxnSp>
        <p:nvCxnSpPr>
          <p:cNvPr id="108575" name="Straight Connector 32"/>
          <p:cNvCxnSpPr>
            <a:cxnSpLocks noChangeShapeType="1"/>
          </p:cNvCxnSpPr>
          <p:nvPr/>
        </p:nvCxnSpPr>
        <p:spPr bwMode="auto">
          <a:xfrm>
            <a:off x="-506413" y="4724400"/>
            <a:ext cx="10668001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" name="Straight Connector 2"/>
          <p:cNvCxnSpPr/>
          <p:nvPr/>
        </p:nvCxnSpPr>
        <p:spPr bwMode="auto">
          <a:xfrm>
            <a:off x="5638800" y="0"/>
            <a:ext cx="101422" cy="6858000"/>
          </a:xfrm>
          <a:prstGeom prst="line">
            <a:avLst/>
          </a:prstGeom>
          <a:solidFill>
            <a:schemeClr val="accent1"/>
          </a:solidFill>
          <a:ln w="5270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791033" y="84601"/>
            <a:ext cx="218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continuants</a:t>
            </a:r>
            <a:endParaRPr lang="en-US" sz="32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26199" y="88230"/>
            <a:ext cx="2184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occurrents</a:t>
            </a:r>
            <a:endParaRPr lang="en-US" sz="32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019800" y="4937963"/>
            <a:ext cx="2819400" cy="700837"/>
          </a:xfrm>
          <a:prstGeom prst="rect">
            <a:avLst/>
          </a:prstGeom>
          <a:noFill/>
          <a:ln w="47625" cmpd="dbl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the course of John’s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temperature</a:t>
            </a:r>
            <a:endParaRPr lang="en-US" sz="24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1219200"/>
            <a:ext cx="2438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3000" dirty="0" smtClean="0">
                <a:solidFill>
                  <a:srgbClr val="000000"/>
                </a:solidFill>
              </a:rPr>
              <a:t>course of temperature</a:t>
            </a:r>
            <a:endParaRPr lang="en-US" sz="3000" dirty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stCxn id="38" idx="2"/>
            <a:endCxn id="108547" idx="2"/>
          </p:cNvCxnSpPr>
          <p:nvPr/>
        </p:nvCxnSpPr>
        <p:spPr bwMode="auto">
          <a:xfrm rot="5400000">
            <a:off x="5143501" y="3352801"/>
            <a:ext cx="12700" cy="4571999"/>
          </a:xfrm>
          <a:prstGeom prst="bentConnector3">
            <a:avLst>
              <a:gd name="adj1" fmla="val 3774205"/>
            </a:avLst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19500" y="579120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has_participant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 rot="5245250">
            <a:off x="4614430" y="110887"/>
            <a:ext cx="2829789" cy="5600363"/>
          </a:xfrm>
          <a:prstGeom prst="arc">
            <a:avLst/>
          </a:prstGeom>
          <a:ln w="603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16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124" charset="0"/>
            <a:ea typeface="ＭＳ Ｐゴシック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Neue" pitchFamily="124" charset="0"/>
            <a:ea typeface="ＭＳ Ｐゴシック" pitchFamily="124" charset="-128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CEC6A8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E3DFD1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1502</Words>
  <Application>Microsoft Office PowerPoint</Application>
  <PresentationFormat>On-screen Show (4:3)</PresentationFormat>
  <Paragraphs>540</Paragraphs>
  <Slides>42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Office Theme</vt:lpstr>
      <vt:lpstr>Default Design</vt:lpstr>
      <vt:lpstr>Network</vt:lpstr>
      <vt:lpstr>1_Default Design</vt:lpstr>
      <vt:lpstr>2_Default Design</vt:lpstr>
      <vt:lpstr>3_Default Design</vt:lpstr>
      <vt:lpstr>2_Office Theme</vt:lpstr>
      <vt:lpstr>Microsoft Excel Chart</vt:lpstr>
      <vt:lpstr>The Ontology for General Medical Science</vt:lpstr>
      <vt:lpstr>The 3 Gene Ontologies (GO)</vt:lpstr>
      <vt:lpstr>Basic Formal Ontology</vt:lpstr>
      <vt:lpstr>Blinding Flash of the Obvious</vt:lpstr>
      <vt:lpstr>Basic Formal Ontology</vt:lpstr>
      <vt:lpstr>PowerPoint Presentation</vt:lpstr>
      <vt:lpstr>PowerPoint Presentation</vt:lpstr>
      <vt:lpstr>PowerPoint Presentation</vt:lpstr>
      <vt:lpstr>PowerPoint Presentation</vt:lpstr>
      <vt:lpstr>A Chart representing how John’s temperature changes</vt:lpstr>
      <vt:lpstr>A Chart representing how John’s temperature changes</vt:lpstr>
      <vt:lpstr>BFO: The Very Top</vt:lpstr>
      <vt:lpstr>Blinding Flash of the Obvious</vt:lpstr>
      <vt:lpstr>Blinding Flash of the Obvious</vt:lpstr>
      <vt:lpstr>Blinding Flash of the Obvious</vt:lpstr>
      <vt:lpstr>PowerPoint Presentation</vt:lpstr>
      <vt:lpstr>PowerPoint Presentation</vt:lpstr>
      <vt:lpstr>PowerPoint Presentation</vt:lpstr>
      <vt:lpstr>PowerPoint Presentation</vt:lpstr>
      <vt:lpstr>BFO: The Very Top</vt:lpstr>
      <vt:lpstr>Disposition</vt:lpstr>
      <vt:lpstr>Disposition</vt:lpstr>
      <vt:lpstr>Function  - of liver: to store glycogen - of birth canal: to enable transport - of eye: to see - of mitochondrion: to produce ATP  functions are dispositions which are designed or selected for  </vt:lpstr>
      <vt:lpstr>PowerPoint Presentation</vt:lpstr>
      <vt:lpstr>OGMS</vt:lpstr>
      <vt:lpstr>Big Picture (with thanks to Richard Scheuermann)</vt:lpstr>
      <vt:lpstr>Physical Disorder</vt:lpstr>
      <vt:lpstr>Physical Disorder</vt:lpstr>
      <vt:lpstr>Clinically abnormal</vt:lpstr>
      <vt:lpstr>Disorder</vt:lpstr>
      <vt:lpstr>Disorder</vt:lpstr>
      <vt:lpstr>Big Picture (with thanks to Richard Scheuermann)</vt:lpstr>
      <vt:lpstr>Elucidation of Primitive Terms</vt:lpstr>
      <vt:lpstr>Definitions - Foundational Terms</vt:lpstr>
      <vt:lpstr>Dispositions and Predispositions</vt:lpstr>
      <vt:lpstr>PowerPoint Presentation</vt:lpstr>
      <vt:lpstr>PowerPoint Presentation</vt:lpstr>
      <vt:lpstr>Cirrhosis - environmental exposure</vt:lpstr>
      <vt:lpstr>Huntington’s Disease - genetic</vt:lpstr>
      <vt:lpstr>HNPCC - genetic pre-disposition</vt:lpstr>
      <vt:lpstr>Arterial Aneurysm</vt:lpstr>
      <vt:lpstr>Influenza - infectious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BFO and Disease</dc:title>
  <dc:creator>phismith</dc:creator>
  <cp:lastModifiedBy>phismith</cp:lastModifiedBy>
  <cp:revision>11</cp:revision>
  <dcterms:created xsi:type="dcterms:W3CDTF">2012-08-19T16:57:12Z</dcterms:created>
  <dcterms:modified xsi:type="dcterms:W3CDTF">2012-11-05T18:34:37Z</dcterms:modified>
</cp:coreProperties>
</file>