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3" r:id="rId6"/>
    <p:sldId id="262" r:id="rId7"/>
    <p:sldId id="264" r:id="rId8"/>
    <p:sldId id="265" r:id="rId9"/>
    <p:sldId id="266" r:id="rId10"/>
    <p:sldId id="269" r:id="rId11"/>
    <p:sldId id="270" r:id="rId12"/>
    <p:sldId id="267" r:id="rId13"/>
    <p:sldId id="268" r:id="rId14"/>
    <p:sldId id="271" r:id="rId15"/>
    <p:sldId id="274" r:id="rId16"/>
    <p:sldId id="272" r:id="rId17"/>
    <p:sldId id="273" r:id="rId18"/>
    <p:sldId id="260" r:id="rId19"/>
    <p:sldId id="275" r:id="rId20"/>
    <p:sldId id="276" r:id="rId21"/>
    <p:sldId id="261" r:id="rId22"/>
    <p:sldId id="278" r:id="rId23"/>
    <p:sldId id="277" r:id="rId24"/>
    <p:sldId id="280" r:id="rId25"/>
    <p:sldId id="279" r:id="rId26"/>
    <p:sldId id="282"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4" d="100"/>
          <a:sy n="74" d="100"/>
        </p:scale>
        <p:origin x="-960"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CBAD9F-B963-3743-8EDA-4F9A15999A4B}" type="datetimeFigureOut">
              <a:rPr lang="en-US" smtClean="0"/>
              <a:t>11/26/2012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C1BE64-FC42-E445-B958-69AAF066786E}" type="slidenum">
              <a:rPr lang="en-US" smtClean="0"/>
              <a:t>‹#›</a:t>
            </a:fld>
            <a:endParaRPr lang="en-US"/>
          </a:p>
        </p:txBody>
      </p:sp>
    </p:spTree>
    <p:extLst>
      <p:ext uri="{BB962C8B-B14F-4D97-AF65-F5344CB8AC3E}">
        <p14:creationId xmlns:p14="http://schemas.microsoft.com/office/powerpoint/2010/main" val="9278064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courtesy</a:t>
            </a:r>
            <a:r>
              <a:rPr lang="en-US" baseline="0" dirty="0" smtClean="0"/>
              <a:t> of Barry Smith</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2</a:t>
            </a:fld>
            <a:endParaRPr lang="en-US"/>
          </a:p>
        </p:txBody>
      </p:sp>
    </p:spTree>
    <p:extLst>
      <p:ext uri="{BB962C8B-B14F-4D97-AF65-F5344CB8AC3E}">
        <p14:creationId xmlns:p14="http://schemas.microsoft.com/office/powerpoint/2010/main" val="2708068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These may be divided into subpopulations, for example, the north and south populations of lake fish.</a:t>
            </a:r>
          </a:p>
          <a:p>
            <a:r>
              <a:rPr lang="en-US" dirty="0" smtClean="0"/>
              <a:t>Often,</a:t>
            </a:r>
            <a:r>
              <a:rPr lang="en-US" baseline="0" dirty="0" smtClean="0"/>
              <a:t> genetic studies are used to determine the boundaries of a population. </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10</a:t>
            </a:fld>
            <a:endParaRPr lang="en-US"/>
          </a:p>
        </p:txBody>
      </p:sp>
    </p:spTree>
    <p:extLst>
      <p:ext uri="{BB962C8B-B14F-4D97-AF65-F5344CB8AC3E}">
        <p14:creationId xmlns:p14="http://schemas.microsoft.com/office/powerpoint/2010/main" val="93597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a:t>
            </a:r>
            <a:r>
              <a:rPr lang="en-US" baseline="0" dirty="0" smtClean="0"/>
              <a:t> is not interaction, why would someone bother to study it.</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13</a:t>
            </a:fld>
            <a:endParaRPr lang="en-US"/>
          </a:p>
        </p:txBody>
      </p:sp>
    </p:spTree>
    <p:extLst>
      <p:ext uri="{BB962C8B-B14F-4D97-AF65-F5344CB8AC3E}">
        <p14:creationId xmlns:p14="http://schemas.microsoft.com/office/powerpoint/2010/main" val="20124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discuss</a:t>
            </a:r>
            <a:r>
              <a:rPr lang="en-US" baseline="0" dirty="0" smtClean="0"/>
              <a:t> how </a:t>
            </a:r>
            <a:r>
              <a:rPr lang="en-US" baseline="0" dirty="0" err="1" smtClean="0"/>
              <a:t>ENVO:biome</a:t>
            </a:r>
            <a:r>
              <a:rPr lang="en-US" baseline="0" dirty="0" smtClean="0"/>
              <a:t> should relate to </a:t>
            </a:r>
            <a:r>
              <a:rPr lang="en-US" baseline="0" dirty="0" err="1" smtClean="0"/>
              <a:t>PCO:ecological</a:t>
            </a:r>
            <a:r>
              <a:rPr lang="en-US" baseline="0" dirty="0" smtClean="0"/>
              <a:t> community</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17</a:t>
            </a:fld>
            <a:endParaRPr lang="en-US"/>
          </a:p>
        </p:txBody>
      </p:sp>
    </p:spTree>
    <p:extLst>
      <p:ext uri="{BB962C8B-B14F-4D97-AF65-F5344CB8AC3E}">
        <p14:creationId xmlns:p14="http://schemas.microsoft.com/office/powerpoint/2010/main" val="44203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population or community quality may depend on the qualities of individual organisms in the population</a:t>
            </a:r>
            <a:r>
              <a:rPr lang="en-US" baseline="0" dirty="0" smtClean="0"/>
              <a:t> or </a:t>
            </a:r>
            <a:r>
              <a:rPr lang="en-US" dirty="0" smtClean="0"/>
              <a:t>community, but cannot be measured or described for a single individual.</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18</a:t>
            </a:fld>
            <a:endParaRPr lang="en-US"/>
          </a:p>
        </p:txBody>
      </p:sp>
    </p:spTree>
    <p:extLst>
      <p:ext uri="{BB962C8B-B14F-4D97-AF65-F5344CB8AC3E}">
        <p14:creationId xmlns:p14="http://schemas.microsoft.com/office/powerpoint/2010/main" val="197584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population or community could be considered an integrated living</a:t>
            </a:r>
            <a:r>
              <a:rPr lang="en-US" baseline="0" dirty="0" smtClean="0"/>
              <a:t> unit.</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23</a:t>
            </a:fld>
            <a:endParaRPr lang="en-US"/>
          </a:p>
        </p:txBody>
      </p:sp>
    </p:spTree>
    <p:extLst>
      <p:ext uri="{BB962C8B-B14F-4D97-AF65-F5344CB8AC3E}">
        <p14:creationId xmlns:p14="http://schemas.microsoft.com/office/powerpoint/2010/main" val="290877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these terms are already in the GO. PCO</a:t>
            </a:r>
            <a:r>
              <a:rPr lang="en-US" baseline="0" dirty="0" smtClean="0"/>
              <a:t> will work with GO to define new terms, then import them into PCO.</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25</a:t>
            </a:fld>
            <a:endParaRPr lang="en-US"/>
          </a:p>
        </p:txBody>
      </p:sp>
    </p:spTree>
    <p:extLst>
      <p:ext uri="{BB962C8B-B14F-4D97-AF65-F5344CB8AC3E}">
        <p14:creationId xmlns:p14="http://schemas.microsoft.com/office/powerpoint/2010/main" val="3484923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Qualities</a:t>
            </a:r>
            <a:r>
              <a:rPr lang="en-US" baseline="0" dirty="0" smtClean="0"/>
              <a:t> link out to databases of traits.</a:t>
            </a:r>
            <a:endParaRPr lang="en-US" dirty="0"/>
          </a:p>
        </p:txBody>
      </p:sp>
      <p:sp>
        <p:nvSpPr>
          <p:cNvPr id="4" name="Slide Number Placeholder 3"/>
          <p:cNvSpPr>
            <a:spLocks noGrp="1"/>
          </p:cNvSpPr>
          <p:nvPr>
            <p:ph type="sldNum" sz="quarter" idx="10"/>
          </p:nvPr>
        </p:nvSpPr>
        <p:spPr/>
        <p:txBody>
          <a:bodyPr/>
          <a:lstStyle/>
          <a:p>
            <a:fld id="{DFC1BE64-FC42-E445-B958-69AAF066786E}" type="slidenum">
              <a:rPr lang="en-US" smtClean="0"/>
              <a:t>27</a:t>
            </a:fld>
            <a:endParaRPr lang="en-US"/>
          </a:p>
        </p:txBody>
      </p:sp>
    </p:spTree>
    <p:extLst>
      <p:ext uri="{BB962C8B-B14F-4D97-AF65-F5344CB8AC3E}">
        <p14:creationId xmlns:p14="http://schemas.microsoft.com/office/powerpoint/2010/main" val="34461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1E9C21-3DF8-9D49-A63A-57A489D2BE99}"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277506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9C21-3DF8-9D49-A63A-57A489D2BE99}"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388516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9C21-3DF8-9D49-A63A-57A489D2BE99}"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176822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E9C21-3DF8-9D49-A63A-57A489D2BE99}"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227473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1E9C21-3DF8-9D49-A63A-57A489D2BE99}"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32203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1E9C21-3DF8-9D49-A63A-57A489D2BE99}"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292422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E9C21-3DF8-9D49-A63A-57A489D2BE99}" type="datetimeFigureOut">
              <a:rPr lang="en-US" smtClean="0"/>
              <a:t>11/26/2012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255283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1E9C21-3DF8-9D49-A63A-57A489D2BE99}" type="datetimeFigureOut">
              <a:rPr lang="en-US" smtClean="0"/>
              <a:t>11/26/2012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20691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E9C21-3DF8-9D49-A63A-57A489D2BE99}" type="datetimeFigureOut">
              <a:rPr lang="en-US" smtClean="0"/>
              <a:t>11/26/2012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164185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9C21-3DF8-9D49-A63A-57A489D2BE99}"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128990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1E9C21-3DF8-9D49-A63A-57A489D2BE99}"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08640-487D-FB40-93FD-0D5922FC28A5}" type="slidenum">
              <a:rPr lang="en-US" smtClean="0"/>
              <a:t>‹#›</a:t>
            </a:fld>
            <a:endParaRPr lang="en-US"/>
          </a:p>
        </p:txBody>
      </p:sp>
    </p:spTree>
    <p:extLst>
      <p:ext uri="{BB962C8B-B14F-4D97-AF65-F5344CB8AC3E}">
        <p14:creationId xmlns:p14="http://schemas.microsoft.com/office/powerpoint/2010/main" val="126817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E9C21-3DF8-9D49-A63A-57A489D2BE99}" type="datetimeFigureOut">
              <a:rPr lang="en-US" smtClean="0"/>
              <a:t>11/26/2012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08640-487D-FB40-93FD-0D5922FC28A5}" type="slidenum">
              <a:rPr lang="en-US" smtClean="0"/>
              <a:t>‹#›</a:t>
            </a:fld>
            <a:endParaRPr lang="en-US"/>
          </a:p>
        </p:txBody>
      </p:sp>
    </p:spTree>
    <p:extLst>
      <p:ext uri="{BB962C8B-B14F-4D97-AF65-F5344CB8AC3E}">
        <p14:creationId xmlns:p14="http://schemas.microsoft.com/office/powerpoint/2010/main" val="1570572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ode.google.com/p/popcomm-ontolog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nvironmentontolog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5444"/>
            <a:ext cx="7772400" cy="1470025"/>
          </a:xfrm>
        </p:spPr>
        <p:txBody>
          <a:bodyPr/>
          <a:lstStyle/>
          <a:p>
            <a:r>
              <a:rPr lang="en-US" dirty="0" smtClean="0"/>
              <a:t>Introduction to the Population and Community Ontology (PCO)</a:t>
            </a:r>
            <a:endParaRPr lang="en-US" dirty="0"/>
          </a:p>
        </p:txBody>
      </p:sp>
      <p:sp>
        <p:nvSpPr>
          <p:cNvPr id="3" name="Subtitle 2"/>
          <p:cNvSpPr>
            <a:spLocks noGrp="1"/>
          </p:cNvSpPr>
          <p:nvPr>
            <p:ph type="subTitle" idx="1"/>
          </p:nvPr>
        </p:nvSpPr>
        <p:spPr>
          <a:xfrm>
            <a:off x="870440" y="3886200"/>
            <a:ext cx="7587760" cy="1752600"/>
          </a:xfrm>
        </p:spPr>
        <p:txBody>
          <a:bodyPr>
            <a:normAutofit fontScale="85000" lnSpcReduction="20000"/>
          </a:bodyPr>
          <a:lstStyle/>
          <a:p>
            <a:r>
              <a:rPr lang="en-US" dirty="0" smtClean="0"/>
              <a:t>Ramona Walls</a:t>
            </a:r>
          </a:p>
          <a:p>
            <a:r>
              <a:rPr lang="en-US" dirty="0" smtClean="0"/>
              <a:t>rlwalls2008@gmail.com</a:t>
            </a:r>
          </a:p>
          <a:p>
            <a:r>
              <a:rPr lang="en-US" dirty="0" smtClean="0">
                <a:hlinkClick r:id="rId2"/>
              </a:rPr>
              <a:t>http://code.google.com/p/popcomm-ontology/</a:t>
            </a:r>
            <a:r>
              <a:rPr lang="en-US" dirty="0" smtClean="0"/>
              <a:t> </a:t>
            </a:r>
          </a:p>
          <a:p>
            <a:r>
              <a:rPr lang="en-US" dirty="0" err="1" smtClean="0"/>
              <a:t>popcomm-ontology@googlegroups.com</a:t>
            </a:r>
            <a:endParaRPr lang="en-US" dirty="0"/>
          </a:p>
        </p:txBody>
      </p:sp>
    </p:spTree>
    <p:extLst>
      <p:ext uri="{BB962C8B-B14F-4D97-AF65-F5344CB8AC3E}">
        <p14:creationId xmlns:p14="http://schemas.microsoft.com/office/powerpoint/2010/main" val="351468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(possible) populations:</a:t>
            </a:r>
            <a:endParaRPr lang="en-US" dirty="0"/>
          </a:p>
        </p:txBody>
      </p:sp>
      <p:sp>
        <p:nvSpPr>
          <p:cNvPr id="3" name="Content Placeholder 2"/>
          <p:cNvSpPr>
            <a:spLocks noGrp="1"/>
          </p:cNvSpPr>
          <p:nvPr>
            <p:ph idx="1"/>
          </p:nvPr>
        </p:nvSpPr>
        <p:spPr/>
        <p:txBody>
          <a:bodyPr/>
          <a:lstStyle/>
          <a:p>
            <a:r>
              <a:rPr lang="en-US" dirty="0"/>
              <a:t>A herd of </a:t>
            </a:r>
            <a:r>
              <a:rPr lang="en-US" dirty="0" smtClean="0"/>
              <a:t>cattle</a:t>
            </a:r>
          </a:p>
          <a:p>
            <a:r>
              <a:rPr lang="en-US" dirty="0"/>
              <a:t>The sunfish living in Roth </a:t>
            </a:r>
            <a:r>
              <a:rPr lang="en-US" dirty="0" smtClean="0"/>
              <a:t>Pond</a:t>
            </a:r>
          </a:p>
          <a:p>
            <a:r>
              <a:rPr lang="en-US" dirty="0"/>
              <a:t>The lady slipper orchids living in Kettle Hole County </a:t>
            </a:r>
            <a:r>
              <a:rPr lang="en-US" dirty="0" smtClean="0"/>
              <a:t>Park</a:t>
            </a:r>
            <a:endParaRPr lang="en-US" dirty="0"/>
          </a:p>
          <a:p>
            <a:r>
              <a:rPr lang="en-US" dirty="0" smtClean="0"/>
              <a:t>The pigeons in Central Park</a:t>
            </a:r>
          </a:p>
          <a:p>
            <a:r>
              <a:rPr lang="en-US" dirty="0" smtClean="0"/>
              <a:t>The people of Buffalo</a:t>
            </a:r>
          </a:p>
          <a:p>
            <a:endParaRPr lang="en-US" dirty="0" smtClean="0"/>
          </a:p>
          <a:p>
            <a:endParaRPr lang="en-US" dirty="0" smtClean="0"/>
          </a:p>
        </p:txBody>
      </p:sp>
    </p:spTree>
    <p:extLst>
      <p:ext uri="{BB962C8B-B14F-4D97-AF65-F5344CB8AC3E}">
        <p14:creationId xmlns:p14="http://schemas.microsoft.com/office/powerpoint/2010/main" val="20959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Collections of organisms of a single species that are </a:t>
            </a:r>
            <a:r>
              <a:rPr lang="en-US" b="1" dirty="0" smtClean="0"/>
              <a:t>not</a:t>
            </a:r>
            <a:r>
              <a:rPr lang="en-US" dirty="0" smtClean="0"/>
              <a:t> populations:</a:t>
            </a:r>
            <a:endParaRPr lang="en-US" dirty="0"/>
          </a:p>
        </p:txBody>
      </p:sp>
      <p:sp>
        <p:nvSpPr>
          <p:cNvPr id="3" name="Content Placeholder 2"/>
          <p:cNvSpPr>
            <a:spLocks noGrp="1"/>
          </p:cNvSpPr>
          <p:nvPr>
            <p:ph idx="1"/>
          </p:nvPr>
        </p:nvSpPr>
        <p:spPr/>
        <p:txBody>
          <a:bodyPr/>
          <a:lstStyle/>
          <a:p>
            <a:r>
              <a:rPr lang="en-US" dirty="0"/>
              <a:t>People with malaria</a:t>
            </a:r>
          </a:p>
          <a:p>
            <a:r>
              <a:rPr lang="en-US" dirty="0"/>
              <a:t>People immune to HIV</a:t>
            </a:r>
          </a:p>
          <a:p>
            <a:r>
              <a:rPr lang="en-US" dirty="0" smtClean="0"/>
              <a:t>Every oak tree in Pennsylvania</a:t>
            </a:r>
          </a:p>
          <a:p>
            <a:r>
              <a:rPr lang="en-US" dirty="0" smtClean="0"/>
              <a:t>Five sunfish chosen randomly from Roth Pond</a:t>
            </a:r>
            <a:endParaRPr lang="en-US" dirty="0"/>
          </a:p>
        </p:txBody>
      </p:sp>
    </p:spTree>
    <p:extLst>
      <p:ext uri="{BB962C8B-B14F-4D97-AF65-F5344CB8AC3E}">
        <p14:creationId xmlns:p14="http://schemas.microsoft.com/office/powerpoint/2010/main" val="1463727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28" y="274638"/>
            <a:ext cx="7408691" cy="1143000"/>
          </a:xfrm>
        </p:spPr>
        <p:txBody>
          <a:bodyPr>
            <a:normAutofit fontScale="90000"/>
          </a:bodyPr>
          <a:lstStyle/>
          <a:p>
            <a:r>
              <a:rPr lang="en-US" dirty="0" smtClean="0"/>
              <a:t>Definitions of </a:t>
            </a:r>
            <a:r>
              <a:rPr lang="en-US" b="1" dirty="0" smtClean="0"/>
              <a:t>ecological</a:t>
            </a:r>
            <a:r>
              <a:rPr lang="en-US" dirty="0" smtClean="0"/>
              <a:t> </a:t>
            </a:r>
            <a:r>
              <a:rPr lang="en-US" b="1" dirty="0" smtClean="0"/>
              <a:t>community</a:t>
            </a:r>
            <a:r>
              <a:rPr lang="en-US" dirty="0" smtClean="0"/>
              <a:t> from some ecologists:</a:t>
            </a:r>
            <a:endParaRPr lang="en-US" dirty="0"/>
          </a:p>
        </p:txBody>
      </p:sp>
      <p:sp>
        <p:nvSpPr>
          <p:cNvPr id="3" name="Content Placeholder 2"/>
          <p:cNvSpPr>
            <a:spLocks noGrp="1"/>
          </p:cNvSpPr>
          <p:nvPr>
            <p:ph idx="1"/>
          </p:nvPr>
        </p:nvSpPr>
        <p:spPr/>
        <p:txBody>
          <a:bodyPr/>
          <a:lstStyle/>
          <a:p>
            <a:r>
              <a:rPr lang="en-US" dirty="0" smtClean="0"/>
              <a:t>From Morin’s </a:t>
            </a:r>
            <a:r>
              <a:rPr lang="en-US" b="1" dirty="0" smtClean="0"/>
              <a:t>Community Ecology </a:t>
            </a:r>
            <a:r>
              <a:rPr lang="en-US" dirty="0" smtClean="0"/>
              <a:t>(paraphrased): A </a:t>
            </a:r>
            <a:r>
              <a:rPr lang="en-US" dirty="0"/>
              <a:t>collection of organisms of at least two different species, living in a particular area</a:t>
            </a:r>
            <a:r>
              <a:rPr lang="en-US" dirty="0" smtClean="0"/>
              <a:t>.</a:t>
            </a:r>
          </a:p>
          <a:p>
            <a:r>
              <a:rPr lang="en-US" dirty="0" smtClean="0"/>
              <a:t>From </a:t>
            </a:r>
            <a:r>
              <a:rPr lang="en-US" dirty="0" err="1" smtClean="0"/>
              <a:t>Begon</a:t>
            </a:r>
            <a:r>
              <a:rPr lang="en-US" dirty="0" smtClean="0"/>
              <a:t> et al.’s </a:t>
            </a:r>
            <a:r>
              <a:rPr lang="en-US" b="1" dirty="0" smtClean="0"/>
              <a:t>Ecology</a:t>
            </a:r>
            <a:r>
              <a:rPr lang="en-US" dirty="0" smtClean="0"/>
              <a:t>: The species that occur together in space and time.</a:t>
            </a:r>
            <a:endParaRPr lang="en-US" dirty="0"/>
          </a:p>
        </p:txBody>
      </p:sp>
    </p:spTree>
    <p:extLst>
      <p:ext uri="{BB962C8B-B14F-4D97-AF65-F5344CB8AC3E}">
        <p14:creationId xmlns:p14="http://schemas.microsoft.com/office/powerpoint/2010/main" val="68691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Essential elements of the definition of an ecological community:</a:t>
            </a:r>
            <a:endParaRPr lang="en-US" dirty="0"/>
          </a:p>
        </p:txBody>
      </p:sp>
      <p:sp>
        <p:nvSpPr>
          <p:cNvPr id="3" name="Content Placeholder 2"/>
          <p:cNvSpPr>
            <a:spLocks noGrp="1"/>
          </p:cNvSpPr>
          <p:nvPr>
            <p:ph idx="1"/>
          </p:nvPr>
        </p:nvSpPr>
        <p:spPr>
          <a:xfrm>
            <a:off x="457200" y="1600200"/>
            <a:ext cx="8229600" cy="5085799"/>
          </a:xfrm>
        </p:spPr>
        <p:txBody>
          <a:bodyPr>
            <a:normAutofit lnSpcReduction="10000"/>
          </a:bodyPr>
          <a:lstStyle/>
          <a:p>
            <a:r>
              <a:rPr lang="en-US" dirty="0" smtClean="0"/>
              <a:t>More than one organism </a:t>
            </a:r>
          </a:p>
          <a:p>
            <a:r>
              <a:rPr lang="en-US" dirty="0" smtClean="0"/>
              <a:t>Members of at least two species</a:t>
            </a:r>
          </a:p>
          <a:p>
            <a:r>
              <a:rPr lang="en-US" dirty="0"/>
              <a:t>G</a:t>
            </a:r>
            <a:r>
              <a:rPr lang="en-US" dirty="0" smtClean="0"/>
              <a:t>eographical proximity  – living in the same area</a:t>
            </a:r>
          </a:p>
          <a:p>
            <a:endParaRPr lang="en-US" dirty="0" smtClean="0"/>
          </a:p>
          <a:p>
            <a:pPr marL="0" indent="0">
              <a:buNone/>
            </a:pPr>
            <a:r>
              <a:rPr lang="en-US" dirty="0" smtClean="0"/>
              <a:t>Definitions disagree on whether or not:</a:t>
            </a:r>
          </a:p>
          <a:p>
            <a:r>
              <a:rPr lang="en-US" dirty="0" smtClean="0"/>
              <a:t>the </a:t>
            </a:r>
            <a:r>
              <a:rPr lang="en-US" dirty="0" smtClean="0">
                <a:solidFill>
                  <a:srgbClr val="4F81BD"/>
                </a:solidFill>
              </a:rPr>
              <a:t>organisms must interact with each other</a:t>
            </a:r>
            <a:r>
              <a:rPr lang="en-US" dirty="0" smtClean="0"/>
              <a:t> (but generally some interaction is assumed)</a:t>
            </a:r>
          </a:p>
          <a:p>
            <a:r>
              <a:rPr lang="en-US" dirty="0" smtClean="0"/>
              <a:t>a community </a:t>
            </a:r>
            <a:r>
              <a:rPr lang="en-US" dirty="0" smtClean="0">
                <a:solidFill>
                  <a:srgbClr val="4F81BD"/>
                </a:solidFill>
              </a:rPr>
              <a:t>must include all organisms </a:t>
            </a:r>
            <a:r>
              <a:rPr lang="en-US" dirty="0" smtClean="0"/>
              <a:t>present at a location</a:t>
            </a:r>
          </a:p>
        </p:txBody>
      </p:sp>
    </p:spTree>
    <p:extLst>
      <p:ext uri="{BB962C8B-B14F-4D97-AF65-F5344CB8AC3E}">
        <p14:creationId xmlns:p14="http://schemas.microsoft.com/office/powerpoint/2010/main" val="311194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borders of an ecological community may be defined by:</a:t>
            </a:r>
            <a:endParaRPr lang="en-US" dirty="0"/>
          </a:p>
        </p:txBody>
      </p:sp>
      <p:sp>
        <p:nvSpPr>
          <p:cNvPr id="3" name="Content Placeholder 2"/>
          <p:cNvSpPr>
            <a:spLocks noGrp="1"/>
          </p:cNvSpPr>
          <p:nvPr>
            <p:ph idx="1"/>
          </p:nvPr>
        </p:nvSpPr>
        <p:spPr/>
        <p:txBody>
          <a:bodyPr/>
          <a:lstStyle/>
          <a:p>
            <a:r>
              <a:rPr lang="en-US" dirty="0" smtClean="0"/>
              <a:t>discrete physical or habitat boundaries</a:t>
            </a:r>
          </a:p>
          <a:p>
            <a:pPr lvl="1"/>
            <a:r>
              <a:rPr lang="en-US" dirty="0" smtClean="0"/>
              <a:t>the biota of a pond, a decaying carcass, your gut</a:t>
            </a:r>
          </a:p>
          <a:p>
            <a:r>
              <a:rPr lang="en-US" dirty="0" smtClean="0"/>
              <a:t>the presences of a dominant species</a:t>
            </a:r>
          </a:p>
          <a:p>
            <a:pPr lvl="1"/>
            <a:r>
              <a:rPr lang="en-US" dirty="0" smtClean="0"/>
              <a:t>beech forest community</a:t>
            </a:r>
          </a:p>
          <a:p>
            <a:pPr lvl="1"/>
            <a:r>
              <a:rPr lang="en-US" dirty="0" smtClean="0"/>
              <a:t>tall grass prairie community</a:t>
            </a:r>
          </a:p>
          <a:p>
            <a:r>
              <a:rPr lang="en-US" dirty="0" smtClean="0"/>
              <a:t>statistically similar species composition in multidimensional space</a:t>
            </a:r>
          </a:p>
          <a:p>
            <a:r>
              <a:rPr lang="en-US" dirty="0" smtClean="0"/>
              <a:t>significant interactions among members</a:t>
            </a:r>
          </a:p>
          <a:p>
            <a:endParaRPr lang="en-US" dirty="0"/>
          </a:p>
        </p:txBody>
      </p:sp>
    </p:spTree>
    <p:extLst>
      <p:ext uri="{BB962C8B-B14F-4D97-AF65-F5344CB8AC3E}">
        <p14:creationId xmlns:p14="http://schemas.microsoft.com/office/powerpoint/2010/main" val="3037432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subsets (sub-classes) of ecological community</a:t>
            </a:r>
            <a:endParaRPr lang="en-US" dirty="0"/>
          </a:p>
        </p:txBody>
      </p:sp>
      <p:sp>
        <p:nvSpPr>
          <p:cNvPr id="3" name="Content Placeholder 2"/>
          <p:cNvSpPr>
            <a:spLocks noGrp="1"/>
          </p:cNvSpPr>
          <p:nvPr>
            <p:ph idx="1"/>
          </p:nvPr>
        </p:nvSpPr>
        <p:spPr/>
        <p:txBody>
          <a:bodyPr>
            <a:normAutofit/>
          </a:bodyPr>
          <a:lstStyle/>
          <a:p>
            <a:r>
              <a:rPr lang="en-US" b="1" dirty="0" smtClean="0"/>
              <a:t>guild:</a:t>
            </a:r>
            <a:r>
              <a:rPr lang="en-US" dirty="0" smtClean="0"/>
              <a:t> A collection organisms of different species that use resources in a similar way. </a:t>
            </a:r>
          </a:p>
          <a:p>
            <a:pPr lvl="1"/>
            <a:r>
              <a:rPr lang="en-US" dirty="0" smtClean="0"/>
              <a:t>Often used in the sense of a trophic guild or trophic level (herbivores, </a:t>
            </a:r>
            <a:r>
              <a:rPr lang="en-US" dirty="0" err="1" smtClean="0"/>
              <a:t>detritivores</a:t>
            </a:r>
            <a:r>
              <a:rPr lang="en-US" dirty="0" smtClean="0"/>
              <a:t>, primary producers, etc.)</a:t>
            </a:r>
          </a:p>
          <a:p>
            <a:r>
              <a:rPr lang="en-US" b="1" dirty="0" smtClean="0"/>
              <a:t>taxonomically-defined community:</a:t>
            </a:r>
            <a:r>
              <a:rPr lang="en-US" dirty="0" smtClean="0"/>
              <a:t> A set of taxonomically related species within a community (plant community, insect community, bird community, etc.)</a:t>
            </a:r>
          </a:p>
          <a:p>
            <a:endParaRPr lang="en-US" dirty="0"/>
          </a:p>
        </p:txBody>
      </p:sp>
    </p:spTree>
    <p:extLst>
      <p:ext uri="{BB962C8B-B14F-4D97-AF65-F5344CB8AC3E}">
        <p14:creationId xmlns:p14="http://schemas.microsoft.com/office/powerpoint/2010/main" val="326435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Communities, ecosystems, and biomes</a:t>
            </a:r>
            <a:endParaRPr lang="en-US" dirty="0"/>
          </a:p>
        </p:txBody>
      </p:sp>
      <p:sp>
        <p:nvSpPr>
          <p:cNvPr id="3" name="Content Placeholder 2"/>
          <p:cNvSpPr>
            <a:spLocks noGrp="1"/>
          </p:cNvSpPr>
          <p:nvPr>
            <p:ph idx="1"/>
          </p:nvPr>
        </p:nvSpPr>
        <p:spPr/>
        <p:txBody>
          <a:bodyPr/>
          <a:lstStyle/>
          <a:p>
            <a:r>
              <a:rPr lang="en-US" dirty="0" smtClean="0"/>
              <a:t>An </a:t>
            </a:r>
            <a:r>
              <a:rPr lang="en-US" dirty="0" smtClean="0">
                <a:solidFill>
                  <a:srgbClr val="4F81BD"/>
                </a:solidFill>
              </a:rPr>
              <a:t>ecosystem</a:t>
            </a:r>
            <a:r>
              <a:rPr lang="en-US" dirty="0" smtClean="0"/>
              <a:t> is an  </a:t>
            </a:r>
            <a:r>
              <a:rPr lang="en-US" dirty="0" smtClean="0">
                <a:solidFill>
                  <a:schemeClr val="accent3"/>
                </a:solidFill>
              </a:rPr>
              <a:t>ecological</a:t>
            </a:r>
            <a:r>
              <a:rPr lang="en-US" dirty="0" smtClean="0"/>
              <a:t> </a:t>
            </a:r>
            <a:r>
              <a:rPr lang="en-US" dirty="0" smtClean="0">
                <a:solidFill>
                  <a:schemeClr val="accent3"/>
                </a:solidFill>
              </a:rPr>
              <a:t>community</a:t>
            </a:r>
            <a:r>
              <a:rPr lang="en-US" dirty="0" smtClean="0"/>
              <a:t> plus the abiotic (physical) environmental features (soil, air, water, sunlight, slope).</a:t>
            </a:r>
          </a:p>
          <a:p>
            <a:r>
              <a:rPr lang="en-US" dirty="0" smtClean="0"/>
              <a:t>Many ecologists consider a </a:t>
            </a:r>
            <a:r>
              <a:rPr lang="en-US" dirty="0" smtClean="0">
                <a:solidFill>
                  <a:schemeClr val="accent4"/>
                </a:solidFill>
              </a:rPr>
              <a:t>biome </a:t>
            </a:r>
            <a:r>
              <a:rPr lang="en-US" dirty="0" smtClean="0"/>
              <a:t>to be a type of large-scale </a:t>
            </a:r>
            <a:r>
              <a:rPr lang="en-US" dirty="0">
                <a:solidFill>
                  <a:schemeClr val="accent3"/>
                </a:solidFill>
              </a:rPr>
              <a:t>ecological</a:t>
            </a:r>
            <a:r>
              <a:rPr lang="en-US" dirty="0"/>
              <a:t> </a:t>
            </a:r>
            <a:r>
              <a:rPr lang="en-US" dirty="0" smtClean="0">
                <a:solidFill>
                  <a:srgbClr val="9BBB59"/>
                </a:solidFill>
              </a:rPr>
              <a:t>community</a:t>
            </a:r>
            <a:r>
              <a:rPr lang="en-US" dirty="0" smtClean="0"/>
              <a:t>.</a:t>
            </a:r>
            <a:endParaRPr lang="en-US" dirty="0"/>
          </a:p>
        </p:txBody>
      </p:sp>
    </p:spTree>
    <p:extLst>
      <p:ext uri="{BB962C8B-B14F-4D97-AF65-F5344CB8AC3E}">
        <p14:creationId xmlns:p14="http://schemas.microsoft.com/office/powerpoint/2010/main" val="19546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8064A2"/>
                </a:solidFill>
              </a:rPr>
              <a:t>Biome</a:t>
            </a:r>
            <a:r>
              <a:rPr lang="en-US" dirty="0" smtClean="0"/>
              <a:t> and its subclasses are covered by the Environment Ontology (</a:t>
            </a:r>
            <a:r>
              <a:rPr lang="en-US" dirty="0" err="1" smtClean="0"/>
              <a:t>EnvO</a:t>
            </a:r>
            <a:r>
              <a:rPr lang="en-US" dirty="0" smtClean="0"/>
              <a:t>)</a:t>
            </a:r>
            <a:endParaRPr lang="en-US" dirty="0"/>
          </a:p>
        </p:txBody>
      </p:sp>
      <p:sp>
        <p:nvSpPr>
          <p:cNvPr id="3" name="Content Placeholder 2"/>
          <p:cNvSpPr>
            <a:spLocks noGrp="1"/>
          </p:cNvSpPr>
          <p:nvPr>
            <p:ph idx="1"/>
          </p:nvPr>
        </p:nvSpPr>
        <p:spPr>
          <a:xfrm>
            <a:off x="457200" y="1622988"/>
            <a:ext cx="8229600" cy="5080652"/>
          </a:xfrm>
        </p:spPr>
        <p:txBody>
          <a:bodyPr>
            <a:noAutofit/>
          </a:bodyPr>
          <a:lstStyle/>
          <a:p>
            <a:pPr marL="0" indent="0">
              <a:buNone/>
            </a:pPr>
            <a:r>
              <a:rPr lang="en-US" sz="2800" b="1" dirty="0" smtClean="0"/>
              <a:t>biome (EnvO</a:t>
            </a:r>
            <a:r>
              <a:rPr lang="en-US" sz="2800" b="1" dirty="0"/>
              <a:t>:00000428</a:t>
            </a:r>
            <a:r>
              <a:rPr lang="en-US" sz="2800" b="1" dirty="0" smtClean="0"/>
              <a:t>)</a:t>
            </a:r>
          </a:p>
          <a:p>
            <a:pPr marL="0" indent="0">
              <a:buNone/>
            </a:pPr>
            <a:r>
              <a:rPr lang="en-US" sz="2800" b="1" dirty="0" smtClean="0"/>
              <a:t>def.:</a:t>
            </a:r>
            <a:r>
              <a:rPr lang="en-US" sz="2800" dirty="0" smtClean="0"/>
              <a:t> A </a:t>
            </a:r>
            <a:r>
              <a:rPr lang="en-US" sz="2800" dirty="0"/>
              <a:t>major class of ecologically similar communities of plants, animals, and other organisms. Biomes are defined based on factors such as plant structures (such as trees, shrubs, and grasses), leaf types (such as broadleaf and </a:t>
            </a:r>
            <a:r>
              <a:rPr lang="en-US" sz="2800" dirty="0" err="1"/>
              <a:t>needleleaf</a:t>
            </a:r>
            <a:r>
              <a:rPr lang="en-US" sz="2800" dirty="0"/>
              <a:t>), plant spacing (forest, woodland, savanna), and other factors like climate</a:t>
            </a:r>
            <a:r>
              <a:rPr lang="en-US" sz="2800" dirty="0" smtClean="0"/>
              <a:t>...</a:t>
            </a:r>
          </a:p>
          <a:p>
            <a:pPr marL="0" indent="0">
              <a:buNone/>
            </a:pPr>
            <a:r>
              <a:rPr lang="en-US" sz="1800" dirty="0" smtClean="0"/>
              <a:t>(</a:t>
            </a:r>
            <a:r>
              <a:rPr lang="en-US" sz="1800" dirty="0" smtClean="0">
                <a:hlinkClick r:id="rId3"/>
              </a:rPr>
              <a:t>http</a:t>
            </a:r>
            <a:r>
              <a:rPr lang="en-US" sz="1800" dirty="0">
                <a:hlinkClick r:id="rId3"/>
              </a:rPr>
              <a:t>://</a:t>
            </a:r>
            <a:r>
              <a:rPr lang="en-US" sz="1800" dirty="0" smtClean="0">
                <a:hlinkClick r:id="rId3"/>
              </a:rPr>
              <a:t>www.environmentontology.org</a:t>
            </a:r>
            <a:r>
              <a:rPr lang="en-US" sz="1800" dirty="0" smtClean="0"/>
              <a:t>)</a:t>
            </a:r>
            <a:endParaRPr lang="en-US" sz="1800" dirty="0"/>
          </a:p>
          <a:p>
            <a:pPr marL="0" indent="0">
              <a:buNone/>
            </a:pPr>
            <a:endParaRPr lang="en-US" sz="2800" dirty="0"/>
          </a:p>
          <a:p>
            <a:pPr marL="0" indent="0">
              <a:buNone/>
            </a:pPr>
            <a:r>
              <a:rPr lang="en-US" sz="2800" b="1" dirty="0" smtClean="0"/>
              <a:t>examples include: </a:t>
            </a:r>
            <a:r>
              <a:rPr lang="en-US" sz="2800" dirty="0" smtClean="0"/>
              <a:t>tundra biome, </a:t>
            </a:r>
            <a:r>
              <a:rPr lang="en-US" sz="2800" dirty="0"/>
              <a:t>M</a:t>
            </a:r>
            <a:r>
              <a:rPr lang="en-US" sz="2800" dirty="0" smtClean="0"/>
              <a:t>editerranean forest biome, small river biome, estuarine biome</a:t>
            </a:r>
            <a:endParaRPr lang="en-US" sz="2800" dirty="0"/>
          </a:p>
        </p:txBody>
      </p:sp>
    </p:spTree>
    <p:extLst>
      <p:ext uri="{BB962C8B-B14F-4D97-AF65-F5344CB8AC3E}">
        <p14:creationId xmlns:p14="http://schemas.microsoft.com/office/powerpoint/2010/main" val="57081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Qualities of collections of organisms</a:t>
            </a:r>
            <a:endParaRPr lang="en-US" dirty="0"/>
          </a:p>
        </p:txBody>
      </p:sp>
      <p:sp>
        <p:nvSpPr>
          <p:cNvPr id="3" name="Content Placeholder 2"/>
          <p:cNvSpPr>
            <a:spLocks noGrp="1"/>
          </p:cNvSpPr>
          <p:nvPr>
            <p:ph idx="1"/>
          </p:nvPr>
        </p:nvSpPr>
        <p:spPr>
          <a:xfrm>
            <a:off x="457200" y="1600200"/>
            <a:ext cx="8229600" cy="5050516"/>
          </a:xfrm>
        </p:spPr>
        <p:txBody>
          <a:bodyPr>
            <a:normAutofit fontScale="92500" lnSpcReduction="20000"/>
          </a:bodyPr>
          <a:lstStyle/>
          <a:p>
            <a:r>
              <a:rPr lang="en-US" dirty="0" smtClean="0"/>
              <a:t>Population quality: A quality that inheres in a population.</a:t>
            </a:r>
          </a:p>
          <a:p>
            <a:pPr lvl="1"/>
            <a:r>
              <a:rPr lang="en-US" dirty="0" smtClean="0"/>
              <a:t>carry capacity</a:t>
            </a:r>
          </a:p>
          <a:p>
            <a:pPr lvl="1"/>
            <a:r>
              <a:rPr lang="en-US" dirty="0" smtClean="0"/>
              <a:t>population birth rate, death rate, growth rate, etc.</a:t>
            </a:r>
            <a:endParaRPr lang="en-US" dirty="0"/>
          </a:p>
          <a:p>
            <a:pPr lvl="1"/>
            <a:r>
              <a:rPr lang="en-US" dirty="0" smtClean="0"/>
              <a:t>sex ratio</a:t>
            </a:r>
          </a:p>
          <a:p>
            <a:r>
              <a:rPr lang="en-US" dirty="0" smtClean="0"/>
              <a:t>Ecological community quality: A quality that inheres in a community</a:t>
            </a:r>
          </a:p>
          <a:p>
            <a:pPr lvl="1"/>
            <a:r>
              <a:rPr lang="en-US" dirty="0" smtClean="0"/>
              <a:t>diversity</a:t>
            </a:r>
          </a:p>
          <a:p>
            <a:pPr lvl="1"/>
            <a:r>
              <a:rPr lang="en-US" dirty="0" smtClean="0"/>
              <a:t>species richness</a:t>
            </a:r>
            <a:endParaRPr lang="en-US" dirty="0"/>
          </a:p>
          <a:p>
            <a:pPr lvl="1"/>
            <a:r>
              <a:rPr lang="en-US" dirty="0" smtClean="0"/>
              <a:t>stability</a:t>
            </a:r>
            <a:r>
              <a:rPr lang="en-US" dirty="0"/>
              <a:t>, </a:t>
            </a:r>
            <a:r>
              <a:rPr lang="en-US" dirty="0" smtClean="0"/>
              <a:t>resilience</a:t>
            </a:r>
            <a:endParaRPr lang="en-US" dirty="0"/>
          </a:p>
          <a:p>
            <a:pPr lvl="1"/>
            <a:r>
              <a:rPr lang="en-US" dirty="0" smtClean="0"/>
              <a:t>community structure</a:t>
            </a:r>
            <a:endParaRPr lang="en-US" dirty="0"/>
          </a:p>
          <a:p>
            <a:pPr lvl="1"/>
            <a:r>
              <a:rPr lang="en-US" dirty="0" smtClean="0"/>
              <a:t>number </a:t>
            </a:r>
            <a:r>
              <a:rPr lang="en-US" dirty="0"/>
              <a:t>of trophic </a:t>
            </a:r>
            <a:r>
              <a:rPr lang="en-US" dirty="0" smtClean="0"/>
              <a:t>levels</a:t>
            </a:r>
            <a:endParaRPr lang="en-US" dirty="0"/>
          </a:p>
        </p:txBody>
      </p:sp>
    </p:spTree>
    <p:extLst>
      <p:ext uri="{BB962C8B-B14F-4D97-AF65-F5344CB8AC3E}">
        <p14:creationId xmlns:p14="http://schemas.microsoft.com/office/powerpoint/2010/main" val="391152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209" y="274638"/>
            <a:ext cx="8447753" cy="1143000"/>
          </a:xfrm>
        </p:spPr>
        <p:txBody>
          <a:bodyPr>
            <a:noAutofit/>
          </a:bodyPr>
          <a:lstStyle/>
          <a:p>
            <a:r>
              <a:rPr lang="en-US" sz="3600" dirty="0" smtClean="0"/>
              <a:t>Population and community qualities are  being developed in collaboration with PATO</a:t>
            </a:r>
            <a:endParaRPr lang="en-US" sz="3600" dirty="0"/>
          </a:p>
        </p:txBody>
      </p:sp>
      <p:sp>
        <p:nvSpPr>
          <p:cNvPr id="3" name="Content Placeholder 2"/>
          <p:cNvSpPr>
            <a:spLocks noGrp="1"/>
          </p:cNvSpPr>
          <p:nvPr>
            <p:ph idx="1"/>
          </p:nvPr>
        </p:nvSpPr>
        <p:spPr>
          <a:xfrm>
            <a:off x="457200" y="1600200"/>
            <a:ext cx="8229600" cy="4954865"/>
          </a:xfrm>
        </p:spPr>
        <p:txBody>
          <a:bodyPr>
            <a:normAutofit fontScale="85000" lnSpcReduction="20000"/>
          </a:bodyPr>
          <a:lstStyle/>
          <a:p>
            <a:r>
              <a:rPr lang="en-US" b="1" dirty="0"/>
              <a:t>population quality</a:t>
            </a:r>
            <a:r>
              <a:rPr lang="en-US" dirty="0"/>
              <a:t> (PATO:0002003) =def. A quality that inheres in an entire population or part of a population. </a:t>
            </a:r>
            <a:endParaRPr lang="en-US" dirty="0" smtClean="0"/>
          </a:p>
          <a:p>
            <a:pPr lvl="1"/>
            <a:r>
              <a:rPr lang="en-US" dirty="0"/>
              <a:t>Has two subclasses: mixed sex (PATO:0001338) and morbidity (PATO:0001415).</a:t>
            </a:r>
            <a:r>
              <a:rPr lang="en-US" i="1" dirty="0"/>
              <a:t> </a:t>
            </a:r>
            <a:endParaRPr lang="en-US" i="1" dirty="0" smtClean="0"/>
          </a:p>
          <a:p>
            <a:r>
              <a:rPr lang="en-US" b="1" dirty="0"/>
              <a:t>organismal quality</a:t>
            </a:r>
            <a:r>
              <a:rPr lang="en-US" dirty="0"/>
              <a:t> (PATO:0001995) =def. A quality that inheres in an entire organism or part of an organism. </a:t>
            </a:r>
          </a:p>
          <a:p>
            <a:r>
              <a:rPr lang="en-US" i="1" dirty="0"/>
              <a:t>Suggest that PATO redefine organismal quality </a:t>
            </a:r>
            <a:r>
              <a:rPr lang="en-US" i="1" dirty="0" smtClean="0"/>
              <a:t>as a </a:t>
            </a:r>
            <a:r>
              <a:rPr lang="en-US" i="1" dirty="0"/>
              <a:t>quality that inheres in an entire </a:t>
            </a:r>
            <a:r>
              <a:rPr lang="en-US" i="1" dirty="0" err="1"/>
              <a:t>CARO:organism</a:t>
            </a:r>
            <a:r>
              <a:rPr lang="en-US" i="1" dirty="0"/>
              <a:t> or a </a:t>
            </a:r>
            <a:r>
              <a:rPr lang="en-US" i="1" dirty="0" err="1"/>
              <a:t>PCO:collection</a:t>
            </a:r>
            <a:r>
              <a:rPr lang="en-US" i="1" dirty="0"/>
              <a:t> of </a:t>
            </a:r>
            <a:r>
              <a:rPr lang="en-US" i="1" dirty="0" smtClean="0"/>
              <a:t>organisms, possibly get rid of these terms.</a:t>
            </a:r>
          </a:p>
          <a:p>
            <a:pPr lvl="1"/>
            <a:r>
              <a:rPr lang="en-US" i="1" dirty="0" smtClean="0"/>
              <a:t>should PATO have categories of qualities that are defined only by the entity in which they inhere?</a:t>
            </a:r>
            <a:endParaRPr lang="en-US" dirty="0"/>
          </a:p>
        </p:txBody>
      </p:sp>
    </p:spTree>
    <p:extLst>
      <p:ext uri="{BB962C8B-B14F-4D97-AF65-F5344CB8AC3E}">
        <p14:creationId xmlns:p14="http://schemas.microsoft.com/office/powerpoint/2010/main" val="174564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8100"/>
            <a:ext cx="9144000" cy="6762032"/>
          </a:xfrm>
          <a:prstGeom prst="rect">
            <a:avLst/>
          </a:prstGeom>
        </p:spPr>
      </p:pic>
    </p:spTree>
    <p:extLst>
      <p:ext uri="{BB962C8B-B14F-4D97-AF65-F5344CB8AC3E}">
        <p14:creationId xmlns:p14="http://schemas.microsoft.com/office/powerpoint/2010/main" val="136736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Processes that have collections of organisms as participants</a:t>
            </a:r>
            <a:endParaRPr lang="en-US" dirty="0"/>
          </a:p>
        </p:txBody>
      </p:sp>
      <p:sp>
        <p:nvSpPr>
          <p:cNvPr id="3" name="Content Placeholder 2"/>
          <p:cNvSpPr>
            <a:spLocks noGrp="1"/>
          </p:cNvSpPr>
          <p:nvPr>
            <p:ph idx="1"/>
          </p:nvPr>
        </p:nvSpPr>
        <p:spPr/>
        <p:txBody>
          <a:bodyPr>
            <a:normAutofit/>
          </a:bodyPr>
          <a:lstStyle/>
          <a:p>
            <a:r>
              <a:rPr lang="en-US" dirty="0" smtClean="0"/>
              <a:t>Population process</a:t>
            </a:r>
          </a:p>
          <a:p>
            <a:r>
              <a:rPr lang="en-US" dirty="0" smtClean="0"/>
              <a:t>Community process</a:t>
            </a:r>
          </a:p>
          <a:p>
            <a:r>
              <a:rPr lang="en-US" dirty="0" smtClean="0"/>
              <a:t>sub-classes of BFO: process</a:t>
            </a:r>
          </a:p>
          <a:p>
            <a:pPr lvl="1"/>
            <a:r>
              <a:rPr lang="en-US" dirty="0" smtClean="0"/>
              <a:t>may move to GO: biological process</a:t>
            </a:r>
            <a:endParaRPr lang="en-US" dirty="0"/>
          </a:p>
        </p:txBody>
      </p:sp>
    </p:spTree>
    <p:extLst>
      <p:ext uri="{BB962C8B-B14F-4D97-AF65-F5344CB8AC3E}">
        <p14:creationId xmlns:p14="http://schemas.microsoft.com/office/powerpoint/2010/main" val="3679095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PCO: population </a:t>
            </a:r>
            <a:r>
              <a:rPr lang="en-US" dirty="0"/>
              <a:t>process</a:t>
            </a:r>
          </a:p>
        </p:txBody>
      </p:sp>
      <p:sp>
        <p:nvSpPr>
          <p:cNvPr id="3" name="Content Placeholder 2"/>
          <p:cNvSpPr>
            <a:spLocks noGrp="1"/>
          </p:cNvSpPr>
          <p:nvPr>
            <p:ph idx="1"/>
          </p:nvPr>
        </p:nvSpPr>
        <p:spPr>
          <a:xfrm>
            <a:off x="457200" y="1600200"/>
            <a:ext cx="8229600" cy="5057060"/>
          </a:xfrm>
        </p:spPr>
        <p:txBody>
          <a:bodyPr>
            <a:normAutofit fontScale="92500" lnSpcReduction="10000"/>
          </a:bodyPr>
          <a:lstStyle/>
          <a:p>
            <a:r>
              <a:rPr lang="en-US" dirty="0" smtClean="0"/>
              <a:t>def.: A </a:t>
            </a:r>
            <a:r>
              <a:rPr lang="en-US" dirty="0"/>
              <a:t>process that has as primary participant a population. </a:t>
            </a:r>
            <a:endParaRPr lang="en-US" dirty="0" smtClean="0"/>
          </a:p>
          <a:p>
            <a:pPr lvl="1"/>
            <a:r>
              <a:rPr lang="en-US" dirty="0" smtClean="0"/>
              <a:t>Population </a:t>
            </a:r>
            <a:r>
              <a:rPr lang="en-US" dirty="0"/>
              <a:t>processes may depend on the processes of individual organisms {e.g., population growth reflects the cumulative multicellular organism reproduction (GO:0032504) and death (GO:0016265) of all individuals in a </a:t>
            </a:r>
            <a:r>
              <a:rPr lang="en-US" dirty="0" smtClean="0"/>
              <a:t>population} </a:t>
            </a:r>
            <a:r>
              <a:rPr lang="en-US" dirty="0"/>
              <a:t>but cannot be described for an individual organism. </a:t>
            </a:r>
            <a:endParaRPr lang="en-US" dirty="0" smtClean="0"/>
          </a:p>
          <a:p>
            <a:pPr lvl="1"/>
            <a:r>
              <a:rPr lang="en-US" dirty="0" smtClean="0"/>
              <a:t>Some processes </a:t>
            </a:r>
            <a:r>
              <a:rPr lang="en-US" dirty="0"/>
              <a:t>(e.g., evolution, extinction) can also occur </a:t>
            </a:r>
            <a:r>
              <a:rPr lang="en-US" dirty="0" smtClean="0"/>
              <a:t>at both </a:t>
            </a:r>
            <a:r>
              <a:rPr lang="en-US" dirty="0"/>
              <a:t>the species </a:t>
            </a:r>
            <a:r>
              <a:rPr lang="en-US" dirty="0" smtClean="0"/>
              <a:t>and the population level</a:t>
            </a:r>
            <a:r>
              <a:rPr lang="en-US" dirty="0"/>
              <a:t>, so PCO distinguishes between, for example, population extinction and species </a:t>
            </a:r>
            <a:r>
              <a:rPr lang="en-US" dirty="0" smtClean="0"/>
              <a:t>extinction. </a:t>
            </a:r>
          </a:p>
        </p:txBody>
      </p:sp>
    </p:spTree>
    <p:extLst>
      <p:ext uri="{BB962C8B-B14F-4D97-AF65-F5344CB8AC3E}">
        <p14:creationId xmlns:p14="http://schemas.microsoft.com/office/powerpoint/2010/main" val="3549669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PCO: population </a:t>
            </a:r>
            <a:r>
              <a:rPr lang="en-US" dirty="0"/>
              <a:t>process</a:t>
            </a:r>
          </a:p>
        </p:txBody>
      </p:sp>
      <p:sp>
        <p:nvSpPr>
          <p:cNvPr id="3" name="Content Placeholder 2"/>
          <p:cNvSpPr>
            <a:spLocks noGrp="1"/>
          </p:cNvSpPr>
          <p:nvPr>
            <p:ph idx="1"/>
          </p:nvPr>
        </p:nvSpPr>
        <p:spPr>
          <a:xfrm>
            <a:off x="457200" y="1600200"/>
            <a:ext cx="8229600" cy="5057060"/>
          </a:xfrm>
        </p:spPr>
        <p:txBody>
          <a:bodyPr>
            <a:normAutofit/>
          </a:bodyPr>
          <a:lstStyle/>
          <a:p>
            <a:r>
              <a:rPr lang="en-US" dirty="0" smtClean="0"/>
              <a:t>Examples: </a:t>
            </a:r>
          </a:p>
          <a:p>
            <a:pPr lvl="1"/>
            <a:r>
              <a:rPr lang="en-US" dirty="0" smtClean="0"/>
              <a:t>population growth</a:t>
            </a:r>
          </a:p>
          <a:p>
            <a:pPr lvl="2"/>
            <a:r>
              <a:rPr lang="en-US" dirty="0" smtClean="0"/>
              <a:t>exponential population growth</a:t>
            </a:r>
          </a:p>
          <a:p>
            <a:pPr lvl="2"/>
            <a:r>
              <a:rPr lang="en-US" dirty="0" smtClean="0"/>
              <a:t>logistic population growth</a:t>
            </a:r>
            <a:endParaRPr lang="en-US" dirty="0"/>
          </a:p>
          <a:p>
            <a:pPr lvl="1"/>
            <a:r>
              <a:rPr lang="en-US" dirty="0" smtClean="0"/>
              <a:t>population extinction</a:t>
            </a:r>
          </a:p>
          <a:p>
            <a:pPr lvl="1"/>
            <a:r>
              <a:rPr lang="en-US" dirty="0" smtClean="0"/>
              <a:t>evolution</a:t>
            </a:r>
          </a:p>
          <a:p>
            <a:pPr lvl="1"/>
            <a:r>
              <a:rPr lang="en-US" dirty="0" smtClean="0"/>
              <a:t>selection</a:t>
            </a:r>
          </a:p>
          <a:p>
            <a:pPr lvl="1"/>
            <a:r>
              <a:rPr lang="en-US" dirty="0" smtClean="0"/>
              <a:t>adaptation</a:t>
            </a:r>
          </a:p>
          <a:p>
            <a:pPr lvl="1"/>
            <a:r>
              <a:rPr lang="en-US" dirty="0" smtClean="0"/>
              <a:t>immigration, emigration</a:t>
            </a:r>
            <a:endParaRPr lang="en-US" dirty="0"/>
          </a:p>
        </p:txBody>
      </p:sp>
    </p:spTree>
    <p:extLst>
      <p:ext uri="{BB962C8B-B14F-4D97-AF65-F5344CB8AC3E}">
        <p14:creationId xmlns:p14="http://schemas.microsoft.com/office/powerpoint/2010/main" val="370798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ommunity processes in the context of the GO</a:t>
            </a:r>
            <a:endParaRPr lang="en-US" dirty="0"/>
          </a:p>
        </p:txBody>
      </p:sp>
      <p:sp>
        <p:nvSpPr>
          <p:cNvPr id="3" name="Content Placeholder 2"/>
          <p:cNvSpPr>
            <a:spLocks noGrp="1"/>
          </p:cNvSpPr>
          <p:nvPr>
            <p:ph idx="1"/>
          </p:nvPr>
        </p:nvSpPr>
        <p:spPr>
          <a:xfrm>
            <a:off x="457200" y="1600200"/>
            <a:ext cx="8389360" cy="5100858"/>
          </a:xfrm>
        </p:spPr>
        <p:txBody>
          <a:bodyPr>
            <a:normAutofit fontScale="92500" lnSpcReduction="20000"/>
          </a:bodyPr>
          <a:lstStyle/>
          <a:p>
            <a:r>
              <a:rPr lang="en-US" b="1" dirty="0" smtClean="0"/>
              <a:t>biological </a:t>
            </a:r>
            <a:r>
              <a:rPr lang="en-US" b="1" dirty="0"/>
              <a:t>process (GO:0008150</a:t>
            </a:r>
            <a:r>
              <a:rPr lang="en-US" b="1" dirty="0" smtClean="0"/>
              <a:t>):</a:t>
            </a:r>
            <a:r>
              <a:rPr lang="en-US" dirty="0" smtClean="0"/>
              <a:t> Any </a:t>
            </a:r>
            <a:r>
              <a:rPr lang="en-US" dirty="0"/>
              <a:t>process specifically pertinent to the functioning of integrated living units: cells, tissues, organs, and organisms. A process is a collection of molecular events with a defined beginning and end. </a:t>
            </a:r>
          </a:p>
          <a:p>
            <a:r>
              <a:rPr lang="en-US" b="1" dirty="0" smtClean="0"/>
              <a:t>multi</a:t>
            </a:r>
            <a:r>
              <a:rPr lang="en-US" b="1" dirty="0"/>
              <a:t>-organism process (GO:0051704</a:t>
            </a:r>
            <a:r>
              <a:rPr lang="en-US" b="1" dirty="0" smtClean="0"/>
              <a:t>)</a:t>
            </a:r>
            <a:r>
              <a:rPr lang="en-US" dirty="0" smtClean="0"/>
              <a:t>: Any </a:t>
            </a:r>
            <a:r>
              <a:rPr lang="en-US" dirty="0"/>
              <a:t>process in which an organism has an effect on another organism of the same or different species. </a:t>
            </a:r>
            <a:endParaRPr lang="en-US" dirty="0" smtClean="0"/>
          </a:p>
          <a:p>
            <a:r>
              <a:rPr lang="en-US" b="1" dirty="0" smtClean="0"/>
              <a:t>ecological community process (PCO:0000014)</a:t>
            </a:r>
            <a:r>
              <a:rPr lang="en-US" dirty="0" smtClean="0"/>
              <a:t>: </a:t>
            </a:r>
            <a:r>
              <a:rPr lang="en-US" dirty="0"/>
              <a:t>A process that has as primary participants organisms of two different species</a:t>
            </a:r>
            <a:r>
              <a:rPr lang="en-US" dirty="0" smtClean="0"/>
              <a:t>.</a:t>
            </a:r>
          </a:p>
          <a:p>
            <a:pPr lvl="1"/>
            <a:r>
              <a:rPr lang="en-US" dirty="0" smtClean="0"/>
              <a:t>may be replaced by more specific GO terms (next slide)</a:t>
            </a:r>
            <a:endParaRPr lang="en-US" dirty="0"/>
          </a:p>
          <a:p>
            <a:endParaRPr lang="en-US" dirty="0"/>
          </a:p>
        </p:txBody>
      </p:sp>
    </p:spTree>
    <p:extLst>
      <p:ext uri="{BB962C8B-B14F-4D97-AF65-F5344CB8AC3E}">
        <p14:creationId xmlns:p14="http://schemas.microsoft.com/office/powerpoint/2010/main" val="176503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Community processes in the context of the GO</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sub-classes of </a:t>
            </a:r>
            <a:r>
              <a:rPr lang="en-US" b="1" dirty="0"/>
              <a:t>multi-organism process</a:t>
            </a:r>
            <a:r>
              <a:rPr lang="en-US" b="1" dirty="0" smtClean="0"/>
              <a:t>:</a:t>
            </a:r>
            <a:endParaRPr lang="en-US" b="1" dirty="0"/>
          </a:p>
          <a:p>
            <a:r>
              <a:rPr lang="en-US" b="1" dirty="0" smtClean="0"/>
              <a:t>interspecies </a:t>
            </a:r>
            <a:r>
              <a:rPr lang="en-US" b="1" dirty="0"/>
              <a:t>interaction between organisms (GO:0044419</a:t>
            </a:r>
            <a:r>
              <a:rPr lang="en-US" b="1" dirty="0" smtClean="0"/>
              <a:t>)</a:t>
            </a:r>
            <a:r>
              <a:rPr lang="en-US" dirty="0" smtClean="0"/>
              <a:t>: Any </a:t>
            </a:r>
            <a:r>
              <a:rPr lang="en-US" dirty="0"/>
              <a:t>process in which an organism has an effect on an organism of a different species. </a:t>
            </a:r>
          </a:p>
          <a:p>
            <a:r>
              <a:rPr lang="en-US" b="1" dirty="0" err="1"/>
              <a:t>intraspecies</a:t>
            </a:r>
            <a:r>
              <a:rPr lang="en-US" b="1" dirty="0"/>
              <a:t> interaction between organisms (GO:0051703</a:t>
            </a:r>
            <a:r>
              <a:rPr lang="en-US" b="1" dirty="0" smtClean="0"/>
              <a:t>)</a:t>
            </a:r>
            <a:r>
              <a:rPr lang="en-US" dirty="0" smtClean="0"/>
              <a:t>: Any </a:t>
            </a:r>
            <a:r>
              <a:rPr lang="en-US" dirty="0"/>
              <a:t>process in which an organism has an effect on an organism of the same species. </a:t>
            </a:r>
            <a:endParaRPr lang="en-US" dirty="0" smtClean="0"/>
          </a:p>
          <a:p>
            <a:r>
              <a:rPr lang="en-US" b="1" dirty="0" smtClean="0"/>
              <a:t>behavioral </a:t>
            </a:r>
            <a:r>
              <a:rPr lang="en-US" b="1" dirty="0"/>
              <a:t>interaction between organisms (GO:0051705)</a:t>
            </a:r>
            <a:r>
              <a:rPr lang="en-US" dirty="0"/>
              <a:t>: Any process in which an organism has a behavioral effect on another organism of the same or different species. </a:t>
            </a:r>
          </a:p>
          <a:p>
            <a:endParaRPr lang="en-US" dirty="0"/>
          </a:p>
          <a:p>
            <a:endParaRPr lang="en-US" dirty="0"/>
          </a:p>
        </p:txBody>
      </p:sp>
    </p:spTree>
    <p:extLst>
      <p:ext uri="{BB962C8B-B14F-4D97-AF65-F5344CB8AC3E}">
        <p14:creationId xmlns:p14="http://schemas.microsoft.com/office/powerpoint/2010/main" val="577836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PCO: community 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examples:</a:t>
            </a:r>
          </a:p>
          <a:p>
            <a:pPr lvl="1"/>
            <a:r>
              <a:rPr lang="en-US" dirty="0" smtClean="0"/>
              <a:t>competition</a:t>
            </a:r>
          </a:p>
          <a:p>
            <a:pPr lvl="1"/>
            <a:r>
              <a:rPr lang="en-US" dirty="0" smtClean="0"/>
              <a:t>predation</a:t>
            </a:r>
          </a:p>
          <a:p>
            <a:pPr lvl="1"/>
            <a:r>
              <a:rPr lang="en-US" dirty="0" smtClean="0"/>
              <a:t>facilitation</a:t>
            </a:r>
          </a:p>
          <a:p>
            <a:pPr lvl="1"/>
            <a:r>
              <a:rPr lang="en-US" dirty="0" smtClean="0"/>
              <a:t>mutualism</a:t>
            </a:r>
          </a:p>
          <a:p>
            <a:pPr lvl="1"/>
            <a:r>
              <a:rPr lang="en-US" dirty="0" smtClean="0"/>
              <a:t>parasitism</a:t>
            </a:r>
          </a:p>
          <a:p>
            <a:pPr lvl="1"/>
            <a:r>
              <a:rPr lang="en-US" dirty="0" smtClean="0"/>
              <a:t>pollination</a:t>
            </a:r>
          </a:p>
          <a:p>
            <a:endParaRPr lang="en-US" dirty="0"/>
          </a:p>
          <a:p>
            <a:r>
              <a:rPr lang="en-US" dirty="0"/>
              <a:t>Some of these terms are already in the GO. PCO will work with GO to define new terms, then import them into </a:t>
            </a:r>
            <a:r>
              <a:rPr lang="en-US" dirty="0" smtClean="0"/>
              <a:t>PCO</a:t>
            </a:r>
            <a:r>
              <a:rPr lang="en-US" dirty="0"/>
              <a:t> </a:t>
            </a:r>
            <a:r>
              <a:rPr lang="en-US" dirty="0" smtClean="0"/>
              <a:t>as needed.</a:t>
            </a:r>
          </a:p>
        </p:txBody>
      </p:sp>
    </p:spTree>
    <p:extLst>
      <p:ext uri="{BB962C8B-B14F-4D97-AF65-F5344CB8AC3E}">
        <p14:creationId xmlns:p14="http://schemas.microsoft.com/office/powerpoint/2010/main" val="762956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Other ontologies that need terms from the PCO</a:t>
            </a:r>
            <a:endParaRPr lang="en-US" dirty="0"/>
          </a:p>
        </p:txBody>
      </p:sp>
      <p:sp>
        <p:nvSpPr>
          <p:cNvPr id="3" name="Content Placeholder 2"/>
          <p:cNvSpPr>
            <a:spLocks noGrp="1"/>
          </p:cNvSpPr>
          <p:nvPr>
            <p:ph idx="1"/>
          </p:nvPr>
        </p:nvSpPr>
        <p:spPr>
          <a:xfrm>
            <a:off x="457200" y="1600200"/>
            <a:ext cx="8229600" cy="4735877"/>
          </a:xfrm>
        </p:spPr>
        <p:txBody>
          <a:bodyPr>
            <a:normAutofit fontScale="92500" lnSpcReduction="20000"/>
          </a:bodyPr>
          <a:lstStyle/>
          <a:p>
            <a:r>
              <a:rPr lang="en-US" dirty="0" smtClean="0"/>
              <a:t>Ontology for Biomedical Investigations (OBI)</a:t>
            </a:r>
          </a:p>
          <a:p>
            <a:r>
              <a:rPr lang="en-US" dirty="0" smtClean="0"/>
              <a:t>Any ontology that studies interactions between people or other organisms (social ontology)</a:t>
            </a:r>
          </a:p>
          <a:p>
            <a:r>
              <a:rPr lang="en-US" dirty="0" smtClean="0"/>
              <a:t>Infectious Disease Ontology (IDO)</a:t>
            </a:r>
          </a:p>
          <a:p>
            <a:pPr lvl="1"/>
            <a:r>
              <a:rPr lang="en-US" dirty="0" smtClean="0"/>
              <a:t>Any biomedical ontology that describes groups of pathogens, hosts, or vectors</a:t>
            </a:r>
          </a:p>
          <a:p>
            <a:endParaRPr lang="en-US" dirty="0" smtClean="0"/>
          </a:p>
          <a:p>
            <a:r>
              <a:rPr lang="en-US" dirty="0" smtClean="0"/>
              <a:t>NCBO</a:t>
            </a:r>
            <a:r>
              <a:rPr lang="en-US" dirty="0"/>
              <a:t>-</a:t>
            </a:r>
            <a:r>
              <a:rPr lang="en-US" dirty="0" err="1"/>
              <a:t>BioPortal</a:t>
            </a:r>
            <a:r>
              <a:rPr lang="en-US" dirty="0"/>
              <a:t> lists </a:t>
            </a:r>
            <a:r>
              <a:rPr lang="en-US" dirty="0" smtClean="0"/>
              <a:t>results for 45 ontologies for </a:t>
            </a:r>
            <a:r>
              <a:rPr lang="en-US" dirty="0"/>
              <a:t>“population</a:t>
            </a:r>
            <a:r>
              <a:rPr lang="en-US" dirty="0" smtClean="0"/>
              <a:t>”</a:t>
            </a:r>
            <a:r>
              <a:rPr lang="en-US" dirty="0"/>
              <a:t> </a:t>
            </a:r>
            <a:r>
              <a:rPr lang="en-US" dirty="0" smtClean="0"/>
              <a:t>and 21 for “community”, </a:t>
            </a:r>
            <a:r>
              <a:rPr lang="en-US" dirty="0"/>
              <a:t>with variable definitions. Terminology should be unified across ontologies</a:t>
            </a:r>
            <a:r>
              <a:rPr lang="en-US" dirty="0" smtClean="0"/>
              <a:t>.</a:t>
            </a:r>
            <a:endParaRPr lang="en-US" dirty="0"/>
          </a:p>
        </p:txBody>
      </p:sp>
    </p:spTree>
    <p:extLst>
      <p:ext uri="{BB962C8B-B14F-4D97-AF65-F5344CB8AC3E}">
        <p14:creationId xmlns:p14="http://schemas.microsoft.com/office/powerpoint/2010/main" val="85881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 name="Straight Arrow Connector 112"/>
          <p:cNvCxnSpPr>
            <a:stCxn id="111" idx="0"/>
          </p:cNvCxnSpPr>
          <p:nvPr/>
        </p:nvCxnSpPr>
        <p:spPr>
          <a:xfrm flipV="1">
            <a:off x="5073116" y="3734609"/>
            <a:ext cx="0" cy="264913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12" idx="0"/>
          </p:cNvCxnSpPr>
          <p:nvPr/>
        </p:nvCxnSpPr>
        <p:spPr>
          <a:xfrm flipH="1" flipV="1">
            <a:off x="7916012" y="3951939"/>
            <a:ext cx="210373" cy="243180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endCxn id="9" idx="2"/>
          </p:cNvCxnSpPr>
          <p:nvPr/>
        </p:nvCxnSpPr>
        <p:spPr>
          <a:xfrm flipH="1" flipV="1">
            <a:off x="4145894" y="4692764"/>
            <a:ext cx="2375140" cy="1254941"/>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11" idx="0"/>
            <a:endCxn id="8" idx="2"/>
          </p:cNvCxnSpPr>
          <p:nvPr/>
        </p:nvCxnSpPr>
        <p:spPr>
          <a:xfrm flipH="1" flipV="1">
            <a:off x="5925125" y="4692764"/>
            <a:ext cx="642324" cy="1196545"/>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Freeform 69"/>
          <p:cNvSpPr/>
          <p:nvPr/>
        </p:nvSpPr>
        <p:spPr>
          <a:xfrm>
            <a:off x="861299" y="4715563"/>
            <a:ext cx="7036373" cy="492950"/>
          </a:xfrm>
          <a:custGeom>
            <a:avLst/>
            <a:gdLst>
              <a:gd name="connsiteX0" fmla="*/ 7036373 w 7036373"/>
              <a:gd name="connsiteY0" fmla="*/ 0 h 715364"/>
              <a:gd name="connsiteX1" fmla="*/ 4364887 w 7036373"/>
              <a:gd name="connsiteY1" fmla="*/ 715364 h 715364"/>
              <a:gd name="connsiteX2" fmla="*/ 0 w 7036373"/>
              <a:gd name="connsiteY2" fmla="*/ 0 h 715364"/>
            </a:gdLst>
            <a:ahLst/>
            <a:cxnLst>
              <a:cxn ang="0">
                <a:pos x="connsiteX0" y="connsiteY0"/>
              </a:cxn>
              <a:cxn ang="0">
                <a:pos x="connsiteX1" y="connsiteY1"/>
              </a:cxn>
              <a:cxn ang="0">
                <a:pos x="connsiteX2" y="connsiteY2"/>
              </a:cxn>
            </a:cxnLst>
            <a:rect l="l" t="t" r="r" b="b"/>
            <a:pathLst>
              <a:path w="7036373" h="715364">
                <a:moveTo>
                  <a:pt x="7036373" y="0"/>
                </a:moveTo>
                <a:cubicBezTo>
                  <a:pt x="6286994" y="357682"/>
                  <a:pt x="5537616" y="715364"/>
                  <a:pt x="4364887" y="715364"/>
                </a:cubicBezTo>
                <a:cubicBezTo>
                  <a:pt x="3192158" y="715364"/>
                  <a:pt x="0" y="0"/>
                  <a:pt x="0" y="0"/>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2" name="Straight Arrow Connector 61"/>
          <p:cNvCxnSpPr>
            <a:stCxn id="7" idx="3"/>
            <a:endCxn id="9" idx="1"/>
          </p:cNvCxnSpPr>
          <p:nvPr/>
        </p:nvCxnSpPr>
        <p:spPr>
          <a:xfrm>
            <a:off x="1372229" y="4481075"/>
            <a:ext cx="213134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5" idx="1"/>
            <a:endCxn id="5" idx="0"/>
          </p:cNvCxnSpPr>
          <p:nvPr/>
        </p:nvCxnSpPr>
        <p:spPr>
          <a:xfrm flipH="1">
            <a:off x="5330246" y="1785736"/>
            <a:ext cx="807438" cy="50635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55653"/>
            <a:ext cx="9144000" cy="878699"/>
          </a:xfrm>
        </p:spPr>
        <p:txBody>
          <a:bodyPr>
            <a:normAutofit/>
          </a:bodyPr>
          <a:lstStyle/>
          <a:p>
            <a:r>
              <a:rPr lang="en-US" sz="3800" dirty="0" smtClean="0"/>
              <a:t>Application of the PCO: ecological modeling</a:t>
            </a:r>
            <a:endParaRPr lang="en-US" sz="3800" dirty="0"/>
          </a:p>
        </p:txBody>
      </p:sp>
      <p:sp>
        <p:nvSpPr>
          <p:cNvPr id="4" name="Rounded Rectangle 3"/>
          <p:cNvSpPr/>
          <p:nvPr/>
        </p:nvSpPr>
        <p:spPr>
          <a:xfrm>
            <a:off x="2759076" y="2292088"/>
            <a:ext cx="1151498"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deer</a:t>
            </a:r>
            <a:endParaRPr lang="en-US" dirty="0"/>
          </a:p>
        </p:txBody>
      </p:sp>
      <p:sp>
        <p:nvSpPr>
          <p:cNvPr id="5" name="Rounded Rectangle 4"/>
          <p:cNvSpPr/>
          <p:nvPr/>
        </p:nvSpPr>
        <p:spPr>
          <a:xfrm>
            <a:off x="4757260" y="2292089"/>
            <a:ext cx="1145972"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bee sp.1</a:t>
            </a:r>
            <a:endParaRPr lang="en-US" dirty="0"/>
          </a:p>
        </p:txBody>
      </p:sp>
      <p:sp>
        <p:nvSpPr>
          <p:cNvPr id="6" name="Rounded Rectangle 5"/>
          <p:cNvSpPr/>
          <p:nvPr/>
        </p:nvSpPr>
        <p:spPr>
          <a:xfrm>
            <a:off x="7824680" y="2292089"/>
            <a:ext cx="1153266"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bee sp.2</a:t>
            </a:r>
            <a:endParaRPr lang="en-US" dirty="0"/>
          </a:p>
        </p:txBody>
      </p:sp>
      <p:sp>
        <p:nvSpPr>
          <p:cNvPr id="7" name="Rounded Rectangle 6"/>
          <p:cNvSpPr/>
          <p:nvPr/>
        </p:nvSpPr>
        <p:spPr>
          <a:xfrm>
            <a:off x="364946" y="4269385"/>
            <a:ext cx="1007283" cy="4233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seed</a:t>
            </a:r>
            <a:endParaRPr lang="en-US" dirty="0"/>
          </a:p>
        </p:txBody>
      </p:sp>
      <p:sp>
        <p:nvSpPr>
          <p:cNvPr id="8" name="Rounded Rectangle 7"/>
          <p:cNvSpPr/>
          <p:nvPr/>
        </p:nvSpPr>
        <p:spPr>
          <a:xfrm>
            <a:off x="5282800" y="4269385"/>
            <a:ext cx="1284649" cy="423379"/>
          </a:xfrm>
          <a:prstGeom prst="roundRect">
            <a:avLst/>
          </a:prstGeom>
          <a:ln>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vegetative</a:t>
            </a:r>
            <a:endParaRPr lang="en-US" dirty="0"/>
          </a:p>
        </p:txBody>
      </p:sp>
      <p:sp>
        <p:nvSpPr>
          <p:cNvPr id="9" name="Rounded Rectangle 8"/>
          <p:cNvSpPr/>
          <p:nvPr/>
        </p:nvSpPr>
        <p:spPr>
          <a:xfrm>
            <a:off x="3503569" y="4269385"/>
            <a:ext cx="1284649" cy="423379"/>
          </a:xfrm>
          <a:prstGeom prst="roundRect">
            <a:avLst/>
          </a:prstGeom>
          <a:ln>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seedling</a:t>
            </a:r>
            <a:endParaRPr lang="en-US" dirty="0"/>
          </a:p>
        </p:txBody>
      </p:sp>
      <p:sp>
        <p:nvSpPr>
          <p:cNvPr id="10" name="Rounded Rectangle 9"/>
          <p:cNvSpPr/>
          <p:nvPr/>
        </p:nvSpPr>
        <p:spPr>
          <a:xfrm>
            <a:off x="7138548" y="4254786"/>
            <a:ext cx="1505387" cy="423379"/>
          </a:xfrm>
          <a:prstGeom prst="roundRect">
            <a:avLst/>
          </a:prstGeom>
          <a:ln>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reproductive</a:t>
            </a:r>
            <a:endParaRPr lang="en-US" dirty="0"/>
          </a:p>
        </p:txBody>
      </p:sp>
      <p:sp>
        <p:nvSpPr>
          <p:cNvPr id="11" name="Rounded Rectangle 10"/>
          <p:cNvSpPr/>
          <p:nvPr/>
        </p:nvSpPr>
        <p:spPr>
          <a:xfrm>
            <a:off x="5925124" y="5889309"/>
            <a:ext cx="1284649"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t>Trillium</a:t>
            </a:r>
            <a:endParaRPr lang="en-US" i="1" dirty="0"/>
          </a:p>
        </p:txBody>
      </p:sp>
      <p:sp>
        <p:nvSpPr>
          <p:cNvPr id="12" name="Rounded Rectangle 11"/>
          <p:cNvSpPr/>
          <p:nvPr/>
        </p:nvSpPr>
        <p:spPr>
          <a:xfrm>
            <a:off x="6128624" y="903372"/>
            <a:ext cx="1284649"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spider sp.</a:t>
            </a:r>
            <a:endParaRPr lang="en-US" dirty="0"/>
          </a:p>
        </p:txBody>
      </p:sp>
      <p:sp>
        <p:nvSpPr>
          <p:cNvPr id="13" name="Rounded Rectangle 12"/>
          <p:cNvSpPr/>
          <p:nvPr/>
        </p:nvSpPr>
        <p:spPr>
          <a:xfrm>
            <a:off x="87588" y="6383748"/>
            <a:ext cx="1649605" cy="4233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life cycle stage</a:t>
            </a:r>
            <a:endParaRPr lang="en-US" dirty="0"/>
          </a:p>
        </p:txBody>
      </p:sp>
      <p:sp>
        <p:nvSpPr>
          <p:cNvPr id="14" name="Rounded Rectangle 13"/>
          <p:cNvSpPr/>
          <p:nvPr/>
        </p:nvSpPr>
        <p:spPr>
          <a:xfrm>
            <a:off x="72982" y="5863532"/>
            <a:ext cx="1284649" cy="423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population</a:t>
            </a:r>
            <a:endParaRPr lang="en-US" dirty="0"/>
          </a:p>
        </p:txBody>
      </p:sp>
      <p:sp>
        <p:nvSpPr>
          <p:cNvPr id="15" name="Rounded Rectangle 14"/>
          <p:cNvSpPr/>
          <p:nvPr/>
        </p:nvSpPr>
        <p:spPr>
          <a:xfrm>
            <a:off x="6137684" y="1574046"/>
            <a:ext cx="1284649"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predation</a:t>
            </a:r>
            <a:endParaRPr lang="en-US" dirty="0"/>
          </a:p>
        </p:txBody>
      </p:sp>
      <p:sp>
        <p:nvSpPr>
          <p:cNvPr id="16" name="Rounded Rectangle 15"/>
          <p:cNvSpPr/>
          <p:nvPr/>
        </p:nvSpPr>
        <p:spPr>
          <a:xfrm>
            <a:off x="6940601" y="3528560"/>
            <a:ext cx="1284649"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pollination</a:t>
            </a:r>
            <a:endParaRPr lang="en-US" dirty="0"/>
          </a:p>
        </p:txBody>
      </p:sp>
      <p:sp>
        <p:nvSpPr>
          <p:cNvPr id="17" name="Rounded Rectangle 16"/>
          <p:cNvSpPr/>
          <p:nvPr/>
        </p:nvSpPr>
        <p:spPr>
          <a:xfrm>
            <a:off x="4552899" y="3303165"/>
            <a:ext cx="1284649"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herbivory</a:t>
            </a:r>
            <a:endParaRPr lang="en-US" dirty="0"/>
          </a:p>
        </p:txBody>
      </p:sp>
      <p:sp>
        <p:nvSpPr>
          <p:cNvPr id="18" name="Rounded Rectangle 17"/>
          <p:cNvSpPr/>
          <p:nvPr/>
        </p:nvSpPr>
        <p:spPr>
          <a:xfrm>
            <a:off x="6137684" y="2295818"/>
            <a:ext cx="1372238"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competition</a:t>
            </a:r>
            <a:endParaRPr lang="en-US" dirty="0"/>
          </a:p>
        </p:txBody>
      </p:sp>
      <p:sp>
        <p:nvSpPr>
          <p:cNvPr id="19" name="Rounded Rectangle 18"/>
          <p:cNvSpPr/>
          <p:nvPr/>
        </p:nvSpPr>
        <p:spPr>
          <a:xfrm>
            <a:off x="5290115" y="4996679"/>
            <a:ext cx="1474439" cy="423379"/>
          </a:xfrm>
          <a:prstGeom prst="round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reproduction</a:t>
            </a:r>
            <a:endParaRPr lang="en-US" dirty="0"/>
          </a:p>
        </p:txBody>
      </p:sp>
      <p:sp>
        <p:nvSpPr>
          <p:cNvPr id="20" name="Rounded Rectangle 19"/>
          <p:cNvSpPr/>
          <p:nvPr/>
        </p:nvSpPr>
        <p:spPr>
          <a:xfrm>
            <a:off x="1766389" y="4279513"/>
            <a:ext cx="1358556" cy="423379"/>
          </a:xfrm>
          <a:prstGeom prst="round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recruitment</a:t>
            </a:r>
            <a:endParaRPr lang="en-US" dirty="0"/>
          </a:p>
        </p:txBody>
      </p:sp>
      <p:cxnSp>
        <p:nvCxnSpPr>
          <p:cNvPr id="24" name="Straight Arrow Connector 23"/>
          <p:cNvCxnSpPr>
            <a:stCxn id="15" idx="3"/>
            <a:endCxn id="6" idx="0"/>
          </p:cNvCxnSpPr>
          <p:nvPr/>
        </p:nvCxnSpPr>
        <p:spPr>
          <a:xfrm>
            <a:off x="7422333" y="1785736"/>
            <a:ext cx="978980" cy="50635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5" idx="0"/>
            <a:endCxn id="12" idx="2"/>
          </p:cNvCxnSpPr>
          <p:nvPr/>
        </p:nvCxnSpPr>
        <p:spPr>
          <a:xfrm flipH="1" flipV="1">
            <a:off x="6770949" y="1326751"/>
            <a:ext cx="9060" cy="2472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8" idx="1"/>
            <a:endCxn id="5" idx="3"/>
          </p:cNvCxnSpPr>
          <p:nvPr/>
        </p:nvCxnSpPr>
        <p:spPr>
          <a:xfrm flipH="1" flipV="1">
            <a:off x="5903232" y="2503779"/>
            <a:ext cx="234452" cy="37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8" idx="3"/>
            <a:endCxn id="6" idx="1"/>
          </p:cNvCxnSpPr>
          <p:nvPr/>
        </p:nvCxnSpPr>
        <p:spPr>
          <a:xfrm flipV="1">
            <a:off x="7509922" y="2503779"/>
            <a:ext cx="314758" cy="372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6" idx="0"/>
            <a:endCxn id="5" idx="2"/>
          </p:cNvCxnSpPr>
          <p:nvPr/>
        </p:nvCxnSpPr>
        <p:spPr>
          <a:xfrm flipH="1" flipV="1">
            <a:off x="5330246" y="2715468"/>
            <a:ext cx="2252680" cy="8130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0"/>
            <a:endCxn id="6" idx="2"/>
          </p:cNvCxnSpPr>
          <p:nvPr/>
        </p:nvCxnSpPr>
        <p:spPr>
          <a:xfrm flipV="1">
            <a:off x="7582926" y="2715468"/>
            <a:ext cx="818387" cy="8130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7" idx="0"/>
            <a:endCxn id="4" idx="2"/>
          </p:cNvCxnSpPr>
          <p:nvPr/>
        </p:nvCxnSpPr>
        <p:spPr>
          <a:xfrm flipH="1" flipV="1">
            <a:off x="3334825" y="2715467"/>
            <a:ext cx="1860399" cy="58769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7735325" y="5106320"/>
            <a:ext cx="1284649"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mutualism</a:t>
            </a:r>
            <a:endParaRPr lang="en-US" dirty="0"/>
          </a:p>
        </p:txBody>
      </p:sp>
      <p:cxnSp>
        <p:nvCxnSpPr>
          <p:cNvPr id="47" name="Straight Arrow Connector 46"/>
          <p:cNvCxnSpPr>
            <a:stCxn id="45" idx="3"/>
            <a:endCxn id="6" idx="2"/>
          </p:cNvCxnSpPr>
          <p:nvPr/>
        </p:nvCxnSpPr>
        <p:spPr>
          <a:xfrm flipH="1" flipV="1">
            <a:off x="8401313" y="2715468"/>
            <a:ext cx="618661" cy="26025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5" idx="2"/>
            <a:endCxn id="11" idx="3"/>
          </p:cNvCxnSpPr>
          <p:nvPr/>
        </p:nvCxnSpPr>
        <p:spPr>
          <a:xfrm flipH="1">
            <a:off x="7209773" y="5529699"/>
            <a:ext cx="1167877" cy="571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16" idx="2"/>
            <a:endCxn id="10" idx="0"/>
          </p:cNvCxnSpPr>
          <p:nvPr/>
        </p:nvCxnSpPr>
        <p:spPr>
          <a:xfrm>
            <a:off x="7582926" y="3951939"/>
            <a:ext cx="308316" cy="30284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7" idx="2"/>
            <a:endCxn id="8" idx="0"/>
          </p:cNvCxnSpPr>
          <p:nvPr/>
        </p:nvCxnSpPr>
        <p:spPr>
          <a:xfrm>
            <a:off x="5195224" y="3726544"/>
            <a:ext cx="729901" cy="54284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1839367" y="6378379"/>
            <a:ext cx="2071208" cy="423379"/>
          </a:xfrm>
          <a:prstGeom prst="round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population process</a:t>
            </a:r>
            <a:endParaRPr lang="en-US" dirty="0"/>
          </a:p>
        </p:txBody>
      </p:sp>
      <p:sp>
        <p:nvSpPr>
          <p:cNvPr id="60" name="Rounded Rectangle 59"/>
          <p:cNvSpPr/>
          <p:nvPr/>
        </p:nvSpPr>
        <p:spPr>
          <a:xfrm>
            <a:off x="1493677" y="5868459"/>
            <a:ext cx="2126698" cy="423379"/>
          </a:xfrm>
          <a:prstGeom prst="round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community process</a:t>
            </a:r>
            <a:endParaRPr lang="en-US" dirty="0"/>
          </a:p>
        </p:txBody>
      </p:sp>
      <p:cxnSp>
        <p:nvCxnSpPr>
          <p:cNvPr id="64" name="Straight Arrow Connector 63"/>
          <p:cNvCxnSpPr>
            <a:stCxn id="9" idx="3"/>
            <a:endCxn id="8" idx="1"/>
          </p:cNvCxnSpPr>
          <p:nvPr/>
        </p:nvCxnSpPr>
        <p:spPr>
          <a:xfrm>
            <a:off x="4788218" y="4481075"/>
            <a:ext cx="4945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8" idx="3"/>
            <a:endCxn id="10" idx="1"/>
          </p:cNvCxnSpPr>
          <p:nvPr/>
        </p:nvCxnSpPr>
        <p:spPr>
          <a:xfrm flipV="1">
            <a:off x="6567449" y="4466476"/>
            <a:ext cx="571099" cy="145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218974" y="1457254"/>
            <a:ext cx="480085" cy="588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18963" y="1720204"/>
            <a:ext cx="480085" cy="588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6457098" y="1268355"/>
            <a:ext cx="510921" cy="369332"/>
          </a:xfrm>
          <a:prstGeom prst="rect">
            <a:avLst/>
          </a:prstGeom>
          <a:noFill/>
        </p:spPr>
        <p:txBody>
          <a:bodyPr wrap="square" rtlCol="0">
            <a:spAutoFit/>
          </a:bodyPr>
          <a:lstStyle/>
          <a:p>
            <a:r>
              <a:rPr lang="en-US" dirty="0" smtClean="0"/>
              <a:t>+</a:t>
            </a:r>
            <a:endParaRPr lang="en-US" dirty="0"/>
          </a:p>
        </p:txBody>
      </p:sp>
      <p:sp>
        <p:nvSpPr>
          <p:cNvPr id="75" name="TextBox 74"/>
          <p:cNvSpPr txBox="1"/>
          <p:nvPr/>
        </p:nvSpPr>
        <p:spPr>
          <a:xfrm>
            <a:off x="306562" y="1175516"/>
            <a:ext cx="379556" cy="369332"/>
          </a:xfrm>
          <a:prstGeom prst="rect">
            <a:avLst/>
          </a:prstGeom>
          <a:noFill/>
        </p:spPr>
        <p:txBody>
          <a:bodyPr wrap="square" rtlCol="0">
            <a:spAutoFit/>
          </a:bodyPr>
          <a:lstStyle/>
          <a:p>
            <a:r>
              <a:rPr lang="en-US" dirty="0" smtClean="0"/>
              <a:t>+</a:t>
            </a:r>
            <a:endParaRPr lang="en-US" dirty="0"/>
          </a:p>
        </p:txBody>
      </p:sp>
      <p:sp>
        <p:nvSpPr>
          <p:cNvPr id="76" name="TextBox 75"/>
          <p:cNvSpPr txBox="1"/>
          <p:nvPr/>
        </p:nvSpPr>
        <p:spPr>
          <a:xfrm>
            <a:off x="333980" y="1419337"/>
            <a:ext cx="352135" cy="369332"/>
          </a:xfrm>
          <a:prstGeom prst="rect">
            <a:avLst/>
          </a:prstGeom>
          <a:noFill/>
        </p:spPr>
        <p:txBody>
          <a:bodyPr wrap="square" rtlCol="0">
            <a:spAutoFit/>
          </a:bodyPr>
          <a:lstStyle/>
          <a:p>
            <a:r>
              <a:rPr lang="en-US" dirty="0" smtClean="0"/>
              <a:t>-</a:t>
            </a:r>
            <a:endParaRPr lang="en-US" dirty="0"/>
          </a:p>
        </p:txBody>
      </p:sp>
      <p:sp>
        <p:nvSpPr>
          <p:cNvPr id="77" name="TextBox 76"/>
          <p:cNvSpPr txBox="1"/>
          <p:nvPr/>
        </p:nvSpPr>
        <p:spPr>
          <a:xfrm>
            <a:off x="4041978" y="2650826"/>
            <a:ext cx="510921" cy="369332"/>
          </a:xfrm>
          <a:prstGeom prst="rect">
            <a:avLst/>
          </a:prstGeom>
          <a:noFill/>
        </p:spPr>
        <p:txBody>
          <a:bodyPr wrap="square" rtlCol="0">
            <a:spAutoFit/>
          </a:bodyPr>
          <a:lstStyle/>
          <a:p>
            <a:r>
              <a:rPr lang="en-US" dirty="0" smtClean="0"/>
              <a:t>+</a:t>
            </a:r>
            <a:endParaRPr lang="en-US" dirty="0"/>
          </a:p>
        </p:txBody>
      </p:sp>
      <p:sp>
        <p:nvSpPr>
          <p:cNvPr id="81" name="TextBox 80"/>
          <p:cNvSpPr txBox="1"/>
          <p:nvPr/>
        </p:nvSpPr>
        <p:spPr>
          <a:xfrm>
            <a:off x="7399547" y="3860879"/>
            <a:ext cx="510921" cy="369332"/>
          </a:xfrm>
          <a:prstGeom prst="rect">
            <a:avLst/>
          </a:prstGeom>
          <a:noFill/>
        </p:spPr>
        <p:txBody>
          <a:bodyPr wrap="square" rtlCol="0">
            <a:spAutoFit/>
          </a:bodyPr>
          <a:lstStyle/>
          <a:p>
            <a:r>
              <a:rPr lang="en-US" dirty="0" smtClean="0"/>
              <a:t>+</a:t>
            </a:r>
            <a:endParaRPr lang="en-US" dirty="0"/>
          </a:p>
        </p:txBody>
      </p:sp>
      <p:sp>
        <p:nvSpPr>
          <p:cNvPr id="82" name="TextBox 81"/>
          <p:cNvSpPr txBox="1"/>
          <p:nvPr/>
        </p:nvSpPr>
        <p:spPr>
          <a:xfrm>
            <a:off x="8611239" y="3582607"/>
            <a:ext cx="510921" cy="369332"/>
          </a:xfrm>
          <a:prstGeom prst="rect">
            <a:avLst/>
          </a:prstGeom>
          <a:noFill/>
        </p:spPr>
        <p:txBody>
          <a:bodyPr wrap="square" rtlCol="0">
            <a:spAutoFit/>
          </a:bodyPr>
          <a:lstStyle/>
          <a:p>
            <a:r>
              <a:rPr lang="en-US" dirty="0" smtClean="0"/>
              <a:t>+</a:t>
            </a:r>
            <a:endParaRPr lang="en-US" dirty="0"/>
          </a:p>
        </p:txBody>
      </p:sp>
      <p:sp>
        <p:nvSpPr>
          <p:cNvPr id="83" name="TextBox 82"/>
          <p:cNvSpPr txBox="1"/>
          <p:nvPr/>
        </p:nvSpPr>
        <p:spPr>
          <a:xfrm>
            <a:off x="7582926" y="2931156"/>
            <a:ext cx="510921" cy="369332"/>
          </a:xfrm>
          <a:prstGeom prst="rect">
            <a:avLst/>
          </a:prstGeom>
          <a:noFill/>
        </p:spPr>
        <p:txBody>
          <a:bodyPr wrap="square" rtlCol="0">
            <a:spAutoFit/>
          </a:bodyPr>
          <a:lstStyle/>
          <a:p>
            <a:r>
              <a:rPr lang="en-US" dirty="0" smtClean="0"/>
              <a:t>+</a:t>
            </a:r>
            <a:endParaRPr lang="en-US" dirty="0"/>
          </a:p>
        </p:txBody>
      </p:sp>
      <p:sp>
        <p:nvSpPr>
          <p:cNvPr id="84" name="TextBox 83"/>
          <p:cNvSpPr txBox="1"/>
          <p:nvPr/>
        </p:nvSpPr>
        <p:spPr>
          <a:xfrm>
            <a:off x="6399576" y="2835492"/>
            <a:ext cx="510921" cy="369332"/>
          </a:xfrm>
          <a:prstGeom prst="rect">
            <a:avLst/>
          </a:prstGeom>
          <a:noFill/>
        </p:spPr>
        <p:txBody>
          <a:bodyPr wrap="square" rtlCol="0">
            <a:spAutoFit/>
          </a:bodyPr>
          <a:lstStyle/>
          <a:p>
            <a:r>
              <a:rPr lang="en-US" dirty="0" smtClean="0"/>
              <a:t>+</a:t>
            </a:r>
            <a:endParaRPr lang="en-US" dirty="0"/>
          </a:p>
        </p:txBody>
      </p:sp>
      <p:sp>
        <p:nvSpPr>
          <p:cNvPr id="85" name="TextBox 84"/>
          <p:cNvSpPr txBox="1"/>
          <p:nvPr/>
        </p:nvSpPr>
        <p:spPr>
          <a:xfrm>
            <a:off x="7405091" y="5558410"/>
            <a:ext cx="510921" cy="369332"/>
          </a:xfrm>
          <a:prstGeom prst="rect">
            <a:avLst/>
          </a:prstGeom>
          <a:noFill/>
        </p:spPr>
        <p:txBody>
          <a:bodyPr wrap="square" rtlCol="0">
            <a:spAutoFit/>
          </a:bodyPr>
          <a:lstStyle/>
          <a:p>
            <a:r>
              <a:rPr lang="en-US" dirty="0" smtClean="0"/>
              <a:t>+</a:t>
            </a:r>
            <a:endParaRPr lang="en-US" dirty="0"/>
          </a:p>
        </p:txBody>
      </p:sp>
      <p:sp>
        <p:nvSpPr>
          <p:cNvPr id="86" name="TextBox 85"/>
          <p:cNvSpPr txBox="1"/>
          <p:nvPr/>
        </p:nvSpPr>
        <p:spPr>
          <a:xfrm>
            <a:off x="5587585" y="3734609"/>
            <a:ext cx="352135" cy="369332"/>
          </a:xfrm>
          <a:prstGeom prst="rect">
            <a:avLst/>
          </a:prstGeom>
          <a:noFill/>
        </p:spPr>
        <p:txBody>
          <a:bodyPr wrap="square" rtlCol="0">
            <a:spAutoFit/>
          </a:bodyPr>
          <a:lstStyle/>
          <a:p>
            <a:r>
              <a:rPr lang="en-US" dirty="0" smtClean="0"/>
              <a:t>-</a:t>
            </a:r>
            <a:endParaRPr lang="en-US" dirty="0"/>
          </a:p>
        </p:txBody>
      </p:sp>
      <p:sp>
        <p:nvSpPr>
          <p:cNvPr id="87" name="TextBox 86"/>
          <p:cNvSpPr txBox="1"/>
          <p:nvPr/>
        </p:nvSpPr>
        <p:spPr>
          <a:xfrm>
            <a:off x="7715174" y="1693151"/>
            <a:ext cx="352135" cy="369332"/>
          </a:xfrm>
          <a:prstGeom prst="rect">
            <a:avLst/>
          </a:prstGeom>
          <a:noFill/>
        </p:spPr>
        <p:txBody>
          <a:bodyPr wrap="square" rtlCol="0">
            <a:spAutoFit/>
          </a:bodyPr>
          <a:lstStyle/>
          <a:p>
            <a:r>
              <a:rPr lang="en-US" dirty="0" smtClean="0"/>
              <a:t>-</a:t>
            </a:r>
            <a:endParaRPr lang="en-US" dirty="0"/>
          </a:p>
        </p:txBody>
      </p:sp>
      <p:sp>
        <p:nvSpPr>
          <p:cNvPr id="88" name="TextBox 87"/>
          <p:cNvSpPr txBox="1"/>
          <p:nvPr/>
        </p:nvSpPr>
        <p:spPr>
          <a:xfrm>
            <a:off x="5485413" y="1740152"/>
            <a:ext cx="352135" cy="369332"/>
          </a:xfrm>
          <a:prstGeom prst="rect">
            <a:avLst/>
          </a:prstGeom>
          <a:noFill/>
        </p:spPr>
        <p:txBody>
          <a:bodyPr wrap="square" rtlCol="0">
            <a:spAutoFit/>
          </a:bodyPr>
          <a:lstStyle/>
          <a:p>
            <a:r>
              <a:rPr lang="en-US" dirty="0" smtClean="0"/>
              <a:t>-</a:t>
            </a:r>
            <a:endParaRPr lang="en-US" dirty="0"/>
          </a:p>
        </p:txBody>
      </p:sp>
      <p:sp>
        <p:nvSpPr>
          <p:cNvPr id="89" name="TextBox 88"/>
          <p:cNvSpPr txBox="1"/>
          <p:nvPr/>
        </p:nvSpPr>
        <p:spPr>
          <a:xfrm>
            <a:off x="7523658" y="2179301"/>
            <a:ext cx="352135" cy="369332"/>
          </a:xfrm>
          <a:prstGeom prst="rect">
            <a:avLst/>
          </a:prstGeom>
          <a:noFill/>
        </p:spPr>
        <p:txBody>
          <a:bodyPr wrap="square" rtlCol="0">
            <a:spAutoFit/>
          </a:bodyPr>
          <a:lstStyle/>
          <a:p>
            <a:r>
              <a:rPr lang="en-US" dirty="0" smtClean="0"/>
              <a:t>-</a:t>
            </a:r>
            <a:endParaRPr lang="en-US" dirty="0"/>
          </a:p>
        </p:txBody>
      </p:sp>
      <p:sp>
        <p:nvSpPr>
          <p:cNvPr id="90" name="TextBox 89"/>
          <p:cNvSpPr txBox="1"/>
          <p:nvPr/>
        </p:nvSpPr>
        <p:spPr>
          <a:xfrm>
            <a:off x="5895940" y="2150465"/>
            <a:ext cx="352135" cy="369332"/>
          </a:xfrm>
          <a:prstGeom prst="rect">
            <a:avLst/>
          </a:prstGeom>
          <a:noFill/>
        </p:spPr>
        <p:txBody>
          <a:bodyPr wrap="square" rtlCol="0">
            <a:spAutoFit/>
          </a:bodyPr>
          <a:lstStyle/>
          <a:p>
            <a:r>
              <a:rPr lang="en-US" dirty="0" smtClean="0"/>
              <a:t>-</a:t>
            </a:r>
            <a:endParaRPr lang="en-US" dirty="0"/>
          </a:p>
        </p:txBody>
      </p:sp>
      <p:cxnSp>
        <p:nvCxnSpPr>
          <p:cNvPr id="91" name="Straight Arrow Connector 90"/>
          <p:cNvCxnSpPr>
            <a:stCxn id="11" idx="0"/>
            <a:endCxn id="10" idx="2"/>
          </p:cNvCxnSpPr>
          <p:nvPr/>
        </p:nvCxnSpPr>
        <p:spPr>
          <a:xfrm flipV="1">
            <a:off x="6567449" y="4678165"/>
            <a:ext cx="1323793" cy="1211144"/>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11" idx="0"/>
            <a:endCxn id="70" idx="2"/>
          </p:cNvCxnSpPr>
          <p:nvPr/>
        </p:nvCxnSpPr>
        <p:spPr>
          <a:xfrm flipH="1" flipV="1">
            <a:off x="861299" y="4715563"/>
            <a:ext cx="5706150" cy="1173746"/>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218974" y="1974640"/>
            <a:ext cx="480085" cy="0"/>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7" name="Rounded Rectangle 106"/>
          <p:cNvSpPr/>
          <p:nvPr/>
        </p:nvSpPr>
        <p:spPr>
          <a:xfrm>
            <a:off x="3201677" y="1316773"/>
            <a:ext cx="1151498" cy="423379"/>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sex ratio</a:t>
            </a:r>
            <a:endParaRPr lang="en-US" dirty="0"/>
          </a:p>
        </p:txBody>
      </p:sp>
      <p:cxnSp>
        <p:nvCxnSpPr>
          <p:cNvPr id="108" name="Straight Arrow Connector 107"/>
          <p:cNvCxnSpPr>
            <a:stCxn id="107" idx="2"/>
            <a:endCxn id="17" idx="0"/>
          </p:cNvCxnSpPr>
          <p:nvPr/>
        </p:nvCxnSpPr>
        <p:spPr>
          <a:xfrm>
            <a:off x="3777426" y="1740152"/>
            <a:ext cx="1417798" cy="15630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1" name="Rounded Rectangle 110"/>
          <p:cNvSpPr/>
          <p:nvPr/>
        </p:nvSpPr>
        <p:spPr>
          <a:xfrm>
            <a:off x="4497367" y="6383748"/>
            <a:ext cx="1151498" cy="423379"/>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leaf size</a:t>
            </a:r>
            <a:endParaRPr lang="en-US" dirty="0"/>
          </a:p>
        </p:txBody>
      </p:sp>
      <p:sp>
        <p:nvSpPr>
          <p:cNvPr id="112" name="Rounded Rectangle 111"/>
          <p:cNvSpPr/>
          <p:nvPr/>
        </p:nvSpPr>
        <p:spPr>
          <a:xfrm>
            <a:off x="7413273" y="6383748"/>
            <a:ext cx="1426223" cy="423379"/>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flower color</a:t>
            </a:r>
            <a:endParaRPr lang="en-US" dirty="0"/>
          </a:p>
        </p:txBody>
      </p:sp>
      <p:sp>
        <p:nvSpPr>
          <p:cNvPr id="119" name="TextBox 118"/>
          <p:cNvSpPr txBox="1"/>
          <p:nvPr/>
        </p:nvSpPr>
        <p:spPr>
          <a:xfrm>
            <a:off x="4161588" y="1832125"/>
            <a:ext cx="510921"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120" name="TextBox 119"/>
          <p:cNvSpPr txBox="1"/>
          <p:nvPr/>
        </p:nvSpPr>
        <p:spPr>
          <a:xfrm>
            <a:off x="4751727" y="5792237"/>
            <a:ext cx="510921"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121" name="TextBox 120"/>
          <p:cNvSpPr txBox="1"/>
          <p:nvPr/>
        </p:nvSpPr>
        <p:spPr>
          <a:xfrm>
            <a:off x="8057377" y="5861020"/>
            <a:ext cx="510921" cy="369332"/>
          </a:xfrm>
          <a:prstGeom prst="rect">
            <a:avLst/>
          </a:prstGeom>
          <a:noFill/>
        </p:spPr>
        <p:txBody>
          <a:bodyPr wrap="square" rtlCol="0">
            <a:spAutoFit/>
          </a:bodyPr>
          <a:lstStyle/>
          <a:p>
            <a:r>
              <a:rPr lang="en-US" b="1" dirty="0" smtClean="0">
                <a:solidFill>
                  <a:srgbClr val="FF0000"/>
                </a:solidFill>
              </a:rPr>
              <a:t>?</a:t>
            </a:r>
            <a:endParaRPr lang="en-US" b="1" dirty="0">
              <a:solidFill>
                <a:srgbClr val="FF0000"/>
              </a:solidFill>
            </a:endParaRPr>
          </a:p>
        </p:txBody>
      </p:sp>
      <p:sp>
        <p:nvSpPr>
          <p:cNvPr id="122" name="TextBox 121"/>
          <p:cNvSpPr txBox="1"/>
          <p:nvPr/>
        </p:nvSpPr>
        <p:spPr>
          <a:xfrm>
            <a:off x="781006" y="1268355"/>
            <a:ext cx="1795590" cy="1323439"/>
          </a:xfrm>
          <a:prstGeom prst="rect">
            <a:avLst/>
          </a:prstGeom>
          <a:noFill/>
        </p:spPr>
        <p:txBody>
          <a:bodyPr wrap="square" rtlCol="0">
            <a:spAutoFit/>
          </a:bodyPr>
          <a:lstStyle/>
          <a:p>
            <a:r>
              <a:rPr lang="en-US" sz="1600" dirty="0" smtClean="0"/>
              <a:t>has positive effect</a:t>
            </a:r>
          </a:p>
          <a:p>
            <a:r>
              <a:rPr lang="en-US" sz="1600" dirty="0" smtClean="0"/>
              <a:t>has negative effect</a:t>
            </a:r>
          </a:p>
          <a:p>
            <a:r>
              <a:rPr lang="en-US" sz="1600" dirty="0" smtClean="0"/>
              <a:t>has stage</a:t>
            </a:r>
          </a:p>
          <a:p>
            <a:r>
              <a:rPr lang="en-US" sz="1600" dirty="0" smtClean="0"/>
              <a:t>has quality</a:t>
            </a:r>
          </a:p>
          <a:p>
            <a:r>
              <a:rPr lang="en-US" sz="1600" dirty="0" smtClean="0"/>
              <a:t>unknown effect</a:t>
            </a:r>
          </a:p>
        </p:txBody>
      </p:sp>
      <p:cxnSp>
        <p:nvCxnSpPr>
          <p:cNvPr id="124" name="Straight Arrow Connector 123"/>
          <p:cNvCxnSpPr/>
          <p:nvPr/>
        </p:nvCxnSpPr>
        <p:spPr>
          <a:xfrm>
            <a:off x="218963" y="2445383"/>
            <a:ext cx="467152" cy="372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4" idx="0"/>
            <a:endCxn id="107" idx="2"/>
          </p:cNvCxnSpPr>
          <p:nvPr/>
        </p:nvCxnSpPr>
        <p:spPr>
          <a:xfrm flipV="1">
            <a:off x="3334825" y="1740152"/>
            <a:ext cx="442601" cy="551936"/>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a:stCxn id="11" idx="3"/>
            <a:endCxn id="112" idx="0"/>
          </p:cNvCxnSpPr>
          <p:nvPr/>
        </p:nvCxnSpPr>
        <p:spPr>
          <a:xfrm>
            <a:off x="7209773" y="6100999"/>
            <a:ext cx="916612" cy="282749"/>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 idx="1"/>
            <a:endCxn id="111" idx="0"/>
          </p:cNvCxnSpPr>
          <p:nvPr/>
        </p:nvCxnSpPr>
        <p:spPr>
          <a:xfrm flipH="1">
            <a:off x="5073116" y="6100999"/>
            <a:ext cx="852008" cy="282749"/>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38" name="Rounded Rectangle 137"/>
          <p:cNvSpPr/>
          <p:nvPr/>
        </p:nvSpPr>
        <p:spPr>
          <a:xfrm>
            <a:off x="72981" y="5346720"/>
            <a:ext cx="2043769" cy="423379"/>
          </a:xfrm>
          <a:prstGeom prst="round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populations quality</a:t>
            </a:r>
            <a:endParaRPr lang="en-US" dirty="0"/>
          </a:p>
        </p:txBody>
      </p:sp>
      <p:cxnSp>
        <p:nvCxnSpPr>
          <p:cNvPr id="139" name="Straight Arrow Connector 138"/>
          <p:cNvCxnSpPr/>
          <p:nvPr/>
        </p:nvCxnSpPr>
        <p:spPr>
          <a:xfrm>
            <a:off x="189765" y="2238243"/>
            <a:ext cx="496353" cy="0"/>
          </a:xfrm>
          <a:prstGeom prst="straightConnector1">
            <a:avLst/>
          </a:prstGeom>
          <a:ln>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91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PCO:</a:t>
            </a:r>
            <a:endParaRPr lang="en-US" dirty="0"/>
          </a:p>
        </p:txBody>
      </p:sp>
      <p:sp>
        <p:nvSpPr>
          <p:cNvPr id="5" name="Content Placeholder 4"/>
          <p:cNvSpPr>
            <a:spLocks noGrp="1"/>
          </p:cNvSpPr>
          <p:nvPr>
            <p:ph idx="1"/>
          </p:nvPr>
        </p:nvSpPr>
        <p:spPr/>
        <p:txBody>
          <a:bodyPr/>
          <a:lstStyle/>
          <a:p>
            <a:r>
              <a:rPr lang="en-US" dirty="0" smtClean="0">
                <a:solidFill>
                  <a:srgbClr val="000000"/>
                </a:solidFill>
              </a:rPr>
              <a:t>is rooted in the </a:t>
            </a:r>
            <a:r>
              <a:rPr lang="en-US" dirty="0" smtClean="0">
                <a:solidFill>
                  <a:schemeClr val="accent4"/>
                </a:solidFill>
              </a:rPr>
              <a:t>Basic Formal Ontology</a:t>
            </a:r>
            <a:r>
              <a:rPr lang="en-US" dirty="0" smtClean="0"/>
              <a:t>.</a:t>
            </a:r>
          </a:p>
          <a:p>
            <a:r>
              <a:rPr lang="en-US" dirty="0" smtClean="0">
                <a:solidFill>
                  <a:srgbClr val="000000"/>
                </a:solidFill>
              </a:rPr>
              <a:t>covers</a:t>
            </a:r>
            <a:r>
              <a:rPr lang="en-US" dirty="0" smtClean="0">
                <a:solidFill>
                  <a:schemeClr val="accent1"/>
                </a:solidFill>
              </a:rPr>
              <a:t> material entities</a:t>
            </a:r>
            <a:r>
              <a:rPr lang="en-US" dirty="0" smtClean="0"/>
              <a:t>, </a:t>
            </a:r>
            <a:r>
              <a:rPr lang="en-US" dirty="0" smtClean="0">
                <a:solidFill>
                  <a:srgbClr val="4F81BD"/>
                </a:solidFill>
              </a:rPr>
              <a:t>qualities</a:t>
            </a:r>
            <a:r>
              <a:rPr lang="en-US" dirty="0" smtClean="0"/>
              <a:t>, and </a:t>
            </a:r>
            <a:r>
              <a:rPr lang="en-US" dirty="0" smtClean="0">
                <a:solidFill>
                  <a:srgbClr val="4F81BD"/>
                </a:solidFill>
              </a:rPr>
              <a:t>processes</a:t>
            </a:r>
            <a:r>
              <a:rPr lang="en-US" dirty="0" smtClean="0"/>
              <a:t> that pertain to </a:t>
            </a:r>
            <a:r>
              <a:rPr lang="en-US" dirty="0" smtClean="0">
                <a:solidFill>
                  <a:schemeClr val="accent3"/>
                </a:solidFill>
              </a:rPr>
              <a:t>collections of organisms.</a:t>
            </a:r>
            <a:endParaRPr lang="en-US" dirty="0" smtClean="0">
              <a:solidFill>
                <a:schemeClr val="accent4"/>
              </a:solidFill>
            </a:endParaRPr>
          </a:p>
          <a:p>
            <a:r>
              <a:rPr lang="en-US" dirty="0" smtClean="0">
                <a:solidFill>
                  <a:srgbClr val="000000"/>
                </a:solidFill>
              </a:rPr>
              <a:t>imports </a:t>
            </a:r>
            <a:r>
              <a:rPr lang="en-US" dirty="0">
                <a:solidFill>
                  <a:srgbClr val="000000"/>
                </a:solidFill>
              </a:rPr>
              <a:t>terms from and exports </a:t>
            </a:r>
            <a:r>
              <a:rPr lang="en-US" dirty="0" smtClean="0">
                <a:solidFill>
                  <a:srgbClr val="000000"/>
                </a:solidFill>
              </a:rPr>
              <a:t>terms to other </a:t>
            </a:r>
            <a:r>
              <a:rPr lang="en-US" dirty="0" smtClean="0">
                <a:solidFill>
                  <a:srgbClr val="8064A2"/>
                </a:solidFill>
              </a:rPr>
              <a:t>OBO library ontologies</a:t>
            </a:r>
            <a:r>
              <a:rPr lang="en-US" dirty="0" smtClean="0">
                <a:solidFill>
                  <a:srgbClr val="000000"/>
                </a:solidFill>
              </a:rPr>
              <a:t>, such as CARO, PATO, GO.</a:t>
            </a:r>
          </a:p>
        </p:txBody>
      </p:sp>
    </p:spTree>
    <p:extLst>
      <p:ext uri="{BB962C8B-B14F-4D97-AF65-F5344CB8AC3E}">
        <p14:creationId xmlns:p14="http://schemas.microsoft.com/office/powerpoint/2010/main" val="342850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Domain of the PCO:</a:t>
            </a:r>
            <a:endParaRPr lang="en-US" dirty="0"/>
          </a:p>
        </p:txBody>
      </p:sp>
      <p:sp>
        <p:nvSpPr>
          <p:cNvPr id="3" name="Content Placeholder 2"/>
          <p:cNvSpPr>
            <a:spLocks noGrp="1"/>
          </p:cNvSpPr>
          <p:nvPr>
            <p:ph idx="1"/>
          </p:nvPr>
        </p:nvSpPr>
        <p:spPr/>
        <p:txBody>
          <a:bodyPr/>
          <a:lstStyle/>
          <a:p>
            <a:r>
              <a:rPr lang="en-US" dirty="0" smtClean="0"/>
              <a:t>collections of organisms (populations and communities)</a:t>
            </a:r>
          </a:p>
          <a:p>
            <a:r>
              <a:rPr lang="en-US" dirty="0" smtClean="0"/>
              <a:t>qualities of collections of organisms (with PATO)</a:t>
            </a:r>
          </a:p>
          <a:p>
            <a:r>
              <a:rPr lang="en-US" dirty="0" smtClean="0"/>
              <a:t>processes that have collections of organisms as participants (with GO)</a:t>
            </a:r>
            <a:endParaRPr lang="en-US" dirty="0"/>
          </a:p>
        </p:txBody>
      </p:sp>
    </p:spTree>
    <p:extLst>
      <p:ext uri="{BB962C8B-B14F-4D97-AF65-F5344CB8AC3E}">
        <p14:creationId xmlns:p14="http://schemas.microsoft.com/office/powerpoint/2010/main" val="378233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study collections of organisms?</a:t>
            </a:r>
            <a:endParaRPr lang="en-US" dirty="0"/>
          </a:p>
        </p:txBody>
      </p:sp>
      <p:sp>
        <p:nvSpPr>
          <p:cNvPr id="3" name="Content Placeholder 2"/>
          <p:cNvSpPr>
            <a:spLocks noGrp="1"/>
          </p:cNvSpPr>
          <p:nvPr>
            <p:ph idx="1"/>
          </p:nvPr>
        </p:nvSpPr>
        <p:spPr/>
        <p:txBody>
          <a:bodyPr>
            <a:normAutofit/>
          </a:bodyPr>
          <a:lstStyle/>
          <a:p>
            <a:r>
              <a:rPr lang="en-US" dirty="0" smtClean="0"/>
              <a:t>Ecology and Evolution:</a:t>
            </a:r>
          </a:p>
          <a:p>
            <a:pPr lvl="1"/>
            <a:r>
              <a:rPr lang="en-US" dirty="0" smtClean="0"/>
              <a:t>intra- and interspecific interactions</a:t>
            </a:r>
          </a:p>
          <a:p>
            <a:pPr lvl="1"/>
            <a:r>
              <a:rPr lang="en-US" dirty="0" smtClean="0"/>
              <a:t>population as the unit of evolution</a:t>
            </a:r>
          </a:p>
          <a:p>
            <a:r>
              <a:rPr lang="en-US" dirty="0"/>
              <a:t>Medicine:</a:t>
            </a:r>
          </a:p>
          <a:p>
            <a:pPr lvl="1"/>
            <a:r>
              <a:rPr lang="en-US" dirty="0"/>
              <a:t>collections of humans, pathogens, vectors</a:t>
            </a:r>
          </a:p>
          <a:p>
            <a:pPr lvl="1"/>
            <a:r>
              <a:rPr lang="en-US" dirty="0"/>
              <a:t>epidemiology, disease transmission, </a:t>
            </a:r>
            <a:r>
              <a:rPr lang="en-US" dirty="0" smtClean="0"/>
              <a:t>sociology</a:t>
            </a:r>
          </a:p>
          <a:p>
            <a:r>
              <a:rPr lang="en-US" dirty="0" smtClean="0"/>
              <a:t>Agriculture:</a:t>
            </a:r>
          </a:p>
          <a:p>
            <a:pPr lvl="1"/>
            <a:r>
              <a:rPr lang="en-US" dirty="0" smtClean="0"/>
              <a:t>plant pathology, animal diseases, weeds</a:t>
            </a:r>
            <a:endParaRPr lang="en-US" dirty="0"/>
          </a:p>
        </p:txBody>
      </p:sp>
    </p:spTree>
    <p:extLst>
      <p:ext uri="{BB962C8B-B14F-4D97-AF65-F5344CB8AC3E}">
        <p14:creationId xmlns:p14="http://schemas.microsoft.com/office/powerpoint/2010/main" val="195221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collections of organisms:</a:t>
            </a:r>
            <a:endParaRPr lang="en-US" dirty="0"/>
          </a:p>
        </p:txBody>
      </p:sp>
      <p:sp>
        <p:nvSpPr>
          <p:cNvPr id="3" name="Content Placeholder 2"/>
          <p:cNvSpPr>
            <a:spLocks noGrp="1"/>
          </p:cNvSpPr>
          <p:nvPr>
            <p:ph idx="1"/>
          </p:nvPr>
        </p:nvSpPr>
        <p:spPr>
          <a:xfrm>
            <a:off x="457200" y="1600200"/>
            <a:ext cx="8229600" cy="4874105"/>
          </a:xfrm>
        </p:spPr>
        <p:txBody>
          <a:bodyPr>
            <a:normAutofit fontScale="70000" lnSpcReduction="20000"/>
          </a:bodyPr>
          <a:lstStyle/>
          <a:p>
            <a:r>
              <a:rPr lang="en-US" dirty="0" smtClean="0">
                <a:solidFill>
                  <a:schemeClr val="accent3"/>
                </a:solidFill>
              </a:rPr>
              <a:t>A </a:t>
            </a:r>
            <a:r>
              <a:rPr lang="en-US" dirty="0">
                <a:solidFill>
                  <a:schemeClr val="accent3"/>
                </a:solidFill>
              </a:rPr>
              <a:t>unicellular colony</a:t>
            </a:r>
          </a:p>
          <a:p>
            <a:r>
              <a:rPr lang="en-US" dirty="0">
                <a:solidFill>
                  <a:srgbClr val="9BBB59"/>
                </a:solidFill>
              </a:rPr>
              <a:t>A microorganism infection (the bacteria in a bacteremia, the </a:t>
            </a:r>
            <a:r>
              <a:rPr lang="en-US" dirty="0" smtClean="0">
                <a:solidFill>
                  <a:srgbClr val="9BBB59"/>
                </a:solidFill>
              </a:rPr>
              <a:t>viruses in a </a:t>
            </a:r>
            <a:r>
              <a:rPr lang="en-US" dirty="0" err="1" smtClean="0">
                <a:solidFill>
                  <a:srgbClr val="9BBB59"/>
                </a:solidFill>
              </a:rPr>
              <a:t>viremia</a:t>
            </a:r>
            <a:r>
              <a:rPr lang="en-US" dirty="0" smtClean="0">
                <a:solidFill>
                  <a:srgbClr val="9BBB59"/>
                </a:solidFill>
              </a:rPr>
              <a:t>)</a:t>
            </a:r>
            <a:endParaRPr lang="en-US" dirty="0">
              <a:solidFill>
                <a:srgbClr val="9BBB59"/>
              </a:solidFill>
            </a:endParaRPr>
          </a:p>
          <a:p>
            <a:r>
              <a:rPr lang="en-US" dirty="0">
                <a:solidFill>
                  <a:srgbClr val="9BBB59"/>
                </a:solidFill>
              </a:rPr>
              <a:t>A herd (bunch of big animals living in close proximity)</a:t>
            </a:r>
          </a:p>
          <a:p>
            <a:r>
              <a:rPr lang="en-US" dirty="0">
                <a:solidFill>
                  <a:schemeClr val="accent1"/>
                </a:solidFill>
              </a:rPr>
              <a:t>The sum of the infectious agents in a herd's infection (all </a:t>
            </a:r>
            <a:r>
              <a:rPr lang="en-US" dirty="0" smtClean="0">
                <a:solidFill>
                  <a:schemeClr val="accent1"/>
                </a:solidFill>
              </a:rPr>
              <a:t>potentially eradicated </a:t>
            </a:r>
            <a:r>
              <a:rPr lang="en-US" dirty="0">
                <a:solidFill>
                  <a:schemeClr val="accent1"/>
                </a:solidFill>
              </a:rPr>
              <a:t>with the same antibiotic)</a:t>
            </a:r>
          </a:p>
          <a:p>
            <a:r>
              <a:rPr lang="en-US" dirty="0">
                <a:solidFill>
                  <a:schemeClr val="accent1"/>
                </a:solidFill>
              </a:rPr>
              <a:t>A the occupants of a biological niche (most </a:t>
            </a:r>
            <a:r>
              <a:rPr lang="en-US" dirty="0" smtClean="0">
                <a:solidFill>
                  <a:schemeClr val="accent1"/>
                </a:solidFill>
              </a:rPr>
              <a:t>susceptible </a:t>
            </a:r>
            <a:r>
              <a:rPr lang="en-US" dirty="0">
                <a:solidFill>
                  <a:schemeClr val="accent1"/>
                </a:solidFill>
              </a:rPr>
              <a:t>to an pan-species toxin) </a:t>
            </a:r>
          </a:p>
          <a:p>
            <a:r>
              <a:rPr lang="en-US" dirty="0">
                <a:solidFill>
                  <a:schemeClr val="accent1"/>
                </a:solidFill>
              </a:rPr>
              <a:t>My </a:t>
            </a:r>
            <a:r>
              <a:rPr lang="en-US" dirty="0" err="1">
                <a:solidFill>
                  <a:schemeClr val="accent1"/>
                </a:solidFill>
              </a:rPr>
              <a:t>microbiome</a:t>
            </a:r>
            <a:endParaRPr lang="en-US" dirty="0">
              <a:solidFill>
                <a:schemeClr val="accent1"/>
              </a:solidFill>
            </a:endParaRPr>
          </a:p>
          <a:p>
            <a:r>
              <a:rPr lang="en-US" dirty="0"/>
              <a:t>Ashkenazi </a:t>
            </a:r>
            <a:r>
              <a:rPr lang="en-US" dirty="0" err="1"/>
              <a:t>jews</a:t>
            </a:r>
            <a:r>
              <a:rPr lang="en-US" dirty="0"/>
              <a:t> (some common genetic elements due to being a herd at some earlier part of history)</a:t>
            </a:r>
          </a:p>
          <a:p>
            <a:r>
              <a:rPr lang="en-US" dirty="0"/>
              <a:t>People with malaria</a:t>
            </a:r>
          </a:p>
          <a:p>
            <a:r>
              <a:rPr lang="en-US" dirty="0"/>
              <a:t>People immune to </a:t>
            </a:r>
            <a:r>
              <a:rPr lang="en-US" dirty="0" smtClean="0"/>
              <a:t>HIV</a:t>
            </a:r>
          </a:p>
          <a:p>
            <a:endParaRPr lang="en-US" dirty="0" smtClean="0"/>
          </a:p>
          <a:p>
            <a:pPr marL="0" indent="0">
              <a:buNone/>
            </a:pPr>
            <a:r>
              <a:rPr lang="en-US" dirty="0"/>
              <a:t>(Thanks to Alan </a:t>
            </a:r>
            <a:r>
              <a:rPr lang="en-US" dirty="0" err="1"/>
              <a:t>Ruttenberg</a:t>
            </a:r>
            <a:r>
              <a:rPr lang="en-US" dirty="0" smtClean="0"/>
              <a:t>)</a:t>
            </a:r>
            <a:endParaRPr lang="en-US" dirty="0"/>
          </a:p>
        </p:txBody>
      </p:sp>
    </p:spTree>
    <p:extLst>
      <p:ext uri="{BB962C8B-B14F-4D97-AF65-F5344CB8AC3E}">
        <p14:creationId xmlns:p14="http://schemas.microsoft.com/office/powerpoint/2010/main" val="114806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95626"/>
          </a:xfrm>
        </p:spPr>
        <p:txBody>
          <a:bodyPr>
            <a:normAutofit/>
          </a:bodyPr>
          <a:lstStyle/>
          <a:p>
            <a:r>
              <a:rPr lang="en-US" sz="3200" dirty="0" smtClean="0"/>
              <a:t>Diverse definitions of population on </a:t>
            </a:r>
            <a:r>
              <a:rPr lang="en-US" sz="3200" dirty="0" err="1" smtClean="0"/>
              <a:t>BioPortal</a:t>
            </a:r>
            <a:r>
              <a:rPr lang="en-US" sz="3200" dirty="0" smtClean="0"/>
              <a:t>:</a:t>
            </a:r>
            <a:endParaRPr lang="en-US" sz="3200" dirty="0"/>
          </a:p>
        </p:txBody>
      </p:sp>
      <p:sp>
        <p:nvSpPr>
          <p:cNvPr id="3" name="Content Placeholder 2"/>
          <p:cNvSpPr>
            <a:spLocks noGrp="1"/>
          </p:cNvSpPr>
          <p:nvPr>
            <p:ph idx="1"/>
          </p:nvPr>
        </p:nvSpPr>
        <p:spPr>
          <a:xfrm>
            <a:off x="0" y="1159172"/>
            <a:ext cx="9144000" cy="5610623"/>
          </a:xfrm>
        </p:spPr>
        <p:txBody>
          <a:bodyPr>
            <a:noAutofit/>
          </a:bodyPr>
          <a:lstStyle/>
          <a:p>
            <a:r>
              <a:rPr lang="en-US" sz="2200" dirty="0" smtClean="0"/>
              <a:t>SNOMED: A social condition (no text definition)</a:t>
            </a:r>
          </a:p>
          <a:p>
            <a:r>
              <a:rPr lang="en-US" sz="2200" dirty="0"/>
              <a:t>MESH: The total number of individuals inhabiting a particular region or area</a:t>
            </a:r>
            <a:r>
              <a:rPr lang="en-US" sz="2200" dirty="0" smtClean="0"/>
              <a:t>.</a:t>
            </a:r>
          </a:p>
          <a:p>
            <a:r>
              <a:rPr lang="en-US" sz="2200" dirty="0"/>
              <a:t>OBI: a population is a collection of individuals from the same taxonomic class living, counted or sampled at a particular site or in a particular </a:t>
            </a:r>
            <a:r>
              <a:rPr lang="en-US" sz="2200" dirty="0" smtClean="0"/>
              <a:t>area</a:t>
            </a:r>
          </a:p>
          <a:p>
            <a:r>
              <a:rPr lang="en-US" sz="2200" dirty="0" smtClean="0"/>
              <a:t>Experimental </a:t>
            </a:r>
            <a:r>
              <a:rPr lang="en-US" sz="2200" dirty="0"/>
              <a:t>Factor Ontology: A population is a group of material entities consisting of individuals which share a particular characteristic such as inhabiting a particular region or area or ability to interbreed</a:t>
            </a:r>
            <a:r>
              <a:rPr lang="en-US" sz="2200" dirty="0" smtClean="0"/>
              <a:t>.</a:t>
            </a:r>
          </a:p>
          <a:p>
            <a:r>
              <a:rPr lang="en-US" sz="2200" dirty="0"/>
              <a:t>NIFSTID: A collection of independent organismal entities engaged in some form of </a:t>
            </a:r>
            <a:r>
              <a:rPr lang="en-US" sz="2200" dirty="0" err="1"/>
              <a:t>spatio</a:t>
            </a:r>
            <a:r>
              <a:rPr lang="en-US" sz="2200" dirty="0"/>
              <a:t>-temporal interaction or aggregate </a:t>
            </a:r>
            <a:r>
              <a:rPr lang="en-US" sz="2200" dirty="0" smtClean="0"/>
              <a:t>behavior</a:t>
            </a:r>
          </a:p>
          <a:p>
            <a:r>
              <a:rPr lang="en-US" sz="2200" dirty="0"/>
              <a:t>Malaria Ontology: An aggregate of organisms</a:t>
            </a:r>
            <a:r>
              <a:rPr lang="en-US" sz="2200" dirty="0" smtClean="0"/>
              <a:t>.</a:t>
            </a:r>
          </a:p>
          <a:p>
            <a:r>
              <a:rPr lang="en-US" sz="2200" dirty="0"/>
              <a:t>NCI </a:t>
            </a:r>
            <a:r>
              <a:rPr lang="en-US" sz="2200" dirty="0" smtClean="0"/>
              <a:t>Thesaurus (population group): </a:t>
            </a:r>
            <a:r>
              <a:rPr lang="en-US" sz="2200" dirty="0"/>
              <a:t>A group of individuals united by a common factor (e.g., geographic location, ethnicity, disease, age, gender</a:t>
            </a:r>
            <a:r>
              <a:rPr lang="en-US" sz="2200" dirty="0" smtClean="0"/>
              <a:t>)</a:t>
            </a:r>
          </a:p>
          <a:p>
            <a:r>
              <a:rPr lang="en-US" sz="2200" dirty="0"/>
              <a:t>ICF: </a:t>
            </a:r>
            <a:r>
              <a:rPr lang="en-US" sz="2200" dirty="0" smtClean="0"/>
              <a:t>Groups </a:t>
            </a:r>
            <a:r>
              <a:rPr lang="en-US" sz="2200" dirty="0"/>
              <a:t>of people living in a given environment who share the same pattern of environmental adaptation.</a:t>
            </a:r>
          </a:p>
        </p:txBody>
      </p:sp>
    </p:spTree>
    <p:extLst>
      <p:ext uri="{BB962C8B-B14F-4D97-AF65-F5344CB8AC3E}">
        <p14:creationId xmlns:p14="http://schemas.microsoft.com/office/powerpoint/2010/main" val="131664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Definitions of </a:t>
            </a:r>
            <a:r>
              <a:rPr lang="en-US" b="1" dirty="0" smtClean="0"/>
              <a:t>population</a:t>
            </a:r>
            <a:r>
              <a:rPr lang="en-US" dirty="0" smtClean="0"/>
              <a:t> from some evolutionary biologists:</a:t>
            </a:r>
            <a:endParaRPr lang="en-US" dirty="0"/>
          </a:p>
        </p:txBody>
      </p:sp>
      <p:sp>
        <p:nvSpPr>
          <p:cNvPr id="3" name="Content Placeholder 2"/>
          <p:cNvSpPr>
            <a:spLocks noGrp="1"/>
          </p:cNvSpPr>
          <p:nvPr>
            <p:ph idx="1"/>
          </p:nvPr>
        </p:nvSpPr>
        <p:spPr>
          <a:xfrm>
            <a:off x="457200" y="1723687"/>
            <a:ext cx="8229600" cy="4525963"/>
          </a:xfrm>
        </p:spPr>
        <p:txBody>
          <a:bodyPr>
            <a:normAutofit fontScale="77500" lnSpcReduction="20000"/>
          </a:bodyPr>
          <a:lstStyle/>
          <a:p>
            <a:r>
              <a:rPr lang="en-US" dirty="0" err="1" smtClean="0"/>
              <a:t>Gotelli’s</a:t>
            </a:r>
            <a:r>
              <a:rPr lang="en-US" dirty="0" smtClean="0"/>
              <a:t> A </a:t>
            </a:r>
            <a:r>
              <a:rPr lang="en-US" b="1" dirty="0" smtClean="0"/>
              <a:t>Primer of Ecology</a:t>
            </a:r>
            <a:r>
              <a:rPr lang="en-US" dirty="0" smtClean="0"/>
              <a:t>: </a:t>
            </a:r>
            <a:r>
              <a:rPr lang="en-US" dirty="0"/>
              <a:t>A </a:t>
            </a:r>
            <a:r>
              <a:rPr lang="en-US" dirty="0" smtClean="0"/>
              <a:t>group of individuals, </a:t>
            </a:r>
            <a:r>
              <a:rPr lang="en-US" dirty="0">
                <a:solidFill>
                  <a:srgbClr val="4F81BD"/>
                </a:solidFill>
              </a:rPr>
              <a:t>all of the same species</a:t>
            </a:r>
            <a:r>
              <a:rPr lang="en-US" dirty="0"/>
              <a:t>, that </a:t>
            </a:r>
            <a:r>
              <a:rPr lang="en-US" dirty="0">
                <a:solidFill>
                  <a:schemeClr val="accent4"/>
                </a:solidFill>
              </a:rPr>
              <a:t>live in the same place</a:t>
            </a:r>
            <a:r>
              <a:rPr lang="en-US" dirty="0"/>
              <a:t>. </a:t>
            </a:r>
            <a:r>
              <a:rPr lang="en-US" dirty="0" smtClean="0"/>
              <a:t>Although it </a:t>
            </a:r>
            <a:r>
              <a:rPr lang="en-US" dirty="0"/>
              <a:t>is sometimes difficult to define the physical boundaries of a </a:t>
            </a:r>
            <a:r>
              <a:rPr lang="en-US" dirty="0" smtClean="0"/>
              <a:t>population, </a:t>
            </a:r>
            <a:r>
              <a:rPr lang="en-US" dirty="0"/>
              <a:t>the individuals within a population have the </a:t>
            </a:r>
            <a:r>
              <a:rPr lang="en-US" dirty="0">
                <a:solidFill>
                  <a:srgbClr val="9BBB59"/>
                </a:solidFill>
              </a:rPr>
              <a:t>potential to reproduce with one another</a:t>
            </a:r>
            <a:r>
              <a:rPr lang="en-US" dirty="0"/>
              <a:t> during the course of their lifetimes</a:t>
            </a:r>
            <a:r>
              <a:rPr lang="en-US" dirty="0" smtClean="0"/>
              <a:t>.</a:t>
            </a:r>
          </a:p>
          <a:p>
            <a:endParaRPr lang="en-US" dirty="0" smtClean="0"/>
          </a:p>
          <a:p>
            <a:r>
              <a:rPr lang="en-US" dirty="0" err="1" smtClean="0"/>
              <a:t>Futuyma’s</a:t>
            </a:r>
            <a:r>
              <a:rPr lang="en-US" dirty="0" smtClean="0"/>
              <a:t> </a:t>
            </a:r>
            <a:r>
              <a:rPr lang="en-US" b="1" dirty="0" smtClean="0"/>
              <a:t>Evolution</a:t>
            </a:r>
            <a:r>
              <a:rPr lang="en-US" dirty="0" smtClean="0"/>
              <a:t>: A group of </a:t>
            </a:r>
            <a:r>
              <a:rPr lang="en-US" dirty="0" smtClean="0">
                <a:solidFill>
                  <a:srgbClr val="4F81BD"/>
                </a:solidFill>
              </a:rPr>
              <a:t>conspecific organisms </a:t>
            </a:r>
            <a:r>
              <a:rPr lang="en-US" dirty="0" smtClean="0"/>
              <a:t>that </a:t>
            </a:r>
            <a:r>
              <a:rPr lang="en-US" dirty="0" smtClean="0">
                <a:solidFill>
                  <a:srgbClr val="8064A2"/>
                </a:solidFill>
              </a:rPr>
              <a:t>occupy a more or less well defined geographic region </a:t>
            </a:r>
            <a:r>
              <a:rPr lang="en-US" dirty="0" smtClean="0"/>
              <a:t>and </a:t>
            </a:r>
            <a:r>
              <a:rPr lang="en-US" dirty="0" smtClean="0">
                <a:solidFill>
                  <a:schemeClr val="accent3"/>
                </a:solidFill>
              </a:rPr>
              <a:t>exhibit reproductive continuity </a:t>
            </a:r>
            <a:r>
              <a:rPr lang="en-US" dirty="0" smtClean="0"/>
              <a:t>from generation to generation; </a:t>
            </a:r>
            <a:r>
              <a:rPr lang="en-US" dirty="0" smtClean="0">
                <a:solidFill>
                  <a:srgbClr val="9BBB59"/>
                </a:solidFill>
              </a:rPr>
              <a:t>ecological and reproductive interactions are more frequent among these individuals than with members of other populations of the same species</a:t>
            </a:r>
            <a:r>
              <a:rPr lang="en-US" dirty="0" smtClean="0"/>
              <a:t>.</a:t>
            </a:r>
            <a:endParaRPr lang="en-US" dirty="0"/>
          </a:p>
        </p:txBody>
      </p:sp>
    </p:spTree>
    <p:extLst>
      <p:ext uri="{BB962C8B-B14F-4D97-AF65-F5344CB8AC3E}">
        <p14:creationId xmlns:p14="http://schemas.microsoft.com/office/powerpoint/2010/main" val="277238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Essential elements of the definition of a population:</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More than one organism (or virus or viroid)</a:t>
            </a:r>
          </a:p>
          <a:p>
            <a:r>
              <a:rPr lang="en-US" dirty="0" smtClean="0"/>
              <a:t>All members of the same species</a:t>
            </a:r>
          </a:p>
          <a:p>
            <a:r>
              <a:rPr lang="en-US" dirty="0"/>
              <a:t>G</a:t>
            </a:r>
            <a:r>
              <a:rPr lang="en-US" dirty="0" smtClean="0"/>
              <a:t>eographical proximity  – potential for reproductive and other ecological interactions</a:t>
            </a:r>
          </a:p>
          <a:p>
            <a:r>
              <a:rPr lang="en-US" dirty="0" smtClean="0">
                <a:solidFill>
                  <a:schemeClr val="accent1"/>
                </a:solidFill>
              </a:rPr>
              <a:t>Maximal </a:t>
            </a:r>
          </a:p>
          <a:p>
            <a:pPr lvl="1"/>
            <a:r>
              <a:rPr lang="en-US" dirty="0" smtClean="0">
                <a:solidFill>
                  <a:schemeClr val="accent1"/>
                </a:solidFill>
              </a:rPr>
              <a:t>a random sub-sample of a population is not a population in the biological sense (but is in statistical sense)</a:t>
            </a:r>
          </a:p>
          <a:p>
            <a:pPr lvl="1"/>
            <a:r>
              <a:rPr lang="en-US" dirty="0" smtClean="0">
                <a:solidFill>
                  <a:schemeClr val="accent1"/>
                </a:solidFill>
              </a:rPr>
              <a:t>sub-populations and meta-populations are populations</a:t>
            </a:r>
            <a:endParaRPr lang="en-US" dirty="0">
              <a:solidFill>
                <a:schemeClr val="accent1"/>
              </a:solidFill>
            </a:endParaRPr>
          </a:p>
        </p:txBody>
      </p:sp>
    </p:spTree>
    <p:extLst>
      <p:ext uri="{BB962C8B-B14F-4D97-AF65-F5344CB8AC3E}">
        <p14:creationId xmlns:p14="http://schemas.microsoft.com/office/powerpoint/2010/main" val="33216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3778</TotalTime>
  <Words>1839</Words>
  <Application>Microsoft Office PowerPoint</Application>
  <PresentationFormat>On-screen Show (4:3)</PresentationFormat>
  <Paragraphs>225</Paragraphs>
  <Slides>27</Slides>
  <Notes>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 to the Population and Community Ontology (PCO)</vt:lpstr>
      <vt:lpstr>PowerPoint Presentation</vt:lpstr>
      <vt:lpstr>The PCO:</vt:lpstr>
      <vt:lpstr>Domain of the PCO:</vt:lpstr>
      <vt:lpstr>Why study collections of organisms?</vt:lpstr>
      <vt:lpstr>Examples of collections of organisms:</vt:lpstr>
      <vt:lpstr>Diverse definitions of population on BioPortal:</vt:lpstr>
      <vt:lpstr>Definitions of population from some evolutionary biologists:</vt:lpstr>
      <vt:lpstr>Essential elements of the definition of a population:</vt:lpstr>
      <vt:lpstr>Examples of (possible) populations:</vt:lpstr>
      <vt:lpstr>Collections of organisms of a single species that are not populations:</vt:lpstr>
      <vt:lpstr>Definitions of ecological community from some ecologists:</vt:lpstr>
      <vt:lpstr>Essential elements of the definition of an ecological community:</vt:lpstr>
      <vt:lpstr>The borders of an ecological community may be defined by:</vt:lpstr>
      <vt:lpstr>Some important subsets (sub-classes) of ecological community</vt:lpstr>
      <vt:lpstr>Communities, ecosystems, and biomes</vt:lpstr>
      <vt:lpstr>Biome and its subclasses are covered by the Environment Ontology (EnvO)</vt:lpstr>
      <vt:lpstr>Qualities of collections of organisms</vt:lpstr>
      <vt:lpstr>Population and community qualities are  being developed in collaboration with PATO</vt:lpstr>
      <vt:lpstr>Processes that have collections of organisms as participants</vt:lpstr>
      <vt:lpstr>PCO: population process</vt:lpstr>
      <vt:lpstr>PCO: population process</vt:lpstr>
      <vt:lpstr>Community processes in the context of the GO</vt:lpstr>
      <vt:lpstr>Community processes in the context of the GO</vt:lpstr>
      <vt:lpstr>PCO: community process</vt:lpstr>
      <vt:lpstr>Applications: Other ontologies that need terms from the PCO</vt:lpstr>
      <vt:lpstr>Application of the PCO: ecological modeling</vt:lpstr>
    </vt:vector>
  </TitlesOfParts>
  <Company>New York Botanical Garden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Population and Community Ontology (PCO)</dc:title>
  <dc:creator>Ramona Walls</dc:creator>
  <cp:lastModifiedBy>phismith</cp:lastModifiedBy>
  <cp:revision>42</cp:revision>
  <dcterms:created xsi:type="dcterms:W3CDTF">2012-11-23T21:28:44Z</dcterms:created>
  <dcterms:modified xsi:type="dcterms:W3CDTF">2012-11-26T14:43:37Z</dcterms:modified>
</cp:coreProperties>
</file>