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6" r:id="rId4"/>
    <p:sldId id="277" r:id="rId5"/>
    <p:sldId id="278" r:id="rId6"/>
    <p:sldId id="274" r:id="rId7"/>
    <p:sldId id="259" r:id="rId8"/>
    <p:sldId id="288" r:id="rId9"/>
    <p:sldId id="289" r:id="rId10"/>
    <p:sldId id="290" r:id="rId11"/>
    <p:sldId id="291" r:id="rId12"/>
    <p:sldId id="292" r:id="rId13"/>
    <p:sldId id="283" r:id="rId14"/>
    <p:sldId id="285" r:id="rId15"/>
    <p:sldId id="284" r:id="rId16"/>
    <p:sldId id="263" r:id="rId17"/>
    <p:sldId id="281" r:id="rId18"/>
    <p:sldId id="261" r:id="rId19"/>
    <p:sldId id="282" r:id="rId20"/>
    <p:sldId id="280" r:id="rId21"/>
    <p:sldId id="266" r:id="rId22"/>
    <p:sldId id="265" r:id="rId23"/>
    <p:sldId id="286" r:id="rId24"/>
    <p:sldId id="269" r:id="rId25"/>
    <p:sldId id="28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4" d="100"/>
          <a:sy n="74" d="100"/>
        </p:scale>
        <p:origin x="-1170" y="18"/>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87B322-10F9-491B-B21C-764082262582}" type="datetimeFigureOut">
              <a:rPr lang="en-US" smtClean="0"/>
              <a:t>11/26/2012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EBFE6B-3137-40A0-9EB0-FA4C389726B3}" type="slidenum">
              <a:rPr lang="en-US" smtClean="0"/>
              <a:t>‹#›</a:t>
            </a:fld>
            <a:endParaRPr lang="en-US"/>
          </a:p>
        </p:txBody>
      </p:sp>
    </p:spTree>
    <p:extLst>
      <p:ext uri="{BB962C8B-B14F-4D97-AF65-F5344CB8AC3E}">
        <p14:creationId xmlns:p14="http://schemas.microsoft.com/office/powerpoint/2010/main" val="157408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52E129-C6CD-4E60-9452-03340241755B}"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1118356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2E129-C6CD-4E60-9452-03340241755B}"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93857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2E129-C6CD-4E60-9452-03340241755B}"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958900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79BEB-300E-FE42-8F22-E33947683652}" type="datetimeFigureOut">
              <a:rPr lang="en-US" smtClean="0"/>
              <a:pPr/>
              <a:t>11/26/2012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98AE3D-FA72-0F48-B7CD-3634949D1B09}" type="slidenum">
              <a:rPr lang="en-US" smtClean="0"/>
              <a:pPr/>
              <a:t>‹#›</a:t>
            </a:fld>
            <a:endParaRPr lang="en-US" dirty="0"/>
          </a:p>
        </p:txBody>
      </p:sp>
      <p:sp>
        <p:nvSpPr>
          <p:cNvPr id="11"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E679BEB-300E-FE42-8F22-E33947683652}" type="datetimeFigureOut">
              <a:rPr lang="en-US" smtClean="0"/>
              <a:pPr/>
              <a:t>11/26/2012</a:t>
            </a:fld>
            <a:endParaRPr lang="en-US" dirty="0"/>
          </a:p>
        </p:txBody>
      </p:sp>
      <p:sp>
        <p:nvSpPr>
          <p:cNvPr id="12" name="Slide Number Placeholder 5"/>
          <p:cNvSpPr txBox="1">
            <a:spLocks/>
          </p:cNvSpPr>
          <p:nvPr userDrawn="1"/>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98AE3D-FA72-0F48-B7CD-3634949D1B09}" type="slidenum">
              <a:rPr lang="en-US" smtClean="0"/>
              <a:pPr/>
              <a:t>‹#›</a:t>
            </a:fld>
            <a:endParaRPr lang="en-US" dirty="0"/>
          </a:p>
        </p:txBody>
      </p:sp>
      <p:sp>
        <p:nvSpPr>
          <p:cNvPr id="14" name="Rectangle 13"/>
          <p:cNvSpPr/>
          <p:nvPr userDrawn="1"/>
        </p:nvSpPr>
        <p:spPr>
          <a:xfrm>
            <a:off x="0" y="6139300"/>
            <a:ext cx="9144000" cy="718701"/>
          </a:xfrm>
          <a:prstGeom prst="rect">
            <a:avLst/>
          </a:prstGeom>
          <a:solidFill>
            <a:srgbClr val="10364F"/>
          </a:solidFill>
          <a:ln>
            <a:noFill/>
          </a:ln>
          <a:effectLst>
            <a:innerShdw blurRad="254000" dist="76200" dir="16200000">
              <a:prstClr val="black">
                <a:alpha val="16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Subtitle 2"/>
          <p:cNvSpPr txBox="1">
            <a:spLocks/>
          </p:cNvSpPr>
          <p:nvPr userDrawn="1"/>
        </p:nvSpPr>
        <p:spPr>
          <a:xfrm>
            <a:off x="152400" y="6248400"/>
            <a:ext cx="3352800" cy="533400"/>
          </a:xfrm>
          <a:prstGeom prst="rect">
            <a:avLst/>
          </a:prstGeom>
        </p:spPr>
        <p:txBody>
          <a:bodyPr vert="horz" lIns="91440" tIns="45720" rIns="91440" bIns="45720" rtlCol="0">
            <a:noAutofit/>
          </a:bodyPr>
          <a:lstStyle/>
          <a:p>
            <a:pPr marL="342900" lvl="0" indent="-342900" algn="l">
              <a:spcBef>
                <a:spcPct val="20000"/>
              </a:spcBef>
              <a:defRPr/>
            </a:pPr>
            <a:r>
              <a:rPr lang="en-US" sz="2200" spc="40" baseline="0" dirty="0" err="1" smtClean="0">
                <a:solidFill>
                  <a:schemeClr val="bg1">
                    <a:lumMod val="85000"/>
                  </a:schemeClr>
                </a:solidFill>
                <a:latin typeface="Gill Sans MT" pitchFamily="34" charset="0"/>
                <a:cs typeface="Verdana"/>
              </a:rPr>
              <a:t>www.ctsaconnect.org</a:t>
            </a:r>
            <a:endParaRPr kumimoji="0" lang="en-US" sz="2200" b="0" i="0" u="none" strike="noStrike" kern="1200" cap="none" spc="40" normalizeH="0" baseline="0" noProof="0" dirty="0" smtClean="0">
              <a:ln>
                <a:noFill/>
              </a:ln>
              <a:solidFill>
                <a:schemeClr val="bg1">
                  <a:lumMod val="85000"/>
                </a:schemeClr>
              </a:solidFill>
              <a:effectLst/>
              <a:uLnTx/>
              <a:uFillTx/>
              <a:latin typeface="Gill Sans MT" pitchFamily="34" charset="0"/>
              <a:ea typeface="+mn-ea"/>
              <a:cs typeface="Verdana"/>
            </a:endParaRPr>
          </a:p>
        </p:txBody>
      </p:sp>
      <p:sp>
        <p:nvSpPr>
          <p:cNvPr id="16" name="Round Diagonal Corner Rectangle 15"/>
          <p:cNvSpPr/>
          <p:nvPr userDrawn="1"/>
        </p:nvSpPr>
        <p:spPr>
          <a:xfrm flipH="1">
            <a:off x="6010670" y="6248400"/>
            <a:ext cx="2904730" cy="533400"/>
          </a:xfrm>
          <a:prstGeom prst="round2DiagRect">
            <a:avLst/>
          </a:prstGeom>
          <a:solidFill>
            <a:schemeClr val="accent3">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548640" rIns="0" bIns="0" numCol="1" spcCol="0" rtlCol="0" fromWordArt="0" anchor="ctr" anchorCtr="0" forceAA="0" compatLnSpc="1">
            <a:prstTxWarp prst="textNoShape">
              <a:avLst/>
            </a:prstTxWarp>
            <a:noAutofit/>
          </a:bodyPr>
          <a:lstStyle/>
          <a:p>
            <a:pPr marL="0" marR="0" algn="ctr">
              <a:lnSpc>
                <a:spcPct val="115000"/>
              </a:lnSpc>
              <a:spcBef>
                <a:spcPts val="1200"/>
              </a:spcBef>
              <a:spcAft>
                <a:spcPts val="0"/>
              </a:spcAft>
            </a:pPr>
            <a:r>
              <a:rPr lang="en-US" sz="2000" b="1" dirty="0" smtClean="0">
                <a:solidFill>
                  <a:srgbClr val="FFFFFF"/>
                </a:solidFill>
                <a:effectLst/>
                <a:latin typeface="Kalinga"/>
                <a:ea typeface="Calibri"/>
                <a:cs typeface="Times New Roman"/>
              </a:rPr>
              <a:t>CTSAconnect</a:t>
            </a:r>
            <a:endParaRPr lang="en-US" sz="600" dirty="0">
              <a:effectLst/>
              <a:latin typeface="Verdana"/>
              <a:ea typeface="Calibri"/>
              <a:cs typeface="Times New Roman"/>
            </a:endParaRPr>
          </a:p>
          <a:p>
            <a:pPr marL="0" marR="0" algn="ctr">
              <a:lnSpc>
                <a:spcPct val="90000"/>
              </a:lnSpc>
              <a:spcBef>
                <a:spcPts val="0"/>
              </a:spcBef>
              <a:spcAft>
                <a:spcPts val="0"/>
              </a:spcAft>
            </a:pPr>
            <a:r>
              <a:rPr lang="en-US" sz="1200" b="1" dirty="0">
                <a:solidFill>
                  <a:srgbClr val="FFFFFF"/>
                </a:solidFill>
                <a:effectLst/>
                <a:latin typeface="Kalinga"/>
                <a:ea typeface="Calibri"/>
                <a:cs typeface="Times New Roman"/>
              </a:rPr>
              <a:t>Reveal Connections. </a:t>
            </a:r>
            <a:r>
              <a:rPr lang="en-US" sz="1200" b="1" baseline="0" dirty="0" smtClean="0">
                <a:solidFill>
                  <a:srgbClr val="FFFFFF"/>
                </a:solidFill>
                <a:effectLst/>
                <a:latin typeface="Kalinga"/>
                <a:ea typeface="Calibri"/>
                <a:cs typeface="Times New Roman"/>
              </a:rPr>
              <a:t> </a:t>
            </a:r>
            <a:r>
              <a:rPr lang="en-US" sz="1200" b="1" dirty="0" smtClean="0">
                <a:solidFill>
                  <a:srgbClr val="FFFFFF"/>
                </a:solidFill>
                <a:effectLst/>
                <a:latin typeface="Kalinga"/>
                <a:ea typeface="Calibri"/>
                <a:cs typeface="Times New Roman"/>
              </a:rPr>
              <a:t>Realize </a:t>
            </a:r>
            <a:r>
              <a:rPr lang="en-US" sz="1200" b="1" dirty="0">
                <a:solidFill>
                  <a:srgbClr val="FFFFFF"/>
                </a:solidFill>
                <a:effectLst/>
                <a:latin typeface="Kalinga"/>
                <a:ea typeface="Calibri"/>
                <a:cs typeface="Times New Roman"/>
              </a:rPr>
              <a:t>Potential</a:t>
            </a:r>
            <a:r>
              <a:rPr lang="en-US" sz="1200" b="1" dirty="0" smtClean="0">
                <a:solidFill>
                  <a:srgbClr val="FFFFFF"/>
                </a:solidFill>
                <a:effectLst/>
                <a:latin typeface="Kalinga"/>
                <a:ea typeface="Calibri"/>
                <a:cs typeface="Times New Roman"/>
              </a:rPr>
              <a:t>.</a:t>
            </a:r>
          </a:p>
          <a:p>
            <a:pPr marL="0" marR="0" algn="ctr">
              <a:lnSpc>
                <a:spcPct val="90000"/>
              </a:lnSpc>
              <a:spcBef>
                <a:spcPts val="0"/>
              </a:spcBef>
              <a:spcAft>
                <a:spcPts val="0"/>
              </a:spcAft>
            </a:pPr>
            <a:endParaRPr lang="en-US" sz="1200" b="1" dirty="0" smtClean="0">
              <a:solidFill>
                <a:srgbClr val="FFFFFF"/>
              </a:solidFill>
              <a:effectLst/>
              <a:latin typeface="Kalinga"/>
              <a:ea typeface="Calibri"/>
              <a:cs typeface="Times New Roman"/>
            </a:endParaRPr>
          </a:p>
          <a:p>
            <a:pPr marL="0" marR="0" algn="ctr">
              <a:lnSpc>
                <a:spcPct val="90000"/>
              </a:lnSpc>
              <a:spcBef>
                <a:spcPts val="0"/>
              </a:spcBef>
              <a:spcAft>
                <a:spcPts val="0"/>
              </a:spcAft>
            </a:pPr>
            <a:r>
              <a:rPr lang="en-US" sz="2000" b="1" dirty="0">
                <a:solidFill>
                  <a:srgbClr val="FFFFFF"/>
                </a:solidFill>
                <a:effectLst/>
                <a:ea typeface="Calibri"/>
                <a:cs typeface="Times New Roman"/>
              </a:rPr>
              <a:t> </a:t>
            </a:r>
            <a:endParaRPr lang="en-US" sz="1000" dirty="0">
              <a:effectLst/>
              <a:latin typeface="Verdana"/>
              <a:ea typeface="Calibri"/>
              <a:cs typeface="Times New Roman"/>
            </a:endParaRPr>
          </a:p>
          <a:p>
            <a:pPr marL="0" marR="0">
              <a:spcBef>
                <a:spcPts val="0"/>
              </a:spcBef>
              <a:spcAft>
                <a:spcPts val="0"/>
              </a:spcAft>
            </a:pPr>
            <a:r>
              <a:rPr lang="en-US" sz="1100" dirty="0">
                <a:solidFill>
                  <a:srgbClr val="FFFFFF"/>
                </a:solidFill>
                <a:effectLst/>
                <a:ea typeface="Calibri"/>
                <a:cs typeface="Times New Roman"/>
              </a:rPr>
              <a:t> </a:t>
            </a:r>
            <a:endParaRPr lang="en-US" sz="1100" dirty="0">
              <a:effectLst/>
              <a:ea typeface="Calibri"/>
              <a:cs typeface="Times New Roman"/>
            </a:endParaRPr>
          </a:p>
        </p:txBody>
      </p:sp>
      <p:sp>
        <p:nvSpPr>
          <p:cNvPr id="18"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47569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679BEB-300E-FE42-8F22-E33947683652}" type="datetimeFigureOut">
              <a:rPr lang="en-US" smtClean="0"/>
              <a:pPr/>
              <a:t>11/26/2012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98AE3D-FA72-0F48-B7CD-3634949D1B09}" type="slidenum">
              <a:rPr lang="en-US" smtClean="0"/>
              <a:pPr/>
              <a:t>‹#›</a:t>
            </a:fld>
            <a:endParaRPr lang="en-US" dirty="0"/>
          </a:p>
        </p:txBody>
      </p:sp>
      <p:sp>
        <p:nvSpPr>
          <p:cNvPr id="8" name="Rectangle 7"/>
          <p:cNvSpPr/>
          <p:nvPr userDrawn="1"/>
        </p:nvSpPr>
        <p:spPr>
          <a:xfrm>
            <a:off x="0" y="6139300"/>
            <a:ext cx="9144000" cy="718701"/>
          </a:xfrm>
          <a:prstGeom prst="rect">
            <a:avLst/>
          </a:prstGeom>
          <a:solidFill>
            <a:srgbClr val="10364F"/>
          </a:solidFill>
          <a:ln>
            <a:noFill/>
          </a:ln>
          <a:effectLst>
            <a:innerShdw blurRad="254000" dist="76200" dir="16200000">
              <a:prstClr val="black">
                <a:alpha val="16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ubtitle 2"/>
          <p:cNvSpPr txBox="1">
            <a:spLocks/>
          </p:cNvSpPr>
          <p:nvPr userDrawn="1"/>
        </p:nvSpPr>
        <p:spPr>
          <a:xfrm>
            <a:off x="152400" y="6248400"/>
            <a:ext cx="3352800" cy="533400"/>
          </a:xfrm>
          <a:prstGeom prst="rect">
            <a:avLst/>
          </a:prstGeom>
        </p:spPr>
        <p:txBody>
          <a:bodyPr vert="horz" lIns="91440" tIns="45720" rIns="91440" bIns="45720" rtlCol="0">
            <a:noAutofit/>
          </a:bodyPr>
          <a:lstStyle/>
          <a:p>
            <a:pPr marL="342900" lvl="0" indent="-342900" algn="l">
              <a:spcBef>
                <a:spcPct val="20000"/>
              </a:spcBef>
              <a:defRPr/>
            </a:pPr>
            <a:r>
              <a:rPr lang="en-US" sz="2200" spc="40" baseline="0" dirty="0" smtClean="0">
                <a:solidFill>
                  <a:schemeClr val="bg1">
                    <a:lumMod val="85000"/>
                  </a:schemeClr>
                </a:solidFill>
                <a:latin typeface="Gill Sans MT" pitchFamily="34" charset="0"/>
                <a:cs typeface="Verdana"/>
              </a:rPr>
              <a:t>www.ctsaconnect.org</a:t>
            </a:r>
            <a:endParaRPr kumimoji="0" lang="en-US" sz="2200" b="0" i="0" u="none" strike="noStrike" kern="1200" cap="none" spc="40" normalizeH="0" baseline="0" noProof="0" dirty="0" smtClean="0">
              <a:ln>
                <a:noFill/>
              </a:ln>
              <a:solidFill>
                <a:schemeClr val="bg1">
                  <a:lumMod val="85000"/>
                </a:schemeClr>
              </a:solidFill>
              <a:effectLst/>
              <a:uLnTx/>
              <a:uFillTx/>
              <a:latin typeface="Gill Sans MT" pitchFamily="34" charset="0"/>
              <a:ea typeface="+mn-ea"/>
              <a:cs typeface="Verdana"/>
            </a:endParaRPr>
          </a:p>
        </p:txBody>
      </p:sp>
      <p:sp>
        <p:nvSpPr>
          <p:cNvPr id="12" name="Round Diagonal Corner Rectangle 11"/>
          <p:cNvSpPr/>
          <p:nvPr userDrawn="1"/>
        </p:nvSpPr>
        <p:spPr>
          <a:xfrm flipH="1">
            <a:off x="6010670" y="6248400"/>
            <a:ext cx="2904730" cy="533400"/>
          </a:xfrm>
          <a:prstGeom prst="round2DiagRect">
            <a:avLst/>
          </a:prstGeom>
          <a:solidFill>
            <a:schemeClr val="accent3">
              <a:lumMod val="50000"/>
            </a:schemeClr>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548640" rIns="0" bIns="0" numCol="1" spcCol="0" rtlCol="0" fromWordArt="0" anchor="ctr" anchorCtr="0" forceAA="0" compatLnSpc="1">
            <a:prstTxWarp prst="textNoShape">
              <a:avLst/>
            </a:prstTxWarp>
            <a:noAutofit/>
          </a:bodyPr>
          <a:lstStyle/>
          <a:p>
            <a:pPr marL="0" marR="0" algn="ctr">
              <a:lnSpc>
                <a:spcPct val="115000"/>
              </a:lnSpc>
              <a:spcBef>
                <a:spcPts val="1200"/>
              </a:spcBef>
              <a:spcAft>
                <a:spcPts val="0"/>
              </a:spcAft>
            </a:pPr>
            <a:r>
              <a:rPr lang="en-US" sz="1800" b="1" dirty="0" smtClean="0">
                <a:solidFill>
                  <a:srgbClr val="FFFFFF"/>
                </a:solidFill>
                <a:effectLst/>
                <a:latin typeface="Kalinga"/>
                <a:ea typeface="Calibri"/>
                <a:cs typeface="Times New Roman"/>
              </a:rPr>
              <a:t>CTSAconnect</a:t>
            </a:r>
            <a:endParaRPr lang="en-US" sz="500" dirty="0">
              <a:effectLst/>
              <a:latin typeface="Verdana"/>
              <a:ea typeface="Calibri"/>
              <a:cs typeface="Times New Roman"/>
            </a:endParaRPr>
          </a:p>
          <a:p>
            <a:pPr marL="0" marR="0" algn="ctr">
              <a:lnSpc>
                <a:spcPct val="90000"/>
              </a:lnSpc>
              <a:spcBef>
                <a:spcPts val="0"/>
              </a:spcBef>
              <a:spcAft>
                <a:spcPts val="0"/>
              </a:spcAft>
            </a:pPr>
            <a:r>
              <a:rPr lang="en-US" sz="1100" b="1" dirty="0">
                <a:solidFill>
                  <a:srgbClr val="FFFFFF"/>
                </a:solidFill>
                <a:effectLst/>
                <a:latin typeface="Kalinga"/>
                <a:ea typeface="Calibri"/>
                <a:cs typeface="Times New Roman"/>
              </a:rPr>
              <a:t>Reveal Connections. </a:t>
            </a:r>
            <a:r>
              <a:rPr lang="en-US" sz="1100" b="1" baseline="0" dirty="0" smtClean="0">
                <a:solidFill>
                  <a:srgbClr val="FFFFFF"/>
                </a:solidFill>
                <a:effectLst/>
                <a:latin typeface="Kalinga"/>
                <a:ea typeface="Calibri"/>
                <a:cs typeface="Times New Roman"/>
              </a:rPr>
              <a:t> </a:t>
            </a:r>
            <a:r>
              <a:rPr lang="en-US" sz="1100" b="1" dirty="0" smtClean="0">
                <a:solidFill>
                  <a:srgbClr val="FFFFFF"/>
                </a:solidFill>
                <a:effectLst/>
                <a:latin typeface="Kalinga"/>
                <a:ea typeface="Calibri"/>
                <a:cs typeface="Times New Roman"/>
              </a:rPr>
              <a:t>Realize </a:t>
            </a:r>
            <a:r>
              <a:rPr lang="en-US" sz="1100" b="1" dirty="0">
                <a:solidFill>
                  <a:srgbClr val="FFFFFF"/>
                </a:solidFill>
                <a:effectLst/>
                <a:latin typeface="Kalinga"/>
                <a:ea typeface="Calibri"/>
                <a:cs typeface="Times New Roman"/>
              </a:rPr>
              <a:t>Potential</a:t>
            </a:r>
            <a:r>
              <a:rPr lang="en-US" sz="1100" b="1" dirty="0" smtClean="0">
                <a:solidFill>
                  <a:srgbClr val="FFFFFF"/>
                </a:solidFill>
                <a:effectLst/>
                <a:latin typeface="Kalinga"/>
                <a:ea typeface="Calibri"/>
                <a:cs typeface="Times New Roman"/>
              </a:rPr>
              <a:t>.</a:t>
            </a:r>
          </a:p>
          <a:p>
            <a:pPr marL="0" marR="0" algn="ctr">
              <a:lnSpc>
                <a:spcPct val="90000"/>
              </a:lnSpc>
              <a:spcBef>
                <a:spcPts val="0"/>
              </a:spcBef>
              <a:spcAft>
                <a:spcPts val="0"/>
              </a:spcAft>
            </a:pPr>
            <a:endParaRPr lang="en-US" sz="1100" b="1" dirty="0" smtClean="0">
              <a:solidFill>
                <a:srgbClr val="FFFFFF"/>
              </a:solidFill>
              <a:effectLst/>
              <a:latin typeface="Kalinga"/>
              <a:ea typeface="Calibri"/>
              <a:cs typeface="Times New Roman"/>
            </a:endParaRPr>
          </a:p>
          <a:p>
            <a:pPr marL="0" marR="0" algn="ctr">
              <a:lnSpc>
                <a:spcPct val="90000"/>
              </a:lnSpc>
              <a:spcBef>
                <a:spcPts val="0"/>
              </a:spcBef>
              <a:spcAft>
                <a:spcPts val="0"/>
              </a:spcAft>
            </a:pPr>
            <a:r>
              <a:rPr lang="en-US" sz="1800" b="1" dirty="0">
                <a:solidFill>
                  <a:srgbClr val="FFFFFF"/>
                </a:solidFill>
                <a:effectLst/>
                <a:ea typeface="Calibri"/>
                <a:cs typeface="Times New Roman"/>
              </a:rPr>
              <a:t> </a:t>
            </a:r>
            <a:endParaRPr lang="en-US" sz="900" dirty="0">
              <a:effectLst/>
              <a:latin typeface="Verdana"/>
              <a:ea typeface="Calibri"/>
              <a:cs typeface="Times New Roman"/>
            </a:endParaRPr>
          </a:p>
          <a:p>
            <a:pPr marL="0" marR="0">
              <a:spcBef>
                <a:spcPts val="0"/>
              </a:spcBef>
              <a:spcAft>
                <a:spcPts val="0"/>
              </a:spcAft>
            </a:pPr>
            <a:r>
              <a:rPr lang="en-US" sz="1050" dirty="0">
                <a:solidFill>
                  <a:srgbClr val="FFFFFF"/>
                </a:solidFill>
                <a:effectLst/>
                <a:ea typeface="Calibri"/>
                <a:cs typeface="Times New Roman"/>
              </a:rPr>
              <a:t> </a:t>
            </a:r>
            <a:endParaRPr lang="en-US" sz="1050" dirty="0">
              <a:effectLst/>
              <a:ea typeface="Calibri"/>
              <a:cs typeface="Times New Roman"/>
            </a:endParaRPr>
          </a:p>
        </p:txBody>
      </p:sp>
      <p:sp>
        <p:nvSpPr>
          <p:cNvPr id="14" name="Title 1"/>
          <p:cNvSpPr>
            <a:spLocks noGrp="1"/>
          </p:cNvSpPr>
          <p:nvPr>
            <p:ph type="title"/>
          </p:nvPr>
        </p:nvSpPr>
        <p:spPr>
          <a:xfrm>
            <a:off x="457200" y="274638"/>
            <a:ext cx="8229600" cy="1143000"/>
          </a:xfrm>
        </p:spPr>
        <p:txBody>
          <a:bodyPr/>
          <a:lstStyle>
            <a:lvl1pPr>
              <a:defRPr>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533536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2E129-C6CD-4E60-9452-03340241755B}"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158961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52E129-C6CD-4E60-9452-03340241755B}" type="datetimeFigureOut">
              <a:rPr lang="en-US" smtClean="0"/>
              <a:t>11/26/2012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83624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52E129-C6CD-4E60-9452-03340241755B}" type="datetimeFigureOut">
              <a:rPr lang="en-US" smtClean="0"/>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269552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52E129-C6CD-4E60-9452-03340241755B}" type="datetimeFigureOut">
              <a:rPr lang="en-US" smtClean="0"/>
              <a:t>11/26/2012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97347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52E129-C6CD-4E60-9452-03340241755B}" type="datetimeFigureOut">
              <a:rPr lang="en-US" smtClean="0"/>
              <a:t>11/26/2012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21158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2E129-C6CD-4E60-9452-03340241755B}" type="datetimeFigureOut">
              <a:rPr lang="en-US" smtClean="0"/>
              <a:t>11/26/2012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3428456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2E129-C6CD-4E60-9452-03340241755B}" type="datetimeFigureOut">
              <a:rPr lang="en-US" smtClean="0"/>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91359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2E129-C6CD-4E60-9452-03340241755B}" type="datetimeFigureOut">
              <a:rPr lang="en-US" smtClean="0"/>
              <a:t>11/26/2012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718650-A442-41AC-BABD-C43526B27F83}" type="slidenum">
              <a:rPr lang="en-US" smtClean="0"/>
              <a:t>‹#›</a:t>
            </a:fld>
            <a:endParaRPr lang="en-US"/>
          </a:p>
        </p:txBody>
      </p:sp>
    </p:spTree>
    <p:extLst>
      <p:ext uri="{BB962C8B-B14F-4D97-AF65-F5344CB8AC3E}">
        <p14:creationId xmlns:p14="http://schemas.microsoft.com/office/powerpoint/2010/main" val="146298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2E129-C6CD-4E60-9452-03340241755B}" type="datetimeFigureOut">
              <a:rPr lang="en-US" smtClean="0"/>
              <a:t>11/26/2012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718650-A442-41AC-BABD-C43526B27F83}" type="slidenum">
              <a:rPr lang="en-US" smtClean="0"/>
              <a:t>‹#›</a:t>
            </a:fld>
            <a:endParaRPr lang="en-US"/>
          </a:p>
        </p:txBody>
      </p:sp>
    </p:spTree>
    <p:extLst>
      <p:ext uri="{BB962C8B-B14F-4D97-AF65-F5344CB8AC3E}">
        <p14:creationId xmlns:p14="http://schemas.microsoft.com/office/powerpoint/2010/main" val="379088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5.emf"/><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hyperlink" Target="http://www.eagle-i.net" TargetMode="External"/><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hyperlink" Target="Vivoweb.org" TargetMode="External"/><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90600"/>
            <a:ext cx="7772400" cy="1470025"/>
          </a:xfrm>
        </p:spPr>
        <p:txBody>
          <a:bodyPr/>
          <a:lstStyle/>
          <a:p>
            <a:r>
              <a:rPr lang="en-US" dirty="0" smtClean="0"/>
              <a:t>The </a:t>
            </a:r>
            <a:r>
              <a:rPr lang="en-US" dirty="0" err="1" smtClean="0"/>
              <a:t>CTSAconnect</a:t>
            </a:r>
            <a:r>
              <a:rPr lang="en-US" dirty="0" smtClean="0"/>
              <a:t> project and social entities</a:t>
            </a:r>
            <a:endParaRPr lang="en-US" dirty="0"/>
          </a:p>
        </p:txBody>
      </p:sp>
      <p:sp>
        <p:nvSpPr>
          <p:cNvPr id="3" name="Subtitle 2"/>
          <p:cNvSpPr>
            <a:spLocks noGrp="1"/>
          </p:cNvSpPr>
          <p:nvPr>
            <p:ph type="subTitle" idx="1"/>
          </p:nvPr>
        </p:nvSpPr>
        <p:spPr>
          <a:xfrm>
            <a:off x="1371600" y="2743200"/>
            <a:ext cx="6400800" cy="1752600"/>
          </a:xfrm>
        </p:spPr>
        <p:txBody>
          <a:bodyPr/>
          <a:lstStyle/>
          <a:p>
            <a:r>
              <a:rPr lang="en-US" dirty="0" smtClean="0"/>
              <a:t>Shahim Essaid, Melissa Haendel</a:t>
            </a:r>
            <a:r>
              <a:rPr lang="en-US" dirty="0"/>
              <a:t>, </a:t>
            </a:r>
            <a:r>
              <a:rPr lang="en-US" dirty="0" smtClean="0"/>
              <a:t>Carlo </a:t>
            </a:r>
            <a:r>
              <a:rPr lang="en-US" dirty="0" err="1" smtClean="0"/>
              <a:t>Torniai</a:t>
            </a:r>
            <a:r>
              <a:rPr lang="en-US" dirty="0" smtClean="0"/>
              <a:t>, Jon Corson-</a:t>
            </a:r>
            <a:r>
              <a:rPr lang="en-US" dirty="0" err="1" smtClean="0"/>
              <a:t>Rikert</a:t>
            </a:r>
            <a:endParaRPr lang="en-US" dirty="0"/>
          </a:p>
        </p:txBody>
      </p:sp>
      <p:pic>
        <p:nvPicPr>
          <p:cNvPr id="1026" name="Picture 2" descr="http://www.ctsaconnect.org/system/files/styles/thumbnail/private/pictures/picture-82-133579846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1128" y="4419600"/>
            <a:ext cx="754380" cy="10058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ctsaconnect.org/system/files/styles/thumbnail/private/pictures/picture-9-13277720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934" y="4419600"/>
            <a:ext cx="1005840" cy="10058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www.ctsaconnect.org/system/files/styles/thumbnail/private/pictures/picture-15-133347991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4419600"/>
            <a:ext cx="1093301" cy="100584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www.ctsaconnect.org/system/files/styles/thumbnail/private/pictures/picture-81-132926635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4928" y="4419600"/>
            <a:ext cx="1005840" cy="10058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209800" y="5706000"/>
            <a:ext cx="5943600" cy="830997"/>
          </a:xfrm>
          <a:prstGeom prst="rect">
            <a:avLst/>
          </a:prstGeom>
          <a:noFill/>
        </p:spPr>
        <p:txBody>
          <a:bodyPr wrap="square" rtlCol="0">
            <a:spAutoFit/>
          </a:bodyPr>
          <a:lstStyle/>
          <a:p>
            <a:r>
              <a:rPr lang="en-US" sz="1600" dirty="0" smtClean="0"/>
              <a:t>The project and the rest of the team can be seen at:</a:t>
            </a:r>
          </a:p>
          <a:p>
            <a:r>
              <a:rPr lang="en-US" sz="3200" dirty="0" smtClean="0"/>
              <a:t>http</a:t>
            </a:r>
            <a:r>
              <a:rPr lang="en-US" sz="3200" dirty="0"/>
              <a:t>://www.ctsaconnect.org/</a:t>
            </a:r>
          </a:p>
        </p:txBody>
      </p:sp>
    </p:spTree>
    <p:extLst>
      <p:ext uri="{BB962C8B-B14F-4D97-AF65-F5344CB8AC3E}">
        <p14:creationId xmlns:p14="http://schemas.microsoft.com/office/powerpoint/2010/main" val="3151422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Searle’s approach</a:t>
            </a:r>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r>
              <a:rPr lang="en-US" dirty="0" smtClean="0"/>
              <a:t>He also explains how intentions can do things in the world</a:t>
            </a:r>
          </a:p>
          <a:p>
            <a:pPr lvl="1"/>
            <a:r>
              <a:rPr lang="en-US" dirty="0" smtClean="0"/>
              <a:t>Distinguishes between cause and effect, and function</a:t>
            </a:r>
          </a:p>
          <a:p>
            <a:pPr lvl="1"/>
            <a:r>
              <a:rPr lang="en-US" dirty="0" smtClean="0"/>
              <a:t>Creating and assigning a function is an intentional act</a:t>
            </a:r>
          </a:p>
          <a:p>
            <a:pPr lvl="2"/>
            <a:r>
              <a:rPr lang="en-US" dirty="0" smtClean="0"/>
              <a:t>Assigning a function to a naturally occurring cause and effect represents our values or understanding of  a system, assigns responsibilities, and allows for normal/abnormal judgments. This is a non-</a:t>
            </a:r>
            <a:r>
              <a:rPr lang="en-US" dirty="0" err="1" smtClean="0"/>
              <a:t>agentative</a:t>
            </a:r>
            <a:r>
              <a:rPr lang="en-US" dirty="0" smtClean="0"/>
              <a:t> function. (BFO’s function vs. realized function in a process) (white blood cells)</a:t>
            </a:r>
          </a:p>
          <a:p>
            <a:pPr lvl="2"/>
            <a:r>
              <a:rPr lang="en-US" dirty="0" smtClean="0"/>
              <a:t>Assigning a function in order to create a cause and effect in a world is how intentions can do things in a world. This is an </a:t>
            </a:r>
            <a:r>
              <a:rPr lang="en-US" dirty="0" err="1" smtClean="0"/>
              <a:t>agentative</a:t>
            </a:r>
            <a:r>
              <a:rPr lang="en-US" dirty="0" smtClean="0"/>
              <a:t> function. (BFO’s roles) (policeman)</a:t>
            </a:r>
          </a:p>
          <a:p>
            <a:pPr lvl="1"/>
            <a:r>
              <a:rPr lang="en-US" dirty="0" smtClean="0"/>
              <a:t>The assignment of functions is how we organize our world and distribute powers (positive or negative) to have a functioning system (the social/institutional world) beyond the natural system (the brute fact world).</a:t>
            </a:r>
          </a:p>
        </p:txBody>
      </p:sp>
    </p:spTree>
    <p:extLst>
      <p:ext uri="{BB962C8B-B14F-4D97-AF65-F5344CB8AC3E}">
        <p14:creationId xmlns:p14="http://schemas.microsoft.com/office/powerpoint/2010/main" val="978231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Searle’s </a:t>
            </a:r>
            <a:r>
              <a:rPr lang="en-US" dirty="0"/>
              <a:t>approach</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Getting married:</a:t>
            </a:r>
          </a:p>
          <a:p>
            <a:pPr lvl="1"/>
            <a:r>
              <a:rPr lang="en-US" dirty="0" smtClean="0"/>
              <a:t>A specific agent with a social or institutional status and function</a:t>
            </a:r>
          </a:p>
          <a:p>
            <a:pPr lvl="1"/>
            <a:r>
              <a:rPr lang="en-US" dirty="0" smtClean="0"/>
              <a:t>Declares the existence of a new “marriage” entity</a:t>
            </a:r>
          </a:p>
          <a:p>
            <a:pPr lvl="1"/>
            <a:r>
              <a:rPr lang="en-US" dirty="0" smtClean="0"/>
              <a:t>A couple becomes “married”</a:t>
            </a:r>
          </a:p>
          <a:p>
            <a:pPr lvl="1"/>
            <a:r>
              <a:rPr lang="en-US" dirty="0" smtClean="0"/>
              <a:t>Becoming “married” is a status assignment and it usually has related functions that imply certain cause and effect in the world. Searle calls this an assignment of a “status function” </a:t>
            </a:r>
          </a:p>
          <a:p>
            <a:r>
              <a:rPr lang="en-US" dirty="0" smtClean="0"/>
              <a:t>Winning a game of cards (at home) and being called a “winner” is mostly a status without a real function. In a tournament (an institutional context) the status does have clear functions.</a:t>
            </a:r>
            <a:endParaRPr lang="en-US" dirty="0"/>
          </a:p>
        </p:txBody>
      </p:sp>
    </p:spTree>
    <p:extLst>
      <p:ext uri="{BB962C8B-B14F-4D97-AF65-F5344CB8AC3E}">
        <p14:creationId xmlns:p14="http://schemas.microsoft.com/office/powerpoint/2010/main" val="100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Searle’s approach</a:t>
            </a:r>
            <a:endParaRPr lang="en-US" dirty="0"/>
          </a:p>
        </p:txBody>
      </p:sp>
      <p:sp>
        <p:nvSpPr>
          <p:cNvPr id="3" name="Content Placeholder 2"/>
          <p:cNvSpPr>
            <a:spLocks noGrp="1"/>
          </p:cNvSpPr>
          <p:nvPr>
            <p:ph idx="1"/>
          </p:nvPr>
        </p:nvSpPr>
        <p:spPr/>
        <p:txBody>
          <a:bodyPr/>
          <a:lstStyle/>
          <a:p>
            <a:r>
              <a:rPr lang="en-US" dirty="0" smtClean="0"/>
              <a:t>Additional elements:</a:t>
            </a:r>
          </a:p>
          <a:p>
            <a:pPr lvl="1"/>
            <a:r>
              <a:rPr lang="en-US" dirty="0" smtClean="0"/>
              <a:t>Ontologically objective (BFO) vs. subjective</a:t>
            </a:r>
          </a:p>
          <a:p>
            <a:pPr lvl="1"/>
            <a:r>
              <a:rPr lang="en-US" dirty="0" err="1" smtClean="0"/>
              <a:t>Epistemically</a:t>
            </a:r>
            <a:r>
              <a:rPr lang="en-US" dirty="0" smtClean="0"/>
              <a:t> objective vs. subjective</a:t>
            </a:r>
          </a:p>
          <a:p>
            <a:pPr lvl="1"/>
            <a:r>
              <a:rPr lang="en-US" dirty="0" smtClean="0"/>
              <a:t>Speakers, hearers, preconditions, conditions of satisfaction, lying, misspeaking, etc.</a:t>
            </a:r>
          </a:p>
          <a:p>
            <a:pPr lvl="1"/>
            <a:r>
              <a:rPr lang="en-US" dirty="0"/>
              <a:t>R</a:t>
            </a:r>
            <a:r>
              <a:rPr lang="en-US" dirty="0" smtClean="0"/>
              <a:t>ights, obligations, etc.</a:t>
            </a:r>
            <a:endParaRPr lang="en-US" dirty="0"/>
          </a:p>
        </p:txBody>
      </p:sp>
    </p:spTree>
    <p:extLst>
      <p:ext uri="{BB962C8B-B14F-4D97-AF65-F5344CB8AC3E}">
        <p14:creationId xmlns:p14="http://schemas.microsoft.com/office/powerpoint/2010/main" val="3386667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entities could exist as qualities </a:t>
            </a:r>
            <a:r>
              <a:rPr lang="en-US" sz="2700" dirty="0" smtClean="0"/>
              <a:t>(with document acts) </a:t>
            </a:r>
            <a:r>
              <a:rPr lang="en-US" dirty="0" smtClean="0"/>
              <a:t>in BFO 2?</a:t>
            </a:r>
            <a:endParaRPr lang="en-US" dirty="0"/>
          </a:p>
        </p:txBody>
      </p:sp>
      <p:sp>
        <p:nvSpPr>
          <p:cNvPr id="3" name="Content Placeholder 2"/>
          <p:cNvSpPr>
            <a:spLocks noGrp="1"/>
          </p:cNvSpPr>
          <p:nvPr>
            <p:ph idx="1"/>
          </p:nvPr>
        </p:nvSpPr>
        <p:spPr>
          <a:xfrm>
            <a:off x="457200" y="1600200"/>
            <a:ext cx="8382000" cy="5105400"/>
          </a:xfrm>
        </p:spPr>
        <p:txBody>
          <a:bodyPr>
            <a:normAutofit fontScale="92500" lnSpcReduction="20000"/>
          </a:bodyPr>
          <a:lstStyle/>
          <a:p>
            <a:r>
              <a:rPr lang="en-US" dirty="0" smtClean="0"/>
              <a:t>“married” as a relational quality (BFO 2)</a:t>
            </a:r>
          </a:p>
          <a:p>
            <a:pPr lvl="1"/>
            <a:r>
              <a:rPr lang="en-US" sz="2200" dirty="0" smtClean="0"/>
              <a:t>“John’s </a:t>
            </a:r>
            <a:r>
              <a:rPr lang="en-US" sz="2200" dirty="0"/>
              <a:t>role of husband to Mary is dependent on Mary’s role of wife to John, and both are dependent on the object aggregate comprising John and Mary as member parts joined together through the relational quality of being married</a:t>
            </a:r>
            <a:r>
              <a:rPr lang="en-US" sz="2200" dirty="0" smtClean="0"/>
              <a:t>.”</a:t>
            </a:r>
          </a:p>
          <a:p>
            <a:r>
              <a:rPr lang="en-US" dirty="0" smtClean="0"/>
              <a:t>Are BFO qualities to be used to </a:t>
            </a:r>
            <a:r>
              <a:rPr lang="en-US" i="1" dirty="0" smtClean="0"/>
              <a:t>indirectly</a:t>
            </a:r>
            <a:r>
              <a:rPr lang="en-US" dirty="0" smtClean="0"/>
              <a:t> represent intentional/social entities? </a:t>
            </a:r>
          </a:p>
          <a:p>
            <a:r>
              <a:rPr lang="en-US" dirty="0" smtClean="0"/>
              <a:t>These types of qualities are not internal to the continuants as in the case for most of the PATO qualities. They are external (as in roles) but they come into existence without requiring processes. However, they do require intentions or beliefs.</a:t>
            </a:r>
          </a:p>
          <a:p>
            <a:r>
              <a:rPr lang="en-US" dirty="0" smtClean="0"/>
              <a:t>There appears to be a complicated interplay of roles, qualities, and objects. Is this necessary?</a:t>
            </a:r>
          </a:p>
        </p:txBody>
      </p:sp>
    </p:spTree>
    <p:extLst>
      <p:ext uri="{BB962C8B-B14F-4D97-AF65-F5344CB8AC3E}">
        <p14:creationId xmlns:p14="http://schemas.microsoft.com/office/powerpoint/2010/main" val="4269004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entities as qualities in BFO</a:t>
            </a:r>
            <a:endParaRPr lang="en-US" dirty="0"/>
          </a:p>
        </p:txBody>
      </p:sp>
      <p:sp>
        <p:nvSpPr>
          <p:cNvPr id="3" name="Content Placeholder 2"/>
          <p:cNvSpPr>
            <a:spLocks noGrp="1"/>
          </p:cNvSpPr>
          <p:nvPr>
            <p:ph idx="1"/>
          </p:nvPr>
        </p:nvSpPr>
        <p:spPr>
          <a:xfrm>
            <a:off x="457200" y="1600200"/>
            <a:ext cx="8382000" cy="5105400"/>
          </a:xfrm>
        </p:spPr>
        <p:txBody>
          <a:bodyPr>
            <a:normAutofit fontScale="85000" lnSpcReduction="10000"/>
          </a:bodyPr>
          <a:lstStyle/>
          <a:p>
            <a:r>
              <a:rPr lang="en-US" dirty="0" smtClean="0"/>
              <a:t>This could explain “married” but what about “marriage”?</a:t>
            </a:r>
          </a:p>
          <a:p>
            <a:r>
              <a:rPr lang="en-US" dirty="0" smtClean="0"/>
              <a:t>A “marriage”, as a social and legal entity, can outlast the continuants. Does “married” also outlast the continuants?</a:t>
            </a:r>
          </a:p>
          <a:p>
            <a:r>
              <a:rPr lang="en-US" dirty="0" smtClean="0"/>
              <a:t>Why not have the husband/wife roles, their realizations, and the quality of “married” somehow depend on, or be derived from, the “marriage” entity?</a:t>
            </a:r>
          </a:p>
          <a:p>
            <a:r>
              <a:rPr lang="en-US" dirty="0" smtClean="0"/>
              <a:t>The existence of “marriage” is prior to these roles and qualities. Isn’t it?</a:t>
            </a:r>
          </a:p>
          <a:p>
            <a:r>
              <a:rPr lang="en-US" dirty="0" smtClean="0"/>
              <a:t>Is this a modeling decision to avoid dealing with abstract social entities such as “marriage”? </a:t>
            </a:r>
            <a:endParaRPr lang="en-US" dirty="0"/>
          </a:p>
        </p:txBody>
      </p:sp>
    </p:spTree>
    <p:extLst>
      <p:ext uri="{BB962C8B-B14F-4D97-AF65-F5344CB8AC3E}">
        <p14:creationId xmlns:p14="http://schemas.microsoft.com/office/powerpoint/2010/main" val="1793453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248" y="0"/>
            <a:ext cx="8229600" cy="1143000"/>
          </a:xfrm>
        </p:spPr>
        <p:txBody>
          <a:bodyPr>
            <a:normAutofit/>
          </a:bodyPr>
          <a:lstStyle/>
          <a:p>
            <a:r>
              <a:rPr lang="en-US" sz="3200" dirty="0" smtClean="0"/>
              <a:t>VIVO examples of social/intentional entities</a:t>
            </a:r>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7" y="1055481"/>
            <a:ext cx="2819400" cy="54959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7" y="1029483"/>
            <a:ext cx="3143695" cy="47339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3404" y="1029483"/>
            <a:ext cx="2762250" cy="581977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flipH="1">
            <a:off x="1752600" y="1299882"/>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a:off x="1431665" y="1752600"/>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H="1">
            <a:off x="1173926" y="2192767"/>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flipH="1">
            <a:off x="1355466" y="2819400"/>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1">
            <a:off x="1981198" y="3581400"/>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4162647" y="1524000"/>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flipH="1">
            <a:off x="4315047" y="2743200"/>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503229" y="1269402"/>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flipH="1">
            <a:off x="7774529" y="2971800"/>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flipH="1">
            <a:off x="4543645" y="1269402"/>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flipH="1">
            <a:off x="4320758" y="3616363"/>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p:nvPr/>
        </p:nvCxnSpPr>
        <p:spPr>
          <a:xfrm flipH="1">
            <a:off x="7198432" y="1111062"/>
            <a:ext cx="457197" cy="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596480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VIVO credential-related entities</a:t>
            </a:r>
            <a:endParaRPr lang="en-US" dirty="0"/>
          </a:p>
        </p:txBody>
      </p:sp>
      <p:sp>
        <p:nvSpPr>
          <p:cNvPr id="4" name="TextBox 3"/>
          <p:cNvSpPr txBox="1"/>
          <p:nvPr/>
        </p:nvSpPr>
        <p:spPr>
          <a:xfrm>
            <a:off x="304800" y="1626797"/>
            <a:ext cx="2254079" cy="523220"/>
          </a:xfrm>
          <a:prstGeom prst="rect">
            <a:avLst/>
          </a:prstGeom>
          <a:noFill/>
        </p:spPr>
        <p:txBody>
          <a:bodyPr wrap="none" rtlCol="0">
            <a:spAutoFit/>
          </a:bodyPr>
          <a:lstStyle/>
          <a:p>
            <a:r>
              <a:rPr lang="en-US" sz="2800" dirty="0" smtClean="0"/>
              <a:t>Credential </a:t>
            </a:r>
            <a:r>
              <a:rPr lang="en-US" sz="1600" dirty="0" smtClean="0"/>
              <a:t>(GDC)</a:t>
            </a:r>
            <a:endParaRPr lang="en-US" sz="1600" dirty="0"/>
          </a:p>
        </p:txBody>
      </p:sp>
      <p:sp>
        <p:nvSpPr>
          <p:cNvPr id="5" name="TextBox 4"/>
          <p:cNvSpPr txBox="1"/>
          <p:nvPr/>
        </p:nvSpPr>
        <p:spPr>
          <a:xfrm>
            <a:off x="162568" y="4648199"/>
            <a:ext cx="3190232" cy="523220"/>
          </a:xfrm>
          <a:prstGeom prst="rect">
            <a:avLst/>
          </a:prstGeom>
          <a:noFill/>
        </p:spPr>
        <p:txBody>
          <a:bodyPr wrap="none" rtlCol="0">
            <a:spAutoFit/>
          </a:bodyPr>
          <a:lstStyle/>
          <a:p>
            <a:r>
              <a:rPr lang="en-US" sz="2800" dirty="0" smtClean="0"/>
              <a:t>Issued credential </a:t>
            </a:r>
            <a:r>
              <a:rPr lang="en-US" sz="1600" dirty="0" smtClean="0"/>
              <a:t>(SDC</a:t>
            </a:r>
            <a:r>
              <a:rPr lang="en-US" sz="1600" dirty="0"/>
              <a:t>)</a:t>
            </a:r>
          </a:p>
        </p:txBody>
      </p:sp>
      <p:sp>
        <p:nvSpPr>
          <p:cNvPr id="6" name="TextBox 5"/>
          <p:cNvSpPr txBox="1"/>
          <p:nvPr/>
        </p:nvSpPr>
        <p:spPr>
          <a:xfrm>
            <a:off x="3200400" y="1688352"/>
            <a:ext cx="5562600" cy="923330"/>
          </a:xfrm>
          <a:prstGeom prst="rect">
            <a:avLst/>
          </a:prstGeom>
          <a:noFill/>
        </p:spPr>
        <p:txBody>
          <a:bodyPr wrap="square" rtlCol="0">
            <a:spAutoFit/>
          </a:bodyPr>
          <a:lstStyle/>
          <a:p>
            <a:r>
              <a:rPr lang="en-US" dirty="0"/>
              <a:t>An attestation of qualification, competence, or authority issued to an individual by a third party with a relevant or  de facto authority or assumed competence to do 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027" y="2804309"/>
            <a:ext cx="4165600" cy="1563743"/>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701230"/>
            <a:ext cx="3733800" cy="2154630"/>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327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credential related entities</a:t>
            </a:r>
            <a:endParaRPr lang="en-US" dirty="0"/>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r>
              <a:rPr lang="en-US" dirty="0" smtClean="0"/>
              <a:t>An agent X decides/intends to certify other agents. It establishes an instance of “</a:t>
            </a:r>
            <a:r>
              <a:rPr lang="en-US" b="1" dirty="0" smtClean="0"/>
              <a:t>credentialing program</a:t>
            </a:r>
            <a:r>
              <a:rPr lang="en-US" dirty="0" smtClean="0"/>
              <a:t>” (VIVO credential) as a standing intention to issue other intentions.</a:t>
            </a:r>
          </a:p>
          <a:p>
            <a:r>
              <a:rPr lang="en-US" dirty="0" smtClean="0"/>
              <a:t>An agent Y desires to be “</a:t>
            </a:r>
            <a:r>
              <a:rPr lang="en-US" b="1" dirty="0" smtClean="0"/>
              <a:t>credentialed</a:t>
            </a:r>
            <a:r>
              <a:rPr lang="en-US" dirty="0" smtClean="0"/>
              <a:t>”</a:t>
            </a:r>
          </a:p>
          <a:p>
            <a:r>
              <a:rPr lang="en-US" dirty="0" smtClean="0"/>
              <a:t>Agent Y has to be “</a:t>
            </a:r>
            <a:r>
              <a:rPr lang="en-US" b="1" dirty="0" smtClean="0"/>
              <a:t>eligible</a:t>
            </a:r>
            <a:r>
              <a:rPr lang="en-US" dirty="0" smtClean="0"/>
              <a:t>”</a:t>
            </a:r>
          </a:p>
          <a:p>
            <a:r>
              <a:rPr lang="en-US" dirty="0" smtClean="0"/>
              <a:t>Agent X eventually acts and asserts/declares a “</a:t>
            </a:r>
            <a:r>
              <a:rPr lang="en-US" b="1" dirty="0" smtClean="0"/>
              <a:t>credential</a:t>
            </a:r>
            <a:r>
              <a:rPr lang="en-US" dirty="0" smtClean="0"/>
              <a:t>” instance for </a:t>
            </a:r>
            <a:r>
              <a:rPr lang="en-US" dirty="0"/>
              <a:t>Y (VIVO issued credential</a:t>
            </a:r>
            <a:r>
              <a:rPr lang="en-US" dirty="0" smtClean="0"/>
              <a:t>)</a:t>
            </a:r>
          </a:p>
          <a:p>
            <a:r>
              <a:rPr lang="en-US" dirty="0" smtClean="0"/>
              <a:t>Agent Y becomes “</a:t>
            </a:r>
            <a:r>
              <a:rPr lang="en-US" b="1" dirty="0" smtClean="0"/>
              <a:t>credentialed</a:t>
            </a:r>
            <a:r>
              <a:rPr lang="en-US" dirty="0" smtClean="0"/>
              <a:t>” </a:t>
            </a:r>
          </a:p>
          <a:p>
            <a:r>
              <a:rPr lang="en-US" dirty="0" smtClean="0"/>
              <a:t>Agent Y’s “</a:t>
            </a:r>
            <a:r>
              <a:rPr lang="en-US" b="1" dirty="0" smtClean="0"/>
              <a:t>credential</a:t>
            </a:r>
            <a:r>
              <a:rPr lang="en-US" dirty="0" smtClean="0"/>
              <a:t>” is only recognized or effective in on or more “</a:t>
            </a:r>
            <a:r>
              <a:rPr lang="en-US" b="1" dirty="0" smtClean="0"/>
              <a:t>contexts</a:t>
            </a:r>
            <a:r>
              <a:rPr lang="en-US" dirty="0" smtClean="0"/>
              <a:t>” and the contexts are usually other complex social contexts</a:t>
            </a:r>
          </a:p>
          <a:p>
            <a:r>
              <a:rPr lang="en-US" dirty="0" smtClean="0"/>
              <a:t>“</a:t>
            </a:r>
            <a:r>
              <a:rPr lang="en-US" b="1" dirty="0" smtClean="0"/>
              <a:t>credentialed</a:t>
            </a:r>
            <a:r>
              <a:rPr lang="en-US" dirty="0" smtClean="0"/>
              <a:t>” is a status function of Y (as seen by X) but “</a:t>
            </a:r>
            <a:r>
              <a:rPr lang="en-US" b="1" dirty="0" smtClean="0"/>
              <a:t>credential</a:t>
            </a:r>
            <a:r>
              <a:rPr lang="en-US" dirty="0" smtClean="0"/>
              <a:t>” is a new and more independent entity. Neither are typical SDCs as defined in BFO.</a:t>
            </a:r>
          </a:p>
          <a:p>
            <a:r>
              <a:rPr lang="en-US" dirty="0" smtClean="0"/>
              <a:t>Agent X (re)issues a “</a:t>
            </a:r>
            <a:r>
              <a:rPr lang="en-US" b="1" dirty="0" smtClean="0"/>
              <a:t>credential token</a:t>
            </a:r>
            <a:r>
              <a:rPr lang="en-US" dirty="0" smtClean="0"/>
              <a:t>”</a:t>
            </a:r>
            <a:endParaRPr lang="en-US" dirty="0"/>
          </a:p>
        </p:txBody>
      </p:sp>
    </p:spTree>
    <p:extLst>
      <p:ext uri="{BB962C8B-B14F-4D97-AF65-F5344CB8AC3E}">
        <p14:creationId xmlns:p14="http://schemas.microsoft.com/office/powerpoint/2010/main" val="269656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in </a:t>
            </a:r>
            <a:r>
              <a:rPr lang="en-US" dirty="0" err="1" smtClean="0"/>
              <a:t>CTSAconnect</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719262"/>
            <a:ext cx="3962400" cy="466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04988"/>
            <a:ext cx="3352800" cy="4483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232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Agents </a:t>
            </a:r>
            <a:br>
              <a:rPr lang="en-US" dirty="0" smtClean="0"/>
            </a:br>
            <a:r>
              <a:rPr lang="en-US" sz="2400" dirty="0" smtClean="0"/>
              <a:t>(instance-level properties/information rather than definitions)</a:t>
            </a:r>
            <a:endParaRPr lang="en-US" sz="2400" dirty="0"/>
          </a:p>
        </p:txBody>
      </p:sp>
      <p:sp>
        <p:nvSpPr>
          <p:cNvPr id="5" name="TextBox 4"/>
          <p:cNvSpPr txBox="1"/>
          <p:nvPr/>
        </p:nvSpPr>
        <p:spPr>
          <a:xfrm>
            <a:off x="389269" y="1561525"/>
            <a:ext cx="1126462" cy="584775"/>
          </a:xfrm>
          <a:prstGeom prst="rect">
            <a:avLst/>
          </a:prstGeom>
          <a:noFill/>
        </p:spPr>
        <p:txBody>
          <a:bodyPr wrap="none" rtlCol="0">
            <a:spAutoFit/>
          </a:bodyPr>
          <a:lstStyle/>
          <a:p>
            <a:r>
              <a:rPr lang="en-US" sz="3200" dirty="0" smtClean="0"/>
              <a:t>agent</a:t>
            </a:r>
            <a:endParaRPr lang="en-US"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188" y="2146300"/>
            <a:ext cx="2868612" cy="2208931"/>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4876800" y="1561525"/>
            <a:ext cx="1333442" cy="584775"/>
          </a:xfrm>
          <a:prstGeom prst="rect">
            <a:avLst/>
          </a:prstGeom>
          <a:noFill/>
        </p:spPr>
        <p:txBody>
          <a:bodyPr wrap="none" rtlCol="0">
            <a:spAutoFit/>
          </a:bodyPr>
          <a:lstStyle/>
          <a:p>
            <a:r>
              <a:rPr lang="en-US" sz="3200" dirty="0" smtClean="0"/>
              <a:t>person</a:t>
            </a:r>
            <a:endParaRPr lang="en-US" dirty="0"/>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099827"/>
            <a:ext cx="3962400" cy="2551545"/>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4918075"/>
            <a:ext cx="3429000" cy="1914525"/>
          </a:xfrm>
          <a:prstGeom prst="rect">
            <a:avLst/>
          </a:prstGeom>
          <a:noFill/>
          <a:ln w="9525">
            <a:solidFill>
              <a:schemeClr val="tx1">
                <a:lumMod val="50000"/>
                <a:lumOff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484188" y="4358984"/>
            <a:ext cx="2246321" cy="584775"/>
          </a:xfrm>
          <a:prstGeom prst="rect">
            <a:avLst/>
          </a:prstGeom>
          <a:noFill/>
        </p:spPr>
        <p:txBody>
          <a:bodyPr wrap="none" rtlCol="0">
            <a:spAutoFit/>
          </a:bodyPr>
          <a:lstStyle/>
          <a:p>
            <a:r>
              <a:rPr lang="en-US" sz="3200" dirty="0" smtClean="0"/>
              <a:t>organization</a:t>
            </a:r>
            <a:endParaRPr lang="en-US" dirty="0"/>
          </a:p>
        </p:txBody>
      </p:sp>
    </p:spTree>
    <p:extLst>
      <p:ext uri="{BB962C8B-B14F-4D97-AF65-F5344CB8AC3E}">
        <p14:creationId xmlns:p14="http://schemas.microsoft.com/office/powerpoint/2010/main" val="323229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err="1" smtClean="0"/>
              <a:t>CTSAconnect</a:t>
            </a:r>
            <a:r>
              <a:rPr lang="en-US" dirty="0" smtClean="0"/>
              <a:t> project</a:t>
            </a:r>
          </a:p>
          <a:p>
            <a:r>
              <a:rPr lang="en-US" dirty="0" smtClean="0"/>
              <a:t>The eagle-i and VIVO projects and their ontologies</a:t>
            </a:r>
          </a:p>
          <a:p>
            <a:r>
              <a:rPr lang="en-US" dirty="0" smtClean="0"/>
              <a:t>An overview of Searle’s use of “intention” to </a:t>
            </a:r>
            <a:r>
              <a:rPr lang="en-US" dirty="0"/>
              <a:t>explain </a:t>
            </a:r>
            <a:r>
              <a:rPr lang="en-US" dirty="0" smtClean="0"/>
              <a:t>(or model) social entities</a:t>
            </a:r>
          </a:p>
          <a:p>
            <a:r>
              <a:rPr lang="en-US" dirty="0" smtClean="0"/>
              <a:t>An open discussion of few social entities from the </a:t>
            </a:r>
            <a:r>
              <a:rPr lang="en-US" dirty="0" err="1" smtClean="0"/>
              <a:t>CTSAconnect</a:t>
            </a:r>
            <a:r>
              <a:rPr lang="en-US" dirty="0" smtClean="0"/>
              <a:t> project and how they could fit under the BFO</a:t>
            </a:r>
          </a:p>
          <a:p>
            <a:pPr marL="0" indent="0">
              <a:buNone/>
            </a:pPr>
            <a:endParaRPr lang="en-US" dirty="0"/>
          </a:p>
        </p:txBody>
      </p:sp>
    </p:spTree>
    <p:extLst>
      <p:ext uri="{BB962C8B-B14F-4D97-AF65-F5344CB8AC3E}">
        <p14:creationId xmlns:p14="http://schemas.microsoft.com/office/powerpoint/2010/main" val="3440356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agent?</a:t>
            </a:r>
            <a:endParaRPr lang="en-US" dirty="0"/>
          </a:p>
        </p:txBody>
      </p:sp>
      <p:sp>
        <p:nvSpPr>
          <p:cNvPr id="3" name="Content Placeholder 2"/>
          <p:cNvSpPr>
            <a:spLocks noGrp="1"/>
          </p:cNvSpPr>
          <p:nvPr>
            <p:ph idx="1"/>
          </p:nvPr>
        </p:nvSpPr>
        <p:spPr/>
        <p:txBody>
          <a:bodyPr>
            <a:normAutofit fontScale="92500"/>
          </a:bodyPr>
          <a:lstStyle/>
          <a:p>
            <a:r>
              <a:rPr lang="en-US" dirty="0" smtClean="0"/>
              <a:t>A material entity?</a:t>
            </a:r>
          </a:p>
          <a:p>
            <a:r>
              <a:rPr lang="en-US" dirty="0" smtClean="0"/>
              <a:t>Able to develop intentions (</a:t>
            </a:r>
            <a:r>
              <a:rPr lang="en-US" dirty="0" err="1" smtClean="0"/>
              <a:t>aboutness</a:t>
            </a:r>
            <a:r>
              <a:rPr lang="en-US" dirty="0" smtClean="0"/>
              <a:t> content)?</a:t>
            </a:r>
          </a:p>
          <a:p>
            <a:r>
              <a:rPr lang="en-US" dirty="0" smtClean="0"/>
              <a:t>Able to act?</a:t>
            </a:r>
          </a:p>
          <a:p>
            <a:r>
              <a:rPr lang="en-US" dirty="0" smtClean="0"/>
              <a:t>An independent vs. dependent entity?</a:t>
            </a:r>
          </a:p>
          <a:p>
            <a:pPr lvl="1"/>
            <a:r>
              <a:rPr lang="en-US" dirty="0" smtClean="0"/>
              <a:t>A role?</a:t>
            </a:r>
          </a:p>
          <a:p>
            <a:r>
              <a:rPr lang="en-US" dirty="0" smtClean="0"/>
              <a:t>Is a Person a Human + </a:t>
            </a:r>
            <a:r>
              <a:rPr lang="en-US" dirty="0" err="1" smtClean="0"/>
              <a:t>Agentness</a:t>
            </a:r>
            <a:r>
              <a:rPr lang="en-US" dirty="0" smtClean="0"/>
              <a:t>?</a:t>
            </a:r>
          </a:p>
          <a:p>
            <a:r>
              <a:rPr lang="en-US" dirty="0" smtClean="0"/>
              <a:t>Is a Person or Organization a material entity or a free-standing Y term (a GDC)?</a:t>
            </a:r>
            <a:endParaRPr lang="en-US" dirty="0"/>
          </a:p>
        </p:txBody>
      </p:sp>
    </p:spTree>
    <p:extLst>
      <p:ext uri="{BB962C8B-B14F-4D97-AF65-F5344CB8AC3E}">
        <p14:creationId xmlns:p14="http://schemas.microsoft.com/office/powerpoint/2010/main" val="2282992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 vs. Authorship</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There is interest in capturing “authorship” without having to model or assert the processes it is realized in</a:t>
            </a:r>
          </a:p>
          <a:p>
            <a:r>
              <a:rPr lang="en-US" dirty="0" smtClean="0"/>
              <a:t>The “authorship” can also be asserted without having to participate in a process (i.e. giving an “authorship” without a realization of an author role.)</a:t>
            </a:r>
          </a:p>
          <a:p>
            <a:r>
              <a:rPr lang="en-US" dirty="0" smtClean="0"/>
              <a:t>Should “authorship” be a quality in an ontology in addition to the “author” role? </a:t>
            </a:r>
          </a:p>
          <a:p>
            <a:pPr lvl="1"/>
            <a:r>
              <a:rPr lang="en-US" dirty="0" smtClean="0"/>
              <a:t>Were do we draw the line?</a:t>
            </a:r>
          </a:p>
          <a:p>
            <a:pPr lvl="1"/>
            <a:r>
              <a:rPr lang="en-US" dirty="0" smtClean="0"/>
              <a:t>Is this similar to the husband vs. married vs. marriage case?</a:t>
            </a:r>
          </a:p>
          <a:p>
            <a:r>
              <a:rPr lang="en-US" dirty="0" smtClean="0"/>
              <a:t>This type of modeling is simple in other models such as SPAR…</a:t>
            </a:r>
            <a:endParaRPr lang="en-US" dirty="0"/>
          </a:p>
        </p:txBody>
      </p:sp>
    </p:spTree>
    <p:extLst>
      <p:ext uri="{BB962C8B-B14F-4D97-AF65-F5344CB8AC3E}">
        <p14:creationId xmlns:p14="http://schemas.microsoft.com/office/powerpoint/2010/main" val="3112327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Author/authorship in SPAR</a:t>
            </a:r>
            <a:endParaRPr lang="en-US" dirty="0"/>
          </a:p>
        </p:txBody>
      </p:sp>
      <p:pic>
        <p:nvPicPr>
          <p:cNvPr id="2050" name="Picture 2" descr="C:\s\documents\presentation\social ontology course talk\files\01_spar-ont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651" y="1449816"/>
            <a:ext cx="2861616" cy="228398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1" y="1449817"/>
            <a:ext cx="4721200" cy="5032390"/>
          </a:xfrm>
          <a:prstGeom prst="rect">
            <a:avLst/>
          </a:prstGeom>
          <a:noFill/>
          <a:ln w="9525">
            <a:solidFill>
              <a:schemeClr val="tx1">
                <a:lumMod val="65000"/>
                <a:lumOff val="3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51" y="3886200"/>
            <a:ext cx="2828365" cy="2596007"/>
          </a:xfrm>
          <a:prstGeom prst="rect">
            <a:avLst/>
          </a:prstGeom>
          <a:noFill/>
          <a:ln w="9525">
            <a:solidFill>
              <a:schemeClr val="tx1">
                <a:lumMod val="65000"/>
                <a:lumOff val="3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04800" y="6563968"/>
            <a:ext cx="7684604" cy="276999"/>
          </a:xfrm>
          <a:prstGeom prst="rect">
            <a:avLst/>
          </a:prstGeom>
          <a:noFill/>
        </p:spPr>
        <p:txBody>
          <a:bodyPr wrap="none" rtlCol="0">
            <a:spAutoFit/>
          </a:bodyPr>
          <a:lstStyle/>
          <a:p>
            <a:r>
              <a:rPr lang="en-US" sz="1200" dirty="0"/>
              <a:t>http://opencitations.wordpress.com/2010/10/14/introducing-the-semantic-publishing-and-referencing-spar-ontologies/</a:t>
            </a:r>
          </a:p>
        </p:txBody>
      </p:sp>
    </p:spTree>
    <p:extLst>
      <p:ext uri="{BB962C8B-B14F-4D97-AF65-F5344CB8AC3E}">
        <p14:creationId xmlns:p14="http://schemas.microsoft.com/office/powerpoint/2010/main" val="311232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abstract (social?) entities in </a:t>
            </a:r>
            <a:r>
              <a:rPr lang="en-US" dirty="0" err="1" smtClean="0"/>
              <a:t>CTSAconnect</a:t>
            </a:r>
            <a:endParaRPr lang="en-US" dirty="0"/>
          </a:p>
        </p:txBody>
      </p:sp>
      <p:sp>
        <p:nvSpPr>
          <p:cNvPr id="3" name="Content Placeholder 2"/>
          <p:cNvSpPr>
            <a:spLocks noGrp="1"/>
          </p:cNvSpPr>
          <p:nvPr>
            <p:ph idx="1"/>
          </p:nvPr>
        </p:nvSpPr>
        <p:spPr>
          <a:xfrm>
            <a:off x="457200" y="1600200"/>
            <a:ext cx="8229600" cy="5105400"/>
          </a:xfrm>
        </p:spPr>
        <p:txBody>
          <a:bodyPr>
            <a:normAutofit fontScale="62500" lnSpcReduction="20000"/>
          </a:bodyPr>
          <a:lstStyle/>
          <a:p>
            <a:r>
              <a:rPr lang="en-US" dirty="0" smtClean="0"/>
              <a:t>Expertise areas</a:t>
            </a:r>
          </a:p>
          <a:p>
            <a:pPr lvl="1"/>
            <a:r>
              <a:rPr lang="en-US" dirty="0" err="1" smtClean="0"/>
              <a:t>MeSH</a:t>
            </a:r>
            <a:r>
              <a:rPr lang="en-US" dirty="0" smtClean="0"/>
              <a:t> headings, ICD9 codes</a:t>
            </a:r>
          </a:p>
          <a:p>
            <a:r>
              <a:rPr lang="en-US" dirty="0" smtClean="0"/>
              <a:t>Topics and subject areas</a:t>
            </a:r>
          </a:p>
          <a:p>
            <a:pPr lvl="1"/>
            <a:r>
              <a:rPr lang="en-US" dirty="0" smtClean="0"/>
              <a:t>For credentials, publications, etc.</a:t>
            </a:r>
          </a:p>
          <a:p>
            <a:r>
              <a:rPr lang="en-US" dirty="0" smtClean="0"/>
              <a:t>Positions</a:t>
            </a:r>
          </a:p>
          <a:p>
            <a:pPr lvl="1"/>
            <a:r>
              <a:rPr lang="en-US" dirty="0" smtClean="0"/>
              <a:t>An alternative to using roles to represent institutional positions because there could be a position without it’s bearer</a:t>
            </a:r>
          </a:p>
          <a:p>
            <a:pPr lvl="1"/>
            <a:r>
              <a:rPr lang="en-US" dirty="0" smtClean="0"/>
              <a:t>And a position can explicitly capture the relationship between the thing filling a position and the thing offering it. This could probably be replaced with a relational quality in BFO2.</a:t>
            </a:r>
          </a:p>
          <a:p>
            <a:r>
              <a:rPr lang="en-US" dirty="0" smtClean="0"/>
              <a:t>These are abstract independent entities that are very similar to numbers</a:t>
            </a:r>
          </a:p>
          <a:p>
            <a:pPr lvl="1"/>
            <a:r>
              <a:rPr lang="en-US" dirty="0" smtClean="0"/>
              <a:t>They should probably be instances instead of classes</a:t>
            </a:r>
          </a:p>
          <a:p>
            <a:pPr lvl="1"/>
            <a:r>
              <a:rPr lang="en-US" dirty="0" smtClean="0"/>
              <a:t>They need a place under the BFO</a:t>
            </a:r>
          </a:p>
          <a:p>
            <a:pPr lvl="1"/>
            <a:r>
              <a:rPr lang="en-US" dirty="0" smtClean="0"/>
              <a:t>It can be said that they are about something and should fit under the IAO. However, it seems that there is always some </a:t>
            </a:r>
            <a:r>
              <a:rPr lang="en-US" dirty="0" err="1" smtClean="0"/>
              <a:t>aboutness</a:t>
            </a:r>
            <a:r>
              <a:rPr lang="en-US" dirty="0" smtClean="0"/>
              <a:t> to the various social or abstract entities and putting them all under the IAO is probably not the best option.</a:t>
            </a:r>
          </a:p>
        </p:txBody>
      </p:sp>
    </p:spTree>
    <p:extLst>
      <p:ext uri="{BB962C8B-B14F-4D97-AF65-F5344CB8AC3E}">
        <p14:creationId xmlns:p14="http://schemas.microsoft.com/office/powerpoint/2010/main" val="4114666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We need a general model for abstract entities </a:t>
            </a:r>
            <a:r>
              <a:rPr lang="en-US" dirty="0" smtClean="0"/>
              <a:t/>
            </a:r>
            <a:br>
              <a:rPr lang="en-US" dirty="0" smtClean="0"/>
            </a:br>
            <a:r>
              <a:rPr lang="en-US" sz="2700" dirty="0" smtClean="0"/>
              <a:t>(some of which are social or informational)</a:t>
            </a:r>
            <a:endParaRPr lang="en-US" sz="2700" dirty="0"/>
          </a:p>
        </p:txBody>
      </p:sp>
      <p:sp>
        <p:nvSpPr>
          <p:cNvPr id="3" name="Content Placeholder 2"/>
          <p:cNvSpPr>
            <a:spLocks noGrp="1"/>
          </p:cNvSpPr>
          <p:nvPr>
            <p:ph idx="1"/>
          </p:nvPr>
        </p:nvSpPr>
        <p:spPr>
          <a:xfrm>
            <a:off x="457200" y="1828800"/>
            <a:ext cx="8229600" cy="4525963"/>
          </a:xfrm>
        </p:spPr>
        <p:txBody>
          <a:bodyPr>
            <a:normAutofit fontScale="92500"/>
          </a:bodyPr>
          <a:lstStyle/>
          <a:p>
            <a:r>
              <a:rPr lang="en-US" dirty="0" smtClean="0"/>
              <a:t>It should subsume the IAO</a:t>
            </a:r>
          </a:p>
          <a:p>
            <a:r>
              <a:rPr lang="en-US" dirty="0" smtClean="0"/>
              <a:t>It should subsume intentions and intentional entities</a:t>
            </a:r>
          </a:p>
          <a:p>
            <a:r>
              <a:rPr lang="en-US" dirty="0" smtClean="0"/>
              <a:t>It does not have to truly explain or represent mental functions, mind-body-world issues, etc.</a:t>
            </a:r>
          </a:p>
          <a:p>
            <a:r>
              <a:rPr lang="en-US" dirty="0" smtClean="0"/>
              <a:t>Searle’s work, and the recent modifications and additions, appears very promising in this area. Could it be adopted by the BFO, or some extension of it? </a:t>
            </a:r>
            <a:endParaRPr lang="en-US" dirty="0"/>
          </a:p>
        </p:txBody>
      </p:sp>
    </p:spTree>
    <p:extLst>
      <p:ext uri="{BB962C8B-B14F-4D97-AF65-F5344CB8AC3E}">
        <p14:creationId xmlns:p14="http://schemas.microsoft.com/office/powerpoint/2010/main" val="311232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r>
              <a:rPr lang="en-US" dirty="0" smtClean="0"/>
              <a:t>Questions?</a:t>
            </a:r>
          </a:p>
          <a:p>
            <a:r>
              <a:rPr lang="en-US" dirty="0" smtClean="0"/>
              <a:t>Do you know of any existing work or interest in formalizing social entities (to collaborate with)?</a:t>
            </a:r>
          </a:p>
          <a:p>
            <a:r>
              <a:rPr lang="en-US" dirty="0" smtClean="0"/>
              <a:t>Searle’s framework appears promising but do you know of any important criticisms or alternatives?</a:t>
            </a:r>
            <a:endParaRPr lang="en-US" dirty="0"/>
          </a:p>
        </p:txBody>
      </p:sp>
    </p:spTree>
    <p:extLst>
      <p:ext uri="{BB962C8B-B14F-4D97-AF65-F5344CB8AC3E}">
        <p14:creationId xmlns:p14="http://schemas.microsoft.com/office/powerpoint/2010/main" val="868974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CTSAConnect</a:t>
            </a:r>
            <a:r>
              <a:rPr lang="en-US" dirty="0" smtClean="0"/>
              <a:t> project</a:t>
            </a:r>
            <a:endParaRPr lang="en-US" dirty="0"/>
          </a:p>
        </p:txBody>
      </p:sp>
      <p:sp>
        <p:nvSpPr>
          <p:cNvPr id="3" name="Content Placeholder 2"/>
          <p:cNvSpPr>
            <a:spLocks noGrp="1"/>
          </p:cNvSpPr>
          <p:nvPr>
            <p:ph idx="1"/>
          </p:nvPr>
        </p:nvSpPr>
        <p:spPr>
          <a:xfrm>
            <a:off x="457200" y="1600200"/>
            <a:ext cx="5715000" cy="4525963"/>
          </a:xfrm>
        </p:spPr>
        <p:txBody>
          <a:bodyPr>
            <a:normAutofit lnSpcReduction="10000"/>
          </a:bodyPr>
          <a:lstStyle/>
          <a:p>
            <a:r>
              <a:rPr lang="en-US" dirty="0" smtClean="0"/>
              <a:t>A </a:t>
            </a:r>
            <a:r>
              <a:rPr lang="en-US" dirty="0"/>
              <a:t>m</a:t>
            </a:r>
            <a:r>
              <a:rPr lang="en-US" dirty="0" smtClean="0"/>
              <a:t>ulti-institute project</a:t>
            </a:r>
          </a:p>
          <a:p>
            <a:r>
              <a:rPr lang="en-US" dirty="0" smtClean="0"/>
              <a:t>Builds on and extends two existing ontology-based platforms and integrates their linked data</a:t>
            </a:r>
          </a:p>
          <a:p>
            <a:r>
              <a:rPr lang="en-US" dirty="0" smtClean="0"/>
              <a:t>Delivers an integrated semantic framework (with a </a:t>
            </a:r>
            <a:r>
              <a:rPr lang="en-US" dirty="0"/>
              <a:t>single but modular </a:t>
            </a:r>
            <a:r>
              <a:rPr lang="en-US" dirty="0" smtClean="0"/>
              <a:t>common ontology)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379" y="1524000"/>
            <a:ext cx="2524125" cy="450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64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txBox="1">
            <a:spLocks/>
          </p:cNvSpPr>
          <p:nvPr/>
        </p:nvSpPr>
        <p:spPr>
          <a:xfrm>
            <a:off x="0" y="326568"/>
            <a:ext cx="9144000" cy="1143000"/>
          </a:xfrm>
          <a:prstGeom prst="rect">
            <a:avLst/>
          </a:prstGeom>
          <a:scene3d>
            <a:camera prst="orthographicFront"/>
            <a:lightRig rig="chilly" dir="t"/>
          </a:scene3d>
          <a:sp3d extrusionH="12700">
            <a:extrusionClr>
              <a:schemeClr val="bg1"/>
            </a:extrusionClr>
          </a:sp3d>
        </p:spPr>
        <p:txBody>
          <a:bodyPr anchor="ctr">
            <a:sp3d extrusionH="12700">
              <a:extrusionClr>
                <a:schemeClr val="bg1"/>
              </a:extrusionClr>
            </a:sp3d>
          </a:bodyPr>
          <a:lstStyle/>
          <a:p>
            <a:pPr algn="ctr" defTabSz="914400" fontAlgn="auto">
              <a:lnSpc>
                <a:spcPts val="5600"/>
              </a:lnSpc>
              <a:spcAft>
                <a:spcPts val="0"/>
              </a:spcAft>
              <a:defRPr/>
            </a:pPr>
            <a:endParaRPr lang="en-US" sz="4400" dirty="0">
              <a:solidFill>
                <a:srgbClr val="D16349"/>
              </a:solidFill>
              <a:latin typeface="+mj-lt"/>
              <a:ea typeface="ＭＳ Ｐゴシック" pitchFamily="34" charset="-128"/>
              <a:cs typeface="Arial Bold" pitchFamily="-106" charset="0"/>
            </a:endParaRPr>
          </a:p>
        </p:txBody>
      </p:sp>
      <p:pic>
        <p:nvPicPr>
          <p:cNvPr id="18" name="Picture 17"/>
          <p:cNvPicPr>
            <a:picLocks noChangeAspect="1"/>
          </p:cNvPicPr>
          <p:nvPr/>
        </p:nvPicPr>
        <p:blipFill>
          <a:blip r:embed="rId2" cstate="print"/>
          <a:stretch>
            <a:fillRect/>
          </a:stretch>
        </p:blipFill>
        <p:spPr>
          <a:xfrm rot="5400000">
            <a:off x="7217431" y="4159138"/>
            <a:ext cx="1066800" cy="600075"/>
          </a:xfrm>
          <a:prstGeom prst="rect">
            <a:avLst/>
          </a:prstGeom>
        </p:spPr>
      </p:pic>
      <p:pic>
        <p:nvPicPr>
          <p:cNvPr id="19" name="Picture 18"/>
          <p:cNvPicPr>
            <a:picLocks noChangeAspect="1"/>
          </p:cNvPicPr>
          <p:nvPr/>
        </p:nvPicPr>
        <p:blipFill rotWithShape="1">
          <a:blip r:embed="rId3" cstate="print"/>
          <a:srcRect l="12721" r="17655"/>
          <a:stretch/>
        </p:blipFill>
        <p:spPr>
          <a:xfrm>
            <a:off x="8258175" y="1469568"/>
            <a:ext cx="689699" cy="1010412"/>
          </a:xfrm>
          <a:prstGeom prst="rect">
            <a:avLst/>
          </a:prstGeom>
        </p:spPr>
      </p:pic>
      <p:pic>
        <p:nvPicPr>
          <p:cNvPr id="20" name="Picture 19"/>
          <p:cNvPicPr>
            <a:picLocks noChangeAspect="1"/>
          </p:cNvPicPr>
          <p:nvPr/>
        </p:nvPicPr>
        <p:blipFill rotWithShape="1">
          <a:blip r:embed="rId4" cstate="print"/>
          <a:srcRect t="10208"/>
          <a:stretch/>
        </p:blipFill>
        <p:spPr>
          <a:xfrm>
            <a:off x="8050870" y="3824310"/>
            <a:ext cx="914400" cy="484300"/>
          </a:xfrm>
          <a:prstGeom prst="rect">
            <a:avLst/>
          </a:prstGeom>
        </p:spPr>
      </p:pic>
      <p:pic>
        <p:nvPicPr>
          <p:cNvPr id="22" name="Picture 21"/>
          <p:cNvPicPr>
            <a:picLocks noChangeAspect="1"/>
          </p:cNvPicPr>
          <p:nvPr/>
        </p:nvPicPr>
        <p:blipFill>
          <a:blip r:embed="rId5" cstate="print"/>
          <a:srcRect l="49565" r="5217" b="7306"/>
          <a:stretch>
            <a:fillRect/>
          </a:stretch>
        </p:blipFill>
        <p:spPr>
          <a:xfrm>
            <a:off x="8160474" y="4459175"/>
            <a:ext cx="787400" cy="1536944"/>
          </a:xfrm>
          <a:prstGeom prst="rect">
            <a:avLst/>
          </a:prstGeom>
        </p:spPr>
      </p:pic>
      <p:pic>
        <p:nvPicPr>
          <p:cNvPr id="23" name="Picture 22"/>
          <p:cNvPicPr>
            <a:picLocks noChangeAspect="1"/>
          </p:cNvPicPr>
          <p:nvPr/>
        </p:nvPicPr>
        <p:blipFill>
          <a:blip r:embed="rId6" cstate="print"/>
          <a:stretch>
            <a:fillRect/>
          </a:stretch>
        </p:blipFill>
        <p:spPr>
          <a:xfrm>
            <a:off x="6677025" y="2268035"/>
            <a:ext cx="1581150" cy="1581150"/>
          </a:xfrm>
          <a:prstGeom prst="rect">
            <a:avLst/>
          </a:prstGeom>
        </p:spPr>
      </p:pic>
      <p:pic>
        <p:nvPicPr>
          <p:cNvPr id="24" name="Picture 23"/>
          <p:cNvPicPr>
            <a:picLocks noChangeAspect="1"/>
          </p:cNvPicPr>
          <p:nvPr/>
        </p:nvPicPr>
        <p:blipFill>
          <a:blip r:embed="rId7" cstate="print"/>
          <a:stretch>
            <a:fillRect/>
          </a:stretch>
        </p:blipFill>
        <p:spPr>
          <a:xfrm>
            <a:off x="6923874" y="1647455"/>
            <a:ext cx="1334301" cy="759249"/>
          </a:xfrm>
          <a:prstGeom prst="rect">
            <a:avLst/>
          </a:prstGeom>
        </p:spPr>
      </p:pic>
      <p:pic>
        <p:nvPicPr>
          <p:cNvPr id="25" name="Picture 24"/>
          <p:cNvPicPr>
            <a:picLocks noChangeAspect="1"/>
          </p:cNvPicPr>
          <p:nvPr/>
        </p:nvPicPr>
        <p:blipFill>
          <a:blip r:embed="rId8" cstate="print"/>
          <a:stretch>
            <a:fillRect/>
          </a:stretch>
        </p:blipFill>
        <p:spPr>
          <a:xfrm>
            <a:off x="6858455" y="5132519"/>
            <a:ext cx="1151467" cy="863600"/>
          </a:xfrm>
          <a:prstGeom prst="rect">
            <a:avLst/>
          </a:prstGeom>
        </p:spPr>
      </p:pic>
      <p:sp>
        <p:nvSpPr>
          <p:cNvPr id="14" name="TextBox 13"/>
          <p:cNvSpPr txBox="1"/>
          <p:nvPr/>
        </p:nvSpPr>
        <p:spPr>
          <a:xfrm>
            <a:off x="3418102" y="4535149"/>
            <a:ext cx="3095625" cy="830997"/>
          </a:xfrm>
          <a:prstGeom prst="rect">
            <a:avLst/>
          </a:prstGeom>
          <a:noFill/>
        </p:spPr>
        <p:txBody>
          <a:bodyPr wrap="square" rtlCol="0">
            <a:spAutoFit/>
          </a:bodyPr>
          <a:lstStyle/>
          <a:p>
            <a:r>
              <a:rPr lang="en-US" sz="2400" b="1" dirty="0" smtClean="0"/>
              <a:t>Over 51,000 resources currently in eagle-</a:t>
            </a:r>
            <a:r>
              <a:rPr lang="en-US" sz="2400" b="1" dirty="0" err="1" smtClean="0"/>
              <a:t>i</a:t>
            </a:r>
            <a:endParaRPr lang="en-US" sz="2400" b="1" dirty="0"/>
          </a:p>
        </p:txBody>
      </p:sp>
      <p:sp>
        <p:nvSpPr>
          <p:cNvPr id="2" name="TextBox 1"/>
          <p:cNvSpPr txBox="1"/>
          <p:nvPr/>
        </p:nvSpPr>
        <p:spPr>
          <a:xfrm>
            <a:off x="3268948" y="2804085"/>
            <a:ext cx="3683000" cy="1569660"/>
          </a:xfrm>
          <a:prstGeom prst="rect">
            <a:avLst/>
          </a:prstGeom>
          <a:noFill/>
        </p:spPr>
        <p:txBody>
          <a:bodyPr wrap="square" rtlCol="0">
            <a:spAutoFit/>
          </a:bodyPr>
          <a:lstStyle/>
          <a:p>
            <a:pPr marL="0" lvl="1"/>
            <a:r>
              <a:rPr lang="en-US" sz="2400" dirty="0" smtClean="0">
                <a:solidFill>
                  <a:srgbClr val="1F497D"/>
                </a:solidFill>
              </a:rPr>
              <a:t>A deep lab “</a:t>
            </a:r>
            <a:r>
              <a:rPr lang="en-US" sz="2400" b="1" dirty="0" smtClean="0">
                <a:solidFill>
                  <a:srgbClr val="1F497D"/>
                </a:solidFill>
              </a:rPr>
              <a:t>inventories</a:t>
            </a:r>
            <a:r>
              <a:rPr lang="en-US" sz="2400" dirty="0" smtClean="0">
                <a:solidFill>
                  <a:srgbClr val="1F497D"/>
                </a:solidFill>
              </a:rPr>
              <a:t>” and institutional resources based on the shared eagle-i “</a:t>
            </a:r>
            <a:r>
              <a:rPr lang="en-US" sz="2400" b="1" dirty="0" smtClean="0">
                <a:solidFill>
                  <a:srgbClr val="1F497D"/>
                </a:solidFill>
              </a:rPr>
              <a:t>catalog</a:t>
            </a:r>
            <a:r>
              <a:rPr lang="en-US" sz="2400" dirty="0" smtClean="0">
                <a:solidFill>
                  <a:srgbClr val="1F497D"/>
                </a:solidFill>
              </a:rPr>
              <a:t>”</a:t>
            </a:r>
            <a:endParaRPr lang="en-US" sz="2400" dirty="0">
              <a:solidFill>
                <a:srgbClr val="1F497D"/>
              </a:solidFill>
            </a:endParaRPr>
          </a:p>
        </p:txBody>
      </p:sp>
      <p:pic>
        <p:nvPicPr>
          <p:cNvPr id="21" name="Picture 20"/>
          <p:cNvPicPr>
            <a:picLocks noChangeAspect="1"/>
          </p:cNvPicPr>
          <p:nvPr/>
        </p:nvPicPr>
        <p:blipFill>
          <a:blip r:embed="rId9" cstate="print"/>
          <a:stretch>
            <a:fillRect/>
          </a:stretch>
        </p:blipFill>
        <p:spPr>
          <a:xfrm>
            <a:off x="8083173" y="2716353"/>
            <a:ext cx="864701" cy="872562"/>
          </a:xfrm>
          <a:prstGeom prst="rect">
            <a:avLst/>
          </a:prstGeom>
        </p:spPr>
      </p:pic>
      <p:pic>
        <p:nvPicPr>
          <p:cNvPr id="3" name="Picture 2"/>
          <p:cNvPicPr>
            <a:picLocks noChangeAspect="1"/>
          </p:cNvPicPr>
          <p:nvPr/>
        </p:nvPicPr>
        <p:blipFill rotWithShape="1">
          <a:blip r:embed="rId10"/>
          <a:srcRect t="13054" r="8591" b="2450"/>
          <a:stretch/>
        </p:blipFill>
        <p:spPr>
          <a:xfrm>
            <a:off x="246640" y="1695723"/>
            <a:ext cx="2739577" cy="4352581"/>
          </a:xfrm>
          <a:prstGeom prst="rect">
            <a:avLst/>
          </a:prstGeom>
        </p:spPr>
      </p:pic>
      <p:sp>
        <p:nvSpPr>
          <p:cNvPr id="4" name="TextBox 3"/>
          <p:cNvSpPr txBox="1"/>
          <p:nvPr/>
        </p:nvSpPr>
        <p:spPr>
          <a:xfrm>
            <a:off x="3449597" y="2006425"/>
            <a:ext cx="3285800" cy="646331"/>
          </a:xfrm>
          <a:prstGeom prst="rect">
            <a:avLst/>
          </a:prstGeom>
          <a:noFill/>
        </p:spPr>
        <p:txBody>
          <a:bodyPr wrap="none" rtlCol="0">
            <a:spAutoFit/>
          </a:bodyPr>
          <a:lstStyle/>
          <a:p>
            <a:r>
              <a:rPr lang="en-US" sz="3600" dirty="0" err="1" smtClean="0">
                <a:hlinkClick r:id="rId11"/>
              </a:rPr>
              <a:t>www.eagle-i.net</a:t>
            </a:r>
            <a:endParaRPr lang="en-US" sz="2400" dirty="0"/>
          </a:p>
        </p:txBody>
      </p:sp>
      <p:sp>
        <p:nvSpPr>
          <p:cNvPr id="17" name="Title 4"/>
          <p:cNvSpPr>
            <a:spLocks noGrp="1"/>
          </p:cNvSpPr>
          <p:nvPr>
            <p:ph type="title"/>
          </p:nvPr>
        </p:nvSpPr>
        <p:spPr>
          <a:xfrm>
            <a:off x="2819400" y="152400"/>
            <a:ext cx="6324600" cy="1752600"/>
          </a:xfrm>
        </p:spPr>
        <p:txBody>
          <a:bodyPr>
            <a:noAutofit/>
          </a:bodyPr>
          <a:lstStyle/>
          <a:p>
            <a:pPr>
              <a:spcBef>
                <a:spcPts val="0"/>
              </a:spcBef>
            </a:pPr>
            <a:r>
              <a:rPr lang="en-US" sz="3600" b="1" dirty="0" smtClean="0"/>
              <a:t>An </a:t>
            </a:r>
            <a:r>
              <a:rPr lang="en-US" sz="3600" b="1" dirty="0"/>
              <a:t>ontology-driven framework for biomedical resource </a:t>
            </a:r>
            <a:r>
              <a:rPr lang="en-US" sz="3600" b="1" dirty="0" smtClean="0"/>
              <a:t>discovery</a:t>
            </a:r>
            <a:endParaRPr lang="en-US" b="1" dirty="0">
              <a:solidFill>
                <a:srgbClr val="1F497D"/>
              </a:solidFill>
            </a:endParaRPr>
          </a:p>
        </p:txBody>
      </p:sp>
      <p:pic>
        <p:nvPicPr>
          <p:cNvPr id="5" name="Picture 4" descr="Untitled.pdf"/>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8916" y="492560"/>
            <a:ext cx="2230293" cy="811016"/>
          </a:xfrm>
          <a:prstGeom prst="rect">
            <a:avLst/>
          </a:prstGeom>
        </p:spPr>
      </p:pic>
    </p:spTree>
    <p:extLst>
      <p:ext uri="{BB962C8B-B14F-4D97-AF65-F5344CB8AC3E}">
        <p14:creationId xmlns:p14="http://schemas.microsoft.com/office/powerpoint/2010/main" val="12402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4294967295"/>
          </p:nvPr>
        </p:nvSpPr>
        <p:spPr>
          <a:xfrm>
            <a:off x="685800" y="1828800"/>
            <a:ext cx="8229600" cy="4525962"/>
          </a:xfrm>
        </p:spPr>
        <p:txBody>
          <a:bodyPr>
            <a:normAutofit/>
          </a:bodyPr>
          <a:lstStyle/>
          <a:p>
            <a:pPr>
              <a:buFont typeface="Wingdings" charset="2"/>
              <a:buChar char="§"/>
            </a:pPr>
            <a:r>
              <a:rPr lang="en-US" dirty="0" smtClean="0"/>
              <a:t>Primarily focused on people, activities, and outcomes typically associated with research networking </a:t>
            </a:r>
          </a:p>
          <a:p>
            <a:pPr>
              <a:buFont typeface="Wingdings" charset="2"/>
              <a:buChar char="§"/>
            </a:pPr>
            <a:r>
              <a:rPr lang="en-US" dirty="0" smtClean="0"/>
              <a:t>Eager to represent more diverse components of expertise, across domains</a:t>
            </a:r>
          </a:p>
          <a:p>
            <a:pPr marL="457200" lvl="1" indent="0">
              <a:buNone/>
            </a:pPr>
            <a:r>
              <a:rPr lang="en-US" dirty="0" smtClean="0"/>
              <a:t>e.g., exhibits, courses, specifics about research</a:t>
            </a:r>
          </a:p>
          <a:p>
            <a:pPr>
              <a:buFont typeface="Wingdings" charset="2"/>
              <a:buChar char="§"/>
            </a:pPr>
            <a:r>
              <a:rPr lang="en-US" dirty="0" smtClean="0"/>
              <a:t>Started collaborating with eagle-i to go further with research resources</a:t>
            </a:r>
            <a:endParaRPr lang="en-US" dirty="0"/>
          </a:p>
        </p:txBody>
      </p:sp>
      <p:pic>
        <p:nvPicPr>
          <p:cNvPr id="4" name="Picture 3"/>
          <p:cNvPicPr>
            <a:picLocks noChangeAspect="1"/>
          </p:cNvPicPr>
          <p:nvPr/>
        </p:nvPicPr>
        <p:blipFill>
          <a:blip r:embed="rId2"/>
          <a:stretch>
            <a:fillRect/>
          </a:stretch>
        </p:blipFill>
        <p:spPr>
          <a:xfrm>
            <a:off x="3340100" y="241300"/>
            <a:ext cx="2451100" cy="977900"/>
          </a:xfrm>
          <a:prstGeom prst="rect">
            <a:avLst/>
          </a:prstGeom>
        </p:spPr>
      </p:pic>
      <p:sp>
        <p:nvSpPr>
          <p:cNvPr id="7" name="TextBox 6"/>
          <p:cNvSpPr txBox="1"/>
          <p:nvPr/>
        </p:nvSpPr>
        <p:spPr>
          <a:xfrm>
            <a:off x="6471474" y="545927"/>
            <a:ext cx="2020530" cy="523220"/>
          </a:xfrm>
          <a:prstGeom prst="rect">
            <a:avLst/>
          </a:prstGeom>
          <a:noFill/>
        </p:spPr>
        <p:txBody>
          <a:bodyPr wrap="none" rtlCol="0">
            <a:spAutoFit/>
          </a:bodyPr>
          <a:lstStyle/>
          <a:p>
            <a:r>
              <a:rPr lang="en-US" sz="2800" dirty="0" err="1" smtClean="0">
                <a:hlinkClick r:id="rId3" action="ppaction://hlinkfile"/>
              </a:rPr>
              <a:t>Vivoweb.org</a:t>
            </a:r>
            <a:endParaRPr lang="en-US" dirty="0"/>
          </a:p>
        </p:txBody>
      </p:sp>
    </p:spTree>
    <p:extLst>
      <p:ext uri="{BB962C8B-B14F-4D97-AF65-F5344CB8AC3E}">
        <p14:creationId xmlns:p14="http://schemas.microsoft.com/office/powerpoint/2010/main" val="2201451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010"/>
            <a:ext cx="8229600" cy="1143000"/>
          </a:xfrm>
        </p:spPr>
        <p:txBody>
          <a:bodyPr>
            <a:noAutofit/>
          </a:bodyPr>
          <a:lstStyle/>
          <a:p>
            <a:r>
              <a:rPr lang="en-US" sz="3600" dirty="0" smtClean="0"/>
              <a:t>The </a:t>
            </a:r>
            <a:r>
              <a:rPr lang="en-US" sz="3600" dirty="0" err="1" smtClean="0"/>
              <a:t>CTSAconnect</a:t>
            </a:r>
            <a:r>
              <a:rPr lang="en-US" sz="3600" dirty="0" smtClean="0"/>
              <a:t> project</a:t>
            </a:r>
            <a:endParaRPr lang="en-US" sz="3600" dirty="0"/>
          </a:p>
        </p:txBody>
      </p:sp>
      <p:sp>
        <p:nvSpPr>
          <p:cNvPr id="11" name="Content Placeholder 2"/>
          <p:cNvSpPr>
            <a:spLocks noGrp="1"/>
          </p:cNvSpPr>
          <p:nvPr>
            <p:ph idx="4294967295"/>
          </p:nvPr>
        </p:nvSpPr>
        <p:spPr>
          <a:xfrm>
            <a:off x="381000" y="2743200"/>
            <a:ext cx="8763000" cy="3352800"/>
          </a:xfrm>
        </p:spPr>
        <p:txBody>
          <a:bodyPr>
            <a:normAutofit lnSpcReduction="10000"/>
          </a:bodyPr>
          <a:lstStyle/>
          <a:p>
            <a:pPr>
              <a:buFont typeface="Wingdings" charset="2"/>
              <a:buChar char="§"/>
            </a:pPr>
            <a:r>
              <a:rPr lang="en-US" sz="2400" b="1" dirty="0"/>
              <a:t>eagle-</a:t>
            </a:r>
            <a:r>
              <a:rPr lang="en-US" sz="2400" b="1" dirty="0" err="1"/>
              <a:t>i</a:t>
            </a:r>
            <a:r>
              <a:rPr lang="en-US" sz="2400" b="0" dirty="0"/>
              <a:t> is an ontology-driven application . . . for collecting and searching research </a:t>
            </a:r>
            <a:r>
              <a:rPr lang="en-US" sz="2400" b="1" dirty="0"/>
              <a:t>resources</a:t>
            </a:r>
            <a:r>
              <a:rPr lang="en-US" sz="2400" b="0" dirty="0" smtClean="0"/>
              <a:t>.</a:t>
            </a:r>
            <a:endParaRPr lang="en-US" sz="2400" dirty="0" smtClean="0"/>
          </a:p>
          <a:p>
            <a:pPr>
              <a:buFont typeface="Wingdings" charset="2"/>
              <a:buChar char="§"/>
            </a:pPr>
            <a:r>
              <a:rPr lang="en-US" sz="2400" b="1" dirty="0" smtClean="0"/>
              <a:t>VIVO</a:t>
            </a:r>
            <a:r>
              <a:rPr lang="en-US" sz="2400" b="0" dirty="0" smtClean="0"/>
              <a:t> </a:t>
            </a:r>
            <a:r>
              <a:rPr lang="en-US" sz="2400" b="0" dirty="0"/>
              <a:t>is an ontology-driven application . . . for collecting and</a:t>
            </a:r>
            <a:br>
              <a:rPr lang="en-US" sz="2400" b="0" dirty="0"/>
            </a:br>
            <a:r>
              <a:rPr lang="en-US" sz="2400" b="0" dirty="0"/>
              <a:t>displaying information about </a:t>
            </a:r>
            <a:r>
              <a:rPr lang="en-US" sz="2400" b="1" dirty="0" smtClean="0"/>
              <a:t>people</a:t>
            </a:r>
            <a:r>
              <a:rPr lang="en-US" sz="2400" b="0" dirty="0" smtClean="0"/>
              <a:t>.</a:t>
            </a:r>
            <a:endParaRPr lang="en-US" sz="2400" b="0" dirty="0"/>
          </a:p>
          <a:p>
            <a:pPr marL="342900" indent="-342900">
              <a:buFont typeface="Wingdings" charset="2"/>
              <a:buChar char="§"/>
            </a:pPr>
            <a:r>
              <a:rPr lang="en-US" sz="2400" b="0" dirty="0" smtClean="0"/>
              <a:t>Both publish </a:t>
            </a:r>
            <a:r>
              <a:rPr lang="en-US" sz="2400" dirty="0" smtClean="0"/>
              <a:t>Linked Data</a:t>
            </a:r>
            <a:r>
              <a:rPr lang="en-US" sz="2400" b="0" dirty="0" smtClean="0"/>
              <a:t>. Neither addresses </a:t>
            </a:r>
            <a:r>
              <a:rPr lang="en-US" sz="2400" dirty="0" smtClean="0"/>
              <a:t>clinical expertise.</a:t>
            </a:r>
          </a:p>
          <a:p>
            <a:pPr marL="342900" indent="-342900">
              <a:buFont typeface="Wingdings" charset="2"/>
              <a:buChar char="§"/>
            </a:pPr>
            <a:r>
              <a:rPr lang="en-US" sz="2400" b="1" dirty="0" smtClean="0"/>
              <a:t>CTSAconnect</a:t>
            </a:r>
            <a:r>
              <a:rPr lang="en-US" sz="2400" b="0" dirty="0" smtClean="0"/>
              <a:t> will produce a single </a:t>
            </a:r>
            <a:r>
              <a:rPr lang="en-US" sz="2400" dirty="0" smtClean="0"/>
              <a:t>Integrated Semantic Framework, </a:t>
            </a:r>
            <a:r>
              <a:rPr lang="en-US" sz="2400" b="0" dirty="0" smtClean="0"/>
              <a:t>a modular collection of ontologies (with new classes and properties in the ARG namespace)  — that </a:t>
            </a:r>
            <a:r>
              <a:rPr lang="en-US" sz="2400" b="1" dirty="0" smtClean="0"/>
              <a:t>also includes clinical expertise</a:t>
            </a:r>
          </a:p>
        </p:txBody>
      </p:sp>
      <p:grpSp>
        <p:nvGrpSpPr>
          <p:cNvPr id="6" name="Group 5"/>
          <p:cNvGrpSpPr/>
          <p:nvPr/>
        </p:nvGrpSpPr>
        <p:grpSpPr>
          <a:xfrm>
            <a:off x="526510" y="1232403"/>
            <a:ext cx="3317880" cy="1494664"/>
            <a:chOff x="609600" y="1232403"/>
            <a:chExt cx="3317880" cy="1494664"/>
          </a:xfrm>
        </p:grpSpPr>
        <p:sp>
          <p:nvSpPr>
            <p:cNvPr id="26" name="Isosceles Triangle 25"/>
            <p:cNvSpPr>
              <a:spLocks noChangeAspect="1"/>
            </p:cNvSpPr>
            <p:nvPr/>
          </p:nvSpPr>
          <p:spPr>
            <a:xfrm>
              <a:off x="1381532" y="1232403"/>
              <a:ext cx="1783947" cy="1201532"/>
            </a:xfrm>
            <a:prstGeom prst="triangle">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7" name="TextBox 26"/>
            <p:cNvSpPr txBox="1"/>
            <p:nvPr/>
          </p:nvSpPr>
          <p:spPr>
            <a:xfrm>
              <a:off x="1435938" y="1824335"/>
              <a:ext cx="1729542" cy="461665"/>
            </a:xfrm>
            <a:prstGeom prst="rect">
              <a:avLst/>
            </a:prstGeom>
            <a:noFill/>
          </p:spPr>
          <p:txBody>
            <a:bodyPr wrap="square" rtlCol="0">
              <a:spAutoFit/>
            </a:bodyPr>
            <a:lstStyle/>
            <a:p>
              <a:pPr algn="ctr"/>
              <a:r>
                <a:rPr lang="en-US" sz="2400" dirty="0" smtClean="0">
                  <a:solidFill>
                    <a:schemeClr val="bg1"/>
                  </a:solidFill>
                </a:rPr>
                <a:t>eagle-i</a:t>
              </a:r>
              <a:endParaRPr lang="en-US" sz="2400" dirty="0">
                <a:solidFill>
                  <a:schemeClr val="bg1"/>
                </a:solidFill>
              </a:endParaRPr>
            </a:p>
          </p:txBody>
        </p:sp>
        <p:sp>
          <p:nvSpPr>
            <p:cNvPr id="3" name="TextBox 2"/>
            <p:cNvSpPr txBox="1"/>
            <p:nvPr/>
          </p:nvSpPr>
          <p:spPr>
            <a:xfrm>
              <a:off x="609600" y="2357735"/>
              <a:ext cx="3317880" cy="369332"/>
            </a:xfrm>
            <a:prstGeom prst="rect">
              <a:avLst/>
            </a:prstGeom>
            <a:noFill/>
          </p:spPr>
          <p:txBody>
            <a:bodyPr wrap="square" rtlCol="0">
              <a:spAutoFit/>
            </a:bodyPr>
            <a:lstStyle/>
            <a:p>
              <a:pPr algn="ctr"/>
              <a:r>
                <a:rPr lang="en-US" b="1" dirty="0" smtClean="0">
                  <a:solidFill>
                    <a:srgbClr val="660066"/>
                  </a:solidFill>
                </a:rPr>
                <a:t>Resources</a:t>
              </a:r>
              <a:endParaRPr lang="en-US" b="1" dirty="0">
                <a:solidFill>
                  <a:srgbClr val="660066"/>
                </a:solidFill>
              </a:endParaRPr>
            </a:p>
          </p:txBody>
        </p:sp>
      </p:grpSp>
      <p:grpSp>
        <p:nvGrpSpPr>
          <p:cNvPr id="7" name="Group 6"/>
          <p:cNvGrpSpPr/>
          <p:nvPr/>
        </p:nvGrpSpPr>
        <p:grpSpPr>
          <a:xfrm>
            <a:off x="5065376" y="833735"/>
            <a:ext cx="3317880" cy="1604665"/>
            <a:chOff x="5146680" y="829270"/>
            <a:chExt cx="3317880" cy="1604665"/>
          </a:xfrm>
        </p:grpSpPr>
        <p:grpSp>
          <p:nvGrpSpPr>
            <p:cNvPr id="36" name="Group 35"/>
            <p:cNvGrpSpPr>
              <a:grpSpLocks noChangeAspect="1"/>
            </p:cNvGrpSpPr>
            <p:nvPr/>
          </p:nvGrpSpPr>
          <p:grpSpPr>
            <a:xfrm>
              <a:off x="5915433" y="1232403"/>
              <a:ext cx="1783947" cy="1201532"/>
              <a:chOff x="2215823" y="2055265"/>
              <a:chExt cx="3394081" cy="2285997"/>
            </a:xfr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2700000" scaled="1"/>
              <a:tileRect/>
            </a:gradFill>
          </p:grpSpPr>
          <p:sp>
            <p:nvSpPr>
              <p:cNvPr id="34" name="Isosceles Triangle 33"/>
              <p:cNvSpPr/>
              <p:nvPr/>
            </p:nvSpPr>
            <p:spPr>
              <a:xfrm flipV="1">
                <a:off x="2215823" y="2055265"/>
                <a:ext cx="3394081" cy="2285997"/>
              </a:xfrm>
              <a:prstGeom prs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schemeClr val="bg1"/>
                  </a:solidFill>
                </a:endParaRPr>
              </a:p>
            </p:txBody>
          </p:sp>
          <p:sp>
            <p:nvSpPr>
              <p:cNvPr id="35" name="TextBox 34"/>
              <p:cNvSpPr txBox="1"/>
              <p:nvPr/>
            </p:nvSpPr>
            <p:spPr>
              <a:xfrm rot="10800000" flipV="1">
                <a:off x="3048092" y="2318649"/>
                <a:ext cx="1729541" cy="761237"/>
              </a:xfrm>
              <a:prstGeom prst="rect">
                <a:avLst/>
              </a:prstGeom>
              <a:grpFill/>
            </p:spPr>
            <p:txBody>
              <a:bodyPr wrap="square" rtlCol="0">
                <a:spAutoFit/>
              </a:bodyPr>
              <a:lstStyle/>
              <a:p>
                <a:pPr algn="ctr"/>
                <a:r>
                  <a:rPr lang="en-US" sz="2000" dirty="0" smtClean="0">
                    <a:solidFill>
                      <a:schemeClr val="bg1"/>
                    </a:solidFill>
                  </a:rPr>
                  <a:t>VIVO</a:t>
                </a:r>
                <a:endParaRPr lang="en-US" sz="2000" dirty="0">
                  <a:solidFill>
                    <a:schemeClr val="bg1"/>
                  </a:solidFill>
                </a:endParaRPr>
              </a:p>
            </p:txBody>
          </p:sp>
        </p:grpSp>
        <p:sp>
          <p:nvSpPr>
            <p:cNvPr id="9" name="TextBox 8"/>
            <p:cNvSpPr txBox="1"/>
            <p:nvPr/>
          </p:nvSpPr>
          <p:spPr>
            <a:xfrm>
              <a:off x="5146680" y="829270"/>
              <a:ext cx="3317880" cy="400110"/>
            </a:xfrm>
            <a:prstGeom prst="rect">
              <a:avLst/>
            </a:prstGeom>
            <a:noFill/>
          </p:spPr>
          <p:txBody>
            <a:bodyPr wrap="square" rtlCol="0">
              <a:spAutoFit/>
            </a:bodyPr>
            <a:lstStyle/>
            <a:p>
              <a:pPr algn="ctr"/>
              <a:r>
                <a:rPr lang="en-US" sz="2000" b="1" dirty="0" smtClean="0">
                  <a:solidFill>
                    <a:schemeClr val="accent5">
                      <a:lumMod val="75000"/>
                    </a:schemeClr>
                  </a:solidFill>
                </a:rPr>
                <a:t>People</a:t>
              </a:r>
              <a:endParaRPr lang="en-US" sz="2000" b="1" dirty="0">
                <a:solidFill>
                  <a:schemeClr val="accent5">
                    <a:lumMod val="75000"/>
                  </a:schemeClr>
                </a:solidFill>
              </a:endParaRPr>
            </a:p>
          </p:txBody>
        </p:sp>
      </p:grpSp>
      <p:sp>
        <p:nvSpPr>
          <p:cNvPr id="4" name="Left-Right Arrow 3"/>
          <p:cNvSpPr/>
          <p:nvPr/>
        </p:nvSpPr>
        <p:spPr>
          <a:xfrm>
            <a:off x="3533780" y="1457125"/>
            <a:ext cx="1828800" cy="662075"/>
          </a:xfrm>
          <a:prstGeom prst="leftRightArrow">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1"/>
                </a:solidFill>
              </a:rPr>
              <a:t>Coordination</a:t>
            </a:r>
            <a:endParaRPr lang="en-US" dirty="0">
              <a:solidFill>
                <a:schemeClr val="bg1"/>
              </a:solidFill>
            </a:endParaRPr>
          </a:p>
        </p:txBody>
      </p:sp>
      <p:grpSp>
        <p:nvGrpSpPr>
          <p:cNvPr id="15" name="Group 14"/>
          <p:cNvGrpSpPr/>
          <p:nvPr/>
        </p:nvGrpSpPr>
        <p:grpSpPr>
          <a:xfrm>
            <a:off x="3092852" y="1231070"/>
            <a:ext cx="1783948" cy="1201532"/>
            <a:chOff x="1381532" y="1232403"/>
            <a:chExt cx="1783948" cy="1201532"/>
          </a:xfrm>
        </p:grpSpPr>
        <p:sp>
          <p:nvSpPr>
            <p:cNvPr id="16" name="Isosceles Triangle 15"/>
            <p:cNvSpPr>
              <a:spLocks noChangeAspect="1"/>
            </p:cNvSpPr>
            <p:nvPr/>
          </p:nvSpPr>
          <p:spPr>
            <a:xfrm>
              <a:off x="1381532" y="1232403"/>
              <a:ext cx="1783947" cy="1201532"/>
            </a:xfrm>
            <a:prstGeom prst="triangle">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17" name="TextBox 16"/>
            <p:cNvSpPr txBox="1"/>
            <p:nvPr/>
          </p:nvSpPr>
          <p:spPr>
            <a:xfrm>
              <a:off x="1435938" y="1824335"/>
              <a:ext cx="1729542" cy="461665"/>
            </a:xfrm>
            <a:prstGeom prst="rect">
              <a:avLst/>
            </a:prstGeom>
            <a:noFill/>
          </p:spPr>
          <p:txBody>
            <a:bodyPr wrap="square" rtlCol="0">
              <a:spAutoFit/>
            </a:bodyPr>
            <a:lstStyle/>
            <a:p>
              <a:pPr algn="ctr"/>
              <a:r>
                <a:rPr lang="en-US" sz="2400" dirty="0" smtClean="0">
                  <a:solidFill>
                    <a:schemeClr val="bg1"/>
                  </a:solidFill>
                </a:rPr>
                <a:t>eagle-i</a:t>
              </a:r>
              <a:endParaRPr lang="en-US" sz="2400" dirty="0">
                <a:solidFill>
                  <a:schemeClr val="bg1"/>
                </a:solidFill>
              </a:endParaRPr>
            </a:p>
          </p:txBody>
        </p:sp>
      </p:grpSp>
      <p:grpSp>
        <p:nvGrpSpPr>
          <p:cNvPr id="20" name="Group 19"/>
          <p:cNvGrpSpPr>
            <a:grpSpLocks noChangeAspect="1"/>
          </p:cNvGrpSpPr>
          <p:nvPr/>
        </p:nvGrpSpPr>
        <p:grpSpPr>
          <a:xfrm>
            <a:off x="4004073" y="1236868"/>
            <a:ext cx="1783947" cy="1201532"/>
            <a:chOff x="2215823" y="2055265"/>
            <a:chExt cx="3394081" cy="2285997"/>
          </a:xfrm>
          <a:gradFill flip="none" rotWithShape="1">
            <a:gsLst>
              <a:gs pos="0">
                <a:schemeClr val="accent5">
                  <a:lumMod val="75000"/>
                  <a:shade val="30000"/>
                  <a:satMod val="115000"/>
                </a:schemeClr>
              </a:gs>
              <a:gs pos="50000">
                <a:schemeClr val="accent5">
                  <a:lumMod val="75000"/>
                  <a:shade val="67500"/>
                  <a:satMod val="115000"/>
                </a:schemeClr>
              </a:gs>
              <a:gs pos="100000">
                <a:schemeClr val="accent5">
                  <a:lumMod val="75000"/>
                  <a:shade val="100000"/>
                  <a:satMod val="115000"/>
                </a:schemeClr>
              </a:gs>
            </a:gsLst>
            <a:lin ang="2700000" scaled="1"/>
            <a:tileRect/>
          </a:gradFill>
        </p:grpSpPr>
        <p:sp>
          <p:nvSpPr>
            <p:cNvPr id="22" name="Isosceles Triangle 21"/>
            <p:cNvSpPr/>
            <p:nvPr/>
          </p:nvSpPr>
          <p:spPr>
            <a:xfrm flipV="1">
              <a:off x="2215823" y="2055265"/>
              <a:ext cx="3394081" cy="2285997"/>
            </a:xfrm>
            <a:prstGeom prst="triangle">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23" name="TextBox 22"/>
            <p:cNvSpPr txBox="1"/>
            <p:nvPr/>
          </p:nvSpPr>
          <p:spPr>
            <a:xfrm rot="10800000" flipV="1">
              <a:off x="3048092" y="2437657"/>
              <a:ext cx="1729542" cy="523220"/>
            </a:xfrm>
            <a:prstGeom prst="rect">
              <a:avLst/>
            </a:prstGeom>
            <a:grpFill/>
          </p:spPr>
          <p:txBody>
            <a:bodyPr wrap="square" rtlCol="0">
              <a:spAutoFit/>
            </a:bodyPr>
            <a:lstStyle/>
            <a:p>
              <a:pPr algn="ctr"/>
              <a:r>
                <a:rPr lang="en-US" sz="2800" dirty="0" smtClean="0">
                  <a:solidFill>
                    <a:schemeClr val="bg1"/>
                  </a:solidFill>
                </a:rPr>
                <a:t>VIVO</a:t>
              </a:r>
              <a:endParaRPr lang="en-US" sz="2800" dirty="0">
                <a:solidFill>
                  <a:schemeClr val="bg1"/>
                </a:solidFill>
              </a:endParaRPr>
            </a:p>
          </p:txBody>
        </p:sp>
      </p:grpSp>
      <p:sp>
        <p:nvSpPr>
          <p:cNvPr id="24" name="TextBox 23"/>
          <p:cNvSpPr txBox="1"/>
          <p:nvPr/>
        </p:nvSpPr>
        <p:spPr>
          <a:xfrm rot="18419004">
            <a:off x="2406734" y="1549224"/>
            <a:ext cx="1933411" cy="400110"/>
          </a:xfrm>
          <a:prstGeom prst="rect">
            <a:avLst/>
          </a:prstGeom>
          <a:noFill/>
        </p:spPr>
        <p:txBody>
          <a:bodyPr wrap="square" rtlCol="0">
            <a:spAutoFit/>
          </a:bodyPr>
          <a:lstStyle/>
          <a:p>
            <a:pPr algn="ctr"/>
            <a:r>
              <a:rPr lang="en-US" sz="2000" b="1" dirty="0" smtClean="0">
                <a:solidFill>
                  <a:srgbClr val="000000"/>
                </a:solidFill>
              </a:rPr>
              <a:t>Integrated</a:t>
            </a:r>
            <a:endParaRPr lang="en-US" sz="2000" b="1" dirty="0">
              <a:solidFill>
                <a:srgbClr val="000000"/>
              </a:solidFill>
            </a:endParaRPr>
          </a:p>
        </p:txBody>
      </p:sp>
      <p:sp>
        <p:nvSpPr>
          <p:cNvPr id="25" name="TextBox 24"/>
          <p:cNvSpPr txBox="1"/>
          <p:nvPr/>
        </p:nvSpPr>
        <p:spPr>
          <a:xfrm rot="3073805">
            <a:off x="5509617" y="1583163"/>
            <a:ext cx="1933411" cy="400110"/>
          </a:xfrm>
          <a:prstGeom prst="rect">
            <a:avLst/>
          </a:prstGeom>
          <a:noFill/>
        </p:spPr>
        <p:txBody>
          <a:bodyPr wrap="square" rtlCol="0">
            <a:spAutoFit/>
          </a:bodyPr>
          <a:lstStyle/>
          <a:p>
            <a:pPr algn="ctr"/>
            <a:r>
              <a:rPr lang="en-US" sz="2000" b="1" dirty="0" smtClean="0">
                <a:solidFill>
                  <a:srgbClr val="000000"/>
                </a:solidFill>
              </a:rPr>
              <a:t>Framework</a:t>
            </a:r>
            <a:endParaRPr lang="en-US" sz="2000" b="1" dirty="0">
              <a:solidFill>
                <a:srgbClr val="000000"/>
              </a:solidFill>
            </a:endParaRPr>
          </a:p>
        </p:txBody>
      </p:sp>
      <p:sp>
        <p:nvSpPr>
          <p:cNvPr id="28" name="TextBox 27"/>
          <p:cNvSpPr txBox="1"/>
          <p:nvPr/>
        </p:nvSpPr>
        <p:spPr>
          <a:xfrm>
            <a:off x="3886200" y="833735"/>
            <a:ext cx="1933411" cy="400110"/>
          </a:xfrm>
          <a:prstGeom prst="rect">
            <a:avLst/>
          </a:prstGeom>
          <a:noFill/>
        </p:spPr>
        <p:txBody>
          <a:bodyPr wrap="square" rtlCol="0">
            <a:spAutoFit/>
          </a:bodyPr>
          <a:lstStyle/>
          <a:p>
            <a:pPr algn="ctr"/>
            <a:r>
              <a:rPr lang="en-US" sz="2000" b="1" dirty="0" smtClean="0">
                <a:solidFill>
                  <a:srgbClr val="000000"/>
                </a:solidFill>
              </a:rPr>
              <a:t>Semantic</a:t>
            </a:r>
            <a:endParaRPr lang="en-US" sz="2000" b="1" dirty="0">
              <a:solidFill>
                <a:srgbClr val="000000"/>
              </a:solidFill>
            </a:endParaRPr>
          </a:p>
        </p:txBody>
      </p:sp>
      <p:sp>
        <p:nvSpPr>
          <p:cNvPr id="31" name="Isosceles Triangle 30"/>
          <p:cNvSpPr/>
          <p:nvPr/>
        </p:nvSpPr>
        <p:spPr>
          <a:xfrm>
            <a:off x="4883510" y="1229380"/>
            <a:ext cx="1898290" cy="1209020"/>
          </a:xfrm>
          <a:prstGeom prst="triangle">
            <a:avLst>
              <a:gd name="adj" fmla="val 49240"/>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1"/>
              </a:solidFill>
            </a:endParaRPr>
          </a:p>
        </p:txBody>
      </p:sp>
      <p:sp>
        <p:nvSpPr>
          <p:cNvPr id="32" name="TextBox 31"/>
          <p:cNvSpPr txBox="1"/>
          <p:nvPr/>
        </p:nvSpPr>
        <p:spPr>
          <a:xfrm>
            <a:off x="5029200" y="1730514"/>
            <a:ext cx="1649988" cy="707886"/>
          </a:xfrm>
          <a:prstGeom prst="rect">
            <a:avLst/>
          </a:prstGeom>
          <a:noFill/>
          <a:ln>
            <a:noFill/>
          </a:ln>
        </p:spPr>
        <p:txBody>
          <a:bodyPr wrap="square" rtlCol="0">
            <a:spAutoFit/>
          </a:bodyPr>
          <a:lstStyle/>
          <a:p>
            <a:pPr algn="ctr"/>
            <a:r>
              <a:rPr lang="en-US" sz="2000" b="1" dirty="0" smtClean="0">
                <a:solidFill>
                  <a:schemeClr val="bg1"/>
                </a:solidFill>
              </a:rPr>
              <a:t>Clinical </a:t>
            </a:r>
          </a:p>
          <a:p>
            <a:pPr algn="ctr"/>
            <a:r>
              <a:rPr lang="en-US" sz="2000" b="1" dirty="0" smtClean="0">
                <a:solidFill>
                  <a:schemeClr val="bg1"/>
                </a:solidFill>
              </a:rPr>
              <a:t>activities</a:t>
            </a:r>
            <a:endParaRPr lang="en-US" b="1" dirty="0">
              <a:solidFill>
                <a:schemeClr val="bg1"/>
              </a:solidFill>
            </a:endParaRPr>
          </a:p>
        </p:txBody>
      </p:sp>
    </p:spTree>
    <p:extLst>
      <p:ext uri="{BB962C8B-B14F-4D97-AF65-F5344CB8AC3E}">
        <p14:creationId xmlns:p14="http://schemas.microsoft.com/office/powerpoint/2010/main" val="25066753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5" grpId="0"/>
      <p:bldP spid="25" grpId="1"/>
      <p:bldP spid="28" grpId="0"/>
      <p:bldP spid="31" grpId="0" animBg="1"/>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Integrating the eagle-i and VIVO ontologies</a:t>
            </a:r>
          </a:p>
          <a:p>
            <a:r>
              <a:rPr lang="en-US" dirty="0" smtClean="0"/>
              <a:t>Struggling with the abstract, social, or intentional aspects of entities</a:t>
            </a:r>
          </a:p>
          <a:p>
            <a:r>
              <a:rPr lang="en-US" dirty="0" smtClean="0"/>
              <a:t>One of the first areas to be developed in the ISF ontology is the area of “credentials”</a:t>
            </a:r>
          </a:p>
          <a:p>
            <a:r>
              <a:rPr lang="en-US" dirty="0" smtClean="0"/>
              <a:t>VIVO has a representation for credentials.  We are developing a more detailed and ontological model of credentials but it is becoming difficult.</a:t>
            </a:r>
          </a:p>
          <a:p>
            <a:pPr lvl="1"/>
            <a:r>
              <a:rPr lang="en-US" dirty="0" smtClean="0"/>
              <a:t>We have not addressed issues such as eligibility, validity, context, etc.</a:t>
            </a:r>
          </a:p>
        </p:txBody>
      </p:sp>
    </p:spTree>
    <p:extLst>
      <p:ext uri="{BB962C8B-B14F-4D97-AF65-F5344CB8AC3E}">
        <p14:creationId xmlns:p14="http://schemas.microsoft.com/office/powerpoint/2010/main" val="3112327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Searle’s approach</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r>
              <a:rPr lang="en-US" dirty="0" smtClean="0"/>
              <a:t>An intention (not intending to act) is some content or representation, and it relates to the world in a specific way</a:t>
            </a:r>
          </a:p>
          <a:p>
            <a:pPr lvl="1"/>
            <a:r>
              <a:rPr lang="en-US" dirty="0" smtClean="0"/>
              <a:t>Intention + direction of fit = fact/statement, guess, wish, order, promise, declaration, expression, etc. </a:t>
            </a:r>
          </a:p>
          <a:p>
            <a:r>
              <a:rPr lang="en-US" dirty="0" smtClean="0"/>
              <a:t>To communicate intentions, we developed a system of symbols (language) that we intentionally and collectively recognize as having specific meanings</a:t>
            </a:r>
          </a:p>
          <a:p>
            <a:r>
              <a:rPr lang="en-US" dirty="0" smtClean="0"/>
              <a:t>We then “use” these symbols to communicate our intentions</a:t>
            </a:r>
          </a:p>
          <a:p>
            <a:endParaRPr lang="en-US" dirty="0"/>
          </a:p>
        </p:txBody>
      </p:sp>
    </p:spTree>
    <p:extLst>
      <p:ext uri="{BB962C8B-B14F-4D97-AF65-F5344CB8AC3E}">
        <p14:creationId xmlns:p14="http://schemas.microsoft.com/office/powerpoint/2010/main" val="38152760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Searle’s approach</a:t>
            </a:r>
          </a:p>
        </p:txBody>
      </p:sp>
      <p:sp>
        <p:nvSpPr>
          <p:cNvPr id="3" name="Content Placeholder 2"/>
          <p:cNvSpPr>
            <a:spLocks noGrp="1"/>
          </p:cNvSpPr>
          <p:nvPr>
            <p:ph idx="1"/>
          </p:nvPr>
        </p:nvSpPr>
        <p:spPr>
          <a:xfrm>
            <a:off x="457200" y="1600200"/>
            <a:ext cx="8458200" cy="5029200"/>
          </a:xfrm>
        </p:spPr>
        <p:txBody>
          <a:bodyPr>
            <a:normAutofit fontScale="77500" lnSpcReduction="20000"/>
          </a:bodyPr>
          <a:lstStyle/>
          <a:p>
            <a:r>
              <a:rPr lang="en-US" dirty="0" smtClean="0"/>
              <a:t>Speech acts do things because of the intentions expressed in them. Few types of speech acts that do different things:</a:t>
            </a:r>
          </a:p>
          <a:p>
            <a:pPr lvl="1"/>
            <a:r>
              <a:rPr lang="en-US" dirty="0" smtClean="0"/>
              <a:t>Directive or </a:t>
            </a:r>
            <a:r>
              <a:rPr lang="en-US" dirty="0" err="1" smtClean="0"/>
              <a:t>commissive</a:t>
            </a:r>
            <a:r>
              <a:rPr lang="en-US" dirty="0" smtClean="0"/>
              <a:t>: Make </a:t>
            </a:r>
            <a:r>
              <a:rPr lang="en-US" dirty="0"/>
              <a:t>a wish, an order, or a promise (how things should or will be</a:t>
            </a:r>
            <a:r>
              <a:rPr lang="en-US" dirty="0" smtClean="0"/>
              <a:t>) “I vote my intention for a president X to exist”</a:t>
            </a:r>
            <a:endParaRPr lang="en-US" dirty="0"/>
          </a:p>
          <a:p>
            <a:pPr lvl="1"/>
            <a:r>
              <a:rPr lang="en-US" dirty="0" smtClean="0"/>
              <a:t>Declarative: declare a </a:t>
            </a:r>
            <a:r>
              <a:rPr lang="en-US" dirty="0"/>
              <a:t>president. Adds an “intentional status” to an existing </a:t>
            </a:r>
            <a:r>
              <a:rPr lang="en-US" dirty="0" smtClean="0"/>
              <a:t>object or creates a free standing abstract entity. “I/We declare an instance of a president in the US in the inauguration process”</a:t>
            </a:r>
            <a:endParaRPr lang="en-US" dirty="0"/>
          </a:p>
          <a:p>
            <a:pPr lvl="1"/>
            <a:r>
              <a:rPr lang="en-US" dirty="0" smtClean="0"/>
              <a:t>Assertive: assert a fact or a belief (how things are). “There is a specific instance of a president at this moment”</a:t>
            </a:r>
          </a:p>
          <a:p>
            <a:r>
              <a:rPr lang="en-US" dirty="0" smtClean="0"/>
              <a:t>The above examples are based on the expression of a representation of the world (</a:t>
            </a:r>
            <a:r>
              <a:rPr lang="en-US" dirty="0" err="1" smtClean="0"/>
              <a:t>aboutness</a:t>
            </a:r>
            <a:r>
              <a:rPr lang="en-US" dirty="0" smtClean="0"/>
              <a:t>), a direction of fit, and a strength (and possibly an attitude towards the </a:t>
            </a:r>
            <a:r>
              <a:rPr lang="en-US" dirty="0" err="1" smtClean="0"/>
              <a:t>aboutness</a:t>
            </a:r>
            <a:r>
              <a:rPr lang="en-US" dirty="0" smtClean="0"/>
              <a:t>, the expressive type)</a:t>
            </a:r>
            <a:endParaRPr lang="en-US" dirty="0"/>
          </a:p>
        </p:txBody>
      </p:sp>
    </p:spTree>
    <p:extLst>
      <p:ext uri="{BB962C8B-B14F-4D97-AF65-F5344CB8AC3E}">
        <p14:creationId xmlns:p14="http://schemas.microsoft.com/office/powerpoint/2010/main" val="8749158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1125</TotalTime>
  <Words>1740</Words>
  <Application>Microsoft Office PowerPoint</Application>
  <PresentationFormat>On-screen Show (4:3)</PresentationFormat>
  <Paragraphs>145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The CTSAconnect project and social entities</vt:lpstr>
      <vt:lpstr>Overview</vt:lpstr>
      <vt:lpstr>The CTSAConnect project</vt:lpstr>
      <vt:lpstr>An ontology-driven framework for biomedical resource discovery</vt:lpstr>
      <vt:lpstr>PowerPoint Presentation</vt:lpstr>
      <vt:lpstr>The CTSAconnect project</vt:lpstr>
      <vt:lpstr>Current status</vt:lpstr>
      <vt:lpstr>Searle’s approach</vt:lpstr>
      <vt:lpstr>Searle’s approach</vt:lpstr>
      <vt:lpstr>Searle’s approach</vt:lpstr>
      <vt:lpstr>Examples of Searle’s approach</vt:lpstr>
      <vt:lpstr>Searle’s approach</vt:lpstr>
      <vt:lpstr>Social entities could exist as qualities (with document acts) in BFO 2?</vt:lpstr>
      <vt:lpstr>Social entities as qualities in BFO</vt:lpstr>
      <vt:lpstr>VIVO examples of social/intentional entities</vt:lpstr>
      <vt:lpstr>VIVO credential-related entities</vt:lpstr>
      <vt:lpstr>Possible credential related entities</vt:lpstr>
      <vt:lpstr>Agents in CTSAconnect</vt:lpstr>
      <vt:lpstr>Agents  (instance-level properties/information rather than definitions)</vt:lpstr>
      <vt:lpstr>What is an agent?</vt:lpstr>
      <vt:lpstr>Author vs. Authorship</vt:lpstr>
      <vt:lpstr>Author/authorship in SPAR</vt:lpstr>
      <vt:lpstr>Other abstract (social?) entities in CTSAconnect</vt:lpstr>
      <vt:lpstr>We need a general model for abstract entities  (some of which are social or informational)</vt:lpstr>
      <vt:lpstr>End</vt:lpstr>
    </vt:vector>
  </TitlesOfParts>
  <Company>OHSU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Shahim Essaid</dc:creator>
  <cp:lastModifiedBy>phismith</cp:lastModifiedBy>
  <cp:revision>187</cp:revision>
  <dcterms:created xsi:type="dcterms:W3CDTF">2012-11-20T17:55:44Z</dcterms:created>
  <dcterms:modified xsi:type="dcterms:W3CDTF">2012-11-26T22:57:58Z</dcterms:modified>
</cp:coreProperties>
</file>