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71" r:id="rId5"/>
    <p:sldId id="269" r:id="rId6"/>
    <p:sldId id="272" r:id="rId7"/>
    <p:sldId id="273" r:id="rId8"/>
    <p:sldId id="259" r:id="rId9"/>
    <p:sldId id="274" r:id="rId10"/>
    <p:sldId id="277" r:id="rId11"/>
    <p:sldId id="276" r:id="rId12"/>
    <p:sldId id="270" r:id="rId13"/>
    <p:sldId id="258" r:id="rId14"/>
    <p:sldId id="267" r:id="rId15"/>
    <p:sldId id="268" r:id="rId16"/>
    <p:sldId id="279" r:id="rId17"/>
    <p:sldId id="262" r:id="rId18"/>
    <p:sldId id="266" r:id="rId19"/>
    <p:sldId id="278" r:id="rId20"/>
    <p:sldId id="265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9514-DA08-4711-B019-9F3B3E46C796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F518F-FB6B-4A2A-99A6-502440E52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IDO-Staph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SaIDO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518F-FB6B-4A2A-99A6-502440E52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2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What determines the course of a disease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488AD8-BF7F-4CCD-BD34-CC20C16B960C}" type="slidenum">
              <a:rPr lang="en-US" smtClean="0"/>
              <a:pPr eaLnBrk="1" hangingPunct="1"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Invasion</a:t>
            </a:r>
            <a:r>
              <a:rPr lang="en-US" baseline="0" dirty="0" smtClean="0"/>
              <a:t> disposition ~ facilitates invasion?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518F-FB6B-4A2A-99A6-502440E52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F518F-FB6B-4A2A-99A6-502440E52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1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5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8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2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0533-CD4E-48A5-80E2-09B2B0880407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AC83-C338-4A88-8B69-63A1CFC83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xtbookofbacteriology.net/themicrobialworld/staph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ido-staph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ido-stap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IDO-Staph: An IDO Extension for Staph aureus Infectious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>Albert Goldfain, </a:t>
            </a:r>
            <a:r>
              <a:rPr lang="en-US" sz="7200" dirty="0" smtClean="0"/>
              <a:t>Barry Smith, Lindsay G. Cowell</a:t>
            </a:r>
          </a:p>
          <a:p>
            <a:r>
              <a:rPr lang="en-US" sz="4900" dirty="0" smtClean="0"/>
              <a:t>Immunology Ontologies and Their Applications in </a:t>
            </a:r>
          </a:p>
          <a:p>
            <a:r>
              <a:rPr lang="en-US" sz="4900" dirty="0" smtClean="0"/>
              <a:t>Processing Clinical Data Workshop</a:t>
            </a:r>
            <a:endParaRPr lang="en-US" sz="4900" dirty="0"/>
          </a:p>
          <a:p>
            <a:r>
              <a:rPr lang="en-US" sz="4900" dirty="0" smtClean="0"/>
              <a:t>June 11, 2012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8" descr="C:\Users\AGOLDF~1\AppData\Local\Temp\IDO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85800"/>
            <a:ext cx="24384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Toxins in IDO Staph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do:cytotoxin</a:t>
            </a:r>
            <a:endParaRPr lang="en-US" dirty="0" smtClean="0"/>
          </a:p>
          <a:p>
            <a:pPr lvl="1"/>
            <a:r>
              <a:rPr lang="en-US" b="1" dirty="0" err="1"/>
              <a:t>l</a:t>
            </a:r>
            <a:r>
              <a:rPr lang="en-US" b="1" dirty="0" err="1" smtClean="0"/>
              <a:t>eukocidin</a:t>
            </a:r>
            <a:endParaRPr lang="en-US" b="1" dirty="0" smtClean="0"/>
          </a:p>
          <a:p>
            <a:pPr lvl="2"/>
            <a:r>
              <a:rPr lang="en-US" b="1" dirty="0" smtClean="0"/>
              <a:t>Panton-Valentine </a:t>
            </a:r>
            <a:r>
              <a:rPr lang="en-US" b="1" dirty="0" err="1" smtClean="0"/>
              <a:t>leukocidin</a:t>
            </a:r>
            <a:r>
              <a:rPr lang="en-US" b="1" dirty="0" smtClean="0"/>
              <a:t> (PVL)</a:t>
            </a:r>
          </a:p>
          <a:p>
            <a:pPr lvl="1"/>
            <a:r>
              <a:rPr lang="en-US" b="1" dirty="0" err="1"/>
              <a:t>l</a:t>
            </a:r>
            <a:r>
              <a:rPr lang="en-US" b="1" dirty="0" err="1" smtClean="0"/>
              <a:t>eukotoxin</a:t>
            </a:r>
            <a:endParaRPr lang="en-US" b="1" dirty="0" smtClean="0"/>
          </a:p>
          <a:p>
            <a:r>
              <a:rPr lang="en-US" dirty="0" err="1" smtClean="0"/>
              <a:t>ido:exotoxin</a:t>
            </a:r>
            <a:endParaRPr lang="en-US" dirty="0" smtClean="0"/>
          </a:p>
          <a:p>
            <a:pPr lvl="1"/>
            <a:r>
              <a:rPr lang="en-US" b="1" dirty="0" smtClean="0"/>
              <a:t>Alpha toxin (alpha-</a:t>
            </a:r>
            <a:r>
              <a:rPr lang="en-US" b="1" dirty="0" err="1" smtClean="0"/>
              <a:t>hemolysin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Beta toxin (phospholipase C, beta-</a:t>
            </a:r>
            <a:r>
              <a:rPr lang="en-US" b="1" dirty="0" err="1" smtClean="0"/>
              <a:t>lysin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Delta toxin (delta-</a:t>
            </a:r>
            <a:r>
              <a:rPr lang="en-US" b="1" dirty="0" err="1" smtClean="0"/>
              <a:t>hemolysin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err="1" smtClean="0"/>
              <a:t>Exfoliatin</a:t>
            </a:r>
            <a:r>
              <a:rPr lang="en-US" b="1" dirty="0" smtClean="0"/>
              <a:t> (Staphylococcal </a:t>
            </a:r>
            <a:r>
              <a:rPr lang="en-US" b="1" dirty="0" err="1" smtClean="0"/>
              <a:t>exfoliative</a:t>
            </a:r>
            <a:r>
              <a:rPr lang="en-US" b="1" dirty="0" smtClean="0"/>
              <a:t> toxin)</a:t>
            </a:r>
          </a:p>
          <a:p>
            <a:pPr lvl="1"/>
            <a:r>
              <a:rPr lang="en-US" b="1" dirty="0" smtClean="0"/>
              <a:t>Toxic-shock syndrome toxin (TSST-1)</a:t>
            </a:r>
            <a:endParaRPr lang="en-US" b="1" dirty="0"/>
          </a:p>
          <a:p>
            <a:r>
              <a:rPr lang="en-US" dirty="0" err="1" smtClean="0"/>
              <a:t>ido:enterotoxin</a:t>
            </a:r>
            <a:endParaRPr lang="en-US" dirty="0" smtClean="0"/>
          </a:p>
          <a:p>
            <a:pPr lvl="1"/>
            <a:r>
              <a:rPr lang="en-US" b="1" dirty="0" smtClean="0"/>
              <a:t>Staphylococcal enterotoxin B (SEB)</a:t>
            </a:r>
          </a:p>
        </p:txBody>
      </p:sp>
    </p:spTree>
    <p:extLst>
      <p:ext uri="{BB962C8B-B14F-4D97-AF65-F5344CB8AC3E}">
        <p14:creationId xmlns:p14="http://schemas.microsoft.com/office/powerpoint/2010/main" val="16638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Inferred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/>
              <a:t>ido</a:t>
            </a:r>
            <a:r>
              <a:rPr lang="en-US" sz="4400" dirty="0"/>
              <a:t>:‘invasion factor’ </a:t>
            </a:r>
            <a:endParaRPr lang="en-US" sz="4400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b="1" dirty="0" err="1"/>
              <a:t>has_disposition</a:t>
            </a:r>
            <a:r>
              <a:rPr lang="en-US" dirty="0"/>
              <a:t> SOME invasion disposition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PVL</a:t>
            </a:r>
          </a:p>
          <a:p>
            <a:pPr lvl="1"/>
            <a:r>
              <a:rPr lang="en-US" dirty="0" smtClean="0"/>
              <a:t>Coagulase</a:t>
            </a:r>
          </a:p>
          <a:p>
            <a:pPr lvl="1"/>
            <a:r>
              <a:rPr lang="en-US" dirty="0" err="1" smtClean="0"/>
              <a:t>Leukotoxin</a:t>
            </a:r>
            <a:endParaRPr lang="en-US" dirty="0" smtClean="0"/>
          </a:p>
          <a:p>
            <a:pPr lvl="1"/>
            <a:r>
              <a:rPr lang="en-US" dirty="0" err="1" smtClean="0"/>
              <a:t>Staphylokinase</a:t>
            </a:r>
            <a:endParaRPr lang="en-US" dirty="0"/>
          </a:p>
          <a:p>
            <a:r>
              <a:rPr lang="en-US" dirty="0" smtClean="0"/>
              <a:t>Adhesion factors and virulence factors inferred the same way.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 Infectious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Infection~ </a:t>
            </a:r>
            <a:r>
              <a:rPr lang="en-US" dirty="0" smtClean="0"/>
              <a:t>A part of an extended organism that has as part a population of infectious agents.</a:t>
            </a:r>
          </a:p>
          <a:p>
            <a:r>
              <a:rPr lang="en-US" b="1" dirty="0" smtClean="0"/>
              <a:t>Sa Infection: </a:t>
            </a:r>
            <a:r>
              <a:rPr lang="en-US" dirty="0" smtClean="0"/>
              <a:t> An infection that has as part </a:t>
            </a:r>
            <a:r>
              <a:rPr lang="en-US" dirty="0"/>
              <a:t>organisms of the species Sa.</a:t>
            </a:r>
            <a:endParaRPr lang="en-US" dirty="0" smtClean="0"/>
          </a:p>
          <a:p>
            <a:r>
              <a:rPr lang="en-US" b="1" dirty="0" smtClean="0"/>
              <a:t>Sa bacteremia: </a:t>
            </a:r>
            <a:r>
              <a:rPr lang="en-US" dirty="0" smtClean="0"/>
              <a:t>A bacteremia that has as part organisms of the species Sa.</a:t>
            </a:r>
            <a:endParaRPr lang="en-US" b="1" dirty="0" smtClean="0"/>
          </a:p>
          <a:p>
            <a:r>
              <a:rPr lang="en-US" b="1" dirty="0" smtClean="0"/>
              <a:t>Infectious Disorder: </a:t>
            </a:r>
            <a:r>
              <a:rPr lang="en-US" dirty="0" smtClean="0"/>
              <a:t>An infection that is clinically abnormal.</a:t>
            </a:r>
            <a:endParaRPr lang="en-US" b="1" dirty="0" smtClean="0"/>
          </a:p>
          <a:p>
            <a:r>
              <a:rPr lang="en-US" b="1" dirty="0" smtClean="0"/>
              <a:t>Sa Infectious Disorder</a:t>
            </a:r>
            <a:r>
              <a:rPr lang="en-US" dirty="0" smtClean="0"/>
              <a:t>: A Staphylococcus aureus infection that is clinically abnormal.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8001000" cy="590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19200" y="6406354"/>
            <a:ext cx="7348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http://textbookofbacteriology.net/themicrobialworld/staph.html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760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54329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Sa Diseases: Asserted Hierarchy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5048" y="4724400"/>
            <a:ext cx="8420352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Primary classification of staphylococcal diseases</a:t>
            </a:r>
          </a:p>
          <a:p>
            <a:pPr lvl="1"/>
            <a:r>
              <a:rPr lang="en-US" dirty="0" smtClean="0"/>
              <a:t>These are first and foremost infectious diseases</a:t>
            </a:r>
          </a:p>
          <a:p>
            <a:r>
              <a:rPr lang="en-US" dirty="0" smtClean="0"/>
              <a:t>Use DOIDs for disease terms</a:t>
            </a:r>
          </a:p>
          <a:p>
            <a:r>
              <a:rPr lang="en-US" dirty="0" smtClean="0"/>
              <a:t>Assert </a:t>
            </a:r>
            <a:r>
              <a:rPr lang="en-US" dirty="0" err="1" smtClean="0"/>
              <a:t>ido</a:t>
            </a:r>
            <a:r>
              <a:rPr lang="en-US" dirty="0" smtClean="0"/>
              <a:t>:‘infectious disease’ as a parent term for these diseases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Diseases: Inferred Hierarchy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514600"/>
            <a:ext cx="5733682" cy="325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23" y="1292580"/>
            <a:ext cx="6363436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048" y="4724400"/>
            <a:ext cx="8420352" cy="19050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Secondary classification as Sa Infectious Diseases</a:t>
            </a:r>
            <a:endParaRPr lang="en-US" dirty="0"/>
          </a:p>
        </p:txBody>
      </p:sp>
      <p:sp>
        <p:nvSpPr>
          <p:cNvPr id="6" name="Curved Left Arrow 5"/>
          <p:cNvSpPr/>
          <p:nvPr/>
        </p:nvSpPr>
        <p:spPr>
          <a:xfrm>
            <a:off x="7286441" y="3352800"/>
            <a:ext cx="1619434" cy="2067522"/>
          </a:xfrm>
          <a:prstGeom prst="curvedLeftArrow">
            <a:avLst/>
          </a:prstGeom>
          <a:scene3d>
            <a:camera prst="orthographicFront">
              <a:rot lat="0" lon="10799995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Staphylococcal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bacterial pneumonia whose </a:t>
            </a:r>
            <a:r>
              <a:rPr lang="en-US" dirty="0" smtClean="0"/>
              <a:t>material </a:t>
            </a:r>
            <a:r>
              <a:rPr lang="en-US" dirty="0"/>
              <a:t>basis is a Staphylococcus aureus infectious disorder in the lungs. Staphylococcal pneumonia is realized by a disease course that includes inflammation of the lungs.</a:t>
            </a:r>
          </a:p>
        </p:txBody>
      </p:sp>
    </p:spTree>
    <p:extLst>
      <p:ext uri="{BB962C8B-B14F-4D97-AF65-F5344CB8AC3E}">
        <p14:creationId xmlns:p14="http://schemas.microsoft.com/office/powerpoint/2010/main" val="38166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Staphylococcal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oid</a:t>
            </a:r>
            <a:r>
              <a:rPr lang="en-US" dirty="0" smtClean="0"/>
              <a:t>:‘bacterial pneumonia’</a:t>
            </a:r>
          </a:p>
          <a:p>
            <a:r>
              <a:rPr lang="en-US" b="1" dirty="0" err="1" smtClean="0"/>
              <a:t>has_material_basis</a:t>
            </a:r>
            <a:r>
              <a:rPr lang="en-US" dirty="0" smtClean="0"/>
              <a:t> SOME </a:t>
            </a:r>
          </a:p>
          <a:p>
            <a:pPr marL="457200" lvl="1" indent="0">
              <a:buNone/>
            </a:pPr>
            <a:r>
              <a:rPr lang="en-US" dirty="0" smtClean="0"/>
              <a:t>(‘Sa infectious disorder’ AND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b="1" dirty="0" err="1" smtClean="0"/>
              <a:t>located_in</a:t>
            </a:r>
            <a:r>
              <a:rPr lang="en-US" dirty="0" smtClean="0"/>
              <a:t> SOME (</a:t>
            </a:r>
            <a:r>
              <a:rPr lang="en-US" b="1" dirty="0" err="1" smtClean="0"/>
              <a:t>part_of</a:t>
            </a:r>
            <a:r>
              <a:rPr lang="en-US" dirty="0" smtClean="0"/>
              <a:t> SOME </a:t>
            </a:r>
            <a:r>
              <a:rPr lang="en-US" dirty="0" err="1" smtClean="0"/>
              <a:t>fma</a:t>
            </a:r>
            <a:r>
              <a:rPr lang="en-US" dirty="0" smtClean="0"/>
              <a:t>:‘lung’))</a:t>
            </a:r>
            <a:endParaRPr lang="en-US" dirty="0"/>
          </a:p>
          <a:p>
            <a:r>
              <a:rPr lang="en-US" b="1" dirty="0" err="1" smtClean="0"/>
              <a:t>realized_by</a:t>
            </a:r>
            <a:r>
              <a:rPr lang="en-US" b="1" dirty="0" smtClean="0"/>
              <a:t> </a:t>
            </a:r>
            <a:r>
              <a:rPr lang="en-US" dirty="0" smtClean="0"/>
              <a:t>SOME 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b="1" dirty="0" err="1" smtClean="0"/>
              <a:t>has_part</a:t>
            </a:r>
            <a:r>
              <a:rPr lang="en-US" dirty="0" smtClean="0"/>
              <a:t> SOME </a:t>
            </a:r>
            <a:r>
              <a:rPr lang="en-US" dirty="0" err="1" smtClean="0"/>
              <a:t>ogms</a:t>
            </a:r>
            <a:r>
              <a:rPr lang="en-US" dirty="0" smtClean="0"/>
              <a:t>: ‘inflammation process’))</a:t>
            </a:r>
          </a:p>
          <a:p>
            <a:r>
              <a:rPr lang="en-US" dirty="0" smtClean="0"/>
              <a:t>Inferred: Staphylococcal pneumonia </a:t>
            </a:r>
            <a:r>
              <a:rPr lang="en-US" b="1" dirty="0" smtClean="0"/>
              <a:t>is a </a:t>
            </a:r>
            <a:r>
              <a:rPr lang="en-US" dirty="0" smtClean="0"/>
              <a:t>Sa Infectious Disease</a:t>
            </a:r>
          </a:p>
          <a:p>
            <a:r>
              <a:rPr lang="en-US" dirty="0" smtClean="0"/>
              <a:t>Similarly for Sa Infective endocarditis, Sa osteomyelitis, etc. </a:t>
            </a:r>
          </a:p>
        </p:txBody>
      </p:sp>
    </p:spTree>
    <p:extLst>
      <p:ext uri="{BB962C8B-B14F-4D97-AF65-F5344CB8AC3E}">
        <p14:creationId xmlns:p14="http://schemas.microsoft.com/office/powerpoint/2010/main" val="18173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Modeling Issue: Sa Infectious Disease or Complication of Sa Infectious Disease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Realization of a predisposition conferred by Staph aureus</a:t>
            </a:r>
          </a:p>
          <a:p>
            <a:pPr lvl="1"/>
            <a:r>
              <a:rPr lang="en-US" dirty="0" smtClean="0"/>
              <a:t>Predisposition to Pneumonia</a:t>
            </a:r>
          </a:p>
          <a:p>
            <a:pPr lvl="1"/>
            <a:r>
              <a:rPr lang="en-US" dirty="0" err="1" smtClean="0"/>
              <a:t>Inflammed</a:t>
            </a:r>
            <a:r>
              <a:rPr lang="en-US" dirty="0" smtClean="0"/>
              <a:t> part of lung as material basis / underlying disorder</a:t>
            </a:r>
          </a:p>
          <a:p>
            <a:r>
              <a:rPr lang="en-US" dirty="0" smtClean="0"/>
              <a:t>Staph aureus as the material basis</a:t>
            </a:r>
          </a:p>
          <a:p>
            <a:pPr lvl="1"/>
            <a:r>
              <a:rPr lang="en-US" dirty="0" smtClean="0"/>
              <a:t>Going back in the causal chain</a:t>
            </a:r>
          </a:p>
        </p:txBody>
      </p:sp>
    </p:spTree>
    <p:extLst>
      <p:ext uri="{BB962C8B-B14F-4D97-AF65-F5344CB8AC3E}">
        <p14:creationId xmlns:p14="http://schemas.microsoft.com/office/powerpoint/2010/main" val="4156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Staphylococcal Toxic Shock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TSS (syndrome), caused by several bacteria</a:t>
            </a:r>
          </a:p>
          <a:p>
            <a:r>
              <a:rPr lang="en-US" dirty="0" smtClean="0"/>
              <a:t>TSS co-</a:t>
            </a:r>
            <a:r>
              <a:rPr lang="en-US" dirty="0" err="1" smtClean="0"/>
              <a:t>occuring</a:t>
            </a:r>
            <a:r>
              <a:rPr lang="en-US" dirty="0" smtClean="0"/>
              <a:t> signs and symptoms:</a:t>
            </a:r>
          </a:p>
          <a:p>
            <a:pPr lvl="1"/>
            <a:r>
              <a:rPr lang="en-US" sz="3000" dirty="0"/>
              <a:t>Body temperature &gt; 38.9 °C </a:t>
            </a:r>
            <a:endParaRPr lang="en-US" sz="3000" dirty="0" smtClean="0"/>
          </a:p>
          <a:p>
            <a:pPr lvl="1"/>
            <a:r>
              <a:rPr lang="en-US" sz="3000" dirty="0" smtClean="0"/>
              <a:t>Systolic </a:t>
            </a:r>
            <a:r>
              <a:rPr lang="en-US" sz="3000" dirty="0"/>
              <a:t>blood pressure &lt; 90 mmHg</a:t>
            </a:r>
          </a:p>
          <a:p>
            <a:pPr lvl="1"/>
            <a:r>
              <a:rPr lang="en-US" sz="3000" dirty="0"/>
              <a:t>Diffuse rash, intense </a:t>
            </a:r>
            <a:r>
              <a:rPr lang="en-US" sz="3000" dirty="0" err="1"/>
              <a:t>erythroderma</a:t>
            </a:r>
            <a:r>
              <a:rPr lang="en-US" sz="3000" dirty="0"/>
              <a:t>, blanching with subsequent desquamation, especially of the palms and soles</a:t>
            </a:r>
          </a:p>
          <a:p>
            <a:pPr lvl="1"/>
            <a:r>
              <a:rPr lang="en-US" sz="3000" dirty="0"/>
              <a:t>Involvement of three or more organ </a:t>
            </a:r>
            <a:r>
              <a:rPr lang="en-US" sz="3000" dirty="0" smtClean="0"/>
              <a:t>systems</a:t>
            </a:r>
            <a:endParaRPr lang="en-US" sz="3000" dirty="0"/>
          </a:p>
          <a:p>
            <a:r>
              <a:rPr lang="en-US" sz="3400" dirty="0" smtClean="0"/>
              <a:t>Sa TSS: Could be classified as a disease with a known cause (TSST-1 in Sa)</a:t>
            </a:r>
            <a:endParaRPr lang="en-US" sz="34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00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Introduction: IDO-Staph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Staphylococcus aureus (Sa) Organism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 Parts and Products (Toxins)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 Infectious Disorders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 Diseases by Anatomical Site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Sa Syndromes</a:t>
            </a:r>
          </a:p>
        </p:txBody>
      </p:sp>
    </p:spTree>
    <p:extLst>
      <p:ext uri="{BB962C8B-B14F-4D97-AF65-F5344CB8AC3E}">
        <p14:creationId xmlns:p14="http://schemas.microsoft.com/office/powerpoint/2010/main" val="9915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Staphylococcal Scalded Skin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Signs: Widespread formation of fluid filled blisters that are thin walled and easily ruptured.</a:t>
            </a:r>
          </a:p>
          <a:p>
            <a:r>
              <a:rPr lang="en-US" dirty="0" smtClean="0"/>
              <a:t>Sa SSS:  Like TSS, there is a known cause, (</a:t>
            </a:r>
            <a:r>
              <a:rPr lang="en-US" dirty="0" err="1" smtClean="0"/>
              <a:t>exfoliatin</a:t>
            </a:r>
            <a:r>
              <a:rPr lang="en-US" dirty="0" smtClean="0"/>
              <a:t> in Sa), so could be classified as a disease.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IDO-Staph is an extension covering Staphylococcus aureus infectious diseases</a:t>
            </a:r>
          </a:p>
          <a:p>
            <a:r>
              <a:rPr lang="en-US" dirty="0" smtClean="0"/>
              <a:t>Utilizes many terms from IDO-Core and the rest of the OBO Foundry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://code.google.com/p/ido-staph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Friday Talk: </a:t>
            </a:r>
          </a:p>
          <a:p>
            <a:pPr lvl="1"/>
            <a:r>
              <a:rPr lang="en-US" dirty="0" smtClean="0"/>
              <a:t>Sa </a:t>
            </a:r>
            <a:r>
              <a:rPr lang="en-US" dirty="0"/>
              <a:t>Genotypic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Drug Resistance</a:t>
            </a:r>
          </a:p>
          <a:p>
            <a:pPr lvl="1"/>
            <a:r>
              <a:rPr lang="en-US" dirty="0" smtClean="0"/>
              <a:t>Annotating Sa Clinical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IDO-Staph: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Scope </a:t>
            </a:r>
          </a:p>
          <a:p>
            <a:pPr lvl="1"/>
            <a:r>
              <a:rPr lang="en-US" dirty="0" smtClean="0"/>
              <a:t>Entities specific to Staphylococcus aureus (Sa) infectious diseases at multiple granularities</a:t>
            </a:r>
          </a:p>
          <a:p>
            <a:pPr lvl="1"/>
            <a:r>
              <a:rPr lang="en-US" dirty="0" smtClean="0"/>
              <a:t>Biological and clinical terms describing host-Sa interactions</a:t>
            </a:r>
          </a:p>
          <a:p>
            <a:r>
              <a:rPr lang="en-US" dirty="0" smtClean="0"/>
              <a:t>An IDO extension ontology</a:t>
            </a:r>
          </a:p>
          <a:p>
            <a:pPr lvl="1"/>
            <a:r>
              <a:rPr lang="en-US" dirty="0" smtClean="0"/>
              <a:t>Extends IDO-Core, OGMS</a:t>
            </a:r>
          </a:p>
          <a:p>
            <a:pPr lvl="1"/>
            <a:r>
              <a:rPr lang="en-US" dirty="0" smtClean="0"/>
              <a:t>BFO as an upper ontology </a:t>
            </a:r>
          </a:p>
          <a:p>
            <a:pPr lvl="1"/>
            <a:r>
              <a:rPr lang="en-US" dirty="0" smtClean="0"/>
              <a:t>Built on OBO Foundry principles</a:t>
            </a:r>
          </a:p>
          <a:p>
            <a:r>
              <a:rPr lang="en-US" dirty="0" smtClean="0"/>
              <a:t>Applications </a:t>
            </a:r>
          </a:p>
          <a:p>
            <a:pPr lvl="1"/>
            <a:r>
              <a:rPr lang="en-US" dirty="0" smtClean="0"/>
              <a:t>Duke Staph aureus Bacteremia Group case report data annotation</a:t>
            </a:r>
          </a:p>
          <a:p>
            <a:pPr lvl="1"/>
            <a:r>
              <a:rPr lang="en-US" dirty="0" smtClean="0"/>
              <a:t>Lattice of infectious diseases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Status: OWL-DL implementation underway</a:t>
            </a:r>
          </a:p>
          <a:p>
            <a:r>
              <a:rPr lang="en-US" dirty="0"/>
              <a:t>Google Code Page: </a:t>
            </a:r>
            <a:r>
              <a:rPr lang="en-US" dirty="0">
                <a:hlinkClick r:id="rId2"/>
              </a:rPr>
              <a:t>http://code.google.com/p/ido-staph/</a:t>
            </a:r>
            <a:endParaRPr lang="en-US" dirty="0"/>
          </a:p>
          <a:p>
            <a:r>
              <a:rPr lang="en-US" dirty="0" smtClean="0"/>
              <a:t>Currently using BFO 1.1, BFO+RO 2.0 Ready</a:t>
            </a:r>
          </a:p>
          <a:p>
            <a:r>
              <a:rPr lang="en-US" sz="2800" dirty="0" smtClean="0"/>
              <a:t>URI scheme: http</a:t>
            </a:r>
            <a:r>
              <a:rPr lang="en-US" sz="2800" dirty="0"/>
              <a:t>://purl.obolibrary.org/obo/ido/Sa_NNNNNNN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in the IDO Lattice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52800" y="1326740"/>
            <a:ext cx="2286000" cy="15240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OBO Foundry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52800" y="3255552"/>
            <a:ext cx="2286000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IDO 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52800" y="4450940"/>
            <a:ext cx="2286000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IDO-Staph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43275" y="5670140"/>
            <a:ext cx="2286000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IDO-</a:t>
            </a:r>
            <a:r>
              <a:rPr lang="en-US" dirty="0" err="1" smtClean="0">
                <a:solidFill>
                  <a:schemeClr val="tx1"/>
                </a:solidFill>
              </a:rPr>
              <a:t>MRSa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1"/>
            <a:endCxn id="6" idx="0"/>
          </p:cNvCxnSpPr>
          <p:nvPr/>
        </p:nvCxnSpPr>
        <p:spPr>
          <a:xfrm>
            <a:off x="4495800" y="2849117"/>
            <a:ext cx="0" cy="406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>
            <a:off x="4495800" y="3979452"/>
            <a:ext cx="0" cy="471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4486275" y="517484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28" idx="0"/>
          </p:cNvCxnSpPr>
          <p:nvPr/>
        </p:nvCxnSpPr>
        <p:spPr>
          <a:xfrm>
            <a:off x="5638800" y="3617502"/>
            <a:ext cx="1524000" cy="235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019800" y="3853246"/>
            <a:ext cx="2286000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IDO Bacteria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8" idx="2"/>
            <a:endCxn id="8" idx="3"/>
          </p:cNvCxnSpPr>
          <p:nvPr/>
        </p:nvCxnSpPr>
        <p:spPr>
          <a:xfrm flipH="1">
            <a:off x="5638800" y="4577146"/>
            <a:ext cx="1524000" cy="235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95400" y="3531718"/>
            <a:ext cx="16174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Core Reference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Extension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7327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Staphylococcus aureus </a:t>
            </a:r>
            <a:br>
              <a:rPr lang="en-US" dirty="0" smtClean="0"/>
            </a:br>
            <a:r>
              <a:rPr lang="en-US" dirty="0" smtClean="0"/>
              <a:t>Phenotypic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Gram-positive bacteria</a:t>
            </a:r>
          </a:p>
          <a:p>
            <a:r>
              <a:rPr lang="en-US" dirty="0" smtClean="0"/>
              <a:t>Cluster-forming, spherical cells (</a:t>
            </a:r>
            <a:r>
              <a:rPr lang="en-US" i="1" dirty="0" smtClean="0"/>
              <a:t>-</a:t>
            </a:r>
            <a:r>
              <a:rPr lang="en-US" i="1" dirty="0" err="1" smtClean="0"/>
              <a:t>coccus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Golden yellow-pigmented colony on agar (</a:t>
            </a:r>
            <a:r>
              <a:rPr lang="en-US" i="1" dirty="0" smtClean="0"/>
              <a:t>aureus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Catalase positive, oxidase negative, coagulase positive</a:t>
            </a:r>
          </a:p>
          <a:p>
            <a:r>
              <a:rPr lang="en-US" dirty="0" smtClean="0"/>
              <a:t>Normal flora in humans: nasal passages, skin, and mucus membranes.</a:t>
            </a:r>
          </a:p>
          <a:p>
            <a:r>
              <a:rPr lang="en-US" dirty="0" smtClean="0"/>
              <a:t>Pathogenic to humans</a:t>
            </a:r>
          </a:p>
        </p:txBody>
      </p:sp>
    </p:spTree>
    <p:extLst>
      <p:ext uri="{BB962C8B-B14F-4D97-AF65-F5344CB8AC3E}">
        <p14:creationId xmlns:p14="http://schemas.microsoft.com/office/powerpoint/2010/main" val="26169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in IDO-Staph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Imported from NCBI Taxonomy</a:t>
            </a:r>
          </a:p>
          <a:p>
            <a:r>
              <a:rPr lang="en-US" dirty="0" smtClean="0"/>
              <a:t>Necessary Conditions</a:t>
            </a:r>
          </a:p>
          <a:p>
            <a:pPr lvl="1"/>
            <a:r>
              <a:rPr lang="en-US" b="1" dirty="0" err="1"/>
              <a:t>n</a:t>
            </a:r>
            <a:r>
              <a:rPr lang="en-US" b="1" dirty="0" err="1" smtClean="0"/>
              <a:t>cbit:bacteria</a:t>
            </a:r>
            <a:endParaRPr lang="en-US" b="1" dirty="0" smtClean="0"/>
          </a:p>
          <a:p>
            <a:pPr lvl="1"/>
            <a:r>
              <a:rPr lang="en-US" b="1" dirty="0" err="1" smtClean="0"/>
              <a:t>has_disposition</a:t>
            </a:r>
            <a:r>
              <a:rPr lang="en-US" dirty="0" smtClean="0"/>
              <a:t> SOME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b="1" dirty="0" err="1" smtClean="0"/>
              <a:t>realized_by</a:t>
            </a:r>
            <a:r>
              <a:rPr lang="en-US" b="1" dirty="0" smtClean="0"/>
              <a:t> </a:t>
            </a:r>
            <a:r>
              <a:rPr lang="en-US" dirty="0" smtClean="0"/>
              <a:t>SOME </a:t>
            </a:r>
            <a:r>
              <a:rPr lang="en-US" dirty="0" err="1" smtClean="0"/>
              <a:t>go</a:t>
            </a:r>
            <a:r>
              <a:rPr lang="en-US" dirty="0" err="1" smtClean="0"/>
              <a:t>:‘aerobic</a:t>
            </a:r>
            <a:r>
              <a:rPr lang="en-US" dirty="0" smtClean="0"/>
              <a:t> respiration</a:t>
            </a:r>
            <a:r>
              <a:rPr lang="en-US" dirty="0" smtClean="0"/>
              <a:t>’)</a:t>
            </a:r>
            <a:endParaRPr lang="en-US" dirty="0" smtClean="0"/>
          </a:p>
          <a:p>
            <a:pPr lvl="1"/>
            <a:r>
              <a:rPr lang="en-US" b="1" dirty="0" err="1"/>
              <a:t>h</a:t>
            </a:r>
            <a:r>
              <a:rPr lang="en-US" b="1" dirty="0" err="1" smtClean="0"/>
              <a:t>as_disposition</a:t>
            </a:r>
            <a:r>
              <a:rPr lang="en-US" dirty="0" smtClean="0"/>
              <a:t> SOME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b="1" dirty="0" err="1" smtClean="0"/>
              <a:t>realized_by</a:t>
            </a:r>
            <a:r>
              <a:rPr lang="en-US" b="1" dirty="0" smtClean="0"/>
              <a:t> </a:t>
            </a:r>
            <a:r>
              <a:rPr lang="en-US" dirty="0" smtClean="0"/>
              <a:t>SOME </a:t>
            </a:r>
            <a:r>
              <a:rPr lang="en-US" dirty="0" err="1" smtClean="0"/>
              <a:t>go:fermentation</a:t>
            </a:r>
            <a:r>
              <a:rPr lang="en-US" smtClean="0"/>
              <a:t>)</a:t>
            </a:r>
            <a:endParaRPr lang="en-US" dirty="0" smtClean="0"/>
          </a:p>
          <a:p>
            <a:pPr lvl="1"/>
            <a:r>
              <a:rPr lang="en-US" b="1" dirty="0" err="1" smtClean="0"/>
              <a:t>has_part</a:t>
            </a:r>
            <a:r>
              <a:rPr lang="en-US" dirty="0" smtClean="0"/>
              <a:t> SOME </a:t>
            </a:r>
          </a:p>
          <a:p>
            <a:pPr marL="914400" lvl="2" indent="0">
              <a:buNone/>
            </a:pPr>
            <a:r>
              <a:rPr lang="en-US" dirty="0" err="1" smtClean="0"/>
              <a:t>go:‘gram-positive-bacterium-type</a:t>
            </a:r>
            <a:r>
              <a:rPr lang="en-US" dirty="0" smtClean="0"/>
              <a:t> cell wall’</a:t>
            </a:r>
          </a:p>
          <a:p>
            <a:pPr lvl="1"/>
            <a:r>
              <a:rPr lang="en-US" b="1" dirty="0" err="1" smtClean="0"/>
              <a:t>has_part</a:t>
            </a:r>
            <a:r>
              <a:rPr lang="en-US" dirty="0" smtClean="0"/>
              <a:t> SOME </a:t>
            </a:r>
          </a:p>
          <a:p>
            <a:pPr marL="914400" lvl="2" indent="0">
              <a:buNone/>
            </a:pPr>
            <a:r>
              <a:rPr lang="en-US" dirty="0" smtClean="0"/>
              <a:t>(</a:t>
            </a:r>
            <a:r>
              <a:rPr lang="en-US" b="1" dirty="0" err="1" smtClean="0"/>
              <a:t>has_disposition</a:t>
            </a:r>
            <a:r>
              <a:rPr lang="en-US" dirty="0" smtClean="0"/>
              <a:t> SOME </a:t>
            </a:r>
            <a:r>
              <a:rPr lang="en-US" dirty="0" err="1" smtClean="0"/>
              <a:t>go:‘catalase</a:t>
            </a:r>
            <a:r>
              <a:rPr lang="en-US" dirty="0" smtClean="0"/>
              <a:t> activity’)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O</a:t>
            </a:r>
            <a:r>
              <a:rPr lang="en-US" dirty="0" smtClean="0"/>
              <a:t>rganism: </a:t>
            </a:r>
            <a:r>
              <a:rPr lang="en-US" dirty="0"/>
              <a:t>Parts and Products</a:t>
            </a:r>
            <a:endParaRPr lang="en-US" i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Molecular Entities: Toxins, </a:t>
            </a:r>
            <a:r>
              <a:rPr lang="en-US" dirty="0" err="1" smtClean="0"/>
              <a:t>Invasins</a:t>
            </a:r>
            <a:r>
              <a:rPr lang="en-US" dirty="0" smtClean="0"/>
              <a:t>, </a:t>
            </a:r>
            <a:r>
              <a:rPr lang="en-US" dirty="0" err="1" smtClean="0"/>
              <a:t>Adhesins</a:t>
            </a:r>
            <a:endParaRPr lang="en-US" dirty="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852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2971800" y="6400800"/>
            <a:ext cx="4075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from </a:t>
            </a:r>
            <a:r>
              <a:rPr lang="en-US" dirty="0" err="1"/>
              <a:t>Shetty</a:t>
            </a:r>
            <a:r>
              <a:rPr lang="en-US" dirty="0"/>
              <a:t>, Tang, and Andrews</a:t>
            </a:r>
            <a:r>
              <a:rPr lang="en-US" i="1" dirty="0"/>
              <a:t>, </a:t>
            </a:r>
            <a:r>
              <a:rPr lang="en-US" dirty="0"/>
              <a:t>2009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76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Toxins in 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bfo</a:t>
            </a:r>
            <a:r>
              <a:rPr lang="en-US" sz="4000" dirty="0" smtClean="0"/>
              <a:t>:‘material entity’</a:t>
            </a:r>
          </a:p>
          <a:p>
            <a:pPr lvl="1"/>
            <a:r>
              <a:rPr lang="en-US" sz="3600" dirty="0" err="1"/>
              <a:t>c</a:t>
            </a:r>
            <a:r>
              <a:rPr lang="en-US" sz="3600" dirty="0" err="1" smtClean="0"/>
              <a:t>hebi</a:t>
            </a:r>
            <a:r>
              <a:rPr lang="en-US" sz="3600" dirty="0" smtClean="0"/>
              <a:t>:‘molecular entity’</a:t>
            </a:r>
          </a:p>
          <a:p>
            <a:pPr lvl="2"/>
            <a:r>
              <a:rPr lang="en-US" sz="3200" dirty="0" err="1"/>
              <a:t>i</a:t>
            </a:r>
            <a:r>
              <a:rPr lang="en-US" sz="3200" dirty="0" err="1" smtClean="0"/>
              <a:t>do:toxin</a:t>
            </a:r>
            <a:endParaRPr lang="en-US" sz="3200" dirty="0" smtClean="0"/>
          </a:p>
          <a:p>
            <a:pPr lvl="3"/>
            <a:r>
              <a:rPr lang="en-US" sz="2800" dirty="0" err="1"/>
              <a:t>i</a:t>
            </a:r>
            <a:r>
              <a:rPr lang="en-US" sz="2800" dirty="0" err="1" smtClean="0"/>
              <a:t>do:cytotoxin</a:t>
            </a:r>
            <a:endParaRPr lang="en-US" sz="2800" dirty="0"/>
          </a:p>
          <a:p>
            <a:pPr lvl="3"/>
            <a:r>
              <a:rPr lang="en-US" sz="2800" dirty="0" err="1"/>
              <a:t>i</a:t>
            </a:r>
            <a:r>
              <a:rPr lang="en-US" sz="2800" dirty="0" err="1" smtClean="0"/>
              <a:t>do:endotoxin</a:t>
            </a:r>
            <a:endParaRPr lang="en-US" sz="2800" dirty="0" smtClean="0"/>
          </a:p>
          <a:p>
            <a:pPr lvl="3"/>
            <a:r>
              <a:rPr lang="en-US" sz="2800" dirty="0" err="1" smtClean="0"/>
              <a:t>ido:exotoxin</a:t>
            </a:r>
            <a:endParaRPr lang="en-US" sz="1600" dirty="0" smtClean="0"/>
          </a:p>
          <a:p>
            <a:pPr lvl="4"/>
            <a:r>
              <a:rPr lang="en-US" sz="2800" dirty="0" err="1" smtClean="0"/>
              <a:t>ido:enterotoxin</a:t>
            </a:r>
            <a:endParaRPr lang="en-US" sz="2800" dirty="0" smtClean="0"/>
          </a:p>
          <a:p>
            <a:pPr lvl="3"/>
            <a:r>
              <a:rPr lang="en-US" sz="2800" dirty="0" err="1" smtClean="0"/>
              <a:t>ido:neurotoxin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3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711</Words>
  <Application>Microsoft Office PowerPoint</Application>
  <PresentationFormat>On-screen Show (4:3)</PresentationFormat>
  <Paragraphs>156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IDO-Staph: An IDO Extension for Staph aureus Infectious Disease</vt:lpstr>
      <vt:lpstr>Outline</vt:lpstr>
      <vt:lpstr>IDO-Staph: Introduction</vt:lpstr>
      <vt:lpstr>Development Status</vt:lpstr>
      <vt:lpstr>Position in the IDO Lattice</vt:lpstr>
      <vt:lpstr>Staphylococcus aureus  Phenotypic Characteristics</vt:lpstr>
      <vt:lpstr>Sa in IDO-Staph</vt:lpstr>
      <vt:lpstr>Sa Organism: Parts and Products</vt:lpstr>
      <vt:lpstr>Toxins in IDO</vt:lpstr>
      <vt:lpstr>Toxins in IDO Staph</vt:lpstr>
      <vt:lpstr>Inferred Hierarchy</vt:lpstr>
      <vt:lpstr>Sa Infectious Disorders</vt:lpstr>
      <vt:lpstr>PowerPoint Presentation</vt:lpstr>
      <vt:lpstr>Sa Diseases: Asserted Hierarchy</vt:lpstr>
      <vt:lpstr>Sa Diseases: Inferred Hierarchy</vt:lpstr>
      <vt:lpstr>Staphylococcal Pneumonia</vt:lpstr>
      <vt:lpstr>Example: Staphylococcal Pneumonia</vt:lpstr>
      <vt:lpstr>Modeling Issue: Sa Infectious Disease or Complication of Sa Infectious Disease</vt:lpstr>
      <vt:lpstr>Staphylococcal Toxic Shock Syndrome</vt:lpstr>
      <vt:lpstr>Staphylococcal Scalded Skin Syndrome</vt:lpstr>
      <vt:lpstr>Conclusions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Infectious Disease Ontology: Research Summary</dc:title>
  <dc:creator>Albert Goldfain</dc:creator>
  <cp:lastModifiedBy>Albert Goldfain</cp:lastModifiedBy>
  <cp:revision>111</cp:revision>
  <dcterms:created xsi:type="dcterms:W3CDTF">2012-01-09T14:46:54Z</dcterms:created>
  <dcterms:modified xsi:type="dcterms:W3CDTF">2012-06-11T19:30:53Z</dcterms:modified>
</cp:coreProperties>
</file>