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0" r:id="rId3"/>
    <p:sldId id="301" r:id="rId4"/>
    <p:sldId id="302" r:id="rId5"/>
    <p:sldId id="303" r:id="rId6"/>
    <p:sldId id="304" r:id="rId7"/>
    <p:sldId id="308" r:id="rId8"/>
    <p:sldId id="305" r:id="rId9"/>
    <p:sldId id="307" r:id="rId10"/>
    <p:sldId id="306" r:id="rId11"/>
    <p:sldId id="309" r:id="rId12"/>
    <p:sldId id="310" r:id="rId13"/>
    <p:sldId id="31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Rounded MT Bold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Rounded MT Bold"/>
              </a:defRPr>
            </a:lvl1pPr>
          </a:lstStyle>
          <a:p>
            <a:fld id="{CBAF1E98-943A-3F4C-8120-847A5E8A3728}" type="datetimeFigureOut">
              <a:rPr lang="en-US" smtClean="0"/>
              <a:pPr/>
              <a:t>5/14/13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Rounded MT Bold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Rounded MT Bold"/>
              </a:defRPr>
            </a:lvl1pPr>
          </a:lstStyle>
          <a:p>
            <a:fld id="{8B70D1B8-8854-D549-909E-0207BD4CF7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 Rounded MT Bold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 Rounded MT Bold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 Rounded MT Bold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 Rounded MT Bold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 Rounded MT Bold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0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1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8468-775C-E743-8FFE-62D10BC77B5B}" type="datetimeFigureOut">
              <a:rPr lang="en-US" smtClean="0"/>
              <a:t>5/14/13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E447-F283-404E-A3AE-2E95EEC07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Rounded MT Bold"/>
              </a:defRPr>
            </a:lvl1pPr>
          </a:lstStyle>
          <a:p>
            <a:fld id="{58E48468-775C-E743-8FFE-62D10BC77B5B}" type="datetimeFigureOut">
              <a:rPr lang="en-US" smtClean="0"/>
              <a:pPr/>
              <a:t>5/14/13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Rounded MT Bold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Rounded MT Bold"/>
              </a:defRPr>
            </a:lvl1pPr>
          </a:lstStyle>
          <a:p>
            <a:fld id="{DA5AE447-F283-404E-A3AE-2E95EEC07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Rounded MT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 Rounded MT Bol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 Rounded MT Bol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 Rounded MT Bol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Rounded MT Bol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 Rounded MT Bol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onarchinitiative.org" TargetMode="External"/><Relationship Id="rId3" Type="http://schemas.openxmlformats.org/officeDocument/2006/relationships/hyperlink" Target="http://geneontology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url.obolibrary.org/obo/to/termgeni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bofoundry.org/wiki/index.php/PATO:XP_Best_Practic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tools to help construction of Trait Ontologies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Chris Mungall</a:t>
            </a:r>
          </a:p>
          <a:p>
            <a:r>
              <a:rPr lang="en-US" dirty="0" smtClean="0"/>
              <a:t>Monarch </a:t>
            </a:r>
            <a:r>
              <a:rPr lang="en-US" dirty="0" smtClean="0"/>
              <a:t>Initiative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://monarchinitiative.org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Gene Ontology Consortium </a:t>
            </a:r>
            <a:r>
              <a:rPr lang="en-US" dirty="0" smtClean="0">
                <a:hlinkClick r:id="rId3"/>
              </a:rPr>
              <a:t>http://geneontology.org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Lawrence </a:t>
            </a:r>
            <a:r>
              <a:rPr lang="en-US" dirty="0" smtClean="0"/>
              <a:t>Berkeley National Laboratory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PRO-PO-GO Workshop 2013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9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with phenotypes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Phenotype ontologies</a:t>
            </a:r>
          </a:p>
          <a:p>
            <a:pPr lvl="1"/>
            <a:r>
              <a:rPr lang="en-US" dirty="0" smtClean="0"/>
              <a:t>Terms can be thought of as ‘leaf nodes’ of TO terms (values)</a:t>
            </a:r>
          </a:p>
          <a:p>
            <a:pPr lvl="1"/>
            <a:r>
              <a:rPr lang="en-US" dirty="0" smtClean="0"/>
              <a:t>Many phenotypes are complex (multiple traits)</a:t>
            </a:r>
          </a:p>
          <a:p>
            <a:r>
              <a:rPr lang="en-US" dirty="0" smtClean="0"/>
              <a:t>Diverse species</a:t>
            </a:r>
          </a:p>
          <a:p>
            <a:pPr lvl="1"/>
            <a:r>
              <a:rPr lang="en-US" dirty="0" smtClean="0"/>
              <a:t>FYPO – fission yeast</a:t>
            </a:r>
          </a:p>
          <a:p>
            <a:pPr lvl="1"/>
            <a:r>
              <a:rPr lang="en-US" dirty="0" smtClean="0"/>
              <a:t>CPO – all species, cellular, automatically generated</a:t>
            </a:r>
          </a:p>
          <a:p>
            <a:pPr lvl="1"/>
            <a:r>
              <a:rPr lang="en-US" dirty="0" smtClean="0"/>
              <a:t>MP – mouse</a:t>
            </a:r>
          </a:p>
          <a:p>
            <a:pPr lvl="1"/>
            <a:r>
              <a:rPr lang="en-US" dirty="0" smtClean="0"/>
              <a:t>HP – human</a:t>
            </a:r>
          </a:p>
          <a:p>
            <a:pPr lvl="1"/>
            <a:r>
              <a:rPr lang="en-US" dirty="0" smtClean="0"/>
              <a:t>WBbt – worm</a:t>
            </a:r>
          </a:p>
          <a:p>
            <a:pPr lvl="1"/>
            <a:r>
              <a:rPr lang="en-US" dirty="0" err="1" smtClean="0"/>
              <a:t>FBcv</a:t>
            </a:r>
            <a:r>
              <a:rPr lang="en-US" dirty="0" smtClean="0"/>
              <a:t> – fly</a:t>
            </a:r>
          </a:p>
          <a:p>
            <a:pPr lvl="1"/>
            <a:r>
              <a:rPr lang="en-US" dirty="0" smtClean="0"/>
              <a:t>Zebrafish – </a:t>
            </a:r>
            <a:r>
              <a:rPr lang="en-US" dirty="0" err="1" smtClean="0"/>
              <a:t>autogenerated</a:t>
            </a:r>
            <a:r>
              <a:rPr lang="en-US" dirty="0" smtClean="0"/>
              <a:t> from post-compositions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Phenotype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UberPheno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Phenomenet</a:t>
            </a:r>
            <a:r>
              <a:rPr lang="en-US" dirty="0" smtClean="0"/>
              <a:t> combined ontology</a:t>
            </a:r>
          </a:p>
          <a:p>
            <a:r>
              <a:rPr lang="en-US" dirty="0" smtClean="0"/>
              <a:t>Automatically generated using Uberon as bridging anatomy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1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tools can make the ontology development cycle more efficient</a:t>
            </a:r>
          </a:p>
          <a:p>
            <a:pPr lvl="1"/>
            <a:r>
              <a:rPr lang="en-US" dirty="0" smtClean="0"/>
              <a:t>Problem: OWL environments hard for non-experts (and experts)</a:t>
            </a:r>
          </a:p>
          <a:p>
            <a:pPr lvl="1"/>
            <a:r>
              <a:rPr lang="en-US" dirty="0" err="1" smtClean="0"/>
              <a:t>TermGenie</a:t>
            </a:r>
            <a:r>
              <a:rPr lang="en-US" dirty="0" smtClean="0"/>
              <a:t> provides a simple intuitive interface</a:t>
            </a:r>
          </a:p>
          <a:p>
            <a:pPr lvl="2"/>
            <a:r>
              <a:rPr lang="en-US" dirty="0" smtClean="0"/>
              <a:t>Configurable</a:t>
            </a:r>
          </a:p>
          <a:p>
            <a:r>
              <a:rPr lang="en-US" dirty="0" smtClean="0"/>
              <a:t>Merging trait efforts is a win-win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8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trait?</a:t>
            </a:r>
          </a:p>
          <a:p>
            <a:pPr lvl="1"/>
            <a:r>
              <a:rPr lang="en-US" dirty="0" smtClean="0"/>
              <a:t>Working elucidation: attributes, not values</a:t>
            </a:r>
          </a:p>
          <a:p>
            <a:r>
              <a:rPr lang="en-US" dirty="0" smtClean="0"/>
              <a:t>Existing Trait Ontologies:</a:t>
            </a:r>
          </a:p>
          <a:p>
            <a:pPr lvl="1"/>
            <a:r>
              <a:rPr lang="en-US" dirty="0" smtClean="0"/>
              <a:t>TO – plant traits</a:t>
            </a:r>
          </a:p>
          <a:p>
            <a:pPr lvl="2"/>
            <a:r>
              <a:rPr lang="en-US" dirty="0" smtClean="0"/>
              <a:t>Should really be called ‘PTO’</a:t>
            </a:r>
          </a:p>
          <a:p>
            <a:pPr lvl="1"/>
            <a:r>
              <a:rPr lang="en-US" dirty="0" smtClean="0"/>
              <a:t>VT – vertebrate traits</a:t>
            </a:r>
          </a:p>
          <a:p>
            <a:pPr lvl="1"/>
            <a:r>
              <a:rPr lang="en-US" dirty="0" smtClean="0"/>
              <a:t>GO biological attribute ontology</a:t>
            </a:r>
          </a:p>
          <a:p>
            <a:pPr lvl="2"/>
            <a:r>
              <a:rPr lang="en-US" dirty="0" smtClean="0"/>
              <a:t>Internal ontology used to provide logical definitions for terms like ‘</a:t>
            </a:r>
            <a:r>
              <a:rPr lang="en-US" i="1" dirty="0" smtClean="0"/>
              <a:t>regulation of blood pressure</a:t>
            </a:r>
            <a:r>
              <a:rPr lang="en-US" dirty="0" smtClean="0"/>
              <a:t>’, ‘</a:t>
            </a:r>
            <a:r>
              <a:rPr lang="en-US" i="1" dirty="0" smtClean="0"/>
              <a:t>regulation of synaptic plasticity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8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terms in TOs can be trivially composed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follow ‘EA’ pattern</a:t>
            </a:r>
          </a:p>
          <a:p>
            <a:pPr lvl="1"/>
            <a:r>
              <a:rPr lang="en-US" dirty="0" smtClean="0"/>
              <a:t>Entity (anatomical structure, chemical entity, …)</a:t>
            </a:r>
          </a:p>
          <a:p>
            <a:pPr lvl="1"/>
            <a:r>
              <a:rPr lang="en-US" dirty="0" smtClean="0"/>
              <a:t>Attribute (subset of PATO)</a:t>
            </a:r>
          </a:p>
          <a:p>
            <a:r>
              <a:rPr lang="en-US" dirty="0" smtClean="0"/>
              <a:t>Pre-</a:t>
            </a:r>
            <a:r>
              <a:rPr lang="en-US" dirty="0" err="1" smtClean="0"/>
              <a:t>vs</a:t>
            </a:r>
            <a:r>
              <a:rPr lang="en-US" dirty="0" smtClean="0"/>
              <a:t>-post composition?</a:t>
            </a:r>
          </a:p>
          <a:p>
            <a:pPr lvl="1"/>
            <a:r>
              <a:rPr lang="en-US" dirty="0" smtClean="0"/>
              <a:t>Strictly speaking, from a logical perspective it doesn’t matter</a:t>
            </a:r>
          </a:p>
          <a:p>
            <a:pPr lvl="1"/>
            <a:r>
              <a:rPr lang="en-US" dirty="0" smtClean="0"/>
              <a:t>BUT there are many practical advantages to pre-composition</a:t>
            </a:r>
          </a:p>
          <a:p>
            <a:pPr lvl="2"/>
            <a:r>
              <a:rPr lang="en-US" b="1" i="1" dirty="0" smtClean="0">
                <a:solidFill>
                  <a:srgbClr val="0000FF"/>
                </a:solidFill>
              </a:rPr>
              <a:t>Provided the right tools are used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3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TermGenie</a:t>
            </a:r>
            <a:r>
              <a:rPr lang="en-US" dirty="0" smtClean="0"/>
              <a:t> for traits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Annotator needs new trait term “cotyledon length”</a:t>
            </a:r>
          </a:p>
          <a:p>
            <a:pPr lvl="2"/>
            <a:r>
              <a:rPr lang="en-US" dirty="0" smtClean="0"/>
              <a:t>Today please if possible!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termgenie.org</a:t>
            </a:r>
            <a:r>
              <a:rPr lang="en-US" dirty="0" smtClean="0"/>
              <a:t>, login</a:t>
            </a:r>
          </a:p>
          <a:p>
            <a:pPr lvl="1"/>
            <a:r>
              <a:rPr lang="en-US" dirty="0" smtClean="0"/>
              <a:t>Selects</a:t>
            </a:r>
          </a:p>
          <a:p>
            <a:pPr lvl="2"/>
            <a:r>
              <a:rPr lang="en-US" dirty="0" smtClean="0"/>
              <a:t> “cotyledon” as entity</a:t>
            </a:r>
          </a:p>
          <a:p>
            <a:pPr lvl="2"/>
            <a:r>
              <a:rPr lang="en-US" dirty="0" smtClean="0"/>
              <a:t>“length” as attribute</a:t>
            </a:r>
          </a:p>
          <a:p>
            <a:pPr lvl="1"/>
            <a:r>
              <a:rPr lang="en-US" dirty="0" err="1" smtClean="0"/>
              <a:t>TermGenie</a:t>
            </a:r>
            <a:r>
              <a:rPr lang="en-US" dirty="0" smtClean="0"/>
              <a:t> uses Elk reasoner</a:t>
            </a:r>
          </a:p>
          <a:p>
            <a:pPr lvl="2"/>
            <a:r>
              <a:rPr lang="en-US" dirty="0" smtClean="0"/>
              <a:t>Checks not equivalent to existing class</a:t>
            </a:r>
          </a:p>
          <a:p>
            <a:pPr lvl="2"/>
            <a:r>
              <a:rPr lang="en-US" dirty="0" smtClean="0"/>
              <a:t>Checks ‘</a:t>
            </a:r>
            <a:r>
              <a:rPr lang="en-US" dirty="0" err="1" smtClean="0"/>
              <a:t>satisfiability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Determines placement in hierarchy</a:t>
            </a:r>
          </a:p>
          <a:p>
            <a:pPr lvl="1"/>
            <a:r>
              <a:rPr lang="en-US" dirty="0" err="1" smtClean="0"/>
              <a:t>TermGenie</a:t>
            </a:r>
            <a:r>
              <a:rPr lang="en-US" dirty="0" smtClean="0"/>
              <a:t> suggests text </a:t>
            </a:r>
            <a:r>
              <a:rPr lang="en-US" dirty="0" err="1" smtClean="0"/>
              <a:t>def</a:t>
            </a:r>
            <a:r>
              <a:rPr lang="en-US" dirty="0" smtClean="0"/>
              <a:t> and synonyms based on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3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biological attribute TG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has been using TG for GO terms for &gt;2 years</a:t>
            </a:r>
          </a:p>
          <a:p>
            <a:r>
              <a:rPr lang="en-US" dirty="0" smtClean="0"/>
              <a:t>Recently created a new instance for biological attributes</a:t>
            </a:r>
          </a:p>
          <a:p>
            <a:pPr lvl="1"/>
            <a:r>
              <a:rPr lang="en-US" dirty="0" smtClean="0"/>
              <a:t>To create new terms like ‘regulation of cell shape’</a:t>
            </a:r>
          </a:p>
          <a:p>
            <a:r>
              <a:rPr lang="en-US" dirty="0" smtClean="0"/>
              <a:t>TO and VT automatically pulled in</a:t>
            </a:r>
          </a:p>
          <a:p>
            <a:pPr lvl="1"/>
            <a:r>
              <a:rPr lang="en-US" dirty="0" smtClean="0"/>
              <a:t>Use existing terms if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hlinkClick r:id="rId2"/>
              </a:rPr>
              <a:t>http://purl.obolibrary.org</a:t>
            </a:r>
            <a:r>
              <a:rPr lang="en-US" dirty="0">
                <a:hlinkClick r:id="rId2"/>
              </a:rPr>
              <a:t>/obo/to/</a:t>
            </a:r>
            <a:r>
              <a:rPr lang="en-US" dirty="0" smtClean="0">
                <a:hlinkClick r:id="rId2"/>
              </a:rPr>
              <a:t>termgenie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Examples:</a:t>
            </a:r>
          </a:p>
          <a:p>
            <a:pPr lvl="3"/>
            <a:r>
              <a:rPr lang="en-US" dirty="0" smtClean="0"/>
              <a:t>‘leaf size’</a:t>
            </a:r>
          </a:p>
          <a:p>
            <a:pPr lvl="3"/>
            <a:r>
              <a:rPr lang="en-US" dirty="0" smtClean="0"/>
              <a:t>‘gynoecium size’</a:t>
            </a:r>
          </a:p>
          <a:p>
            <a:pPr lvl="3"/>
            <a:r>
              <a:rPr lang="en-US" dirty="0" smtClean="0"/>
              <a:t>‘</a:t>
            </a:r>
            <a:r>
              <a:rPr lang="en-US" smtClean="0"/>
              <a:t>cotyledon size’</a:t>
            </a:r>
            <a:endParaRPr lang="en-US" dirty="0" smtClean="0"/>
          </a:p>
          <a:p>
            <a:pPr lvl="3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OWL equivalence axioms</a:t>
            </a:r>
          </a:p>
          <a:p>
            <a:r>
              <a:rPr lang="en-US" dirty="0" smtClean="0"/>
              <a:t>For plant TO, these currently live in </a:t>
            </a:r>
            <a:r>
              <a:rPr lang="en-US" dirty="0" err="1" smtClean="0"/>
              <a:t>trait_xp.obo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Seeded using Obol, manually vetted and improved</a:t>
            </a:r>
          </a:p>
          <a:p>
            <a:pPr lvl="1"/>
            <a:r>
              <a:rPr lang="en-US" dirty="0" smtClean="0"/>
              <a:t>Modeling patterns documentation:</a:t>
            </a:r>
          </a:p>
          <a:p>
            <a:pPr lvl="2"/>
            <a:r>
              <a:rPr lang="en-US" dirty="0">
                <a:hlinkClick r:id="rId2"/>
              </a:rPr>
              <a:t>http://obofoundry.org/wiki/index.php/PATO:XP_Best_Practice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890208"/>
            <a:ext cx="91006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Integrating phenotype ontologies across multiple species</a:t>
            </a:r>
          </a:p>
          <a:p>
            <a:r>
              <a:rPr lang="en-US" dirty="0"/>
              <a:t>CJ Mungall, GV Gkoutos, CL Smith, MA Haendel, SE Lewis, M Ashburner</a:t>
            </a:r>
          </a:p>
          <a:p>
            <a:r>
              <a:rPr lang="en-US" dirty="0"/>
              <a:t>Genome Biology 11 (1), R2</a:t>
            </a:r>
          </a:p>
        </p:txBody>
      </p:sp>
    </p:spTree>
    <p:extLst>
      <p:ext uri="{BB962C8B-B14F-4D97-AF65-F5344CB8AC3E}">
        <p14:creationId xmlns:p14="http://schemas.microsoft.com/office/powerpoint/2010/main" val="63174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Proposal: Combined trait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Merge of existing TOs</a:t>
            </a:r>
          </a:p>
          <a:p>
            <a:pPr lvl="1"/>
            <a:r>
              <a:rPr lang="en-US" dirty="0" smtClean="0"/>
              <a:t>Existing plant TO IDs can be ‘grandfathered’ in</a:t>
            </a:r>
          </a:p>
          <a:p>
            <a:r>
              <a:rPr lang="en-US" dirty="0" smtClean="0"/>
              <a:t>Not taxon-restricted</a:t>
            </a:r>
          </a:p>
          <a:p>
            <a:pPr lvl="1"/>
            <a:r>
              <a:rPr lang="en-US" dirty="0" smtClean="0"/>
              <a:t>Some cell component traits are shared across all kingdoms</a:t>
            </a:r>
          </a:p>
          <a:p>
            <a:pPr lvl="1"/>
            <a:r>
              <a:rPr lang="en-US" dirty="0" smtClean="0"/>
              <a:t>Taxon subsets can be extracted automatically</a:t>
            </a:r>
          </a:p>
          <a:p>
            <a:r>
              <a:rPr lang="en-US" dirty="0" smtClean="0"/>
              <a:t>Editors version is in OWL</a:t>
            </a:r>
          </a:p>
          <a:p>
            <a:r>
              <a:rPr lang="en-US" dirty="0" smtClean="0"/>
              <a:t>Most term requests via </a:t>
            </a:r>
            <a:r>
              <a:rPr lang="en-US" dirty="0" err="1" smtClean="0"/>
              <a:t>TermGenie</a:t>
            </a:r>
            <a:endParaRPr lang="en-US" dirty="0" smtClean="0"/>
          </a:p>
          <a:p>
            <a:pPr lvl="1"/>
            <a:r>
              <a:rPr lang="en-US" dirty="0" err="1" smtClean="0"/>
              <a:t>Templated</a:t>
            </a:r>
            <a:r>
              <a:rPr lang="en-US" dirty="0" smtClean="0"/>
              <a:t> or freeform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OWL model</a:t>
            </a:r>
          </a:p>
          <a:p>
            <a:pPr lvl="1"/>
            <a:r>
              <a:rPr lang="en-US" dirty="0" smtClean="0"/>
              <a:t>Many pros and cons</a:t>
            </a:r>
          </a:p>
          <a:p>
            <a:r>
              <a:rPr lang="en-US" dirty="0" smtClean="0"/>
              <a:t>Complex traits</a:t>
            </a:r>
          </a:p>
          <a:p>
            <a:pPr lvl="1"/>
            <a:r>
              <a:rPr lang="en-US" dirty="0" smtClean="0"/>
              <a:t>Ratios</a:t>
            </a:r>
          </a:p>
          <a:p>
            <a:r>
              <a:rPr lang="en-US" dirty="0" smtClean="0"/>
              <a:t>Integration with quantitative data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0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559</Words>
  <Application>Microsoft Macintosh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Automated tools to help construction of Trait Ontologies</vt:lpstr>
      <vt:lpstr>Trait Ontologies</vt:lpstr>
      <vt:lpstr>Many terms in TOs can be trivially composed</vt:lpstr>
      <vt:lpstr>Using TermGenie for traits</vt:lpstr>
      <vt:lpstr>GO biological attribute TG instance</vt:lpstr>
      <vt:lpstr>Demo</vt:lpstr>
      <vt:lpstr>How does this work?</vt:lpstr>
      <vt:lpstr>Proposal: Combined trait ontology</vt:lpstr>
      <vt:lpstr>Modeling issues</vt:lpstr>
      <vt:lpstr>Integration with phenotypes ontologies</vt:lpstr>
      <vt:lpstr>Combined Phenotype Ontologies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Phenotype Ontologies</dc:title>
  <dc:creator>Chris Mungall</dc:creator>
  <cp:lastModifiedBy>Chris Mungall</cp:lastModifiedBy>
  <cp:revision>287</cp:revision>
  <dcterms:created xsi:type="dcterms:W3CDTF">2013-04-14T15:19:47Z</dcterms:created>
  <dcterms:modified xsi:type="dcterms:W3CDTF">2013-05-15T04:36:11Z</dcterms:modified>
</cp:coreProperties>
</file>