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67" r:id="rId9"/>
    <p:sldId id="264" r:id="rId10"/>
    <p:sldId id="265" r:id="rId11"/>
    <p:sldId id="266" r:id="rId12"/>
    <p:sldId id="269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14" y="3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D07E9-66DB-4532-942D-9C897115DFF7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3D4F9-7261-45D0-8049-54B8EF49D3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0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3D4F9-7261-45D0-8049-54B8EF49D3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3D4F9-7261-45D0-8049-54B8EF49D3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7B2A-801F-410C-8D5E-539299F1BE4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41B6-6C0E-47DE-BE68-29ACCBC3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7B2A-801F-410C-8D5E-539299F1BE4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41B6-6C0E-47DE-BE68-29ACCBC3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7B2A-801F-410C-8D5E-539299F1BE4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41B6-6C0E-47DE-BE68-29ACCBC3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7B2A-801F-410C-8D5E-539299F1BE4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41B6-6C0E-47DE-BE68-29ACCBC3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7B2A-801F-410C-8D5E-539299F1BE4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41B6-6C0E-47DE-BE68-29ACCBC3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7B2A-801F-410C-8D5E-539299F1BE4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41B6-6C0E-47DE-BE68-29ACCBC3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7B2A-801F-410C-8D5E-539299F1BE4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41B6-6C0E-47DE-BE68-29ACCBC3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7B2A-801F-410C-8D5E-539299F1BE4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41B6-6C0E-47DE-BE68-29ACCBC3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7B2A-801F-410C-8D5E-539299F1BE4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41B6-6C0E-47DE-BE68-29ACCBC3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7B2A-801F-410C-8D5E-539299F1BE4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41B6-6C0E-47DE-BE68-29ACCBC3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7B2A-801F-410C-8D5E-539299F1BE4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41B6-6C0E-47DE-BE68-29ACCBC3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B7B2A-801F-410C-8D5E-539299F1BE43}" type="datetimeFigureOut">
              <a:rPr lang="en-US" smtClean="0"/>
              <a:pPr/>
              <a:t>5/16/2013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141B6-6C0E-47DE-BE68-29ACCBC3D6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Maintaining </a:t>
            </a:r>
            <a:r>
              <a:rPr lang="en-US" dirty="0" err="1" smtClean="0"/>
              <a:t>Ontologies</a:t>
            </a:r>
            <a:r>
              <a:rPr lang="en-US" dirty="0" smtClean="0"/>
              <a:t> as They Scale Across Multiple Species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Darren A. </a:t>
            </a:r>
            <a:r>
              <a:rPr lang="en-US" dirty="0" err="1" smtClean="0"/>
              <a:t>Natale</a:t>
            </a:r>
            <a:endParaRPr lang="en-US" dirty="0" smtClean="0"/>
          </a:p>
          <a:p>
            <a:r>
              <a:rPr lang="en-US" dirty="0" smtClean="0"/>
              <a:t>Protein Information Resource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What was mapped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12 reference organisms: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16" y="2133600"/>
            <a:ext cx="5006067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0198" y="2183642"/>
            <a:ext cx="3924618" cy="397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5029200" y="2057400"/>
            <a:ext cx="6096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43600" y="1524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7.5% = pitiful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7"/>
            <a:endCxn id="8" idx="1"/>
          </p:cNvCxnSpPr>
          <p:nvPr/>
        </p:nvCxnSpPr>
        <p:spPr>
          <a:xfrm flipV="1">
            <a:off x="5549526" y="1708666"/>
            <a:ext cx="394074" cy="42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/>
          <a:lstStyle/>
          <a:p>
            <a:r>
              <a:rPr lang="en-US" dirty="0" smtClean="0"/>
              <a:t>Filling the Gaps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Fit </a:t>
            </a:r>
            <a:r>
              <a:rPr lang="en-US" dirty="0" err="1" smtClean="0"/>
              <a:t>UniProtKB</a:t>
            </a:r>
            <a:r>
              <a:rPr lang="en-US" dirty="0" smtClean="0"/>
              <a:t> entries into the PRO hierarchy</a:t>
            </a:r>
          </a:p>
          <a:p>
            <a:pPr lvl="1"/>
            <a:r>
              <a:rPr lang="en-US" dirty="0" smtClean="0"/>
              <a:t>genes and </a:t>
            </a:r>
            <a:r>
              <a:rPr lang="en-US" dirty="0" err="1" smtClean="0"/>
              <a:t>isoforms</a:t>
            </a:r>
            <a:endParaRPr lang="en-US" dirty="0" smtClean="0"/>
          </a:p>
          <a:p>
            <a:pPr lvl="1">
              <a:buNone/>
            </a:pPr>
            <a:endParaRPr lang="en-US" sz="1300" dirty="0" smtClean="0"/>
          </a:p>
          <a:p>
            <a:r>
              <a:rPr lang="en-US" dirty="0" smtClean="0"/>
              <a:t>Possible approaches:</a:t>
            </a:r>
          </a:p>
          <a:p>
            <a:pPr lvl="1"/>
            <a:r>
              <a:rPr lang="en-US" dirty="0" smtClean="0"/>
              <a:t>Allow generation skipping (i.e., not require mapping to 1:1 </a:t>
            </a:r>
            <a:r>
              <a:rPr lang="en-US" dirty="0" err="1" smtClean="0"/>
              <a:t>ortholog</a:t>
            </a:r>
            <a:r>
              <a:rPr lang="en-US" dirty="0" smtClean="0"/>
              <a:t>) and allow mapping to family-level terms</a:t>
            </a:r>
          </a:p>
          <a:p>
            <a:pPr lvl="2"/>
            <a:r>
              <a:rPr lang="en-US" dirty="0" smtClean="0"/>
              <a:t>We’ll need a good relation from protein -&gt; family</a:t>
            </a:r>
          </a:p>
          <a:p>
            <a:pPr lvl="1"/>
            <a:r>
              <a:rPr lang="en-US" dirty="0" smtClean="0"/>
              <a:t>Define some classes based on </a:t>
            </a:r>
            <a:r>
              <a:rPr lang="en-US" dirty="0" err="1" smtClean="0"/>
              <a:t>paralogs</a:t>
            </a:r>
            <a:r>
              <a:rPr lang="en-US" dirty="0" smtClean="0"/>
              <a:t> (to handle lineage-specific expansions in plants)</a:t>
            </a:r>
          </a:p>
          <a:p>
            <a:pPr lvl="1"/>
            <a:r>
              <a:rPr lang="en-US" dirty="0" smtClean="0"/>
              <a:t>Add function-based hierarchy in addition to evolution-based hierarchy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New Relation?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15000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b="1" dirty="0" err="1" smtClean="0"/>
              <a:t>sequence_matches_hmm</a:t>
            </a:r>
            <a:r>
              <a:rPr lang="en-US" dirty="0" smtClean="0"/>
              <a:t> y = [def] if </a:t>
            </a:r>
            <a:r>
              <a:rPr lang="en-US" i="1" dirty="0" smtClean="0"/>
              <a:t>x </a:t>
            </a:r>
            <a:r>
              <a:rPr lang="en-US" dirty="0" smtClean="0"/>
              <a:t>is a linear sequence of letters and </a:t>
            </a:r>
            <a:r>
              <a:rPr lang="en-US" i="1" dirty="0" smtClean="0"/>
              <a:t>y</a:t>
            </a:r>
            <a:r>
              <a:rPr lang="en-US" dirty="0" smtClean="0"/>
              <a:t> is a hidden Markov model (HMM) that describes the probability of observing a particular sequence, then, given the parameters of the model, the probability of observing </a:t>
            </a:r>
            <a:r>
              <a:rPr lang="en-US" i="1" dirty="0" smtClean="0"/>
              <a:t>x</a:t>
            </a:r>
            <a:r>
              <a:rPr lang="en-US" dirty="0" smtClean="0"/>
              <a:t> (or some significant portion thereof) falls above the threshold defined for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b="1" dirty="0" err="1" smtClean="0"/>
              <a:t>matches_hmm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= [def] if </a:t>
            </a:r>
            <a:r>
              <a:rPr lang="en-US" i="1" dirty="0" smtClean="0"/>
              <a:t>x</a:t>
            </a:r>
            <a:r>
              <a:rPr lang="en-US" dirty="0" smtClean="0"/>
              <a:t> is an amino acid chain with a sequence representation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is a hidden Markov model (HMM) that describes the probability of observing a particular sequence, then, given the parameters of the model, the probability of observing </a:t>
            </a:r>
            <a:r>
              <a:rPr lang="en-US" i="1" dirty="0" smtClean="0"/>
              <a:t>s</a:t>
            </a:r>
            <a:r>
              <a:rPr lang="en-US" dirty="0" smtClean="0"/>
              <a:t> (or some significant portion thereof) falls above the threshold defined for </a:t>
            </a:r>
            <a:r>
              <a:rPr lang="en-US" i="1" dirty="0" smtClean="0"/>
              <a:t>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b="1" dirty="0" err="1" smtClean="0"/>
              <a:t>belongs_to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 = [def] if </a:t>
            </a:r>
            <a:r>
              <a:rPr lang="en-US" i="1" dirty="0" smtClean="0"/>
              <a:t>x</a:t>
            </a:r>
            <a:r>
              <a:rPr lang="en-US" dirty="0" smtClean="0"/>
              <a:t> is an amino acid chain with a sequence representation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is a protein family for which a hidden Markov model </a:t>
            </a:r>
            <a:r>
              <a:rPr lang="en-US" i="1" dirty="0" smtClean="0"/>
              <a:t>h</a:t>
            </a:r>
            <a:r>
              <a:rPr lang="en-US" dirty="0" smtClean="0"/>
              <a:t> has been derived, then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b="1" dirty="0" err="1" smtClean="0"/>
              <a:t>sequence_matches_hmm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dirty="0" smtClean="0"/>
              <a:t>, and there is no other HMM </a:t>
            </a:r>
            <a:r>
              <a:rPr lang="en-US" i="1" dirty="0" smtClean="0"/>
              <a:t>o</a:t>
            </a:r>
            <a:r>
              <a:rPr lang="en-US" dirty="0" smtClean="0"/>
              <a:t> for which </a:t>
            </a:r>
            <a:r>
              <a:rPr lang="en-US" i="1" dirty="0" smtClean="0"/>
              <a:t>s</a:t>
            </a:r>
            <a:r>
              <a:rPr lang="en-US" dirty="0" smtClean="0"/>
              <a:t> exhibits a better match over the part of </a:t>
            </a:r>
            <a:r>
              <a:rPr lang="en-US" i="1" dirty="0" smtClean="0"/>
              <a:t>s</a:t>
            </a:r>
            <a:r>
              <a:rPr lang="en-US" dirty="0" smtClean="0"/>
              <a:t> that </a:t>
            </a:r>
            <a:r>
              <a:rPr lang="en-US" b="1" dirty="0" err="1" smtClean="0"/>
              <a:t>sequence_matches_hmm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b="1" dirty="0" err="1" smtClean="0"/>
              <a:t>has_domain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 = [def] if </a:t>
            </a:r>
            <a:r>
              <a:rPr lang="en-US" i="1" dirty="0" smtClean="0"/>
              <a:t>x</a:t>
            </a:r>
            <a:r>
              <a:rPr lang="en-US" dirty="0" smtClean="0"/>
              <a:t> is an amino acid chain with a sequence representation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is a protein domain for which a hidden Markov model </a:t>
            </a:r>
            <a:r>
              <a:rPr lang="en-US" i="1" dirty="0" smtClean="0"/>
              <a:t>h</a:t>
            </a:r>
            <a:r>
              <a:rPr lang="en-US" dirty="0" smtClean="0"/>
              <a:t> has been derived, then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b="1" dirty="0" err="1" smtClean="0"/>
              <a:t>sequence_matches_hmm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dirty="0" smtClean="0"/>
              <a:t>, and there is no other HMM </a:t>
            </a:r>
            <a:r>
              <a:rPr lang="en-US" i="1" dirty="0" smtClean="0"/>
              <a:t>o</a:t>
            </a:r>
            <a:r>
              <a:rPr lang="en-US" dirty="0" smtClean="0"/>
              <a:t> for which </a:t>
            </a:r>
            <a:r>
              <a:rPr lang="en-US" i="1" dirty="0" smtClean="0"/>
              <a:t>s</a:t>
            </a:r>
            <a:r>
              <a:rPr lang="en-US" dirty="0" smtClean="0"/>
              <a:t> exhibits a better match over the part of </a:t>
            </a:r>
            <a:r>
              <a:rPr lang="en-US" i="1" dirty="0" smtClean="0"/>
              <a:t>s</a:t>
            </a:r>
            <a:r>
              <a:rPr lang="en-US" dirty="0" smtClean="0"/>
              <a:t> that </a:t>
            </a:r>
            <a:r>
              <a:rPr lang="en-US" b="1" dirty="0" err="1" smtClean="0"/>
              <a:t>sequence_matches_hmm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calculation of 1:1 </a:t>
            </a:r>
            <a:r>
              <a:rPr lang="en-US" dirty="0" err="1" smtClean="0"/>
              <a:t>orthology</a:t>
            </a:r>
            <a:r>
              <a:rPr lang="en-US" dirty="0" smtClean="0"/>
              <a:t> when based on proteins strongly depends on the protein set used</a:t>
            </a:r>
          </a:p>
          <a:p>
            <a:r>
              <a:rPr lang="en-US" dirty="0" smtClean="0"/>
              <a:t>The accession for the mapped entities (from </a:t>
            </a:r>
            <a:r>
              <a:rPr lang="en-US" dirty="0" err="1" smtClean="0"/>
              <a:t>UniProtKB</a:t>
            </a:r>
            <a:r>
              <a:rPr lang="en-US" dirty="0" smtClean="0"/>
              <a:t>) sometimes cease to exist</a:t>
            </a:r>
          </a:p>
          <a:p>
            <a:pPr lvl="1"/>
            <a:r>
              <a:rPr lang="en-US" dirty="0" smtClean="0"/>
              <a:t>In some cases, they disappear completely</a:t>
            </a:r>
          </a:p>
          <a:p>
            <a:pPr lvl="1"/>
            <a:r>
              <a:rPr lang="en-US" dirty="0" smtClean="0"/>
              <a:t>In some cases, they change (e.g., when a </a:t>
            </a:r>
            <a:r>
              <a:rPr lang="en-US" dirty="0" err="1" smtClean="0"/>
              <a:t>TrEMBL</a:t>
            </a:r>
            <a:r>
              <a:rPr lang="en-US" dirty="0" smtClean="0"/>
              <a:t> entry is merged into a Swiss-Prot entry to become a new </a:t>
            </a:r>
            <a:r>
              <a:rPr lang="en-US" dirty="0" err="1" smtClean="0"/>
              <a:t>isoform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The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</a:t>
            </a:r>
            <a:r>
              <a:rPr lang="en-US" dirty="0" err="1" smtClean="0"/>
              <a:t>ontologies</a:t>
            </a:r>
            <a:r>
              <a:rPr lang="en-US" dirty="0" smtClean="0"/>
              <a:t> are designed, at least in part,  to address entities in a cross-species manner</a:t>
            </a:r>
          </a:p>
          <a:p>
            <a:pPr lvl="1"/>
            <a:r>
              <a:rPr lang="en-US" dirty="0" smtClean="0"/>
              <a:t>Examples: GO, IDO, PRO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How does one account for species with disparate biological mechanisms?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Regardless of solution chosen, the problem becomes more acute as we try to account for more and more species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Approaches: GO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~40000 terms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Originally, used “</a:t>
            </a:r>
            <a:r>
              <a:rPr lang="en-US" dirty="0" err="1" smtClean="0"/>
              <a:t>sensu</a:t>
            </a:r>
            <a:r>
              <a:rPr lang="en-US" dirty="0" smtClean="0"/>
              <a:t>” (“in the sense of”) to indicate that there are differences based on </a:t>
            </a:r>
            <a:r>
              <a:rPr lang="en-US" dirty="0" err="1" smtClean="0"/>
              <a:t>taxa</a:t>
            </a:r>
            <a:r>
              <a:rPr lang="en-US" dirty="0" smtClean="0"/>
              <a:t> (these have been removed)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secretin</a:t>
            </a:r>
            <a:r>
              <a:rPr lang="en-US" dirty="0" smtClean="0"/>
              <a:t> (</a:t>
            </a:r>
            <a:r>
              <a:rPr lang="en-US" dirty="0" err="1" smtClean="0"/>
              <a:t>sensu</a:t>
            </a:r>
            <a:r>
              <a:rPr lang="en-US" dirty="0" smtClean="0"/>
              <a:t> Bacteria is a protein transporter, </a:t>
            </a:r>
            <a:r>
              <a:rPr lang="en-US" dirty="0" err="1" smtClean="0"/>
              <a:t>sensu</a:t>
            </a:r>
            <a:r>
              <a:rPr lang="en-US" dirty="0" smtClean="0"/>
              <a:t> </a:t>
            </a:r>
            <a:r>
              <a:rPr lang="en-US" dirty="0" err="1" smtClean="0"/>
              <a:t>Mammalia</a:t>
            </a:r>
            <a:r>
              <a:rPr lang="en-US" dirty="0" smtClean="0"/>
              <a:t> is a hormone)</a:t>
            </a:r>
          </a:p>
          <a:p>
            <a:r>
              <a:rPr lang="en-US" dirty="0" smtClean="0"/>
              <a:t>Currently, definitions are refined to ensure that they can apply to all species (by removing any </a:t>
            </a:r>
            <a:r>
              <a:rPr lang="en-US" dirty="0" err="1" smtClean="0"/>
              <a:t>taxa</a:t>
            </a:r>
            <a:r>
              <a:rPr lang="en-US" dirty="0" smtClean="0"/>
              <a:t>-specific information)</a:t>
            </a:r>
          </a:p>
          <a:p>
            <a:r>
              <a:rPr lang="en-US" dirty="0" smtClean="0"/>
              <a:t>GO strives to have no species-specific terms at all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GO:0007089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100" dirty="0" smtClean="0"/>
              <a:t>traversing start control point of mitotic cell cycle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OLD def</a:t>
            </a:r>
            <a:r>
              <a:rPr lang="en-US" dirty="0"/>
              <a:t>: "Passage through a cell cycle control point late in G1 phase of the mitotic cell cycle just before entry into S phase;</a:t>
            </a:r>
            <a:r>
              <a:rPr lang="en-US" dirty="0">
                <a:solidFill>
                  <a:srgbClr val="FF0000"/>
                </a:solidFill>
              </a:rPr>
              <a:t> in most organisms </a:t>
            </a:r>
            <a:r>
              <a:rPr lang="en-US" dirty="0" smtClean="0">
                <a:solidFill>
                  <a:srgbClr val="FF0000"/>
                </a:solidFill>
              </a:rPr>
              <a:t>studied, </a:t>
            </a:r>
            <a:r>
              <a:rPr lang="en-US" dirty="0">
                <a:solidFill>
                  <a:srgbClr val="FF0000"/>
                </a:solidFill>
              </a:rPr>
              <a:t>including budding yeast and animal </a:t>
            </a:r>
            <a:r>
              <a:rPr lang="en-US" dirty="0" smtClean="0">
                <a:solidFill>
                  <a:srgbClr val="FF0000"/>
                </a:solidFill>
              </a:rPr>
              <a:t>cells</a:t>
            </a:r>
            <a:r>
              <a:rPr lang="en-US" dirty="0" smtClean="0"/>
              <a:t>, </a:t>
            </a:r>
            <a:r>
              <a:rPr lang="en-US" dirty="0"/>
              <a:t>passage through start normally commits the cell to progressing through the entire cell cycle." </a:t>
            </a:r>
            <a:endParaRPr lang="en-US" dirty="0" smtClean="0"/>
          </a:p>
          <a:p>
            <a:r>
              <a:rPr lang="en-US" dirty="0" smtClean="0"/>
              <a:t>NEW def: “A cell cycle process by which a cell commits to entering S phase </a:t>
            </a:r>
            <a:r>
              <a:rPr lang="en-US" dirty="0" smtClean="0">
                <a:solidFill>
                  <a:srgbClr val="0070C0"/>
                </a:solidFill>
              </a:rPr>
              <a:t>via a positive feedback mechanism between the regulation of transcription and G1 CDK activity</a:t>
            </a:r>
            <a:r>
              <a:rPr lang="en-US" dirty="0" smtClean="0"/>
              <a:t>.”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Approaches: IDO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~500 terms + 2500,800,1700…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IDO does have both generic and specific terms, but are separately maintained:</a:t>
            </a:r>
          </a:p>
          <a:p>
            <a:r>
              <a:rPr lang="en-US" sz="3000" dirty="0" smtClean="0"/>
              <a:t>IDO-Core is restricted to those terms that can apply to anything</a:t>
            </a:r>
          </a:p>
          <a:p>
            <a:pPr lvl="1"/>
            <a:r>
              <a:rPr lang="en-US" sz="2400" dirty="0" smtClean="0"/>
              <a:t>e.g., host, toxin</a:t>
            </a:r>
          </a:p>
          <a:p>
            <a:r>
              <a:rPr lang="en-US" sz="3000" dirty="0" smtClean="0"/>
              <a:t>IDO extensions contain terms specific to a particular species or closely-related species </a:t>
            </a:r>
          </a:p>
          <a:p>
            <a:pPr lvl="1"/>
            <a:r>
              <a:rPr lang="en-US" sz="2400" dirty="0" smtClean="0"/>
              <a:t>e.g., Malaria, Influenza, Brucellosis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53000" y="5791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133600" y="5486400"/>
            <a:ext cx="1828800" cy="381000"/>
            <a:chOff x="685800" y="1981200"/>
            <a:chExt cx="1828800" cy="381000"/>
          </a:xfrm>
        </p:grpSpPr>
        <p:sp>
          <p:nvSpPr>
            <p:cNvPr id="6" name="TextBox 5"/>
            <p:cNvSpPr txBox="1"/>
            <p:nvPr/>
          </p:nvSpPr>
          <p:spPr>
            <a:xfrm>
              <a:off x="685800" y="1981200"/>
              <a:ext cx="1828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organism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2057400"/>
              <a:ext cx="3048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5791200"/>
            <a:ext cx="1828800" cy="381000"/>
            <a:chOff x="1219200" y="2438400"/>
            <a:chExt cx="1828800" cy="381000"/>
          </a:xfrm>
        </p:grpSpPr>
        <p:sp>
          <p:nvSpPr>
            <p:cNvPr id="9" name="TextBox 8"/>
            <p:cNvSpPr txBox="1"/>
            <p:nvPr/>
          </p:nvSpPr>
          <p:spPr>
            <a:xfrm>
              <a:off x="1219200" y="2438400"/>
              <a:ext cx="1828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host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514600"/>
              <a:ext cx="3048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6096000"/>
            <a:ext cx="1828800" cy="381000"/>
            <a:chOff x="1752600" y="2895600"/>
            <a:chExt cx="1828800" cy="381000"/>
          </a:xfrm>
        </p:grpSpPr>
        <p:sp>
          <p:nvSpPr>
            <p:cNvPr id="12" name="TextBox 11"/>
            <p:cNvSpPr txBox="1"/>
            <p:nvPr/>
          </p:nvSpPr>
          <p:spPr>
            <a:xfrm>
              <a:off x="1752600" y="2895600"/>
              <a:ext cx="1828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malaria host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28800" y="2971800"/>
              <a:ext cx="3048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Elbow Connector 19"/>
          <p:cNvCxnSpPr>
            <a:stCxn id="7" idx="2"/>
            <a:endCxn id="9" idx="1"/>
          </p:cNvCxnSpPr>
          <p:nvPr/>
        </p:nvCxnSpPr>
        <p:spPr>
          <a:xfrm rot="16200000" flipH="1">
            <a:off x="2343150" y="5810250"/>
            <a:ext cx="190500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10" idx="2"/>
            <a:endCxn id="12" idx="1"/>
          </p:cNvCxnSpPr>
          <p:nvPr/>
        </p:nvCxnSpPr>
        <p:spPr>
          <a:xfrm rot="16200000" flipH="1">
            <a:off x="2724150" y="6115050"/>
            <a:ext cx="190500" cy="15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4419600" y="55626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4419600" y="6139070"/>
            <a:ext cx="228600" cy="30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48200" y="5606534"/>
            <a:ext cx="2590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IDO-core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8200" y="6106804"/>
            <a:ext cx="2590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smtClean="0"/>
              <a:t>IDOMAL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Approaches: 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599"/>
          </a:xfrm>
        </p:spPr>
        <p:txBody>
          <a:bodyPr/>
          <a:lstStyle/>
          <a:p>
            <a:r>
              <a:rPr lang="en-US" dirty="0" smtClean="0"/>
              <a:t>PRO also allows for both generic and specific terms, but these are maintained together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 the most part only the generic (organism non-specific) terms are explicit</a:t>
            </a:r>
            <a:r>
              <a:rPr lang="en-US" dirty="0"/>
              <a:t>;</a:t>
            </a:r>
            <a:r>
              <a:rPr lang="en-US" dirty="0" smtClean="0"/>
              <a:t> the classification of species-specific terms are inferred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Eh?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PR:000012035 explicitly states that ORC6 = A protein that is a translation product of the human ORC6L gene or a 1:1 </a:t>
            </a:r>
            <a:r>
              <a:rPr lang="en-US" dirty="0" err="1" smtClean="0"/>
              <a:t>ortholog</a:t>
            </a:r>
            <a:r>
              <a:rPr lang="en-US" dirty="0" smtClean="0"/>
              <a:t> thereof.</a:t>
            </a:r>
          </a:p>
          <a:p>
            <a:pPr>
              <a:buNone/>
            </a:pPr>
            <a:endParaRPr lang="en-US" sz="1800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667000"/>
            <a:ext cx="843062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Eh?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PR:000012035 explicitly states that ORC6 = A protein that is a translation product of the human ORC6L gene </a:t>
            </a:r>
            <a:r>
              <a:rPr lang="en-US" i="1" dirty="0" smtClean="0">
                <a:solidFill>
                  <a:srgbClr val="FF0000"/>
                </a:solidFill>
              </a:rPr>
              <a:t>or a 1:1 </a:t>
            </a:r>
            <a:r>
              <a:rPr lang="en-US" i="1" dirty="0" err="1" smtClean="0">
                <a:solidFill>
                  <a:srgbClr val="FF0000"/>
                </a:solidFill>
              </a:rPr>
              <a:t>ortholog</a:t>
            </a:r>
            <a:r>
              <a:rPr lang="en-US" i="1" dirty="0" smtClean="0">
                <a:solidFill>
                  <a:srgbClr val="FF0000"/>
                </a:solidFill>
              </a:rPr>
              <a:t> thereof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sz="1800" dirty="0" smtClean="0"/>
          </a:p>
          <a:p>
            <a:endParaRPr lang="en-US" dirty="0" smtClean="0"/>
          </a:p>
          <a:p>
            <a:r>
              <a:rPr lang="en-US" dirty="0" smtClean="0"/>
              <a:t>Thus, if we can identify 1:1 </a:t>
            </a:r>
            <a:r>
              <a:rPr lang="en-US" dirty="0" err="1" smtClean="0"/>
              <a:t>orthologs</a:t>
            </a:r>
            <a:r>
              <a:rPr lang="en-US" dirty="0" smtClean="0"/>
              <a:t> of the human ORC6L gene, we can infer that the resulting proteins are instances of this class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667000"/>
            <a:ext cx="8430628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5036022"/>
            <a:ext cx="8480010" cy="171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of PRO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4743450" cy="496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010400" y="3733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mapped entities</a:t>
            </a:r>
          </a:p>
          <a:p>
            <a:pPr algn="ctr"/>
            <a:r>
              <a:rPr lang="en-US" dirty="0" smtClean="0"/>
              <a:t>(inferred)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5181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 PRO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63904" y="4876800"/>
            <a:ext cx="11430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5943600" y="3429001"/>
            <a:ext cx="1066800" cy="627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</TotalTime>
  <Words>831</Words>
  <Application>Microsoft Office PowerPoint</Application>
  <PresentationFormat>On-screen Show (4:3)</PresentationFormat>
  <Paragraphs>71</Paragraphs>
  <Slides>13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Maintaining Ontologies as They Scale Across Multiple Species </vt:lpstr>
      <vt:lpstr>The Issue</vt:lpstr>
      <vt:lpstr>The Approaches: GO  ~40000 terms</vt:lpstr>
      <vt:lpstr>GO:0007089  traversing start control point of mitotic cell cycle</vt:lpstr>
      <vt:lpstr>The Approaches: IDO  ~500 terms + 2500,800,1700…</vt:lpstr>
      <vt:lpstr>The Approaches: PRO</vt:lpstr>
      <vt:lpstr>Eh?</vt:lpstr>
      <vt:lpstr>Eh?</vt:lpstr>
      <vt:lpstr>Growth of PRO</vt:lpstr>
      <vt:lpstr>What was mapped</vt:lpstr>
      <vt:lpstr>Filling the Gaps</vt:lpstr>
      <vt:lpstr>The New Relation?</vt:lpstr>
      <vt:lpstr>Problems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Maintaining Ontologies as They Scale Across Multiple Species</dc:title>
  <dc:creator>Darren Natale</dc:creator>
  <cp:lastModifiedBy>phismithApril2</cp:lastModifiedBy>
  <cp:revision>83</cp:revision>
  <dcterms:created xsi:type="dcterms:W3CDTF">2013-05-13T15:27:23Z</dcterms:created>
  <dcterms:modified xsi:type="dcterms:W3CDTF">2013-05-16T14:31:44Z</dcterms:modified>
</cp:coreProperties>
</file>