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560" r:id="rId3"/>
    <p:sldId id="359" r:id="rId4"/>
    <p:sldId id="562" r:id="rId5"/>
    <p:sldId id="563" r:id="rId6"/>
    <p:sldId id="564" r:id="rId7"/>
    <p:sldId id="567" r:id="rId8"/>
    <p:sldId id="524" r:id="rId9"/>
    <p:sldId id="532" r:id="rId10"/>
    <p:sldId id="571" r:id="rId11"/>
    <p:sldId id="565" r:id="rId12"/>
    <p:sldId id="568" r:id="rId13"/>
    <p:sldId id="570" r:id="rId14"/>
    <p:sldId id="569" r:id="rId15"/>
    <p:sldId id="572" r:id="rId16"/>
    <p:sldId id="573" r:id="rId17"/>
    <p:sldId id="574" r:id="rId18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 baseline="-250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 baseline="-250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 baseline="-250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 baseline="-250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B7EFCA"/>
    <a:srgbClr val="00B8B4"/>
    <a:srgbClr val="0000CC"/>
    <a:srgbClr val="E2E70F"/>
    <a:srgbClr val="D60093"/>
    <a:srgbClr val="BFCB27"/>
    <a:srgbClr val="72AD46"/>
    <a:srgbClr val="009A4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8277" autoAdjust="0"/>
  </p:normalViewPr>
  <p:slideViewPr>
    <p:cSldViewPr snapToGrid="0">
      <p:cViewPr>
        <p:scale>
          <a:sx n="71" d="100"/>
          <a:sy n="71" d="100"/>
        </p:scale>
        <p:origin x="538" y="8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830">
              <a:defRPr sz="1300" b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>
              <a:defRPr sz="1300" b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35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830">
              <a:defRPr sz="1300" b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3235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>
              <a:defRPr sz="1300" b="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28DF1B2A-128E-475E-855D-218AD358AE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493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830">
              <a:defRPr sz="1300" b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>
              <a:defRPr sz="1300" b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5406"/>
            <a:ext cx="4985772" cy="4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35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830">
              <a:defRPr sz="1300" b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32353"/>
            <a:ext cx="2945862" cy="495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830">
              <a:defRPr sz="1300" b="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4C17FEEC-E076-4552-BB7E-97C5C2B81A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715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17FEEC-E076-4552-BB7E-97C5C2B81A70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6125"/>
            <a:ext cx="4959350" cy="3721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Next we have the Alternative Products</a:t>
            </a:r>
            <a:r>
              <a:rPr lang="en-GB" baseline="0" dirty="0" smtClean="0"/>
              <a:t> section where all </a:t>
            </a:r>
            <a:r>
              <a:rPr lang="en-GB" baseline="0" dirty="0" err="1" smtClean="0"/>
              <a:t>isoforms</a:t>
            </a:r>
            <a:r>
              <a:rPr lang="en-GB" baseline="0" dirty="0" smtClean="0"/>
              <a:t> are listed. </a:t>
            </a:r>
          </a:p>
          <a:p>
            <a:r>
              <a:rPr lang="en-GB" baseline="0" dirty="0" smtClean="0"/>
              <a:t>To align all </a:t>
            </a:r>
            <a:r>
              <a:rPr lang="en-GB" baseline="0" dirty="0" err="1" smtClean="0"/>
              <a:t>isoforms</a:t>
            </a:r>
            <a:r>
              <a:rPr lang="en-GB" baseline="0" dirty="0" smtClean="0"/>
              <a:t> simply click on the Align link at the top. </a:t>
            </a:r>
          </a:p>
          <a:p>
            <a:r>
              <a:rPr lang="en-GB" baseline="0" dirty="0" smtClean="0"/>
              <a:t>Each has a specific accession for identification </a:t>
            </a:r>
          </a:p>
          <a:p>
            <a:r>
              <a:rPr lang="en-GB" baseline="0" dirty="0" smtClean="0"/>
              <a:t>The differences between each isoform to the master entry is stated.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17FEEC-E076-4552-BB7E-97C5C2B81A7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 flipH="1">
            <a:off x="0" y="6172200"/>
            <a:ext cx="7772400" cy="685800"/>
          </a:xfrm>
          <a:prstGeom prst="rect">
            <a:avLst/>
          </a:prstGeom>
          <a:solidFill>
            <a:srgbClr val="007E8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0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7772400" y="6172200"/>
            <a:ext cx="1371600" cy="685800"/>
          </a:xfrm>
          <a:prstGeom prst="rect">
            <a:avLst/>
          </a:prstGeom>
          <a:solidFill>
            <a:srgbClr val="007E8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0"/>
          </a:p>
        </p:txBody>
      </p:sp>
      <p:pic>
        <p:nvPicPr>
          <p:cNvPr id="6" name="Picture 9" descr="RGB_EMBLebi_logo_inv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7775" y="6310313"/>
            <a:ext cx="13668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0"/>
          <p:cNvSpPr>
            <a:spLocks noChangeArrowheads="1"/>
          </p:cNvSpPr>
          <p:nvPr userDrawn="1"/>
        </p:nvSpPr>
        <p:spPr bwMode="auto">
          <a:xfrm flipV="1">
            <a:off x="1588" y="0"/>
            <a:ext cx="9144000" cy="2895600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0"/>
          </a:p>
        </p:txBody>
      </p:sp>
      <p:pic>
        <p:nvPicPr>
          <p:cNvPr id="8" name="Picture 11" descr="logo_embl_6eck"/>
          <p:cNvPicPr>
            <a:picLocks noChangeAspect="1" noChangeArrowheads="1"/>
          </p:cNvPicPr>
          <p:nvPr userDrawn="1"/>
        </p:nvPicPr>
        <p:blipFill>
          <a:blip r:embed="rId3" cstate="print">
            <a:lum bright="-6000"/>
          </a:blip>
          <a:srcRect l="34888" t="2509" b="49506"/>
          <a:stretch>
            <a:fillRect/>
          </a:stretch>
        </p:blipFill>
        <p:spPr bwMode="auto">
          <a:xfrm>
            <a:off x="0" y="0"/>
            <a:ext cx="3533775" cy="289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2895600"/>
            <a:ext cx="9144000" cy="3962400"/>
          </a:xfrm>
          <a:prstGeom prst="rect">
            <a:avLst/>
          </a:prstGeom>
          <a:solidFill>
            <a:srgbClr val="007E8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b="0" baseline="0">
              <a:latin typeface="Arial" charset="0"/>
            </a:endParaRPr>
          </a:p>
        </p:txBody>
      </p:sp>
      <p:pic>
        <p:nvPicPr>
          <p:cNvPr id="10" name="Picture 13" descr="logo_embl_6eck"/>
          <p:cNvPicPr>
            <a:picLocks noChangeAspect="1" noChangeArrowheads="1"/>
          </p:cNvPicPr>
          <p:nvPr userDrawn="1"/>
        </p:nvPicPr>
        <p:blipFill>
          <a:blip r:embed="rId3" cstate="print">
            <a:lum bright="-6000"/>
          </a:blip>
          <a:srcRect l="34888" t="50446" b="-2196"/>
          <a:stretch>
            <a:fillRect/>
          </a:stretch>
        </p:blipFill>
        <p:spPr bwMode="auto">
          <a:xfrm>
            <a:off x="0" y="2894013"/>
            <a:ext cx="35337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defRPr/>
            </a:pPr>
            <a:endParaRPr lang="de-DE" sz="1000" b="0" baseline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2" name="Picture 15" descr="ebi_new_white0805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007281"/>
              </a:clrFrom>
              <a:clrTo>
                <a:srgbClr val="007281">
                  <a:alpha val="0"/>
                </a:srgbClr>
              </a:clrTo>
            </a:clrChange>
          </a:blip>
          <a:srcRect b="1443"/>
          <a:stretch>
            <a:fillRect/>
          </a:stretch>
        </p:blipFill>
        <p:spPr bwMode="auto">
          <a:xfrm>
            <a:off x="5638800" y="5335588"/>
            <a:ext cx="288925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1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dt" sz="half" idx="11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21st  Spetember  2009</a:t>
            </a:r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8DB5D-12F8-4AE6-9D9B-4D8DD95DA3F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 title</a:t>
            </a: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09800" y="6375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 baseline="0">
                <a:solidFill>
                  <a:srgbClr val="FFFFFF"/>
                </a:solidFill>
                <a:latin typeface="Arial" charset="0"/>
                <a:ea typeface="Geneva" charset="-128"/>
              </a:defRPr>
            </a:lvl1pPr>
          </a:lstStyle>
          <a:p>
            <a:pPr>
              <a:defRPr/>
            </a:pPr>
            <a:r>
              <a:rPr lang="de-DE"/>
              <a:t>Master headline</a:t>
            </a:r>
          </a:p>
        </p:txBody>
      </p:sp>
      <p:sp>
        <p:nvSpPr>
          <p:cNvPr id="5734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 text</a:t>
            </a:r>
          </a:p>
          <a:p>
            <a:pPr lvl="1"/>
            <a:r>
              <a:rPr lang="de-DE" smtClean="0"/>
              <a:t>First level</a:t>
            </a:r>
          </a:p>
          <a:p>
            <a:pPr lvl="2"/>
            <a:r>
              <a:rPr lang="de-DE" smtClean="0"/>
              <a:t>Second level</a:t>
            </a:r>
          </a:p>
          <a:p>
            <a:pPr lvl="3"/>
            <a:r>
              <a:rPr lang="de-DE" smtClean="0"/>
              <a:t>Third level</a:t>
            </a:r>
          </a:p>
          <a:p>
            <a:pPr lvl="4"/>
            <a:r>
              <a:rPr lang="de-DE" smtClean="0"/>
              <a:t>Fourth level</a:t>
            </a:r>
          </a:p>
        </p:txBody>
      </p:sp>
      <p:sp>
        <p:nvSpPr>
          <p:cNvPr id="1049" name="Rectangle 2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3754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 baseline="0">
                <a:solidFill>
                  <a:srgbClr val="FFFFFF"/>
                </a:solidFill>
                <a:latin typeface="Arial" charset="0"/>
                <a:ea typeface="Genev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" y="637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 b="0" baseline="0">
                <a:solidFill>
                  <a:srgbClr val="FFFFFF"/>
                </a:solidFill>
                <a:latin typeface="Arial" charset="0"/>
                <a:ea typeface="Geneva" charset="-128"/>
              </a:defRPr>
            </a:lvl1pPr>
          </a:lstStyle>
          <a:p>
            <a:pPr>
              <a:defRPr/>
            </a:pPr>
            <a:fld id="{CA90EE5D-482A-483A-94A0-F1D15581F3E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 flipH="1">
            <a:off x="0" y="6172200"/>
            <a:ext cx="7772400" cy="685800"/>
          </a:xfrm>
          <a:prstGeom prst="rect">
            <a:avLst/>
          </a:prstGeom>
          <a:solidFill>
            <a:srgbClr val="007E8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0"/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7772400" y="6172200"/>
            <a:ext cx="1371600" cy="685800"/>
          </a:xfrm>
          <a:prstGeom prst="rect">
            <a:avLst/>
          </a:prstGeom>
          <a:solidFill>
            <a:srgbClr val="007E8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0"/>
          </a:p>
        </p:txBody>
      </p:sp>
      <p:pic>
        <p:nvPicPr>
          <p:cNvPr id="57353" name="Picture 27" descr="RGB_EMBLebi_logo_invt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97775" y="6310313"/>
            <a:ext cx="13668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uniprot.jp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7395" y="6252279"/>
            <a:ext cx="1200012" cy="546998"/>
          </a:xfrm>
          <a:prstGeom prst="rect">
            <a:avLst/>
          </a:prstGeom>
          <a:noFill/>
          <a:ln w="76200">
            <a:solidFill>
              <a:srgbClr val="008080"/>
            </a:solidFill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 userDrawn="1"/>
        </p:nvSpPr>
        <p:spPr>
          <a:xfrm>
            <a:off x="1454790" y="6265863"/>
            <a:ext cx="4031609" cy="476250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5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3676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36768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36768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36768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136768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136768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136768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136768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136768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044" y="3657600"/>
            <a:ext cx="3810000" cy="1752600"/>
          </a:xfrm>
        </p:spPr>
        <p:txBody>
          <a:bodyPr/>
          <a:lstStyle/>
          <a:p>
            <a:pPr eaLnBrk="1" hangingPunct="1"/>
            <a:r>
              <a:rPr lang="en-GB" dirty="0" smtClean="0"/>
              <a:t>Claire O’Donovan</a:t>
            </a:r>
          </a:p>
          <a:p>
            <a:pPr eaLnBrk="1" hangingPunct="1"/>
            <a:r>
              <a:rPr lang="en-GB" dirty="0" smtClean="0"/>
              <a:t>EMBL-EBI</a:t>
            </a:r>
          </a:p>
        </p:txBody>
      </p:sp>
      <p:pic>
        <p:nvPicPr>
          <p:cNvPr id="5" name="Picture 11" descr="uniprot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6447" y="532245"/>
            <a:ext cx="3938597" cy="1795318"/>
          </a:xfrm>
          <a:prstGeom prst="rect">
            <a:avLst/>
          </a:prstGeom>
          <a:noFill/>
          <a:ln w="76200">
            <a:solidFill>
              <a:srgbClr val="00808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209800" y="6375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de-DE" smtClean="0"/>
              <a:t>Master headline</a:t>
            </a:r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0"/>
            <a:ext cx="6515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466725"/>
            <a:ext cx="7772400" cy="604838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008080"/>
                </a:solidFill>
              </a:rPr>
              <a:t>Feature identifiers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095990" y="1701135"/>
            <a:ext cx="642937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Some features are associated with a unique and stable feature identifier (</a:t>
            </a:r>
            <a:r>
              <a:rPr lang="en-GB" sz="2000" b="0" baseline="0" dirty="0" err="1" smtClean="0">
                <a:solidFill>
                  <a:schemeClr val="accent1">
                    <a:lumMod val="50000"/>
                  </a:schemeClr>
                </a:solidFill>
              </a:rPr>
              <a:t>FTId</a:t>
            </a: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), which allows us the possibility to construct links directly from position-specific annotation in the feature table to specialized protein-related databases and to generate the alternative sequences</a:t>
            </a:r>
          </a:p>
          <a:p>
            <a:pPr algn="just">
              <a:defRPr/>
            </a:pPr>
            <a:endParaRPr lang="en-GB" sz="2000" b="0" baseline="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7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466725"/>
            <a:ext cx="7772400" cy="604838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008080"/>
                </a:solidFill>
              </a:rPr>
              <a:t>Feature identifiers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6814" y="1219200"/>
          <a:ext cx="6466572" cy="4351338"/>
        </p:xfrm>
        <a:graphic>
          <a:graphicData uri="http://schemas.openxmlformats.org/drawingml/2006/table">
            <a:tbl>
              <a:tblPr/>
              <a:tblGrid>
                <a:gridCol w="2155524"/>
                <a:gridCol w="2155524"/>
                <a:gridCol w="2155524"/>
              </a:tblGrid>
              <a:tr h="290089"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Key name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/>
                        <a:t>Format of the FTId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BB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/>
                        <a:t>Availability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BBB"/>
                    </a:solidFill>
                  </a:tcPr>
                </a:tc>
              </a:tr>
              <a:tr h="1377924">
                <a:tc>
                  <a:txBody>
                    <a:bodyPr/>
                    <a:lstStyle/>
                    <a:p>
                      <a:r>
                        <a:rPr lang="en-GB" sz="1400"/>
                        <a:t>CARBOHYD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CAR_number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Currently only for residues attached to an oligosaccharide structure annotated in the GlycoSuiteDB database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656">
                <a:tc>
                  <a:txBody>
                    <a:bodyPr/>
                    <a:lstStyle/>
                    <a:p>
                      <a:r>
                        <a:rPr lang="en-GB" sz="1400"/>
                        <a:t>CHAIN, PEPTIDE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PRO_number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Any mature polypeptide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656">
                <a:tc>
                  <a:txBody>
                    <a:bodyPr/>
                    <a:lstStyle/>
                    <a:p>
                      <a:r>
                        <a:rPr lang="en-GB" sz="1400"/>
                        <a:t>PROPEP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PRO_number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Any processed propeptide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60357">
                <a:tc>
                  <a:txBody>
                    <a:bodyPr/>
                    <a:lstStyle/>
                    <a:p>
                      <a:r>
                        <a:rPr lang="en-GB" sz="1400" dirty="0"/>
                        <a:t>VARIANT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VAR_number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Currently only for protein sequence variants of </a:t>
                      </a:r>
                      <a:r>
                        <a:rPr lang="en-GB" sz="1400" dirty="0" err="1"/>
                        <a:t>Hominidae</a:t>
                      </a:r>
                      <a:r>
                        <a:rPr lang="en-GB" sz="1400" dirty="0"/>
                        <a:t> (great apes and humans)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7656">
                <a:tc>
                  <a:txBody>
                    <a:bodyPr/>
                    <a:lstStyle/>
                    <a:p>
                      <a:r>
                        <a:rPr lang="en-GB" sz="1400"/>
                        <a:t>VAR_SEQ 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VSP_number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Any sequence with a VAR_SEQ feature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77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466725"/>
            <a:ext cx="7772400" cy="604838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008080"/>
                </a:solidFill>
              </a:rPr>
              <a:t>Feature identifiers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466725"/>
            <a:ext cx="7772400" cy="604838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008080"/>
                </a:solidFill>
              </a:rPr>
              <a:t>Identifiers and nomenclature and other annotation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4" y="1682070"/>
            <a:ext cx="8126361" cy="41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5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466725"/>
            <a:ext cx="7772400" cy="604838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008080"/>
                </a:solidFill>
              </a:rPr>
              <a:t>Summary on </a:t>
            </a:r>
            <a:r>
              <a:rPr lang="en-GB" dirty="0" err="1" smtClean="0">
                <a:solidFill>
                  <a:srgbClr val="008080"/>
                </a:solidFill>
              </a:rPr>
              <a:t>UniProtKB</a:t>
            </a:r>
            <a:r>
              <a:rPr lang="en-GB" dirty="0" smtClean="0">
                <a:solidFill>
                  <a:srgbClr val="008080"/>
                </a:solidFill>
              </a:rPr>
              <a:t> identifiers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095989" y="1214439"/>
            <a:ext cx="642937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There are identifiers for various protein products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GB" sz="2000" b="0" baseline="0" dirty="0" err="1" smtClean="0">
                <a:solidFill>
                  <a:schemeClr val="accent1">
                    <a:lumMod val="50000"/>
                  </a:schemeClr>
                </a:solidFill>
              </a:rPr>
              <a:t>UniProt</a:t>
            </a: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 is planning to provide more “child” entries like we do for the isoforms right now based on the </a:t>
            </a:r>
            <a:r>
              <a:rPr lang="en-GB" sz="2000" b="0" baseline="0" dirty="0" err="1" smtClean="0">
                <a:solidFill>
                  <a:schemeClr val="accent1">
                    <a:lumMod val="50000"/>
                  </a:schemeClr>
                </a:solidFill>
              </a:rPr>
              <a:t>propep</a:t>
            </a: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 and chain features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GB" sz="2000" b="0" baseline="0" dirty="0" err="1" smtClean="0">
                <a:solidFill>
                  <a:schemeClr val="accent1">
                    <a:lumMod val="50000"/>
                  </a:schemeClr>
                </a:solidFill>
              </a:rPr>
              <a:t>UniProt</a:t>
            </a: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 is planning to attach the specific annotation for those alternative protein products in these child entries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If you use Protein2GO, you can already annotate to </a:t>
            </a:r>
            <a:r>
              <a:rPr lang="en-GB" sz="2000" b="0" baseline="0" dirty="0" err="1" smtClean="0">
                <a:solidFill>
                  <a:schemeClr val="accent1">
                    <a:lumMod val="50000"/>
                  </a:schemeClr>
                </a:solidFill>
              </a:rPr>
              <a:t>UniProtKB</a:t>
            </a: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 Q4CVS5, a specific isoform Q4CVS5-1 or feature IDs P62987:PRO_0000396434</a:t>
            </a:r>
          </a:p>
        </p:txBody>
      </p:sp>
    </p:spTree>
    <p:extLst>
      <p:ext uri="{BB962C8B-B14F-4D97-AF65-F5344CB8AC3E}">
        <p14:creationId xmlns:p14="http://schemas.microsoft.com/office/powerpoint/2010/main" val="13963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466725"/>
            <a:ext cx="7772400" cy="604838"/>
          </a:xfrm>
        </p:spPr>
        <p:txBody>
          <a:bodyPr/>
          <a:lstStyle/>
          <a:p>
            <a:pPr eaLnBrk="1" hangingPunct="1"/>
            <a:r>
              <a:rPr lang="en-GB" dirty="0" err="1" smtClean="0">
                <a:solidFill>
                  <a:srgbClr val="008080"/>
                </a:solidFill>
              </a:rPr>
              <a:t>UniProt</a:t>
            </a:r>
            <a:r>
              <a:rPr lang="en-GB" dirty="0" smtClean="0">
                <a:solidFill>
                  <a:srgbClr val="008080"/>
                </a:solidFill>
              </a:rPr>
              <a:t>/EBI and ontologies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095989" y="1214439"/>
            <a:ext cx="642937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Really want to learn all about the available ontologies in order </a:t>
            </a:r>
          </a:p>
          <a:p>
            <a:pPr algn="just">
              <a:defRPr/>
            </a:pP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GB" sz="2000" b="0" baseline="0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o structure more and more of our </a:t>
            </a:r>
            <a:r>
              <a:rPr lang="en-GB" sz="2000" b="0" baseline="0" dirty="0" err="1" smtClean="0">
                <a:solidFill>
                  <a:schemeClr val="accent1">
                    <a:lumMod val="50000"/>
                  </a:schemeClr>
                </a:solidFill>
              </a:rPr>
              <a:t>UniProtKB</a:t>
            </a: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 annotation into ontologies both for our curators to do the annotation “better” and to import/export annotations with other resources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To give guidance at the EBI about the availability of ontologies and the potential use cases for our resources – consistency being key for operability of course!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GB" sz="2000" b="0" baseline="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466725"/>
            <a:ext cx="7772400" cy="604838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008080"/>
                </a:solidFill>
              </a:rPr>
              <a:t>Finally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095989" y="1214439"/>
            <a:ext cx="6429375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n-GB" sz="2800" b="0" baseline="0" dirty="0" smtClean="0">
                <a:solidFill>
                  <a:schemeClr val="accent1">
                    <a:lumMod val="50000"/>
                  </a:schemeClr>
                </a:solidFill>
              </a:rPr>
              <a:t>Acknowledgements to all the </a:t>
            </a:r>
            <a:r>
              <a:rPr lang="en-GB" sz="2800" b="0" baseline="0" dirty="0" err="1" smtClean="0">
                <a:solidFill>
                  <a:schemeClr val="accent1">
                    <a:lumMod val="50000"/>
                  </a:schemeClr>
                </a:solidFill>
              </a:rPr>
              <a:t>UniProt</a:t>
            </a:r>
            <a:r>
              <a:rPr lang="en-GB" sz="2800" b="0" baseline="0" dirty="0" smtClean="0">
                <a:solidFill>
                  <a:schemeClr val="accent1">
                    <a:lumMod val="50000"/>
                  </a:schemeClr>
                </a:solidFill>
              </a:rPr>
              <a:t> staff at EMBL-EBI, PIR and SIB and our funders especially NIH, EMBL and the Swiss Government.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GB" sz="28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GB" sz="2800" b="0" baseline="0" dirty="0" smtClean="0">
                <a:solidFill>
                  <a:schemeClr val="accent1">
                    <a:lumMod val="50000"/>
                  </a:schemeClr>
                </a:solidFill>
              </a:rPr>
              <a:t>Thanks for a really interesting meeting so far</a:t>
            </a:r>
          </a:p>
          <a:p>
            <a:pPr algn="just">
              <a:defRPr/>
            </a:pPr>
            <a:endParaRPr lang="en-GB" sz="28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GB" sz="2800" b="0" baseline="0" dirty="0" smtClean="0">
                <a:solidFill>
                  <a:schemeClr val="accent1">
                    <a:lumMod val="50000"/>
                  </a:schemeClr>
                </a:solidFill>
              </a:rPr>
              <a:t>Looking forward to working with you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GB" sz="2000" b="0" baseline="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466725"/>
            <a:ext cx="7772400" cy="604838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008080"/>
                </a:solidFill>
              </a:rPr>
              <a:t>In </a:t>
            </a:r>
            <a:r>
              <a:rPr lang="en-GB" dirty="0" err="1" smtClean="0">
                <a:solidFill>
                  <a:srgbClr val="008080"/>
                </a:solidFill>
              </a:rPr>
              <a:t>UniProtKB</a:t>
            </a:r>
            <a:r>
              <a:rPr lang="en-GB" dirty="0" smtClean="0">
                <a:solidFill>
                  <a:srgbClr val="008080"/>
                </a:solidFill>
              </a:rPr>
              <a:t>, we </a:t>
            </a:r>
            <a:r>
              <a:rPr lang="en-GB" dirty="0">
                <a:solidFill>
                  <a:srgbClr val="008080"/>
                </a:solidFill>
              </a:rPr>
              <a:t>a</a:t>
            </a:r>
            <a:r>
              <a:rPr lang="en-GB" dirty="0" smtClean="0">
                <a:solidFill>
                  <a:srgbClr val="008080"/>
                </a:solidFill>
              </a:rPr>
              <a:t>im </a:t>
            </a:r>
            <a:r>
              <a:rPr lang="en-GB" dirty="0">
                <a:solidFill>
                  <a:srgbClr val="008080"/>
                </a:solidFill>
              </a:rPr>
              <a:t>t</a:t>
            </a:r>
            <a:r>
              <a:rPr lang="en-GB" dirty="0" smtClean="0">
                <a:solidFill>
                  <a:srgbClr val="008080"/>
                </a:solidFill>
              </a:rPr>
              <a:t>o </a:t>
            </a:r>
            <a:r>
              <a:rPr lang="en-GB" dirty="0">
                <a:solidFill>
                  <a:srgbClr val="008080"/>
                </a:solidFill>
              </a:rPr>
              <a:t>p</a:t>
            </a:r>
            <a:r>
              <a:rPr lang="en-GB" dirty="0" smtClean="0">
                <a:solidFill>
                  <a:srgbClr val="008080"/>
                </a:solidFill>
              </a:rPr>
              <a:t>rovide…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285875" y="1214438"/>
            <a:ext cx="64293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 algn="just">
              <a:buFont typeface="Courier New" pitchFamily="49" charset="0"/>
              <a:buChar char="o"/>
              <a:defRPr/>
            </a:pPr>
            <a:r>
              <a:rPr lang="en-GB" sz="2000" baseline="0" dirty="0">
                <a:solidFill>
                  <a:schemeClr val="accent1">
                    <a:lumMod val="50000"/>
                  </a:schemeClr>
                </a:solidFill>
              </a:rPr>
              <a:t>A high quality protein sequence database</a:t>
            </a:r>
          </a:p>
          <a:p>
            <a:pPr marL="266700" indent="-266700" algn="just">
              <a:defRPr/>
            </a:pP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	A non redundant protein database, with maximal coverage including splice isoforms, disease variants and PTMs. Sequence archiving essential. </a:t>
            </a: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85875" y="3100388"/>
            <a:ext cx="6429375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 algn="just">
              <a:buFont typeface="Courier New" pitchFamily="49" charset="0"/>
              <a:buChar char="o"/>
              <a:defRPr/>
            </a:pPr>
            <a:r>
              <a:rPr lang="en-GB" sz="2000" baseline="0" dirty="0" smtClean="0">
                <a:solidFill>
                  <a:schemeClr val="accent1">
                    <a:lumMod val="50000"/>
                  </a:schemeClr>
                </a:solidFill>
              </a:rPr>
              <a:t>Easy protein </a:t>
            </a:r>
            <a:r>
              <a:rPr lang="en-GB" sz="2000" baseline="0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GB" sz="2000" baseline="0" dirty="0" smtClean="0">
                <a:solidFill>
                  <a:schemeClr val="accent1">
                    <a:lumMod val="50000"/>
                  </a:schemeClr>
                </a:solidFill>
              </a:rPr>
              <a:t>dentification</a:t>
            </a: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marL="266700" indent="-266700" algn="just">
              <a:defRPr/>
            </a:pPr>
            <a:r>
              <a:rPr lang="en-GB" sz="2000" b="0" baseline="0" dirty="0">
                <a:solidFill>
                  <a:schemeClr val="accent1">
                    <a:lumMod val="50000"/>
                  </a:schemeClr>
                </a:solidFill>
              </a:rPr>
              <a:t>	Stable identifiers and consistent nomenclature/controlled vocabularies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85875" y="4368800"/>
            <a:ext cx="64293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 algn="just">
              <a:buFont typeface="Courier New" pitchFamily="49" charset="0"/>
              <a:buChar char="o"/>
              <a:defRPr/>
            </a:pPr>
            <a:r>
              <a:rPr lang="en-GB" sz="2000" baseline="0" dirty="0" smtClean="0">
                <a:solidFill>
                  <a:schemeClr val="accent1">
                    <a:lumMod val="50000"/>
                  </a:schemeClr>
                </a:solidFill>
              </a:rPr>
              <a:t>Thorough protein </a:t>
            </a:r>
            <a:r>
              <a:rPr lang="en-GB" sz="2000" baseline="0" dirty="0">
                <a:solidFill>
                  <a:schemeClr val="accent1">
                    <a:lumMod val="50000"/>
                  </a:schemeClr>
                </a:solidFill>
              </a:rPr>
              <a:t>annotation</a:t>
            </a:r>
          </a:p>
          <a:p>
            <a:pPr marL="266700" indent="-266700" algn="just">
              <a:defRPr/>
            </a:pPr>
            <a:r>
              <a:rPr lang="en-GB" sz="2000" b="0" baseline="0" dirty="0">
                <a:solidFill>
                  <a:schemeClr val="accent1">
                    <a:lumMod val="50000"/>
                  </a:schemeClr>
                </a:solidFill>
              </a:rPr>
              <a:t>	Detailed information on protein function, biological processes, molecular interactions and pathways cross-referenced to external </a:t>
            </a: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sources</a:t>
            </a:r>
            <a:endParaRPr lang="en-GB" sz="2000" b="0" baseline="0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466725"/>
            <a:ext cx="7772400" cy="604838"/>
          </a:xfrm>
        </p:spPr>
        <p:txBody>
          <a:bodyPr/>
          <a:lstStyle/>
          <a:p>
            <a:pPr eaLnBrk="1" hangingPunct="1"/>
            <a:r>
              <a:rPr lang="en-GB" dirty="0" err="1" smtClean="0">
                <a:solidFill>
                  <a:srgbClr val="008080"/>
                </a:solidFill>
              </a:rPr>
              <a:t>UniProtKB</a:t>
            </a:r>
            <a:r>
              <a:rPr lang="en-GB" dirty="0" smtClean="0">
                <a:solidFill>
                  <a:srgbClr val="008080"/>
                </a:solidFill>
              </a:rPr>
              <a:t> sequence sources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256378" y="1479909"/>
            <a:ext cx="64293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GB" sz="2000" baseline="0" dirty="0" smtClean="0">
                <a:solidFill>
                  <a:schemeClr val="accent1">
                    <a:lumMod val="50000"/>
                  </a:schemeClr>
                </a:solidFill>
              </a:rPr>
              <a:t>INSDC – </a:t>
            </a: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ENA/</a:t>
            </a:r>
            <a:r>
              <a:rPr lang="en-GB" sz="2000" b="0" baseline="0" dirty="0" err="1" smtClean="0">
                <a:solidFill>
                  <a:schemeClr val="accent1">
                    <a:lumMod val="50000"/>
                  </a:schemeClr>
                </a:solidFill>
              </a:rPr>
              <a:t>GenBank</a:t>
            </a: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/DDBJ entries with CDS annotations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GB" sz="2000" baseline="0" dirty="0" smtClean="0">
                <a:solidFill>
                  <a:schemeClr val="accent1">
                    <a:lumMod val="50000"/>
                  </a:schemeClr>
                </a:solidFill>
              </a:rPr>
              <a:t>ENSEMBL – </a:t>
            </a: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Vertebrates and now Genomes including plants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GB" sz="2000" baseline="0" dirty="0" err="1" smtClean="0">
                <a:solidFill>
                  <a:schemeClr val="accent1">
                    <a:lumMod val="50000"/>
                  </a:schemeClr>
                </a:solidFill>
              </a:rPr>
              <a:t>RefSeq</a:t>
            </a:r>
            <a:r>
              <a:rPr lang="en-GB" sz="2000" baseline="0" dirty="0" smtClean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all mapping done, now comparing what is additional/more up to date/better supported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Open to new collaborations!!</a:t>
            </a:r>
            <a:endParaRPr lang="en-GB" sz="200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marL="266700" indent="-266700" algn="just">
              <a:defRPr/>
            </a:pPr>
            <a:r>
              <a:rPr lang="en-GB" sz="2000" b="0" baseline="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endParaRPr lang="en-GB" sz="2000" b="0" baseline="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466725"/>
            <a:ext cx="7772400" cy="604838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008080"/>
                </a:solidFill>
              </a:rPr>
              <a:t>Canonical sequence concept (1)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405707" y="1052205"/>
            <a:ext cx="6429375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sz="2000" b="0" baseline="0" dirty="0" err="1" smtClean="0">
                <a:solidFill>
                  <a:schemeClr val="accent1">
                    <a:lumMod val="50000"/>
                  </a:schemeClr>
                </a:solidFill>
              </a:rPr>
              <a:t>UniProtKB</a:t>
            </a: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/Swiss-</a:t>
            </a:r>
            <a:r>
              <a:rPr lang="en-GB" sz="2000" b="0" baseline="0" dirty="0" err="1" smtClean="0">
                <a:solidFill>
                  <a:schemeClr val="accent1">
                    <a:lumMod val="50000"/>
                  </a:schemeClr>
                </a:solidFill>
              </a:rPr>
              <a:t>Prot</a:t>
            </a: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 policy is to describe all the protein products encoded by one gene in a given species in a single entry.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defRPr/>
            </a:pPr>
            <a:r>
              <a:rPr lang="en-GB" sz="2000" baseline="0" dirty="0" smtClean="0">
                <a:solidFill>
                  <a:schemeClr val="accent1">
                    <a:lumMod val="50000"/>
                  </a:schemeClr>
                </a:solidFill>
              </a:rPr>
              <a:t>Criteria for choosing the canonical sequence</a:t>
            </a: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 -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It is most prevalent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It is the most similar to orthologous sequences in other species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By virtue of its length or amino acid composition, it allows the clearest description of domains, isoforms, polymorphisms, post-translational </a:t>
            </a:r>
            <a:r>
              <a:rPr lang="en-GB" sz="2000" b="0" baseline="0" dirty="0" err="1" smtClean="0">
                <a:solidFill>
                  <a:schemeClr val="accent1">
                    <a:lumMod val="50000"/>
                  </a:schemeClr>
                </a:solidFill>
              </a:rPr>
              <a:t>modications</a:t>
            </a: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000" b="0" baseline="0" dirty="0" err="1" smtClean="0">
                <a:solidFill>
                  <a:schemeClr val="accent1">
                    <a:lumMod val="50000"/>
                  </a:schemeClr>
                </a:solidFill>
              </a:rPr>
              <a:t>etc</a:t>
            </a:r>
            <a:endParaRPr lang="en-GB" sz="2000" b="0" baseline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In absence of any information, we choose the longest sequence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GB" sz="2000" baseline="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3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466725"/>
            <a:ext cx="7772400" cy="604838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008080"/>
                </a:solidFill>
              </a:rPr>
              <a:t>Canonical sequence concept (2)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405707" y="1052205"/>
            <a:ext cx="6429375" cy="552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Differences to other sequence sources and alternative protein products are documented in the ‘Sequence annotation (Features)’ section</a:t>
            </a:r>
          </a:p>
          <a:p>
            <a:pPr algn="just">
              <a:defRPr/>
            </a:pP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defRPr/>
            </a:pP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In this context: CHAIN, PROPEP, PEPTIDE, VAR_SEQ</a:t>
            </a:r>
          </a:p>
          <a:p>
            <a:pPr algn="just">
              <a:defRPr/>
            </a:pP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defRPr/>
            </a:pP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Annotation for these are in the alternative products and general annotation sections of the </a:t>
            </a:r>
            <a:r>
              <a:rPr lang="en-GB" sz="2000" b="0" baseline="0" dirty="0" err="1" smtClean="0">
                <a:solidFill>
                  <a:schemeClr val="accent1">
                    <a:lumMod val="50000"/>
                  </a:schemeClr>
                </a:solidFill>
              </a:rPr>
              <a:t>UniProtKB</a:t>
            </a: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 record. </a:t>
            </a:r>
          </a:p>
          <a:p>
            <a:pPr algn="just">
              <a:defRPr/>
            </a:pP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defRPr/>
            </a:pP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The various </a:t>
            </a:r>
            <a:r>
              <a:rPr lang="en-GB" sz="2000" b="0" baseline="0" dirty="0" err="1" smtClean="0">
                <a:solidFill>
                  <a:schemeClr val="accent1">
                    <a:lumMod val="50000"/>
                  </a:schemeClr>
                </a:solidFill>
              </a:rPr>
              <a:t>UniProtKB</a:t>
            </a: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 distribution formats (flat text, XML, RDF) display only the canonical sequence but the website displays the canonical sequences and the isoforms.</a:t>
            </a:r>
            <a:endParaRPr lang="en-GB" sz="20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GB" sz="2000" baseline="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466725"/>
            <a:ext cx="7772400" cy="604838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008080"/>
                </a:solidFill>
              </a:rPr>
              <a:t>Canonical sequence concept (3)</a:t>
            </a: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405707" y="1052205"/>
            <a:ext cx="642937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Isoform sequences can be downloaded in FASTA format from our FTP download index page (choose the file: Isoform sequences)</a:t>
            </a:r>
          </a:p>
          <a:p>
            <a:pPr algn="just">
              <a:defRPr/>
            </a:pP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defRPr/>
            </a:pPr>
            <a:r>
              <a:rPr lang="en-GB" sz="2000" b="0" baseline="0" dirty="0" smtClean="0">
                <a:solidFill>
                  <a:schemeClr val="accent1">
                    <a:lumMod val="50000"/>
                  </a:schemeClr>
                </a:solidFill>
              </a:rPr>
              <a:t>Query-derived sets of canonical sequences along or canonical and isoform sequences can also be downloaded in FASTA format through the website (see FAQ 30)</a:t>
            </a:r>
          </a:p>
          <a:p>
            <a:pPr algn="just">
              <a:defRPr/>
            </a:pPr>
            <a:endParaRPr lang="en-GB" sz="2000" b="0" baseline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defRPr/>
            </a:pPr>
            <a:endParaRPr lang="en-GB" sz="2000" b="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defRPr/>
            </a:pPr>
            <a:r>
              <a:rPr lang="en-GB" sz="2000" baseline="0" dirty="0" smtClean="0">
                <a:solidFill>
                  <a:schemeClr val="accent1">
                    <a:lumMod val="50000"/>
                  </a:schemeClr>
                </a:solidFill>
              </a:rPr>
              <a:t>This is done using our sequence and feature identifiers.</a:t>
            </a:r>
            <a:endParaRPr lang="en-GB" sz="2000" baseline="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GB" sz="2000" baseline="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9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466725"/>
            <a:ext cx="7772400" cy="604838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rgbClr val="008080"/>
                </a:solidFill>
              </a:rPr>
              <a:t>Sequence identifiers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881" y="1718786"/>
            <a:ext cx="8768239" cy="3420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44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9" y="1"/>
            <a:ext cx="8013559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1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209800" y="6375400"/>
            <a:ext cx="2895600" cy="228600"/>
          </a:xfrm>
          <a:noFill/>
        </p:spPr>
        <p:txBody>
          <a:bodyPr/>
          <a:lstStyle/>
          <a:p>
            <a:r>
              <a:rPr lang="de-DE" smtClean="0">
                <a:ea typeface="Geneva"/>
                <a:cs typeface="Geneva"/>
              </a:rPr>
              <a:t>Master headline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038600" y="434066"/>
            <a:ext cx="538163" cy="244930"/>
          </a:xfrm>
          <a:prstGeom prst="roundRect">
            <a:avLst>
              <a:gd name="adj" fmla="val 22072"/>
            </a:avLst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672317" y="744423"/>
            <a:ext cx="770845" cy="244930"/>
          </a:xfrm>
          <a:prstGeom prst="roundRect">
            <a:avLst>
              <a:gd name="adj" fmla="val 22072"/>
            </a:avLst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97769" y="2090056"/>
            <a:ext cx="1085737" cy="244930"/>
          </a:xfrm>
          <a:prstGeom prst="roundRect">
            <a:avLst>
              <a:gd name="adj" fmla="val 22072"/>
            </a:avLst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/>
          <a:srcRect t="11129" r="6250" b="14516"/>
          <a:stretch>
            <a:fillRect/>
          </a:stretch>
        </p:blipFill>
        <p:spPr bwMode="auto">
          <a:xfrm>
            <a:off x="1" y="0"/>
            <a:ext cx="7162800" cy="687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2209800" y="63754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de-DE" smtClean="0"/>
              <a:t>Master headline</a:t>
            </a:r>
            <a:endParaRPr lang="de-DE"/>
          </a:p>
        </p:txBody>
      </p:sp>
      <p:grpSp>
        <p:nvGrpSpPr>
          <p:cNvPr id="20" name="Group 19"/>
          <p:cNvGrpSpPr/>
          <p:nvPr/>
        </p:nvGrpSpPr>
        <p:grpSpPr>
          <a:xfrm>
            <a:off x="631371" y="635000"/>
            <a:ext cx="1527629" cy="5949950"/>
            <a:chOff x="732971" y="1428750"/>
            <a:chExt cx="1413329" cy="53594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732971" y="1428750"/>
              <a:ext cx="1400629" cy="317500"/>
            </a:xfrm>
            <a:prstGeom prst="roundRect">
              <a:avLst>
                <a:gd name="adj" fmla="val 22072"/>
              </a:avLst>
            </a:prstGeom>
            <a:noFill/>
            <a:ln w="38100" cap="flat" cmpd="sng" algn="ctr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742496" y="5419725"/>
              <a:ext cx="1400629" cy="317500"/>
            </a:xfrm>
            <a:prstGeom prst="roundRect">
              <a:avLst>
                <a:gd name="adj" fmla="val 22072"/>
              </a:avLst>
            </a:prstGeom>
            <a:noFill/>
            <a:ln w="38100" cap="flat" cmpd="sng" algn="ctr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45671" y="5949950"/>
              <a:ext cx="1400629" cy="317500"/>
            </a:xfrm>
            <a:prstGeom prst="roundRect">
              <a:avLst>
                <a:gd name="adj" fmla="val 22072"/>
              </a:avLst>
            </a:prstGeom>
            <a:noFill/>
            <a:ln w="38100" cap="flat" cmpd="sng" algn="ctr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732971" y="6470650"/>
              <a:ext cx="1400629" cy="317500"/>
            </a:xfrm>
            <a:prstGeom prst="roundRect">
              <a:avLst>
                <a:gd name="adj" fmla="val 22072"/>
              </a:avLst>
            </a:prstGeom>
            <a:noFill/>
            <a:ln w="38100" cap="flat" cmpd="sng" algn="ctr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18739" y="660400"/>
            <a:ext cx="568961" cy="5902778"/>
            <a:chOff x="2529839" y="1428750"/>
            <a:chExt cx="568961" cy="5337628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2529839" y="1428750"/>
              <a:ext cx="556261" cy="295728"/>
            </a:xfrm>
            <a:prstGeom prst="roundRect">
              <a:avLst>
                <a:gd name="adj" fmla="val 22072"/>
              </a:avLst>
            </a:prstGeom>
            <a:noFill/>
            <a:ln w="38100" cap="flat" cmpd="sng" algn="ctr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539364" y="5419725"/>
              <a:ext cx="556261" cy="295728"/>
            </a:xfrm>
            <a:prstGeom prst="roundRect">
              <a:avLst>
                <a:gd name="adj" fmla="val 22072"/>
              </a:avLst>
            </a:prstGeom>
            <a:noFill/>
            <a:ln w="38100" cap="flat" cmpd="sng" algn="ctr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2542539" y="5949950"/>
              <a:ext cx="556261" cy="295728"/>
            </a:xfrm>
            <a:prstGeom prst="roundRect">
              <a:avLst>
                <a:gd name="adj" fmla="val 22072"/>
              </a:avLst>
            </a:prstGeom>
            <a:noFill/>
            <a:ln w="38100" cap="flat" cmpd="sng" algn="ctr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2529839" y="6470650"/>
              <a:ext cx="556261" cy="295728"/>
            </a:xfrm>
            <a:prstGeom prst="roundRect">
              <a:avLst>
                <a:gd name="adj" fmla="val 22072"/>
              </a:avLst>
            </a:prstGeom>
            <a:noFill/>
            <a:ln w="38100" cap="flat" cmpd="sng" algn="ctr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41369" y="657225"/>
            <a:ext cx="469901" cy="5918653"/>
            <a:chOff x="3169919" y="1428750"/>
            <a:chExt cx="469901" cy="5337628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3169919" y="1428750"/>
              <a:ext cx="457201" cy="295728"/>
            </a:xfrm>
            <a:prstGeom prst="roundRect">
              <a:avLst>
                <a:gd name="adj" fmla="val 22072"/>
              </a:avLst>
            </a:prstGeom>
            <a:noFill/>
            <a:ln w="38100" cap="flat" cmpd="sng" algn="ctr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3179444" y="5419725"/>
              <a:ext cx="457201" cy="295728"/>
            </a:xfrm>
            <a:prstGeom prst="roundRect">
              <a:avLst>
                <a:gd name="adj" fmla="val 22072"/>
              </a:avLst>
            </a:prstGeom>
            <a:noFill/>
            <a:ln w="38100" cap="flat" cmpd="sng" algn="ctr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3182619" y="5949950"/>
              <a:ext cx="457201" cy="295728"/>
            </a:xfrm>
            <a:prstGeom prst="roundRect">
              <a:avLst>
                <a:gd name="adj" fmla="val 22072"/>
              </a:avLst>
            </a:prstGeom>
            <a:noFill/>
            <a:ln w="38100" cap="flat" cmpd="sng" algn="ctr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3169919" y="6470650"/>
              <a:ext cx="457201" cy="295728"/>
            </a:xfrm>
            <a:prstGeom prst="roundRect">
              <a:avLst>
                <a:gd name="adj" fmla="val 22072"/>
              </a:avLst>
            </a:prstGeom>
            <a:noFill/>
            <a:ln w="38100" cap="flat" cmpd="sng" algn="ctr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66209" y="666750"/>
            <a:ext cx="546101" cy="5918653"/>
            <a:chOff x="3718559" y="1428750"/>
            <a:chExt cx="546101" cy="533762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718559" y="1428750"/>
              <a:ext cx="533401" cy="295728"/>
            </a:xfrm>
            <a:prstGeom prst="roundRect">
              <a:avLst>
                <a:gd name="adj" fmla="val 22072"/>
              </a:avLst>
            </a:prstGeom>
            <a:noFill/>
            <a:ln w="38100" cap="flat" cmpd="sng" algn="ctr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3728084" y="5419725"/>
              <a:ext cx="533401" cy="295728"/>
            </a:xfrm>
            <a:prstGeom prst="roundRect">
              <a:avLst>
                <a:gd name="adj" fmla="val 22072"/>
              </a:avLst>
            </a:prstGeom>
            <a:noFill/>
            <a:ln w="38100" cap="flat" cmpd="sng" algn="ctr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3731259" y="5949950"/>
              <a:ext cx="533401" cy="295728"/>
            </a:xfrm>
            <a:prstGeom prst="roundRect">
              <a:avLst>
                <a:gd name="adj" fmla="val 22072"/>
              </a:avLst>
            </a:prstGeom>
            <a:noFill/>
            <a:ln w="38100" cap="flat" cmpd="sng" algn="ctr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3718559" y="6470650"/>
              <a:ext cx="533401" cy="295728"/>
            </a:xfrm>
            <a:prstGeom prst="roundRect">
              <a:avLst>
                <a:gd name="adj" fmla="val 22072"/>
              </a:avLst>
            </a:prstGeom>
            <a:noFill/>
            <a:ln w="38100" cap="flat" cmpd="sng" algn="ctr">
              <a:solidFill>
                <a:srgbClr val="33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4" name="Rounded Rectangle 23"/>
          <p:cNvSpPr/>
          <p:nvPr/>
        </p:nvSpPr>
        <p:spPr bwMode="auto">
          <a:xfrm>
            <a:off x="4552950" y="5110479"/>
            <a:ext cx="1019175" cy="1223645"/>
          </a:xfrm>
          <a:prstGeom prst="roundRect">
            <a:avLst>
              <a:gd name="adj" fmla="val 22072"/>
            </a:avLst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24951</TotalTime>
  <Words>645</Words>
  <Application>Microsoft Office PowerPoint</Application>
  <PresentationFormat>On-screen Show (4:3)</PresentationFormat>
  <Paragraphs>94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PowerPoint Presentation</vt:lpstr>
      <vt:lpstr>In UniProtKB, we aim to provide…</vt:lpstr>
      <vt:lpstr>UniProtKB sequence sources</vt:lpstr>
      <vt:lpstr>Canonical sequence concept (1)</vt:lpstr>
      <vt:lpstr>Canonical sequence concept (2)</vt:lpstr>
      <vt:lpstr>Canonical sequence concept (3)</vt:lpstr>
      <vt:lpstr>Sequence identifiers</vt:lpstr>
      <vt:lpstr>PowerPoint Presentation</vt:lpstr>
      <vt:lpstr>PowerPoint Presentation</vt:lpstr>
      <vt:lpstr>PowerPoint Presentation</vt:lpstr>
      <vt:lpstr>Feature identifiers</vt:lpstr>
      <vt:lpstr>Feature identifiers</vt:lpstr>
      <vt:lpstr>Feature identifiers </vt:lpstr>
      <vt:lpstr>Identifiers and nomenclature and other annotation</vt:lpstr>
      <vt:lpstr>Summary on UniProtKB identifiers</vt:lpstr>
      <vt:lpstr>UniProt/EBI and ontologies</vt:lpstr>
      <vt:lpstr>Finally</vt:lpstr>
    </vt:vector>
  </TitlesOfParts>
  <Company>EMBL-EBI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UniProt &amp; InterPro</dc:title>
  <dc:creator>orchard;Duncan Legge</dc:creator>
  <cp:keywords>EBI; UniProt; InterPro; Annotation; protein; family; portal; bioinformatics</cp:keywords>
  <dc:description>duncan.legge@ebi.ac.uk</dc:description>
  <cp:lastModifiedBy>phismithApril2</cp:lastModifiedBy>
  <cp:revision>1252</cp:revision>
  <cp:lastPrinted>2012-02-02T14:21:58Z</cp:lastPrinted>
  <dcterms:created xsi:type="dcterms:W3CDTF">2005-04-28T09:45:23Z</dcterms:created>
  <dcterms:modified xsi:type="dcterms:W3CDTF">2013-05-16T12:52:33Z</dcterms:modified>
</cp:coreProperties>
</file>