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5" d="100"/>
          <a:sy n="55" d="100"/>
        </p:scale>
        <p:origin x="-1032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E7DD-D8F9-EA47-A5BB-B2E3CDF33D4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A245-F0DF-D443-A06B-46DD99C50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8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E7DD-D8F9-EA47-A5BB-B2E3CDF33D4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A245-F0DF-D443-A06B-46DD99C50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1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E7DD-D8F9-EA47-A5BB-B2E3CDF33D4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A245-F0DF-D443-A06B-46DD99C50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96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E7DD-D8F9-EA47-A5BB-B2E3CDF33D4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A245-F0DF-D443-A06B-46DD99C50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1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E7DD-D8F9-EA47-A5BB-B2E3CDF33D4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A245-F0DF-D443-A06B-46DD99C50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0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E7DD-D8F9-EA47-A5BB-B2E3CDF33D4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A245-F0DF-D443-A06B-46DD99C50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1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E7DD-D8F9-EA47-A5BB-B2E3CDF33D4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A245-F0DF-D443-A06B-46DD99C50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3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E7DD-D8F9-EA47-A5BB-B2E3CDF33D4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A245-F0DF-D443-A06B-46DD99C50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08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E7DD-D8F9-EA47-A5BB-B2E3CDF33D4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A245-F0DF-D443-A06B-46DD99C50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3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E7DD-D8F9-EA47-A5BB-B2E3CDF33D4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A245-F0DF-D443-A06B-46DD99C50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1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FE7DD-D8F9-EA47-A5BB-B2E3CDF33D4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2A245-F0DF-D443-A06B-46DD99C50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0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FE7DD-D8F9-EA47-A5BB-B2E3CDF33D47}" type="datetimeFigureOut">
              <a:rPr lang="en-US" smtClean="0"/>
              <a:t>5/15/2013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2A245-F0DF-D443-A06B-46DD99C507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4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GO/PO interconnections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Tanya Berardini</a:t>
            </a:r>
          </a:p>
          <a:p>
            <a:r>
              <a:rPr lang="en-US" dirty="0" smtClean="0"/>
              <a:t>GO Ontology Developer</a:t>
            </a:r>
          </a:p>
          <a:p>
            <a:r>
              <a:rPr lang="en-US" dirty="0" smtClean="0"/>
              <a:t>TAIR Annotator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83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terms with PO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Biological Process:  esp. Developmental Process</a:t>
            </a:r>
          </a:p>
          <a:p>
            <a:pPr lvl="1"/>
            <a:r>
              <a:rPr lang="en-US" dirty="0" smtClean="0"/>
              <a:t>Ex. flower development</a:t>
            </a:r>
          </a:p>
          <a:p>
            <a:r>
              <a:rPr lang="en-US" dirty="0" smtClean="0"/>
              <a:t>Cellular Component</a:t>
            </a:r>
          </a:p>
          <a:p>
            <a:pPr lvl="1"/>
            <a:r>
              <a:rPr lang="en-US" dirty="0" smtClean="0"/>
              <a:t>Ex. root hair tip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033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Prot</a:t>
            </a:r>
            <a:r>
              <a:rPr lang="hu-HU" dirty="0" smtClean="0"/>
              <a:t>égé</a:t>
            </a:r>
            <a:r>
              <a:rPr lang="en-US" dirty="0" smtClean="0"/>
              <a:t> 4.3</a:t>
            </a:r>
            <a:endParaRPr lang="en-US" dirty="0"/>
          </a:p>
        </p:txBody>
      </p:sp>
      <p:pic>
        <p:nvPicPr>
          <p:cNvPr id="4" name="Content Placeholder 3" descr="protege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4" b="4694"/>
          <a:stretch>
            <a:fillRect/>
          </a:stretch>
        </p:blipFill>
        <p:spPr>
          <a:xfrm>
            <a:off x="-7441" y="1259420"/>
            <a:ext cx="9151441" cy="5032940"/>
          </a:xfrm>
          <a:ln w="3175" cmpd="sng">
            <a:solidFill>
              <a:schemeClr val="tx1"/>
            </a:solidFill>
          </a:ln>
        </p:spPr>
      </p:pic>
      <p:pic>
        <p:nvPicPr>
          <p:cNvPr id="6" name="Picture 5" descr="proteg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95" t="52800" b="13896"/>
          <a:stretch/>
        </p:blipFill>
        <p:spPr>
          <a:xfrm>
            <a:off x="32844" y="2060639"/>
            <a:ext cx="9111155" cy="3372714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864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logical definitions using PO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863" y="1600200"/>
            <a:ext cx="8797444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Biological Process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600" dirty="0" smtClean="0"/>
              <a:t>[Term]</a:t>
            </a:r>
          </a:p>
          <a:p>
            <a:pPr marL="457200" lvl="1" indent="0">
              <a:buNone/>
            </a:pPr>
            <a:r>
              <a:rPr lang="en-US" sz="2600" dirty="0" smtClean="0"/>
              <a:t>id: GO:0009908 ! flower development</a:t>
            </a:r>
          </a:p>
          <a:p>
            <a:pPr marL="457200" lvl="1" indent="0">
              <a:buNone/>
            </a:pPr>
            <a:r>
              <a:rPr lang="en-US" sz="2600" dirty="0" smtClean="0"/>
              <a:t>subset: </a:t>
            </a:r>
            <a:r>
              <a:rPr lang="en-US" sz="2600" dirty="0" err="1" smtClean="0"/>
              <a:t>goslim_plant</a:t>
            </a:r>
            <a:endParaRPr lang="en-US" sz="2600" dirty="0" smtClean="0"/>
          </a:p>
          <a:p>
            <a:pPr marL="457200" lvl="1" indent="0">
              <a:buNone/>
            </a:pPr>
            <a:r>
              <a:rPr lang="en-US" sz="2600" dirty="0" err="1" smtClean="0"/>
              <a:t>intersection_of</a:t>
            </a:r>
            <a:r>
              <a:rPr lang="en-US" sz="2600" dirty="0" smtClean="0"/>
              <a:t>: GO:0048856 ! anatomical structure development</a:t>
            </a:r>
          </a:p>
          <a:p>
            <a:pPr marL="457200" lvl="1" indent="0">
              <a:buNone/>
            </a:pPr>
            <a:r>
              <a:rPr lang="en-US" sz="2600" dirty="0" err="1" smtClean="0"/>
              <a:t>intersection_of</a:t>
            </a:r>
            <a:r>
              <a:rPr lang="en-US" sz="2600" dirty="0" smtClean="0"/>
              <a:t>: RO:0002296 PO:0009046 ! results in development of flower</a:t>
            </a:r>
          </a:p>
          <a:p>
            <a:r>
              <a:rPr lang="en-US" dirty="0" smtClean="0"/>
              <a:t>Cellular Component</a:t>
            </a:r>
          </a:p>
          <a:p>
            <a:pPr marL="0" indent="0">
              <a:buNone/>
            </a:pPr>
            <a:r>
              <a:rPr lang="nl-NL" dirty="0" smtClean="0"/>
              <a:t>	</a:t>
            </a:r>
            <a:r>
              <a:rPr lang="nl-NL" sz="2600" dirty="0" smtClean="0"/>
              <a:t>[Term]</a:t>
            </a:r>
          </a:p>
          <a:p>
            <a:pPr marL="0" indent="0">
              <a:buNone/>
            </a:pPr>
            <a:r>
              <a:rPr lang="nl-NL" sz="2600" dirty="0"/>
              <a:t>	</a:t>
            </a:r>
            <a:r>
              <a:rPr lang="nl-NL" sz="2600" dirty="0" err="1" smtClean="0"/>
              <a:t>id</a:t>
            </a:r>
            <a:r>
              <a:rPr lang="nl-NL" sz="2600" dirty="0" smtClean="0"/>
              <a:t>: GO:0035619 ! root hair tip</a:t>
            </a:r>
          </a:p>
          <a:p>
            <a:pPr marL="0" indent="0">
              <a:buNone/>
            </a:pPr>
            <a:r>
              <a:rPr lang="nl-NL" sz="2600" dirty="0"/>
              <a:t>	</a:t>
            </a:r>
            <a:r>
              <a:rPr lang="nl-NL" sz="2600" dirty="0" err="1" smtClean="0"/>
              <a:t>intersection_of</a:t>
            </a:r>
            <a:r>
              <a:rPr lang="nl-NL" sz="2600" dirty="0" smtClean="0"/>
              <a:t>: GO:0044463 ! </a:t>
            </a:r>
            <a:r>
              <a:rPr lang="nl-NL" sz="2600" dirty="0" err="1" smtClean="0"/>
              <a:t>cell</a:t>
            </a:r>
            <a:r>
              <a:rPr lang="nl-NL" sz="2600" dirty="0" smtClean="0"/>
              <a:t> </a:t>
            </a:r>
            <a:r>
              <a:rPr lang="nl-NL" sz="2600" dirty="0" err="1" smtClean="0"/>
              <a:t>projection</a:t>
            </a:r>
            <a:r>
              <a:rPr lang="nl-NL" sz="2600" dirty="0" smtClean="0"/>
              <a:t> part</a:t>
            </a:r>
          </a:p>
          <a:p>
            <a:pPr marL="0" indent="0">
              <a:buNone/>
            </a:pPr>
            <a:r>
              <a:rPr lang="nl-NL" sz="2600" dirty="0"/>
              <a:t>	</a:t>
            </a:r>
            <a:r>
              <a:rPr lang="nl-NL" sz="2600" dirty="0" err="1" smtClean="0"/>
              <a:t>intersection_of</a:t>
            </a:r>
            <a:r>
              <a:rPr lang="nl-NL" sz="2600" dirty="0" smtClean="0"/>
              <a:t>: BFO:0000050 PO:0025164 ! </a:t>
            </a:r>
            <a:r>
              <a:rPr lang="nl-NL" sz="2600" dirty="0" err="1" smtClean="0"/>
              <a:t>part_of</a:t>
            </a:r>
            <a:r>
              <a:rPr lang="nl-NL" sz="2600" dirty="0" smtClean="0"/>
              <a:t> root </a:t>
            </a:r>
            <a:r>
              <a:rPr lang="nl-NL" sz="2600" dirty="0" err="1" smtClean="0"/>
              <a:t>epidermal</a:t>
            </a:r>
            <a:r>
              <a:rPr lang="nl-NL" sz="2600" dirty="0" smtClean="0"/>
              <a:t> </a:t>
            </a:r>
            <a:r>
              <a:rPr lang="nl-NL" sz="2600" dirty="0" err="1" smtClean="0"/>
              <a:t>cell</a:t>
            </a:r>
            <a:endParaRPr lang="en-US" sz="2600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664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Status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152 logical definitions in file that is separate from the main GO </a:t>
            </a:r>
          </a:p>
        </p:txBody>
      </p:sp>
    </p:spTree>
    <p:extLst>
      <p:ext uri="{BB962C8B-B14F-4D97-AF65-F5344CB8AC3E}">
        <p14:creationId xmlns:p14="http://schemas.microsoft.com/office/powerpoint/2010/main" val="299596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Integrate GO/PO logical definitions into main GO file</a:t>
            </a:r>
          </a:p>
          <a:p>
            <a:r>
              <a:rPr lang="en-US" dirty="0" smtClean="0"/>
              <a:t>Add a new </a:t>
            </a:r>
            <a:r>
              <a:rPr lang="en-US" dirty="0" err="1" smtClean="0"/>
              <a:t>TermGenie</a:t>
            </a:r>
            <a:r>
              <a:rPr lang="en-US" dirty="0" smtClean="0"/>
              <a:t> template/s for PO-related GO terms</a:t>
            </a:r>
          </a:p>
          <a:p>
            <a:pPr lvl="1"/>
            <a:r>
              <a:rPr lang="en-US" dirty="0" err="1" smtClean="0"/>
              <a:t>go.termgenie.org</a:t>
            </a:r>
            <a:endParaRPr lang="en-US" dirty="0" smtClean="0"/>
          </a:p>
          <a:p>
            <a:r>
              <a:rPr lang="en-US" dirty="0" smtClean="0"/>
              <a:t>TG templates will facilitate automatic placement of such terms in the GO hierarchy based on existing related GO terms and the current PO structure</a:t>
            </a:r>
          </a:p>
          <a:p>
            <a:r>
              <a:rPr lang="en-US" dirty="0" smtClean="0"/>
              <a:t>Changes in the PO will be reflected by changes in the related GO terms, if such changes are necessary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0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120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GO/PO interconnections</vt:lpstr>
      <vt:lpstr>GO terms with PO references</vt:lpstr>
      <vt:lpstr>Protégé 4.3</vt:lpstr>
      <vt:lpstr>GO logical definitions using PO</vt:lpstr>
      <vt:lpstr>Current Status </vt:lpstr>
      <vt:lpstr>Future Plans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GO/PO interconnections</dc:title>
  <dc:creator>Tanya Berardini</dc:creator>
  <cp:lastModifiedBy>phismithApril2</cp:lastModifiedBy>
  <cp:revision>7</cp:revision>
  <dcterms:created xsi:type="dcterms:W3CDTF">2013-05-14T18:33:11Z</dcterms:created>
  <dcterms:modified xsi:type="dcterms:W3CDTF">2013-05-15T15:30:13Z</dcterms:modified>
</cp:coreProperties>
</file>