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3" r:id="rId5"/>
    <p:sldId id="262" r:id="rId6"/>
    <p:sldId id="266" r:id="rId7"/>
    <p:sldId id="268" r:id="rId8"/>
    <p:sldId id="260" r:id="rId9"/>
    <p:sldId id="285" r:id="rId10"/>
    <p:sldId id="275" r:id="rId11"/>
    <p:sldId id="278" r:id="rId12"/>
    <p:sldId id="261" r:id="rId13"/>
    <p:sldId id="277" r:id="rId14"/>
    <p:sldId id="280" r:id="rId15"/>
    <p:sldId id="279" r:id="rId16"/>
    <p:sldId id="265" r:id="rId17"/>
    <p:sldId id="267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03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BAD9F-B963-3743-8EDA-4F9A15999A4B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1BE64-FC42-E445-B958-69AAF066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courtesy</a:t>
            </a:r>
            <a:r>
              <a:rPr lang="en-US" baseline="0" dirty="0" smtClean="0"/>
              <a:t> of Barry Smith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BE64-FC42-E445-B958-69AAF0667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</a:t>
            </a:r>
            <a:r>
              <a:rPr lang="en-US" baseline="0" dirty="0" smtClean="0"/>
              <a:t> is not interaction, why would someone bother to study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BE64-FC42-E445-B958-69AAF06678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population or community quality may depend on the qualities of individual organisms in the population</a:t>
            </a:r>
            <a:r>
              <a:rPr lang="en-US" baseline="0" dirty="0" smtClean="0"/>
              <a:t> or </a:t>
            </a:r>
            <a:r>
              <a:rPr lang="en-US" dirty="0" smtClean="0"/>
              <a:t>community, but cannot be measured or described for a single individual.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BE64-FC42-E445-B958-69AAF0667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population or community could be considered an integrated living</a:t>
            </a:r>
            <a:r>
              <a:rPr lang="en-US" baseline="0" dirty="0" smtClean="0"/>
              <a:t> unit.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BE64-FC42-E445-B958-69AAF06678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terms are already in the GO. PCO</a:t>
            </a:r>
            <a:r>
              <a:rPr lang="en-US" baseline="0" dirty="0" smtClean="0"/>
              <a:t> will work with GO to define new terms, then import them into PCO.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1BE64-FC42-E445-B958-69AAF06678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6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2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9C21-3DF8-9D49-A63A-57A489D2BE99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08640-487D-FB40-93FD-0D5922FC2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popcomm-ontolog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5444"/>
            <a:ext cx="7772400" cy="1470025"/>
          </a:xfrm>
        </p:spPr>
        <p:txBody>
          <a:bodyPr/>
          <a:lstStyle/>
          <a:p>
            <a:r>
              <a:rPr lang="en-US" dirty="0" smtClean="0"/>
              <a:t>The Population and Community Ontology (PCO)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440" y="3886200"/>
            <a:ext cx="758776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presentation by Ramona Walls at PRO-PO-GO meeting</a:t>
            </a:r>
          </a:p>
          <a:p>
            <a:r>
              <a:rPr lang="en-US" dirty="0" smtClean="0"/>
              <a:t>May 15, 2013</a:t>
            </a:r>
          </a:p>
          <a:p>
            <a:r>
              <a:rPr lang="en-US" dirty="0" smtClean="0">
                <a:hlinkClick r:id="rId2"/>
              </a:rPr>
              <a:t>http://code.google.com/p/popcomm-ontology/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popcomm-ontology@googlegroups.com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09" y="274638"/>
            <a:ext cx="8447753" cy="995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PATO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472"/>
            <a:ext cx="8229600" cy="513976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population quality</a:t>
            </a:r>
            <a:r>
              <a:rPr lang="en-US" dirty="0"/>
              <a:t> (PATO:0002003) =def. A quality that inheres in an entire population or part of a population. </a:t>
            </a:r>
            <a:endParaRPr lang="en-US" dirty="0" smtClean="0"/>
          </a:p>
          <a:p>
            <a:pPr lvl="1"/>
            <a:r>
              <a:rPr lang="en-US" dirty="0" smtClean="0"/>
              <a:t>The phrase “part of a population” is problematic – includes qualities that inhere in organisms or their parts.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subclasses: mixed sex (PATO:0001338) and morbidity (PATO:0001415).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b="1" dirty="0" smtClean="0"/>
              <a:t>organismal </a:t>
            </a:r>
            <a:r>
              <a:rPr lang="en-US" b="1" dirty="0"/>
              <a:t>quality</a:t>
            </a:r>
            <a:r>
              <a:rPr lang="en-US" dirty="0"/>
              <a:t> (PATO:0001995) =def. A quality that inheres in an entire organism or part of an organism. </a:t>
            </a:r>
            <a:endParaRPr lang="en-US" dirty="0" smtClean="0"/>
          </a:p>
          <a:p>
            <a:endParaRPr lang="en-US" dirty="0"/>
          </a:p>
          <a:p>
            <a:r>
              <a:rPr lang="en-US" i="1" dirty="0"/>
              <a:t>Suggest that PATO redefine organismal quality </a:t>
            </a:r>
            <a:r>
              <a:rPr lang="en-US" i="1" dirty="0" smtClean="0"/>
              <a:t>as a </a:t>
            </a:r>
            <a:r>
              <a:rPr lang="en-US" i="1" dirty="0"/>
              <a:t>quality that inheres in an entire </a:t>
            </a:r>
            <a:r>
              <a:rPr lang="en-US" i="1" dirty="0" err="1"/>
              <a:t>CARO:organism</a:t>
            </a:r>
            <a:r>
              <a:rPr lang="en-US" i="1" dirty="0"/>
              <a:t> or a </a:t>
            </a:r>
            <a:r>
              <a:rPr lang="en-US" i="1" dirty="0" err="1"/>
              <a:t>PCO:collection</a:t>
            </a:r>
            <a:r>
              <a:rPr lang="en-US" i="1" dirty="0"/>
              <a:t> of </a:t>
            </a:r>
            <a:r>
              <a:rPr lang="en-US" i="1" dirty="0" smtClean="0"/>
              <a:t>organisms, or possibly get rid of these terms.</a:t>
            </a:r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hould PATO have categories of qualities that are defined only by the entity in which they inhere? </a:t>
            </a:r>
          </a:p>
          <a:p>
            <a:pPr lvl="1"/>
            <a:r>
              <a:rPr lang="en-US" i="1" dirty="0" smtClean="0"/>
              <a:t>Don’t all qualities in PATO inhere in an organism?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PCO: population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060"/>
          </a:xfrm>
        </p:spPr>
        <p:txBody>
          <a:bodyPr>
            <a:normAutofit/>
          </a:bodyPr>
          <a:lstStyle/>
          <a:p>
            <a:r>
              <a:rPr lang="en-US" dirty="0" smtClean="0"/>
              <a:t>Examples: </a:t>
            </a:r>
          </a:p>
          <a:p>
            <a:pPr lvl="1"/>
            <a:r>
              <a:rPr lang="en-US" dirty="0" smtClean="0"/>
              <a:t>population growth</a:t>
            </a:r>
          </a:p>
          <a:p>
            <a:pPr lvl="2"/>
            <a:r>
              <a:rPr lang="en-US" dirty="0" smtClean="0"/>
              <a:t>exponential population growth</a:t>
            </a:r>
          </a:p>
          <a:p>
            <a:pPr lvl="2"/>
            <a:r>
              <a:rPr lang="en-US" dirty="0" smtClean="0"/>
              <a:t>logistic population growth</a:t>
            </a:r>
            <a:endParaRPr lang="en-US" dirty="0"/>
          </a:p>
          <a:p>
            <a:pPr lvl="1"/>
            <a:r>
              <a:rPr lang="en-US" dirty="0" smtClean="0"/>
              <a:t>population extinction</a:t>
            </a:r>
          </a:p>
          <a:p>
            <a:pPr lvl="1"/>
            <a:r>
              <a:rPr lang="en-US" dirty="0" smtClean="0"/>
              <a:t>evolution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immigration, emigration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PCO: population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475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=def.:</a:t>
            </a:r>
            <a:r>
              <a:rPr lang="en-US" dirty="0" smtClean="0"/>
              <a:t> A </a:t>
            </a:r>
            <a:r>
              <a:rPr lang="en-US" dirty="0"/>
              <a:t>process that has as primary participant a population. </a:t>
            </a:r>
            <a:endParaRPr lang="en-US" dirty="0" smtClean="0"/>
          </a:p>
          <a:p>
            <a:r>
              <a:rPr lang="en-US" dirty="0" smtClean="0"/>
              <a:t>Population </a:t>
            </a:r>
            <a:r>
              <a:rPr lang="en-US" dirty="0"/>
              <a:t>processes may depend on the processes of individual organisms </a:t>
            </a:r>
            <a:r>
              <a:rPr lang="en-US" dirty="0" smtClean="0"/>
              <a:t>[e.g</a:t>
            </a:r>
            <a:r>
              <a:rPr lang="en-US" dirty="0"/>
              <a:t>., population growth reflects the cumulative multicellular organism reproduction (GO:0032504) and death (GO:0016265) of all individuals in a </a:t>
            </a:r>
            <a:r>
              <a:rPr lang="en-US" dirty="0" smtClean="0"/>
              <a:t>population] </a:t>
            </a:r>
            <a:r>
              <a:rPr lang="en-US" dirty="0"/>
              <a:t>but cannot be described for an individual organism. </a:t>
            </a:r>
            <a:endParaRPr lang="en-US" dirty="0" smtClean="0"/>
          </a:p>
          <a:p>
            <a:r>
              <a:rPr lang="en-US" dirty="0" smtClean="0"/>
              <a:t>Some processes </a:t>
            </a:r>
            <a:r>
              <a:rPr lang="en-US" dirty="0"/>
              <a:t>(e.g., evolution, extinction) can </a:t>
            </a:r>
            <a:r>
              <a:rPr lang="en-US" dirty="0" smtClean="0"/>
              <a:t>occur at both </a:t>
            </a:r>
            <a:r>
              <a:rPr lang="en-US" dirty="0"/>
              <a:t>the species </a:t>
            </a:r>
            <a:r>
              <a:rPr lang="en-US" dirty="0" smtClean="0"/>
              <a:t>and the population level</a:t>
            </a:r>
            <a:r>
              <a:rPr lang="en-US" dirty="0"/>
              <a:t>, so PCO distinguishes between, for example, population extinction </a:t>
            </a:r>
            <a:r>
              <a:rPr lang="en-US" dirty="0" smtClean="0"/>
              <a:t>vs. species extinction. </a:t>
            </a:r>
          </a:p>
        </p:txBody>
      </p:sp>
    </p:spTree>
    <p:extLst>
      <p:ext uri="{BB962C8B-B14F-4D97-AF65-F5344CB8AC3E}">
        <p14:creationId xmlns:p14="http://schemas.microsoft.com/office/powerpoint/2010/main" val="35496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and community processes in the context of the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9360" cy="5100858"/>
          </a:xfrm>
        </p:spPr>
        <p:txBody>
          <a:bodyPr>
            <a:normAutofit/>
          </a:bodyPr>
          <a:lstStyle/>
          <a:p>
            <a:r>
              <a:rPr lang="en-US" b="1" dirty="0" smtClean="0"/>
              <a:t>biological </a:t>
            </a:r>
            <a:r>
              <a:rPr lang="en-US" b="1" dirty="0"/>
              <a:t>process (GO:0008150</a:t>
            </a:r>
            <a:r>
              <a:rPr lang="en-US" b="1" dirty="0" smtClean="0"/>
              <a:t>):</a:t>
            </a:r>
            <a:r>
              <a:rPr lang="en-US" dirty="0" smtClean="0"/>
              <a:t> Any </a:t>
            </a:r>
            <a:r>
              <a:rPr lang="en-US" dirty="0"/>
              <a:t>process specifically pertinent to the functioning of integrated living units: cells, tissues, organs, and organisms. A process is a collection of molecular events with a defined beginning and end. </a:t>
            </a:r>
          </a:p>
          <a:p>
            <a:r>
              <a:rPr lang="en-US" b="1" dirty="0" smtClean="0"/>
              <a:t>multi</a:t>
            </a:r>
            <a:r>
              <a:rPr lang="en-US" b="1" dirty="0"/>
              <a:t>-organism process (GO:0051704</a:t>
            </a:r>
            <a:r>
              <a:rPr lang="en-US" b="1" dirty="0" smtClean="0"/>
              <a:t>)</a:t>
            </a:r>
            <a:r>
              <a:rPr lang="en-US" dirty="0" smtClean="0"/>
              <a:t>: Any </a:t>
            </a:r>
            <a:r>
              <a:rPr lang="en-US" dirty="0"/>
              <a:t>process in which an organism has an effect on another organism of the same or different species.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0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Community processes in the context of the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sub-classes of </a:t>
            </a:r>
            <a:r>
              <a:rPr lang="en-US" b="1" dirty="0"/>
              <a:t>multi-organism process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 smtClean="0"/>
              <a:t>interspecies </a:t>
            </a:r>
            <a:r>
              <a:rPr lang="en-US" b="1" dirty="0"/>
              <a:t>interaction between organisms (GO:0044419</a:t>
            </a:r>
            <a:r>
              <a:rPr lang="en-US" b="1" dirty="0" smtClean="0"/>
              <a:t>)</a:t>
            </a:r>
            <a:r>
              <a:rPr lang="en-US" dirty="0" smtClean="0"/>
              <a:t>: Any </a:t>
            </a:r>
            <a:r>
              <a:rPr lang="en-US" dirty="0"/>
              <a:t>process in which an organism has an effect on an organism of a different species. </a:t>
            </a:r>
          </a:p>
          <a:p>
            <a:r>
              <a:rPr lang="en-US" b="1" dirty="0" err="1"/>
              <a:t>intraspecies</a:t>
            </a:r>
            <a:r>
              <a:rPr lang="en-US" b="1" dirty="0"/>
              <a:t> interaction between organisms (GO:0051703</a:t>
            </a:r>
            <a:r>
              <a:rPr lang="en-US" b="1" dirty="0" smtClean="0"/>
              <a:t>)</a:t>
            </a:r>
            <a:r>
              <a:rPr lang="en-US" dirty="0" smtClean="0"/>
              <a:t>: Any </a:t>
            </a:r>
            <a:r>
              <a:rPr lang="en-US" dirty="0"/>
              <a:t>process in which an organism has an effect on an organism of the same species. </a:t>
            </a:r>
            <a:endParaRPr lang="en-US" dirty="0" smtClean="0"/>
          </a:p>
          <a:p>
            <a:r>
              <a:rPr lang="en-US" b="1" dirty="0" smtClean="0"/>
              <a:t>behavioral </a:t>
            </a:r>
            <a:r>
              <a:rPr lang="en-US" b="1" dirty="0"/>
              <a:t>interaction between organisms (GO:0051705)</a:t>
            </a:r>
            <a:r>
              <a:rPr lang="en-US" dirty="0"/>
              <a:t>: Any process in which an organism has a behavioral effect on another organism of the same or different species.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PCO: community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predation</a:t>
            </a:r>
          </a:p>
          <a:p>
            <a:pPr lvl="1"/>
            <a:r>
              <a:rPr lang="en-US" dirty="0" smtClean="0"/>
              <a:t>facilitation</a:t>
            </a:r>
          </a:p>
          <a:p>
            <a:pPr lvl="1"/>
            <a:r>
              <a:rPr lang="en-US" dirty="0" smtClean="0"/>
              <a:t>mutualism</a:t>
            </a:r>
          </a:p>
          <a:p>
            <a:pPr lvl="1"/>
            <a:r>
              <a:rPr lang="en-US" dirty="0" smtClean="0"/>
              <a:t>parasitism</a:t>
            </a:r>
          </a:p>
          <a:p>
            <a:pPr lvl="1"/>
            <a:r>
              <a:rPr lang="en-US" dirty="0" smtClean="0"/>
              <a:t>pollination</a:t>
            </a:r>
          </a:p>
          <a:p>
            <a:endParaRPr lang="en-US" dirty="0"/>
          </a:p>
          <a:p>
            <a:r>
              <a:rPr lang="en-US" dirty="0"/>
              <a:t>Some of these terms are already in the GO. PCO will work with GO to define new terms, then import them into </a:t>
            </a:r>
            <a:r>
              <a:rPr lang="en-US" dirty="0" smtClean="0"/>
              <a:t>PCO</a:t>
            </a:r>
            <a:r>
              <a:rPr lang="en-US" dirty="0"/>
              <a:t> </a:t>
            </a:r>
            <a:r>
              <a:rPr lang="en-US" dirty="0" smtClean="0"/>
              <a:t>as needed.</a:t>
            </a:r>
          </a:p>
        </p:txBody>
      </p:sp>
    </p:spTree>
    <p:extLst>
      <p:ext uri="{BB962C8B-B14F-4D97-AF65-F5344CB8AC3E}">
        <p14:creationId xmlns:p14="http://schemas.microsoft.com/office/powerpoint/2010/main" val="7629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Definitions of </a:t>
            </a:r>
            <a:r>
              <a:rPr lang="en-US" b="1" dirty="0" smtClean="0"/>
              <a:t>population</a:t>
            </a:r>
            <a:r>
              <a:rPr lang="en-US" dirty="0" smtClean="0"/>
              <a:t> from some evolutionary biologists: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368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Gotelli’s</a:t>
            </a:r>
            <a:r>
              <a:rPr lang="en-US" dirty="0" smtClean="0"/>
              <a:t> A </a:t>
            </a:r>
            <a:r>
              <a:rPr lang="en-US" b="1" dirty="0" smtClean="0"/>
              <a:t>Primer of Ecology</a:t>
            </a:r>
            <a:r>
              <a:rPr lang="en-US" dirty="0" smtClean="0"/>
              <a:t>: </a:t>
            </a:r>
            <a:r>
              <a:rPr lang="en-US" dirty="0"/>
              <a:t>A </a:t>
            </a:r>
            <a:r>
              <a:rPr lang="en-US" dirty="0" smtClean="0"/>
              <a:t>group of individuals, </a:t>
            </a:r>
            <a:r>
              <a:rPr lang="en-US" dirty="0">
                <a:solidFill>
                  <a:srgbClr val="4F81BD"/>
                </a:solidFill>
              </a:rPr>
              <a:t>all of the same species</a:t>
            </a:r>
            <a:r>
              <a:rPr lang="en-US" dirty="0"/>
              <a:t>, that </a:t>
            </a:r>
            <a:r>
              <a:rPr lang="en-US" dirty="0">
                <a:solidFill>
                  <a:schemeClr val="accent4"/>
                </a:solidFill>
              </a:rPr>
              <a:t>live in the same place</a:t>
            </a:r>
            <a:r>
              <a:rPr lang="en-US" dirty="0"/>
              <a:t>. </a:t>
            </a:r>
            <a:r>
              <a:rPr lang="en-US" dirty="0" smtClean="0"/>
              <a:t>Although it </a:t>
            </a:r>
            <a:r>
              <a:rPr lang="en-US" dirty="0"/>
              <a:t>is sometimes difficult to define the physical boundaries of a </a:t>
            </a:r>
            <a:r>
              <a:rPr lang="en-US" dirty="0" smtClean="0"/>
              <a:t>population, </a:t>
            </a:r>
            <a:r>
              <a:rPr lang="en-US" dirty="0"/>
              <a:t>the individuals within a population have the </a:t>
            </a:r>
            <a:r>
              <a:rPr lang="en-US" dirty="0">
                <a:solidFill>
                  <a:srgbClr val="9BBB59"/>
                </a:solidFill>
              </a:rPr>
              <a:t>potential to reproduce with one another</a:t>
            </a:r>
            <a:r>
              <a:rPr lang="en-US" dirty="0"/>
              <a:t> during the course of their lifetimes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Futuyma’s</a:t>
            </a:r>
            <a:r>
              <a:rPr lang="en-US" dirty="0" smtClean="0"/>
              <a:t> </a:t>
            </a:r>
            <a:r>
              <a:rPr lang="en-US" b="1" dirty="0" smtClean="0"/>
              <a:t>Evolution</a:t>
            </a:r>
            <a:r>
              <a:rPr lang="en-US" dirty="0" smtClean="0"/>
              <a:t>: A group of </a:t>
            </a:r>
            <a:r>
              <a:rPr lang="en-US" dirty="0" smtClean="0">
                <a:solidFill>
                  <a:srgbClr val="4F81BD"/>
                </a:solidFill>
              </a:rPr>
              <a:t>conspecific organisms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8064A2"/>
                </a:solidFill>
              </a:rPr>
              <a:t>occupy a more or less well defined geographic region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exhibit reproductive continuity </a:t>
            </a:r>
            <a:r>
              <a:rPr lang="en-US" dirty="0" smtClean="0"/>
              <a:t>from generation to generation; </a:t>
            </a:r>
            <a:r>
              <a:rPr lang="en-US" dirty="0" smtClean="0">
                <a:solidFill>
                  <a:srgbClr val="9BBB59"/>
                </a:solidFill>
              </a:rPr>
              <a:t>ecological and reproductive interactions are more frequent among these individuals than with members of other populations of the same species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428" y="274638"/>
            <a:ext cx="740869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Definitions of ecological community from some ecologists: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Morin’s </a:t>
            </a:r>
            <a:r>
              <a:rPr lang="en-US" b="1" dirty="0" smtClean="0"/>
              <a:t>Community Ecology </a:t>
            </a:r>
            <a:r>
              <a:rPr lang="en-US" dirty="0" smtClean="0"/>
              <a:t>(paraphrased): A </a:t>
            </a:r>
            <a:r>
              <a:rPr lang="en-US" dirty="0"/>
              <a:t>collection of organisms of at least two different species, living in a particular area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Begon</a:t>
            </a:r>
            <a:r>
              <a:rPr lang="en-US" dirty="0" smtClean="0"/>
              <a:t> et al.’s </a:t>
            </a:r>
            <a:r>
              <a:rPr lang="en-US" b="1" dirty="0" smtClean="0"/>
              <a:t>Ecology</a:t>
            </a:r>
            <a:r>
              <a:rPr lang="en-US" dirty="0" smtClean="0"/>
              <a:t>: The species that occur together in space and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Interactions with </a:t>
            </a:r>
            <a:r>
              <a:rPr lang="en-US" dirty="0" err="1" smtClean="0"/>
              <a:t>EnvO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4F81BD"/>
                </a:solidFill>
              </a:rPr>
              <a:t>ecosystem</a:t>
            </a:r>
            <a:r>
              <a:rPr lang="en-US" dirty="0" smtClean="0"/>
              <a:t> is an  </a:t>
            </a:r>
            <a:r>
              <a:rPr lang="en-US" dirty="0" smtClean="0">
                <a:solidFill>
                  <a:schemeClr val="accent3"/>
                </a:solidFill>
              </a:rPr>
              <a:t>ecological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community</a:t>
            </a:r>
            <a:r>
              <a:rPr lang="en-US" dirty="0" smtClean="0"/>
              <a:t> plus the abiotic (physical) environmental features (soil, air, water, sunlight, slope).</a:t>
            </a:r>
          </a:p>
          <a:p>
            <a:r>
              <a:rPr lang="en-US" dirty="0" smtClean="0"/>
              <a:t>Many ecologists consider a </a:t>
            </a:r>
            <a:r>
              <a:rPr lang="en-US" dirty="0" smtClean="0">
                <a:solidFill>
                  <a:schemeClr val="accent4"/>
                </a:solidFill>
              </a:rPr>
              <a:t>biome </a:t>
            </a:r>
            <a:r>
              <a:rPr lang="en-US" dirty="0" smtClean="0"/>
              <a:t>to be a type of large-scale </a:t>
            </a:r>
            <a:r>
              <a:rPr lang="en-US" dirty="0">
                <a:solidFill>
                  <a:schemeClr val="accent3"/>
                </a:solidFill>
              </a:rPr>
              <a:t>ecological</a:t>
            </a:r>
            <a:r>
              <a:rPr lang="en-US" dirty="0"/>
              <a:t> </a:t>
            </a:r>
            <a:r>
              <a:rPr lang="en-US" dirty="0" smtClean="0">
                <a:solidFill>
                  <a:srgbClr val="9BBB59"/>
                </a:solidFill>
              </a:rPr>
              <a:t>community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to collaborate with ENVO on these terms.</a:t>
            </a:r>
          </a:p>
          <a:p>
            <a:r>
              <a:rPr lang="en-US" dirty="0"/>
              <a:t>Need to define:</a:t>
            </a:r>
          </a:p>
          <a:p>
            <a:pPr lvl="1"/>
            <a:r>
              <a:rPr lang="en-US" dirty="0"/>
              <a:t>niche</a:t>
            </a:r>
          </a:p>
          <a:p>
            <a:pPr lvl="1"/>
            <a:r>
              <a:rPr lang="en-US" dirty="0"/>
              <a:t>habitat</a:t>
            </a:r>
          </a:p>
          <a:p>
            <a:pPr lvl="1"/>
            <a:r>
              <a:rPr lang="en-US" dirty="0"/>
              <a:t>biome (e.g., as the area in which forms suitable habitat for a particular community)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" y="53041"/>
            <a:ext cx="9144000" cy="67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of the PCO: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collections of organisms </a:t>
            </a:r>
            <a:r>
              <a:rPr lang="en-US" dirty="0" smtClean="0"/>
              <a:t>(populations, communities, family groups)</a:t>
            </a:r>
          </a:p>
          <a:p>
            <a:r>
              <a:rPr lang="en-US" b="1" dirty="0" smtClean="0"/>
              <a:t>qualities</a:t>
            </a:r>
            <a:r>
              <a:rPr lang="en-US" dirty="0" smtClean="0"/>
              <a:t> of collections of organisms (with PATO)</a:t>
            </a:r>
          </a:p>
          <a:p>
            <a:r>
              <a:rPr lang="en-US" b="1" dirty="0" smtClean="0"/>
              <a:t>processes</a:t>
            </a:r>
            <a:r>
              <a:rPr lang="en-US" dirty="0" smtClean="0"/>
              <a:t> that have collections of organisms as participants (with GO)</a:t>
            </a:r>
          </a:p>
          <a:p>
            <a:r>
              <a:rPr lang="en-US" b="1" dirty="0" smtClean="0"/>
              <a:t>roles</a:t>
            </a:r>
            <a:r>
              <a:rPr lang="en-US" dirty="0" smtClean="0"/>
              <a:t> for organisms within a collection of organisms (e.g., parent, sibling, predator, herbivore, pollinator, pathogen)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PCO can be used to describe: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Ecology and Evolution</a:t>
            </a:r>
          </a:p>
          <a:p>
            <a:pPr lvl="1"/>
            <a:r>
              <a:rPr lang="en-US" dirty="0" smtClean="0"/>
              <a:t>intra- and interspecific interactions, interactions with environment</a:t>
            </a:r>
          </a:p>
          <a:p>
            <a:pPr lvl="1"/>
            <a:r>
              <a:rPr lang="en-US" dirty="0" smtClean="0"/>
              <a:t>population as the unit of evolution</a:t>
            </a:r>
          </a:p>
          <a:p>
            <a:r>
              <a:rPr lang="en-US" dirty="0" smtClean="0"/>
              <a:t>Medicine</a:t>
            </a:r>
            <a:endParaRPr lang="en-US" dirty="0"/>
          </a:p>
          <a:p>
            <a:pPr lvl="1"/>
            <a:r>
              <a:rPr lang="en-US" dirty="0"/>
              <a:t>collections of humans, pathogens, vectors</a:t>
            </a:r>
          </a:p>
          <a:p>
            <a:pPr lvl="1"/>
            <a:r>
              <a:rPr lang="en-US" dirty="0"/>
              <a:t>epidemiology, disease transmission, </a:t>
            </a:r>
            <a:r>
              <a:rPr lang="en-US" dirty="0" smtClean="0"/>
              <a:t>sociology</a:t>
            </a:r>
          </a:p>
          <a:p>
            <a:r>
              <a:rPr lang="en-US" dirty="0" smtClean="0"/>
              <a:t>Agriculture</a:t>
            </a:r>
          </a:p>
          <a:p>
            <a:pPr lvl="1"/>
            <a:r>
              <a:rPr lang="en-US" dirty="0" smtClean="0"/>
              <a:t>crop breeding, plant pathology, animal diseases, weeds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collections of organisms: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1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unicellular colony</a:t>
            </a:r>
          </a:p>
          <a:p>
            <a:r>
              <a:rPr lang="en-US" dirty="0">
                <a:solidFill>
                  <a:srgbClr val="9BBB59"/>
                </a:solidFill>
              </a:rPr>
              <a:t>A microorganism infection (the bacteria in a bacteremia, the </a:t>
            </a:r>
            <a:r>
              <a:rPr lang="en-US" dirty="0" smtClean="0">
                <a:solidFill>
                  <a:srgbClr val="9BBB59"/>
                </a:solidFill>
              </a:rPr>
              <a:t>viruses in a </a:t>
            </a:r>
            <a:r>
              <a:rPr lang="en-US" dirty="0" err="1" smtClean="0">
                <a:solidFill>
                  <a:srgbClr val="9BBB59"/>
                </a:solidFill>
              </a:rPr>
              <a:t>viremia</a:t>
            </a:r>
            <a:r>
              <a:rPr lang="en-US" dirty="0" smtClean="0">
                <a:solidFill>
                  <a:srgbClr val="9BBB59"/>
                </a:solidFill>
              </a:rPr>
              <a:t>)</a:t>
            </a:r>
            <a:endParaRPr lang="en-US" dirty="0">
              <a:solidFill>
                <a:srgbClr val="9BBB59"/>
              </a:solidFill>
            </a:endParaRPr>
          </a:p>
          <a:p>
            <a:r>
              <a:rPr lang="en-US" dirty="0">
                <a:solidFill>
                  <a:srgbClr val="9BBB59"/>
                </a:solidFill>
              </a:rPr>
              <a:t>A herd (bunch of big animals living in close proximity)</a:t>
            </a:r>
          </a:p>
          <a:p>
            <a:r>
              <a:rPr lang="en-US" dirty="0">
                <a:solidFill>
                  <a:schemeClr val="accent1"/>
                </a:solidFill>
              </a:rPr>
              <a:t>The sum of the infectious agents in a herd's infection (all </a:t>
            </a:r>
            <a:r>
              <a:rPr lang="en-US" dirty="0" smtClean="0">
                <a:solidFill>
                  <a:schemeClr val="accent1"/>
                </a:solidFill>
              </a:rPr>
              <a:t>potentially eradicated </a:t>
            </a:r>
            <a:r>
              <a:rPr lang="en-US" dirty="0">
                <a:solidFill>
                  <a:schemeClr val="accent1"/>
                </a:solidFill>
              </a:rPr>
              <a:t>with the same antibiotic)</a:t>
            </a:r>
          </a:p>
          <a:p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he </a:t>
            </a:r>
            <a:r>
              <a:rPr lang="en-US" dirty="0">
                <a:solidFill>
                  <a:schemeClr val="accent1"/>
                </a:solidFill>
              </a:rPr>
              <a:t>occupants of a biological niche (most </a:t>
            </a:r>
            <a:r>
              <a:rPr lang="en-US" dirty="0" smtClean="0">
                <a:solidFill>
                  <a:schemeClr val="accent1"/>
                </a:solidFill>
              </a:rPr>
              <a:t>susceptible </a:t>
            </a:r>
            <a:r>
              <a:rPr lang="en-US" dirty="0">
                <a:solidFill>
                  <a:schemeClr val="accent1"/>
                </a:solidFill>
              </a:rPr>
              <a:t>to an pan-species toxin) </a:t>
            </a:r>
          </a:p>
          <a:p>
            <a:r>
              <a:rPr lang="en-US" dirty="0">
                <a:solidFill>
                  <a:schemeClr val="accent1"/>
                </a:solidFill>
              </a:rPr>
              <a:t>My </a:t>
            </a:r>
            <a:r>
              <a:rPr lang="en-US" dirty="0" err="1">
                <a:solidFill>
                  <a:schemeClr val="accent1"/>
                </a:solidFill>
              </a:rPr>
              <a:t>microbiome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Ashkenazi </a:t>
            </a:r>
            <a:r>
              <a:rPr lang="en-US" dirty="0" err="1"/>
              <a:t>jews</a:t>
            </a:r>
            <a:r>
              <a:rPr lang="en-US" dirty="0"/>
              <a:t> (some common genetic elements due to being a herd at some earlier part of history)</a:t>
            </a:r>
          </a:p>
          <a:p>
            <a:r>
              <a:rPr lang="en-US" dirty="0"/>
              <a:t>People with malaria</a:t>
            </a:r>
          </a:p>
          <a:p>
            <a:r>
              <a:rPr lang="en-US" dirty="0"/>
              <a:t>People immune to </a:t>
            </a:r>
            <a:r>
              <a:rPr lang="en-US" dirty="0" smtClean="0"/>
              <a:t>HIV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(Thanks to Alan </a:t>
            </a:r>
            <a:r>
              <a:rPr lang="en-US" dirty="0" err="1"/>
              <a:t>Ruttenberg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elements of the definition of a </a:t>
            </a:r>
            <a:r>
              <a:rPr lang="en-US" b="1" dirty="0" smtClean="0"/>
              <a:t>population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More than one organism (or virus or viroid)</a:t>
            </a:r>
          </a:p>
          <a:p>
            <a:r>
              <a:rPr lang="en-US" dirty="0" smtClean="0"/>
              <a:t>All members of the same species</a:t>
            </a:r>
          </a:p>
          <a:p>
            <a:r>
              <a:rPr lang="en-US" dirty="0"/>
              <a:t>G</a:t>
            </a:r>
            <a:r>
              <a:rPr lang="en-US" dirty="0" smtClean="0"/>
              <a:t>eographical proximity  – potential for reproductive or other ecological interactions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Maximal?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 random sub-sample of a population is not a population in the evolutionary sense (but is in statistical sense)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sub-populations and meta-populations are populations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Essential elements of the definition of an </a:t>
            </a:r>
            <a:r>
              <a:rPr lang="en-US" b="1" dirty="0" smtClean="0"/>
              <a:t>ecological community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one organism </a:t>
            </a:r>
          </a:p>
          <a:p>
            <a:r>
              <a:rPr lang="en-US" dirty="0" smtClean="0"/>
              <a:t>Members of at least two species</a:t>
            </a:r>
          </a:p>
          <a:p>
            <a:r>
              <a:rPr lang="en-US" dirty="0"/>
              <a:t>G</a:t>
            </a:r>
            <a:r>
              <a:rPr lang="en-US" dirty="0" smtClean="0"/>
              <a:t>eographical proximity  – living in the same area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Ecologists disagree on whether or not: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4F81BD"/>
                </a:solidFill>
              </a:rPr>
              <a:t>organisms must interact with each other</a:t>
            </a:r>
            <a:r>
              <a:rPr lang="en-US" dirty="0" smtClean="0"/>
              <a:t> (but generally some interaction is assumed)</a:t>
            </a:r>
          </a:p>
          <a:p>
            <a:r>
              <a:rPr lang="en-US" dirty="0" smtClean="0"/>
              <a:t>a community </a:t>
            </a:r>
            <a:r>
              <a:rPr lang="en-US" dirty="0" smtClean="0">
                <a:solidFill>
                  <a:srgbClr val="4F81BD"/>
                </a:solidFill>
              </a:rPr>
              <a:t>must include all organisms </a:t>
            </a:r>
            <a:r>
              <a:rPr lang="en-US" dirty="0" smtClean="0"/>
              <a:t>present at a location</a:t>
            </a:r>
          </a:p>
        </p:txBody>
      </p:sp>
    </p:spTree>
    <p:extLst>
      <p:ext uri="{BB962C8B-B14F-4D97-AF65-F5344CB8AC3E}">
        <p14:creationId xmlns:p14="http://schemas.microsoft.com/office/powerpoint/2010/main" val="31119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Qualities</a:t>
            </a:r>
            <a:r>
              <a:rPr lang="en-US" dirty="0" smtClean="0"/>
              <a:t> of collections of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684"/>
            <a:ext cx="8229600" cy="541824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Population quality</a:t>
            </a:r>
            <a:r>
              <a:rPr lang="en-US" dirty="0" smtClean="0"/>
              <a:t>: A quality that inheres in a population.</a:t>
            </a:r>
          </a:p>
          <a:p>
            <a:pPr lvl="1"/>
            <a:r>
              <a:rPr lang="en-US" dirty="0" smtClean="0"/>
              <a:t>carry capacity (quality of a population or its environment?)</a:t>
            </a:r>
          </a:p>
          <a:p>
            <a:pPr lvl="1"/>
            <a:r>
              <a:rPr lang="en-US" dirty="0" smtClean="0"/>
              <a:t>population birth rate, death rate, growth rate, etc.</a:t>
            </a:r>
            <a:endParaRPr lang="en-US" dirty="0"/>
          </a:p>
          <a:p>
            <a:pPr lvl="1"/>
            <a:r>
              <a:rPr lang="en-US" dirty="0" smtClean="0"/>
              <a:t>sex ratio</a:t>
            </a:r>
          </a:p>
          <a:p>
            <a:pPr lvl="1"/>
            <a:r>
              <a:rPr lang="en-US" dirty="0" smtClean="0"/>
              <a:t>population structure</a:t>
            </a:r>
          </a:p>
          <a:p>
            <a:pPr lvl="1"/>
            <a:r>
              <a:rPr lang="en-US" dirty="0" smtClean="0"/>
              <a:t>Are these </a:t>
            </a:r>
            <a:r>
              <a:rPr lang="en-US" dirty="0" err="1" smtClean="0"/>
              <a:t>BFO:qualities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Ecological community quality</a:t>
            </a:r>
            <a:r>
              <a:rPr lang="en-US" dirty="0" smtClean="0"/>
              <a:t>: A quality that inheres in a community</a:t>
            </a:r>
          </a:p>
          <a:p>
            <a:pPr lvl="1"/>
            <a:r>
              <a:rPr lang="en-US" dirty="0" smtClean="0"/>
              <a:t>diversity</a:t>
            </a:r>
          </a:p>
          <a:p>
            <a:pPr lvl="1"/>
            <a:r>
              <a:rPr lang="en-US" dirty="0" smtClean="0"/>
              <a:t>species richness</a:t>
            </a:r>
            <a:endParaRPr lang="en-US" dirty="0"/>
          </a:p>
          <a:p>
            <a:pPr lvl="1"/>
            <a:r>
              <a:rPr lang="en-US" dirty="0" smtClean="0"/>
              <a:t>stability</a:t>
            </a:r>
            <a:r>
              <a:rPr lang="en-US" dirty="0"/>
              <a:t>, </a:t>
            </a:r>
            <a:r>
              <a:rPr lang="en-US" dirty="0" smtClean="0"/>
              <a:t>resilience</a:t>
            </a:r>
            <a:endParaRPr lang="en-US" dirty="0"/>
          </a:p>
          <a:p>
            <a:pPr lvl="1"/>
            <a:r>
              <a:rPr lang="en-US" dirty="0" smtClean="0"/>
              <a:t>community structure (distribution of species)</a:t>
            </a:r>
            <a:endParaRPr lang="en-US" dirty="0"/>
          </a:p>
          <a:p>
            <a:pPr lvl="1"/>
            <a:r>
              <a:rPr lang="en-US" dirty="0" smtClean="0"/>
              <a:t>number </a:t>
            </a:r>
            <a:r>
              <a:rPr lang="en-US" dirty="0"/>
              <a:t>of trophic </a:t>
            </a:r>
            <a:r>
              <a:rPr lang="en-US" dirty="0" smtClean="0"/>
              <a:t>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Phenotypes of collections of organisms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agronomists measure traits as average (or some other statistic) of a field, not one individual</a:t>
            </a:r>
          </a:p>
          <a:p>
            <a:pPr lvl="1"/>
            <a:r>
              <a:rPr lang="en-US" dirty="0" smtClean="0"/>
              <a:t>e.g., yield, drought tolerance</a:t>
            </a:r>
          </a:p>
          <a:p>
            <a:r>
              <a:rPr lang="en-US" dirty="0" smtClean="0"/>
              <a:t>qualities are assigned to a clades (species or populations)</a:t>
            </a:r>
          </a:p>
          <a:p>
            <a:pPr lvl="1"/>
            <a:r>
              <a:rPr lang="en-US" dirty="0" smtClean="0"/>
              <a:t>e.g., maples have alternate leaves</a:t>
            </a:r>
          </a:p>
        </p:txBody>
      </p:sp>
    </p:spTree>
    <p:extLst>
      <p:ext uri="{BB962C8B-B14F-4D97-AF65-F5344CB8AC3E}">
        <p14:creationId xmlns:p14="http://schemas.microsoft.com/office/powerpoint/2010/main" val="252749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1236</Words>
  <Application>Microsoft Office PowerPoint</Application>
  <PresentationFormat>On-screen Show (4:3)</PresentationFormat>
  <Paragraphs>130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The Population and Community Ontology (PCO)</vt:lpstr>
      <vt:lpstr>PowerPoint Presentation</vt:lpstr>
      <vt:lpstr>Domain of the PCO:</vt:lpstr>
      <vt:lpstr>The PCO can be used to describe:</vt:lpstr>
      <vt:lpstr>Examples of collections of organisms:</vt:lpstr>
      <vt:lpstr>Essential elements of the definition of a population:</vt:lpstr>
      <vt:lpstr>Essential elements of the definition of an ecological community:</vt:lpstr>
      <vt:lpstr>Qualities of collections of organisms</vt:lpstr>
      <vt:lpstr>Phenotypes of collections of organisms</vt:lpstr>
      <vt:lpstr>PATO</vt:lpstr>
      <vt:lpstr>PCO: population process</vt:lpstr>
      <vt:lpstr>PCO: population process</vt:lpstr>
      <vt:lpstr>Population and community processes in the context of the GO</vt:lpstr>
      <vt:lpstr>Community processes in the context of the GO</vt:lpstr>
      <vt:lpstr>PCO: community process</vt:lpstr>
      <vt:lpstr>Definitions of population from some evolutionary biologists:</vt:lpstr>
      <vt:lpstr>Definitions of ecological community from some ecologists:</vt:lpstr>
      <vt:lpstr>Interactions with EnvO</vt:lpstr>
    </vt:vector>
  </TitlesOfParts>
  <Company>New York Botanical Garden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Population and Community Ontology (PCO)</dc:title>
  <dc:creator>Ramona Walls</dc:creator>
  <cp:lastModifiedBy>phismithApril2</cp:lastModifiedBy>
  <cp:revision>57</cp:revision>
  <dcterms:created xsi:type="dcterms:W3CDTF">2012-11-23T21:28:44Z</dcterms:created>
  <dcterms:modified xsi:type="dcterms:W3CDTF">2013-05-15T16:52:22Z</dcterms:modified>
</cp:coreProperties>
</file>