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04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9934"/>
            <a:ext cx="7772400" cy="1123950"/>
          </a:xfrm>
        </p:spPr>
        <p:txBody>
          <a:bodyPr/>
          <a:lstStyle/>
          <a:p>
            <a:r>
              <a:rPr lang="en-US" dirty="0" smtClean="0"/>
              <a:t>OGMS Proposals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4707"/>
            <a:ext cx="6400800" cy="29082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Alexander P. Cox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2013 ICBO Meeting</a:t>
            </a:r>
          </a:p>
          <a:p>
            <a:r>
              <a:rPr lang="en-US" sz="2800" dirty="0" smtClean="0"/>
              <a:t>Montreal, Canada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6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Signs &amp; Symptoms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Sign is currently defined as:</a:t>
            </a:r>
          </a:p>
          <a:p>
            <a:pPr lvl="1"/>
            <a:r>
              <a:rPr lang="en-US" sz="1800" dirty="0"/>
              <a:t>A quality of a patient, a material entity that is part of a patient, or a processual entity that a patient participates in, any one of which is observed in a physical examination and is deemed by the clinician to be of clinical significance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sz="2400" dirty="0" smtClean="0"/>
              <a:t>Symptom </a:t>
            </a:r>
            <a:r>
              <a:rPr lang="en-US" sz="2400" dirty="0"/>
              <a:t>is currently defined as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/>
              <a:t>A quality of a patient that is observed by the patient or a processual entity experienced by the patient, either of which is hypothesized by the patient to be a realization of a disease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r>
              <a:rPr lang="en-US" sz="2400" dirty="0" smtClean="0"/>
              <a:t>These are 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9680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Signs &amp; Symptoms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‘sign’ and ‘symptom’ fall outside of the continuant/occurrent distinction</a:t>
            </a:r>
          </a:p>
          <a:p>
            <a:endParaRPr lang="en-US" sz="2000" dirty="0"/>
          </a:p>
          <a:p>
            <a:r>
              <a:rPr lang="en-US" sz="2000" dirty="0" smtClean="0"/>
              <a:t>In the current forms, they are not particularly useful</a:t>
            </a:r>
          </a:p>
          <a:p>
            <a:endParaRPr lang="en-US" sz="2000" dirty="0"/>
          </a:p>
          <a:p>
            <a:r>
              <a:rPr lang="en-US" sz="2000" dirty="0"/>
              <a:t>O</a:t>
            </a:r>
            <a:r>
              <a:rPr lang="en-US" sz="2000" dirty="0" smtClean="0"/>
              <a:t>ther terms refer to signs and symptoms (whether explicitly or implicitly) and </a:t>
            </a:r>
            <a:r>
              <a:rPr lang="en-US" sz="2000" dirty="0"/>
              <a:t>thereby have their utility </a:t>
            </a:r>
            <a:r>
              <a:rPr lang="en-US" sz="2000" dirty="0" smtClean="0"/>
              <a:t>reduced. These include:</a:t>
            </a:r>
            <a:endParaRPr lang="en-US" sz="2000" dirty="0"/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yndrome =</a:t>
            </a:r>
            <a:r>
              <a:rPr lang="en-US" sz="1600" baseline="-25000" dirty="0" err="1" smtClean="0"/>
              <a:t>df</a:t>
            </a:r>
            <a:r>
              <a:rPr lang="en-US" sz="1600" dirty="0"/>
              <a:t> “A pattern of signs and symptoms that typically co-occur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600" dirty="0"/>
              <a:t>acute disease </a:t>
            </a:r>
            <a:r>
              <a:rPr lang="en-US" sz="1600" dirty="0" smtClean="0"/>
              <a:t>course </a:t>
            </a:r>
            <a:r>
              <a:rPr lang="en-US" sz="1600" dirty="0"/>
              <a:t>=</a:t>
            </a:r>
            <a:r>
              <a:rPr lang="en-US" sz="1600" baseline="-25000" dirty="0" err="1"/>
              <a:t>df</a:t>
            </a:r>
            <a:r>
              <a:rPr lang="en-US" sz="1600" dirty="0"/>
              <a:t> “a disease course with a rapid onset but typical unfolding of signs and symptoms after this rapid onset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600" dirty="0" smtClean="0"/>
              <a:t>treatment </a:t>
            </a:r>
            <a:r>
              <a:rPr lang="en-US" sz="1600" dirty="0"/>
              <a:t>=</a:t>
            </a:r>
            <a:r>
              <a:rPr lang="en-US" sz="1600" baseline="-25000" dirty="0" err="1"/>
              <a:t>df</a:t>
            </a:r>
            <a:r>
              <a:rPr lang="en-US" sz="1600" dirty="0"/>
              <a:t> “</a:t>
            </a:r>
            <a:r>
              <a:rPr lang="en-US" sz="1600" dirty="0" smtClean="0"/>
              <a:t>A </a:t>
            </a:r>
            <a:r>
              <a:rPr lang="en-US" sz="1600" dirty="0"/>
              <a:t>processual entity whose completion is hypothesized (by a healthcare provider) to alleviate the signs and symptoms associated with a </a:t>
            </a:r>
            <a:r>
              <a:rPr lang="en-US" sz="1600" dirty="0" smtClean="0"/>
              <a:t>disorder”</a:t>
            </a:r>
            <a:endParaRPr lang="en-US" sz="1600" dirty="0"/>
          </a:p>
          <a:p>
            <a:pPr lvl="1"/>
            <a:r>
              <a:rPr lang="en-US" sz="1600" dirty="0" smtClean="0"/>
              <a:t>clinical finding </a:t>
            </a:r>
            <a:r>
              <a:rPr lang="en-US" sz="1600" dirty="0"/>
              <a:t>=</a:t>
            </a:r>
            <a:r>
              <a:rPr lang="en-US" sz="1600" baseline="-25000" dirty="0" err="1"/>
              <a:t>df</a:t>
            </a:r>
            <a:r>
              <a:rPr lang="en-US" sz="1600" dirty="0"/>
              <a:t> “A representation that is either the output of a clinical history taking or a physical examination or an image finding, or some combination thereof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600" dirty="0"/>
              <a:t>clinical history =</a:t>
            </a:r>
            <a:r>
              <a:rPr lang="en-US" sz="1600" baseline="-25000" dirty="0" err="1"/>
              <a:t>df</a:t>
            </a:r>
            <a:r>
              <a:rPr lang="en-US" sz="1600" dirty="0"/>
              <a:t> “A representation of clinically significant bodily components, dispositions, and/or bodily processes of a human being that is inferred from relevant clinical findings</a:t>
            </a:r>
            <a:r>
              <a:rPr lang="en-US" sz="1600" dirty="0" smtClean="0"/>
              <a:t>.”</a:t>
            </a:r>
            <a:endParaRPr lang="en-US" sz="1600" dirty="0"/>
          </a:p>
          <a:p>
            <a:pPr lvl="1"/>
            <a:r>
              <a:rPr lang="en-US" sz="1600" dirty="0" smtClean="0"/>
              <a:t>physical examination </a:t>
            </a:r>
            <a:r>
              <a:rPr lang="en-US" sz="1600" dirty="0"/>
              <a:t>=</a:t>
            </a:r>
            <a:r>
              <a:rPr lang="en-US" sz="1600" baseline="-25000" dirty="0" err="1"/>
              <a:t>df</a:t>
            </a:r>
            <a:r>
              <a:rPr lang="en-US" sz="1600" dirty="0"/>
              <a:t> “A sequence of acts of observing and measuring qualities of a patient performed by a clinician; measurements may occur with and without elicitation</a:t>
            </a:r>
            <a:r>
              <a:rPr lang="en-US" sz="1600" dirty="0" smtClean="0"/>
              <a:t>.”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948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Signs &amp; Symptoms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Possible revisions: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 smtClean="0"/>
              <a:t>Eliminate ‘sign’ and ‘symptom’ and just use ‘clinical finding’, redefine other terms accordingly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 smtClean="0"/>
              <a:t>Make </a:t>
            </a:r>
            <a:r>
              <a:rPr lang="en-US" sz="2000" dirty="0"/>
              <a:t>‘sign’ and ‘symptom’ </a:t>
            </a:r>
            <a:r>
              <a:rPr lang="en-US" sz="2000" dirty="0" smtClean="0"/>
              <a:t>relations between clinical findings (or perhaps something more general), patients, and physicians</a:t>
            </a:r>
          </a:p>
          <a:p>
            <a:pPr lvl="2" indent="-285750"/>
            <a:r>
              <a:rPr lang="en-US" sz="1600" dirty="0" smtClean="0"/>
              <a:t>X is sign of Y</a:t>
            </a:r>
          </a:p>
          <a:p>
            <a:pPr lvl="2" indent="-285750"/>
            <a:r>
              <a:rPr lang="en-US" sz="1600" dirty="0" smtClean="0"/>
              <a:t>X is symptom of 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 smtClean="0"/>
              <a:t>Make </a:t>
            </a:r>
            <a:r>
              <a:rPr lang="en-US" sz="2000" dirty="0"/>
              <a:t>‘sign’ and ‘symptom’ </a:t>
            </a:r>
            <a:r>
              <a:rPr lang="en-US" sz="2000" dirty="0" smtClean="0"/>
              <a:t>roles that can be played by </a:t>
            </a:r>
            <a:r>
              <a:rPr lang="en-US" sz="2000" dirty="0"/>
              <a:t>clinical findings (or perhaps something more general</a:t>
            </a:r>
            <a:r>
              <a:rPr lang="en-US" sz="2000" dirty="0" smtClean="0"/>
              <a:t>)</a:t>
            </a:r>
          </a:p>
          <a:p>
            <a:pPr lvl="2" indent="-285750"/>
            <a:r>
              <a:rPr lang="en-US" sz="1600" dirty="0" smtClean="0"/>
              <a:t>X has role ‘sign of’</a:t>
            </a:r>
          </a:p>
          <a:p>
            <a:pPr lvl="2" indent="-285750"/>
            <a:r>
              <a:rPr lang="en-US" sz="1600" dirty="0" smtClean="0"/>
              <a:t>X has role ‘symptom of’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 smtClean="0"/>
              <a:t>Combination of #2 and #3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2000" dirty="0" smtClean="0"/>
              <a:t>Other???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1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Syndrome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syndrome =</a:t>
            </a:r>
            <a:r>
              <a:rPr lang="en-US" sz="2000" baseline="-25000" dirty="0" err="1"/>
              <a:t>df</a:t>
            </a:r>
            <a:r>
              <a:rPr lang="en-US" sz="2000" dirty="0"/>
              <a:t> “A pattern of signs and symptoms that typically co-occur.</a:t>
            </a:r>
            <a:r>
              <a:rPr lang="en-US" sz="2000" dirty="0" smtClean="0"/>
              <a:t>”</a:t>
            </a:r>
          </a:p>
          <a:p>
            <a:pPr marL="742950" lvl="2" indent="-342900"/>
            <a:r>
              <a:rPr lang="en-US" sz="1600" dirty="0" smtClean="0"/>
              <a:t>‘syndrome’ is a subclass of ‘quality’, </a:t>
            </a:r>
            <a:r>
              <a:rPr lang="en-US" sz="1600" dirty="0"/>
              <a:t>which is a ‘specifically dependent </a:t>
            </a:r>
            <a:r>
              <a:rPr lang="en-US" sz="1600" dirty="0" smtClean="0"/>
              <a:t>continuant’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What is a pattern?</a:t>
            </a:r>
          </a:p>
          <a:p>
            <a:pPr marL="742950" lvl="2" indent="-342900"/>
            <a:r>
              <a:rPr lang="en-US" sz="1600" dirty="0" smtClean="0"/>
              <a:t>If a pattern is a generically dependent continuant/occurrent, how does this </a:t>
            </a:r>
            <a:r>
              <a:rPr lang="en-US" sz="1600" smtClean="0"/>
              <a:t>affect syndrome?</a:t>
            </a:r>
            <a:endParaRPr lang="en-US" sz="1600"/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89449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</TotalTime>
  <Words>479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OGMS Proposals</vt:lpstr>
      <vt:lpstr>Signs &amp; Symptoms</vt:lpstr>
      <vt:lpstr>Signs &amp; Symptoms</vt:lpstr>
      <vt:lpstr>Signs &amp; Symptoms</vt:lpstr>
      <vt:lpstr>Syndrome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OGMS Proposals</dc:title>
  <dc:creator>Alexander Cox</dc:creator>
  <cp:lastModifiedBy>phismithApril2</cp:lastModifiedBy>
  <cp:revision>9</cp:revision>
  <dcterms:created xsi:type="dcterms:W3CDTF">2013-07-10T11:50:04Z</dcterms:created>
  <dcterms:modified xsi:type="dcterms:W3CDTF">2013-07-10T13:46:28Z</dcterms:modified>
</cp:coreProperties>
</file>