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0" r:id="rId3"/>
    <p:sldMasterId id="2147483684" r:id="rId4"/>
    <p:sldMasterId id="2147483691" r:id="rId5"/>
    <p:sldMasterId id="2147483707" r:id="rId6"/>
  </p:sldMasterIdLst>
  <p:notesMasterIdLst>
    <p:notesMasterId r:id="rId48"/>
  </p:notesMasterIdLst>
  <p:sldIdLst>
    <p:sldId id="257" r:id="rId7"/>
    <p:sldId id="258" r:id="rId8"/>
    <p:sldId id="443" r:id="rId9"/>
    <p:sldId id="444" r:id="rId10"/>
    <p:sldId id="450" r:id="rId11"/>
    <p:sldId id="260" r:id="rId12"/>
    <p:sldId id="262" r:id="rId13"/>
    <p:sldId id="264" r:id="rId14"/>
    <p:sldId id="436" r:id="rId15"/>
    <p:sldId id="288" r:id="rId16"/>
    <p:sldId id="422" r:id="rId17"/>
    <p:sldId id="266" r:id="rId18"/>
    <p:sldId id="291" r:id="rId19"/>
    <p:sldId id="383" r:id="rId20"/>
    <p:sldId id="267" r:id="rId21"/>
    <p:sldId id="289" r:id="rId22"/>
    <p:sldId id="420" r:id="rId23"/>
    <p:sldId id="290" r:id="rId24"/>
    <p:sldId id="412" r:id="rId25"/>
    <p:sldId id="350" r:id="rId26"/>
    <p:sldId id="430" r:id="rId27"/>
    <p:sldId id="439" r:id="rId28"/>
    <p:sldId id="424" r:id="rId29"/>
    <p:sldId id="429" r:id="rId30"/>
    <p:sldId id="425" r:id="rId31"/>
    <p:sldId id="426" r:id="rId32"/>
    <p:sldId id="427" r:id="rId33"/>
    <p:sldId id="428" r:id="rId34"/>
    <p:sldId id="431" r:id="rId35"/>
    <p:sldId id="351" r:id="rId36"/>
    <p:sldId id="432" r:id="rId37"/>
    <p:sldId id="356" r:id="rId38"/>
    <p:sldId id="433" r:id="rId39"/>
    <p:sldId id="411" r:id="rId40"/>
    <p:sldId id="434" r:id="rId41"/>
    <p:sldId id="447" r:id="rId42"/>
    <p:sldId id="446" r:id="rId43"/>
    <p:sldId id="423" r:id="rId44"/>
    <p:sldId id="445" r:id="rId45"/>
    <p:sldId id="449" r:id="rId46"/>
    <p:sldId id="442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CC"/>
    <a:srgbClr val="0039AC"/>
    <a:srgbClr val="003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6" autoAdjust="0"/>
    <p:restoredTop sz="94660"/>
  </p:normalViewPr>
  <p:slideViewPr>
    <p:cSldViewPr>
      <p:cViewPr>
        <p:scale>
          <a:sx n="51" d="100"/>
          <a:sy n="51" d="100"/>
        </p:scale>
        <p:origin x="-1596" y="-3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61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E032F-6662-4B7F-86BB-6AEB848A94B9}" type="datetimeFigureOut">
              <a:rPr lang="en-US" smtClean="0"/>
              <a:t>9/23/2014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54AC-BFC0-491D-BF2B-378A23659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3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54AC-BFC0-491D-BF2B-378A23659A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2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http://bobmschwartz.com/2013/11/01/saints-for-all/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D54AC-BFC0-491D-BF2B-378A23659A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8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EC3-794C-4F34-B0ED-93CF17F63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DFE-B488-4264-A231-8E9C532858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35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EC3-794C-4F34-B0ED-93CF17F63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DFE-B488-4264-A231-8E9C532858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22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EC3-794C-4F34-B0ED-93CF17F63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DFE-B488-4264-A231-8E9C532858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80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91141-3C26-49F8-BEF4-4ECE9D8489B4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614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C355A-440B-4E40-A441-40079CFE447D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623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923E4-610D-41CA-922A-A3AF1C5BAA86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420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E9A01-BE3F-4310-87AE-1F9B1902DB78}" type="slidenum">
              <a:rPr lang="de-DE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55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8077200" cy="46021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516891ED-A85C-4554-9548-7CF53FC9D3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176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Arial" pitchFamily="34" charset="0"/>
              </a:defRPr>
            </a:lvl1pPr>
          </a:lstStyle>
          <a:p>
            <a:pPr>
              <a:defRPr/>
            </a:pPr>
            <a:fld id="{EED36F27-181D-46D8-AE2C-D156A75FCEC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90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057400"/>
            <a:ext cx="41529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2057400"/>
            <a:ext cx="41529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latin typeface="Arial" pitchFamily="34" charset="0"/>
                <a:cs typeface="+mn-cs"/>
              </a:defRPr>
            </a:lvl3pPr>
          </a:lstStyle>
          <a:p>
            <a:pPr lvl="2">
              <a:defRPr/>
            </a:pPr>
            <a:fld id="{3C4C1F32-0B8B-4F83-8ACA-0B1F133D265F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8483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057400"/>
            <a:ext cx="8458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3800" y="6553200"/>
            <a:ext cx="16002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3pPr lvl="2">
              <a:defRPr/>
            </a:lvl3pPr>
          </a:lstStyle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fld id="{35D133C0-3C7D-4425-957A-F421C893747D}" type="slidenum">
              <a:rPr lang="en-US" altLang="en-US" smtClean="0">
                <a:solidFill>
                  <a:srgbClr val="000000"/>
                </a:solidFill>
              </a:rPr>
              <a:pPr lvl="2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06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EC3-794C-4F34-B0ED-93CF17F63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DFE-B488-4264-A231-8E9C532858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109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2057400"/>
            <a:ext cx="845820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3800" y="6553200"/>
            <a:ext cx="16002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3pPr lvl="2">
              <a:defRPr/>
            </a:lvl3pPr>
          </a:lstStyle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fld id="{1519DB92-0C39-450A-8E1C-96DEA812F825}" type="slidenum">
              <a:rPr lang="en-US" altLang="en-US" smtClean="0">
                <a:solidFill>
                  <a:srgbClr val="000000"/>
                </a:solidFill>
              </a:rPr>
              <a:pPr lvl="2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314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057400"/>
            <a:ext cx="8458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3800" y="6553200"/>
            <a:ext cx="16002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3pPr lvl="2">
              <a:defRPr/>
            </a:lvl3pPr>
          </a:lstStyle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fld id="{35D133C0-3C7D-4425-957A-F421C893747D}" type="slidenum">
              <a:rPr lang="en-US" altLang="en-US" smtClean="0">
                <a:solidFill>
                  <a:srgbClr val="000000"/>
                </a:solidFill>
              </a:rPr>
              <a:pPr lvl="2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004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458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2057400"/>
            <a:ext cx="8458200" cy="43434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543800" y="6553200"/>
            <a:ext cx="1600200" cy="30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3pPr lvl="2">
              <a:defRPr/>
            </a:lvl3pPr>
          </a:lstStyle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fld id="{1519DB92-0C39-450A-8E1C-96DEA812F825}" type="slidenum">
              <a:rPr lang="en-US" altLang="en-US" smtClean="0">
                <a:solidFill>
                  <a:srgbClr val="000000"/>
                </a:solidFill>
              </a:rPr>
              <a:pPr lvl="2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864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564EC-BFF9-48D1-86F4-5A572FD906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905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D6F12-5083-4991-A5E7-D5D81D22FB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991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AAAC63-550D-4F7B-BAD7-197202B08E6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12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37C69F-B7DF-49E0-B700-F5291A2351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11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1E585-6B2C-4679-A583-3F89AF578E8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2239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13290-BF40-4043-B9CE-985EFEB566B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1901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F67FE-1453-4E32-89C7-0877950E4CA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115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EC3-794C-4F34-B0ED-93CF17F63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DFE-B488-4264-A231-8E9C532858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19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D62C7-7884-4DBC-A941-5153C4BCDD5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255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FDDDC-3F4C-49EA-96A0-E370EE6F6EF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357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D16EF-1396-4405-9F9C-1A02874629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92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1ED18-07FC-4FCA-B4B0-005238EDE48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71965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52600"/>
            <a:ext cx="4038600" cy="2109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14788"/>
            <a:ext cx="4038600" cy="2111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63A59-E61C-4490-B240-FABC4C05252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97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752600"/>
            <a:ext cx="8229600" cy="43735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59BFBE-DAE6-4F05-B23F-E800DBACA7B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4169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47F6C6-B054-412F-B535-62D143D663A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06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4038600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038600" cy="4373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EAC10-AB91-47A1-AABE-AD6801D5D85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233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E43C-38DE-4ABC-BA55-290B0716B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4A28-F491-47F7-9A07-A68EEC744CC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337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E43C-38DE-4ABC-BA55-290B0716B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4A28-F491-47F7-9A07-A68EEC744CC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51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EC3-794C-4F34-B0ED-93CF17F63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DFE-B488-4264-A231-8E9C532858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298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E43C-38DE-4ABC-BA55-290B0716B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4A28-F491-47F7-9A07-A68EEC744CC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279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E43C-38DE-4ABC-BA55-290B0716B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4A28-F491-47F7-9A07-A68EEC744CC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432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E43C-38DE-4ABC-BA55-290B0716B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4A28-F491-47F7-9A07-A68EEC744CC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993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E43C-38DE-4ABC-BA55-290B0716B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4A28-F491-47F7-9A07-A68EEC744CC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855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E43C-38DE-4ABC-BA55-290B0716B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4A28-F491-47F7-9A07-A68EEC744CC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584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E43C-38DE-4ABC-BA55-290B0716B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4A28-F491-47F7-9A07-A68EEC744CC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1668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E43C-38DE-4ABC-BA55-290B0716B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4A28-F491-47F7-9A07-A68EEC744CC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085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E43C-38DE-4ABC-BA55-290B0716B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4A28-F491-47F7-9A07-A68EEC744CC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964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BE43C-38DE-4ABC-BA55-290B0716B742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04A28-F491-47F7-9A07-A68EEC744CC5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479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EC3-794C-4F34-B0ED-93CF17F63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DFE-B488-4264-A231-8E9C532858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326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EC3-794C-4F34-B0ED-93CF17F63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DFE-B488-4264-A231-8E9C532858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93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EC3-794C-4F34-B0ED-93CF17F63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DFE-B488-4264-A231-8E9C532858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23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EC3-794C-4F34-B0ED-93CF17F63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DFE-B488-4264-A231-8E9C532858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81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EC3-794C-4F34-B0ED-93CF17F63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2DFE-B488-4264-A231-8E9C532858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8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5EC3-794C-4F34-B0ED-93CF17F63FE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C2DFE-B488-4264-A231-8E9C532858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57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durch Klicken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</a:endParaRP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3EDF0D3-BCDB-4E44-AC83-BCEC267BEF4A}" type="slidenum">
              <a:rPr lang="de-DE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34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1143000"/>
          </a:xfrm>
          <a:prstGeom prst="rect">
            <a:avLst/>
          </a:prstGeom>
          <a:gradFill rotWithShape="1">
            <a:gsLst>
              <a:gs pos="0">
                <a:schemeClr val="tx1">
                  <a:alpha val="67999"/>
                </a:schemeClr>
              </a:gs>
              <a:gs pos="50000">
                <a:schemeClr val="accent2">
                  <a:alpha val="67000"/>
                </a:schemeClr>
              </a:gs>
              <a:gs pos="100000">
                <a:schemeClr val="tx1">
                  <a:alpha val="67999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057400"/>
            <a:ext cx="8458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pic>
        <p:nvPicPr>
          <p:cNvPr id="3076" name="Picture 6" descr="Picture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24554" r="22102" b="62785"/>
          <a:stretch>
            <a:fillRect/>
          </a:stretch>
        </p:blipFill>
        <p:spPr bwMode="auto">
          <a:xfrm>
            <a:off x="2362200" y="0"/>
            <a:ext cx="427196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62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9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914400"/>
            <a:ext cx="9144000" cy="1143000"/>
          </a:xfrm>
          <a:prstGeom prst="rect">
            <a:avLst/>
          </a:prstGeom>
          <a:gradFill rotWithShape="1">
            <a:gsLst>
              <a:gs pos="0">
                <a:schemeClr val="tx1">
                  <a:alpha val="67999"/>
                </a:schemeClr>
              </a:gs>
              <a:gs pos="50000">
                <a:schemeClr val="accent2">
                  <a:alpha val="67000"/>
                </a:schemeClr>
              </a:gs>
              <a:gs pos="100000">
                <a:schemeClr val="tx1">
                  <a:alpha val="67999"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2057400"/>
            <a:ext cx="84582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</p:txBody>
      </p:sp>
      <p:pic>
        <p:nvPicPr>
          <p:cNvPr id="3076" name="Picture 6" descr="Picture1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4" t="24554" r="22102" b="62785"/>
          <a:stretch>
            <a:fillRect/>
          </a:stretch>
        </p:blipFill>
        <p:spPr bwMode="auto">
          <a:xfrm>
            <a:off x="2362200" y="0"/>
            <a:ext cx="4271963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007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endParaRPr lang="en-US" altLang="en-US" smtClean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DE5200A-3E36-422C-8BF8-BD986A5C631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9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BE43C-38DE-4ABC-BA55-290B0716B74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9/23/2014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04A28-F491-47F7-9A07-A68EEC744CC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2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a.istc.cnr.it/old/stacco/" TargetMode="External"/><Relationship Id="rId7" Type="http://schemas.openxmlformats.org/officeDocument/2006/relationships/hyperlink" Target="http://www.istc.cnr.it/it/project/gecko-generic-evolutionary-control-knowledge-based-module" TargetMode="External"/><Relationship Id="rId2" Type="http://schemas.openxmlformats.org/officeDocument/2006/relationships/hyperlink" Target="http://www.loa.istc.cnr.it/projects/OZ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loa.istc.cnr.it/projects/ODASP" TargetMode="External"/><Relationship Id="rId5" Type="http://schemas.openxmlformats.org/officeDocument/2006/relationships/hyperlink" Target="http://www.loa.istc.cnr.it/personal/troquard/lasts.html" TargetMode="External"/><Relationship Id="rId4" Type="http://schemas.openxmlformats.org/officeDocument/2006/relationships/hyperlink" Target="http://www.loa.istc.cnr.it/projects/viscoso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a.istc.cnr.it/EuJoint/EuJoint.html" TargetMode="External"/><Relationship Id="rId2" Type="http://schemas.openxmlformats.org/officeDocument/2006/relationships/hyperlink" Target="http://www.taslab.eu/" TargetMode="Externa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oa.istc.cnr.it/Files/DAAD-Vigoni_webEN.pdf" TargetMode="External"/><Relationship Id="rId3" Type="http://schemas.openxmlformats.org/officeDocument/2006/relationships/hyperlink" Target="http://www.dis.uniroma1.it/~tocai/" TargetMode="External"/><Relationship Id="rId7" Type="http://schemas.openxmlformats.org/officeDocument/2006/relationships/hyperlink" Target="http://www.loa.istc.cnr.it/altinfo/" TargetMode="External"/><Relationship Id="rId2" Type="http://schemas.openxmlformats.org/officeDocument/2006/relationships/hyperlink" Target="http://www.loa.istc.cnr.it/old/iliks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loa.istc.cnr.it/mostro/index.php" TargetMode="External"/><Relationship Id="rId5" Type="http://schemas.openxmlformats.org/officeDocument/2006/relationships/hyperlink" Target="http://www.ict4law.org/" TargetMode="External"/><Relationship Id="rId10" Type="http://schemas.openxmlformats.org/officeDocument/2006/relationships/hyperlink" Target="http://metokis.salzburgresearch.at/" TargetMode="External"/><Relationship Id="rId4" Type="http://schemas.openxmlformats.org/officeDocument/2006/relationships/hyperlink" Target="http://www.neon-project.org/" TargetMode="External"/><Relationship Id="rId9" Type="http://schemas.openxmlformats.org/officeDocument/2006/relationships/hyperlink" Target="http://www.loa.istc.cnr.it/Files/DAAD-Vigoni_webIT.pdf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cordis.europa.eu/projects/rcn/60325_en.html" TargetMode="External"/><Relationship Id="rId7" Type="http://schemas.openxmlformats.org/officeDocument/2006/relationships/hyperlink" Target="http://www.lyee-project.soft.iwate-pu.ac.jp/en/index.html" TargetMode="External"/><Relationship Id="rId2" Type="http://schemas.openxmlformats.org/officeDocument/2006/relationships/hyperlink" Target="http://www.semanticmining.org/" TargetMode="Externa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://www.fao.org/home/en/" TargetMode="External"/><Relationship Id="rId5" Type="http://schemas.openxmlformats.org/officeDocument/2006/relationships/hyperlink" Target="http://www.selesta.it/" TargetMode="External"/><Relationship Id="rId4" Type="http://schemas.openxmlformats.org/officeDocument/2006/relationships/hyperlink" Target="http://www.elsag.it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s.uniroma1.it/~tocai/" TargetMode="External"/><Relationship Id="rId7" Type="http://schemas.openxmlformats.org/officeDocument/2006/relationships/hyperlink" Target="http://www.fao.org/home/en/" TargetMode="External"/><Relationship Id="rId2" Type="http://schemas.openxmlformats.org/officeDocument/2006/relationships/hyperlink" Target="http://www.loa.istc.cnr.it/personal/troquard/lasts.html" TargetMode="External"/><Relationship Id="rId1" Type="http://schemas.openxmlformats.org/officeDocument/2006/relationships/slideLayout" Target="../slideLayouts/slideLayout39.xml"/><Relationship Id="rId6" Type="http://schemas.openxmlformats.org/officeDocument/2006/relationships/hyperlink" Target="http://www.selesta.it/" TargetMode="External"/><Relationship Id="rId5" Type="http://schemas.openxmlformats.org/officeDocument/2006/relationships/hyperlink" Target="http://www.elsag.it/" TargetMode="External"/><Relationship Id="rId4" Type="http://schemas.openxmlformats.org/officeDocument/2006/relationships/hyperlink" Target="http://www.ict4law.org/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Fifth Cycle of Philosophy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Barry Smith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20859613">
            <a:off x="2432511" y="-56393"/>
            <a:ext cx="13897311" cy="1938909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6200" y="381000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/>
              <a:t>Philosophical mother ship gives birth </a:t>
            </a:r>
            <a:r>
              <a:rPr lang="en-US" altLang="en-US" dirty="0"/>
              <a:t>t</a:t>
            </a:r>
            <a:r>
              <a:rPr lang="en-US" altLang="en-US" dirty="0" smtClean="0"/>
              <a:t>o empirical physics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52400" y="5105400"/>
            <a:ext cx="9144000" cy="944563"/>
          </a:xfrm>
        </p:spPr>
        <p:txBody>
          <a:bodyPr/>
          <a:lstStyle/>
          <a:p>
            <a:r>
              <a:rPr lang="en-US" altLang="en-US" sz="2400" dirty="0" smtClean="0"/>
              <a:t>     Bacon              Rising practical     </a:t>
            </a:r>
          </a:p>
          <a:p>
            <a:r>
              <a:rPr lang="en-US" altLang="en-US" sz="2400" dirty="0" smtClean="0"/>
              <a:t>  Descartes               relevance</a:t>
            </a:r>
          </a:p>
          <a:p>
            <a:r>
              <a:rPr lang="en-US" altLang="en-US" sz="2400" dirty="0" smtClean="0"/>
              <a:t>Leibniz, Locke</a:t>
            </a:r>
          </a:p>
          <a:p>
            <a:r>
              <a:rPr lang="en-US" altLang="en-US" sz="2400" dirty="0" smtClean="0"/>
              <a:t>     Newton</a:t>
            </a:r>
          </a:p>
          <a:p>
            <a:r>
              <a:rPr lang="en-US" altLang="en-US" sz="24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DA6BE35F-E58C-4791-943C-BB233BC1572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3317" name="Picture 2" descr="http://www.aaroncake.net/forum/uploaded/eng.zahir/2008551448_sine_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41124"/>
          <a:stretch>
            <a:fillRect/>
          </a:stretch>
        </p:blipFill>
        <p:spPr bwMode="auto">
          <a:xfrm>
            <a:off x="1156648" y="2305050"/>
            <a:ext cx="7315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667000" y="824789"/>
            <a:ext cx="6477000" cy="2596896"/>
          </a:xfrm>
          <a:prstGeom prst="line">
            <a:avLst/>
          </a:prstGeom>
          <a:ln w="85725">
            <a:solidFill>
              <a:srgbClr val="003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2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C355A-440B-4E40-A441-40079CFE447D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6" name="Picture 2" descr="Catherine Whee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374"/>
            <a:ext cx="9164222" cy="610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79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Fourth Cycle: Continental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152400" y="5532437"/>
            <a:ext cx="9144000" cy="944563"/>
          </a:xfrm>
        </p:spPr>
        <p:txBody>
          <a:bodyPr/>
          <a:lstStyle/>
          <a:p>
            <a:r>
              <a:rPr lang="en-US" altLang="en-US" sz="2400" dirty="0" smtClean="0"/>
              <a:t> Brentano’s           Husserl        Heidegger         Derrida and</a:t>
            </a:r>
          </a:p>
          <a:p>
            <a:r>
              <a:rPr lang="en-US" altLang="en-US" sz="2400" dirty="0" smtClean="0"/>
              <a:t>Rediscovery        </a:t>
            </a:r>
            <a:r>
              <a:rPr lang="en-US" altLang="en-US" sz="600" dirty="0" smtClean="0"/>
              <a:t> </a:t>
            </a:r>
            <a:r>
              <a:rPr lang="en-US" altLang="en-US" sz="2400" dirty="0" err="1" smtClean="0"/>
              <a:t>Reinach</a:t>
            </a:r>
            <a:r>
              <a:rPr lang="en-US" altLang="en-US" sz="2400" dirty="0" smtClean="0"/>
              <a:t>                                 the French</a:t>
            </a:r>
          </a:p>
          <a:p>
            <a:r>
              <a:rPr lang="en-US" altLang="en-US" sz="2400" dirty="0" smtClean="0"/>
              <a:t> of Aristotle          </a:t>
            </a:r>
            <a:r>
              <a:rPr lang="en-US" altLang="en-US" sz="2400" dirty="0" err="1" smtClean="0"/>
              <a:t>Ingarden</a:t>
            </a:r>
            <a:endParaRPr lang="en-US" altLang="en-US" sz="2400" dirty="0"/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C9CCC65F-9E57-41C9-ADF5-BF016AB71462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7413" name="Picture 2" descr="http://www.aaroncake.net/forum/uploaded/eng.zahir/2008551448_sine_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41124"/>
          <a:stretch>
            <a:fillRect/>
          </a:stretch>
        </p:blipFill>
        <p:spPr bwMode="auto">
          <a:xfrm>
            <a:off x="1143000" y="1143000"/>
            <a:ext cx="67818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5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20859613">
            <a:off x="2972439" y="-56393"/>
            <a:ext cx="13897311" cy="1938909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8845728" cy="1143000"/>
          </a:xfrm>
        </p:spPr>
        <p:txBody>
          <a:bodyPr/>
          <a:lstStyle/>
          <a:p>
            <a:pPr algn="l"/>
            <a:r>
              <a:rPr lang="en-US" altLang="en-US" dirty="0" smtClean="0"/>
              <a:t>Philosophical mother ship gives birth </a:t>
            </a:r>
            <a:r>
              <a:rPr lang="en-US" altLang="en-US" dirty="0"/>
              <a:t>t</a:t>
            </a:r>
            <a:r>
              <a:rPr lang="en-US" altLang="en-US" dirty="0" smtClean="0"/>
              <a:t>o the new empirical </a:t>
            </a:r>
            <a:br>
              <a:rPr lang="en-US" altLang="en-US" dirty="0" smtClean="0"/>
            </a:br>
            <a:r>
              <a:rPr lang="en-US" altLang="en-US" dirty="0" smtClean="0"/>
              <a:t>science of psychology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457200" y="4846637"/>
            <a:ext cx="9144000" cy="944563"/>
          </a:xfrm>
        </p:spPr>
        <p:txBody>
          <a:bodyPr/>
          <a:lstStyle/>
          <a:p>
            <a:r>
              <a:rPr lang="en-US" altLang="en-US" dirty="0" smtClean="0"/>
              <a:t>Brentano,</a:t>
            </a:r>
            <a:r>
              <a:rPr lang="en-US" altLang="en-US" sz="800" dirty="0" smtClean="0"/>
              <a:t> </a:t>
            </a:r>
            <a:r>
              <a:rPr lang="en-US" altLang="en-US" dirty="0" err="1" smtClean="0"/>
              <a:t>Stumpf</a:t>
            </a:r>
            <a:r>
              <a:rPr lang="en-US" altLang="en-US" dirty="0" smtClean="0"/>
              <a:t>  </a:t>
            </a:r>
          </a:p>
          <a:p>
            <a:r>
              <a:rPr lang="en-US" altLang="en-US" dirty="0" err="1" smtClean="0"/>
              <a:t>Meinong</a:t>
            </a:r>
            <a:r>
              <a:rPr lang="en-US" altLang="en-US" dirty="0" smtClean="0"/>
              <a:t>,</a:t>
            </a:r>
            <a:r>
              <a:rPr lang="en-US" altLang="en-US" sz="800" dirty="0" smtClean="0"/>
              <a:t> </a:t>
            </a:r>
            <a:r>
              <a:rPr lang="en-US" altLang="en-US" dirty="0" err="1" smtClean="0"/>
              <a:t>Ehrenfels</a:t>
            </a:r>
            <a:endParaRPr lang="en-US" altLang="en-US" dirty="0" smtClean="0"/>
          </a:p>
          <a:p>
            <a:r>
              <a:rPr lang="en-US" altLang="en-US" dirty="0" smtClean="0"/>
              <a:t>Wundt</a:t>
            </a:r>
            <a:endParaRPr lang="en-US" altLang="en-US" dirty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245528" y="6381750"/>
            <a:ext cx="2133600" cy="476250"/>
          </a:xfrm>
        </p:spPr>
        <p:txBody>
          <a:bodyPr/>
          <a:lstStyle/>
          <a:p>
            <a:pPr>
              <a:defRPr/>
            </a:pPr>
            <a:fld id="{DA6BE35F-E58C-4791-943C-BB233BC1572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3317" name="Picture 2" descr="http://www.aaroncake.net/forum/uploaded/eng.zahir/2008551448_sine_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41124"/>
          <a:stretch>
            <a:fillRect/>
          </a:stretch>
        </p:blipFill>
        <p:spPr bwMode="auto">
          <a:xfrm>
            <a:off x="1696576" y="2305050"/>
            <a:ext cx="7315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3206928" y="824789"/>
            <a:ext cx="6477000" cy="2596896"/>
          </a:xfrm>
          <a:prstGeom prst="line">
            <a:avLst/>
          </a:prstGeom>
          <a:ln w="85725">
            <a:solidFill>
              <a:srgbClr val="003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51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61ECE2C-4D45-48EF-8753-74DE2CD19593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14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Birth of Psychology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22437"/>
            <a:ext cx="8991600" cy="4373563"/>
          </a:xfrm>
        </p:spPr>
        <p:txBody>
          <a:bodyPr/>
          <a:lstStyle/>
          <a:p>
            <a:pPr marL="1443038" indent="-1443038" eaLnBrk="1" hangingPunct="1">
              <a:lnSpc>
                <a:spcPct val="90000"/>
              </a:lnSpc>
              <a:spcAft>
                <a:spcPts val="1200"/>
              </a:spcAft>
              <a:tabLst>
                <a:tab pos="1436688" algn="l"/>
              </a:tabLst>
            </a:pPr>
            <a:r>
              <a:rPr lang="en-US" altLang="en-US" sz="3600" dirty="0" smtClean="0"/>
              <a:t>1879: 	first </a:t>
            </a:r>
            <a:r>
              <a:rPr lang="en-US" altLang="en-US" sz="3600" dirty="0"/>
              <a:t>psychological </a:t>
            </a:r>
            <a:r>
              <a:rPr lang="en-US" altLang="en-US" sz="3600" dirty="0" smtClean="0"/>
              <a:t>laboratory</a:t>
            </a:r>
          </a:p>
          <a:p>
            <a:pPr marL="1443038" indent="-1443038" eaLnBrk="1" hangingPunct="1">
              <a:lnSpc>
                <a:spcPct val="90000"/>
              </a:lnSpc>
              <a:spcAft>
                <a:spcPts val="1200"/>
              </a:spcAft>
              <a:tabLst>
                <a:tab pos="1436688" algn="l"/>
              </a:tabLst>
            </a:pPr>
            <a:r>
              <a:rPr lang="en-US" altLang="en-US" sz="3600" dirty="0" smtClean="0"/>
              <a:t>1883: 	first psychology journal</a:t>
            </a:r>
          </a:p>
          <a:p>
            <a:pPr marL="1443038" indent="-1443038" eaLnBrk="1" hangingPunct="1">
              <a:lnSpc>
                <a:spcPct val="90000"/>
              </a:lnSpc>
              <a:spcAft>
                <a:spcPts val="1200"/>
              </a:spcAft>
              <a:tabLst>
                <a:tab pos="1436688" algn="l"/>
              </a:tabLst>
            </a:pPr>
            <a:r>
              <a:rPr lang="en-US" altLang="en-US" sz="3600" dirty="0"/>
              <a:t>1889: </a:t>
            </a:r>
            <a:r>
              <a:rPr lang="en-US" altLang="en-US" sz="3600" dirty="0" smtClean="0"/>
              <a:t>	first </a:t>
            </a:r>
            <a:r>
              <a:rPr lang="en-US" altLang="en-US" sz="3600" dirty="0"/>
              <a:t>International Congress of </a:t>
            </a:r>
            <a:r>
              <a:rPr lang="en-US" altLang="en-US" sz="3600" dirty="0" smtClean="0"/>
              <a:t>Psychology</a:t>
            </a:r>
          </a:p>
          <a:p>
            <a:pPr marL="1443038" indent="-1443038" eaLnBrk="1" hangingPunct="1">
              <a:lnSpc>
                <a:spcPct val="90000"/>
              </a:lnSpc>
              <a:spcAft>
                <a:spcPts val="1200"/>
              </a:spcAft>
              <a:tabLst>
                <a:tab pos="1436688" algn="l"/>
              </a:tabLst>
            </a:pPr>
            <a:r>
              <a:rPr lang="en-US" altLang="en-US" sz="3600" dirty="0"/>
              <a:t>1892: </a:t>
            </a:r>
            <a:r>
              <a:rPr lang="en-US" altLang="en-US" sz="3600" dirty="0" smtClean="0"/>
              <a:t>	American </a:t>
            </a:r>
            <a:r>
              <a:rPr lang="en-US" altLang="en-US" sz="3600" dirty="0"/>
              <a:t>Psychological </a:t>
            </a:r>
            <a:r>
              <a:rPr lang="en-US" altLang="en-US" sz="3600" dirty="0" smtClean="0"/>
              <a:t>Association</a:t>
            </a:r>
          </a:p>
          <a:p>
            <a:pPr marL="409575" indent="0" eaLnBrk="1" hangingPunct="1">
              <a:lnSpc>
                <a:spcPct val="90000"/>
              </a:lnSpc>
            </a:pPr>
            <a:endParaRPr lang="en-US" altLang="en-US" sz="3600" dirty="0"/>
          </a:p>
          <a:p>
            <a:pPr marL="409575" indent="0" eaLnBrk="1" hangingPunct="1">
              <a:lnSpc>
                <a:spcPct val="90000"/>
              </a:lnSpc>
            </a:pPr>
            <a:endParaRPr lang="en-US" altLang="en-US" sz="2800" dirty="0" smtClean="0"/>
          </a:p>
          <a:p>
            <a:pPr marL="623888" indent="-214313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800" i="1" dirty="0" smtClean="0"/>
          </a:p>
        </p:txBody>
      </p:sp>
    </p:spTree>
    <p:extLst>
      <p:ext uri="{BB962C8B-B14F-4D97-AF65-F5344CB8AC3E}">
        <p14:creationId xmlns:p14="http://schemas.microsoft.com/office/powerpoint/2010/main" val="231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Fourth Cycle (Analytical)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52400" y="5318125"/>
            <a:ext cx="9144000" cy="944563"/>
          </a:xfrm>
        </p:spPr>
        <p:txBody>
          <a:bodyPr/>
          <a:lstStyle/>
          <a:p>
            <a:r>
              <a:rPr lang="en-US" altLang="en-US" sz="2400" dirty="0" smtClean="0"/>
              <a:t>     </a:t>
            </a:r>
            <a:r>
              <a:rPr lang="en-US" altLang="en-US" sz="2400" dirty="0" err="1" smtClean="0"/>
              <a:t>Frege</a:t>
            </a:r>
            <a:r>
              <a:rPr lang="en-US" altLang="en-US" sz="2400" dirty="0" smtClean="0"/>
              <a:t>             Vienna</a:t>
            </a:r>
            <a:r>
              <a:rPr lang="en-US" altLang="en-US" sz="600" dirty="0" smtClean="0"/>
              <a:t> </a:t>
            </a:r>
            <a:r>
              <a:rPr lang="en-US" altLang="en-US" sz="2400" dirty="0" smtClean="0"/>
              <a:t>Circle   Wittgenstein</a:t>
            </a:r>
            <a:r>
              <a:rPr lang="en-US" altLang="en-US" sz="600" dirty="0" smtClean="0"/>
              <a:t> </a:t>
            </a:r>
            <a:r>
              <a:rPr lang="en-US" altLang="en-US" sz="2400" dirty="0" smtClean="0"/>
              <a:t>2</a:t>
            </a:r>
            <a:r>
              <a:rPr lang="en-US" altLang="en-US" sz="2400" baseline="30000" dirty="0" smtClean="0"/>
              <a:t>o</a:t>
            </a:r>
            <a:r>
              <a:rPr lang="en-US" altLang="en-US" sz="2400" dirty="0" smtClean="0"/>
              <a:t>   </a:t>
            </a:r>
            <a:r>
              <a:rPr lang="en-US" altLang="en-US" sz="2400" dirty="0" err="1" smtClean="0"/>
              <a:t>Rorty</a:t>
            </a:r>
            <a:endParaRPr lang="en-US" altLang="en-US" sz="2400" dirty="0" smtClean="0"/>
          </a:p>
          <a:p>
            <a:r>
              <a:rPr lang="en-US" altLang="en-US" sz="2400" dirty="0" smtClean="0"/>
              <a:t>Wittgenstein</a:t>
            </a:r>
            <a:r>
              <a:rPr lang="en-US" altLang="en-US" sz="500" dirty="0" smtClean="0"/>
              <a:t> </a:t>
            </a:r>
            <a:r>
              <a:rPr lang="en-US" altLang="en-US" sz="2400" dirty="0" smtClean="0"/>
              <a:t>1</a:t>
            </a:r>
            <a:r>
              <a:rPr lang="en-US" altLang="en-US" sz="2400" baseline="30000" dirty="0" smtClean="0"/>
              <a:t>o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         Gödel              </a:t>
            </a:r>
            <a:r>
              <a:rPr lang="en-US" altLang="en-US" sz="2400" dirty="0" err="1" smtClean="0"/>
              <a:t>Quine</a:t>
            </a:r>
            <a:r>
              <a:rPr lang="en-US" altLang="en-US" sz="2400" dirty="0" smtClean="0"/>
              <a:t>       </a:t>
            </a:r>
            <a:r>
              <a:rPr lang="en-US" altLang="en-US" sz="2400" dirty="0" err="1" smtClean="0"/>
              <a:t>Feyerabend</a:t>
            </a:r>
            <a:r>
              <a:rPr lang="en-US" altLang="en-US" sz="2400" dirty="0" smtClean="0"/>
              <a:t> </a:t>
            </a:r>
          </a:p>
          <a:p>
            <a:r>
              <a:rPr lang="en-US" altLang="en-US" sz="2400" dirty="0"/>
              <a:t> </a:t>
            </a:r>
            <a:r>
              <a:rPr lang="en-US" altLang="en-US" sz="2400" dirty="0" smtClean="0"/>
              <a:t>   Russell                 </a:t>
            </a:r>
            <a:r>
              <a:rPr lang="en-US" altLang="en-US" sz="2400" dirty="0" err="1" smtClean="0"/>
              <a:t>Tarski</a:t>
            </a:r>
            <a:r>
              <a:rPr lang="en-US" altLang="en-US" sz="2400" dirty="0" smtClean="0"/>
              <a:t>		Goodman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7A67D98C-5905-4B1E-AAB7-7A8097312E9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8437" name="Picture 2" descr="http://www.aaroncake.net/forum/uploaded/eng.zahir/2008551448_sine_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41124"/>
          <a:stretch>
            <a:fillRect/>
          </a:stretch>
        </p:blipFill>
        <p:spPr bwMode="auto">
          <a:xfrm>
            <a:off x="1143000" y="1143000"/>
            <a:ext cx="67818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81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20859613">
            <a:off x="2432511" y="-56393"/>
            <a:ext cx="13897311" cy="1938909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6200" y="533400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/>
              <a:t>Philosophy gives birth </a:t>
            </a:r>
            <a:r>
              <a:rPr lang="en-US" altLang="en-US" dirty="0"/>
              <a:t>t</a:t>
            </a:r>
            <a:r>
              <a:rPr lang="en-US" altLang="en-US" dirty="0" smtClean="0"/>
              <a:t>o mathematical logic and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dirty="0" smtClean="0"/>
              <a:t>computer science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52400" y="5318125"/>
            <a:ext cx="9144000" cy="944563"/>
          </a:xfrm>
        </p:spPr>
        <p:txBody>
          <a:bodyPr/>
          <a:lstStyle/>
          <a:p>
            <a:r>
              <a:rPr lang="en-US" altLang="en-US" sz="2400" dirty="0" smtClean="0"/>
              <a:t>   </a:t>
            </a:r>
            <a:r>
              <a:rPr lang="en-US" altLang="en-US" sz="2800" dirty="0" err="1" smtClean="0"/>
              <a:t>Frege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             Gödel</a:t>
            </a:r>
          </a:p>
          <a:p>
            <a:r>
              <a:rPr lang="en-US" altLang="en-US" sz="2800" dirty="0" smtClean="0"/>
              <a:t>  </a:t>
            </a:r>
            <a:r>
              <a:rPr lang="en-US" altLang="en-US" sz="2800" dirty="0"/>
              <a:t>Russell </a:t>
            </a:r>
            <a:r>
              <a:rPr lang="en-US" altLang="en-US" sz="2800" dirty="0" smtClean="0"/>
              <a:t>           </a:t>
            </a:r>
            <a:r>
              <a:rPr lang="en-US" altLang="en-US" sz="2800" dirty="0" err="1" smtClean="0"/>
              <a:t>Tarski</a:t>
            </a:r>
            <a:endParaRPr lang="en-US" altLang="en-US" sz="2800" dirty="0" smtClean="0"/>
          </a:p>
          <a:p>
            <a:r>
              <a:rPr lang="en-US" altLang="en-US" sz="2400" dirty="0" smtClean="0"/>
              <a:t> </a:t>
            </a:r>
            <a:r>
              <a:rPr lang="en-US" altLang="en-US" sz="2800" dirty="0" smtClean="0"/>
              <a:t>Whitehead        Turing </a:t>
            </a:r>
            <a:endParaRPr lang="en-US" altLang="en-US" sz="2400" dirty="0" smtClean="0"/>
          </a:p>
          <a:p>
            <a:r>
              <a:rPr lang="en-US" altLang="en-US" sz="24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DA6BE35F-E58C-4791-943C-BB233BC1572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3317" name="Picture 2" descr="http://www.aaroncake.net/forum/uploaded/eng.zahir/2008551448_sine_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41124"/>
          <a:stretch>
            <a:fillRect/>
          </a:stretch>
        </p:blipFill>
        <p:spPr bwMode="auto">
          <a:xfrm>
            <a:off x="1156648" y="2305050"/>
            <a:ext cx="7315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667000" y="824789"/>
            <a:ext cx="6477000" cy="2596896"/>
          </a:xfrm>
          <a:prstGeom prst="line">
            <a:avLst/>
          </a:prstGeom>
          <a:ln w="85725">
            <a:solidFill>
              <a:srgbClr val="003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2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09800" y="4693715"/>
            <a:ext cx="2362200" cy="944563"/>
          </a:xfrm>
        </p:spPr>
        <p:txBody>
          <a:bodyPr/>
          <a:lstStyle/>
          <a:p>
            <a:pPr algn="ctr"/>
            <a:r>
              <a:rPr lang="en-US" altLang="en-US" sz="2800" dirty="0" smtClean="0"/>
              <a:t>Derrida</a:t>
            </a:r>
            <a:endParaRPr lang="en-US" altLang="en-US" sz="2800" dirty="0"/>
          </a:p>
          <a:p>
            <a:pPr algn="ctr"/>
            <a:r>
              <a:rPr lang="en-US" altLang="en-US" sz="2800" dirty="0" err="1" smtClean="0"/>
              <a:t>Rorty</a:t>
            </a:r>
            <a:endParaRPr lang="en-US" altLang="en-US" sz="2800" dirty="0" smtClean="0"/>
          </a:p>
          <a:p>
            <a:pPr algn="ctr"/>
            <a:r>
              <a:rPr lang="en-US" altLang="en-US" sz="2800" dirty="0" smtClean="0"/>
              <a:t>Judith Butler</a:t>
            </a:r>
          </a:p>
          <a:p>
            <a:pPr algn="ctr"/>
            <a:r>
              <a:rPr lang="en-US" altLang="en-US" sz="2800" dirty="0" err="1" smtClean="0"/>
              <a:t>Zizek</a:t>
            </a:r>
            <a:endParaRPr lang="en-US" altLang="en-US" sz="2800" dirty="0" smtClean="0"/>
          </a:p>
          <a:p>
            <a:pPr algn="ctr"/>
            <a:endParaRPr lang="en-US" alt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C9CCC65F-9E57-41C9-ADF5-BF016AB71462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7413" name="Picture 2" descr="http://www.aaroncake.net/forum/uploaded/eng.zahir/2008551448_sine_wa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50" t="14783" r="49244" b="1"/>
          <a:stretch/>
        </p:blipFill>
        <p:spPr bwMode="auto">
          <a:xfrm>
            <a:off x="0" y="1219200"/>
            <a:ext cx="3733800" cy="439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095136" y="1344228"/>
            <a:ext cx="5048864" cy="323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 smtClean="0"/>
              <a:t>	Each final phase of decline, with its ultimate collapse into nonsense and jokes, gives rise to the call for a new phase of renewal.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8642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153400" cy="1143000"/>
          </a:xfrm>
        </p:spPr>
        <p:txBody>
          <a:bodyPr/>
          <a:lstStyle/>
          <a:p>
            <a:r>
              <a:rPr lang="en-US" altLang="en-US" dirty="0" smtClean="0"/>
              <a:t>Nicola </a:t>
            </a:r>
            <a:r>
              <a:rPr lang="en-US" altLang="en-US" dirty="0" err="1" smtClean="0"/>
              <a:t>Guarino</a:t>
            </a:r>
            <a:r>
              <a:rPr lang="en-US" altLang="en-US" dirty="0" smtClean="0"/>
              <a:t> is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C9CCC65F-9E57-41C9-ADF5-BF016AB71462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7413" name="Picture 2" descr="http://www.aaroncake.net/forum/uploaded/eng.zahir/2008551448_sine_wa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393" t="20687" r="18139"/>
          <a:stretch/>
        </p:blipFill>
        <p:spPr bwMode="auto">
          <a:xfrm>
            <a:off x="2819400" y="1524000"/>
            <a:ext cx="5105400" cy="409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own Arrow 1"/>
          <p:cNvSpPr/>
          <p:nvPr/>
        </p:nvSpPr>
        <p:spPr>
          <a:xfrm>
            <a:off x="3962400" y="1219200"/>
            <a:ext cx="999130" cy="321291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09800" y="4693715"/>
            <a:ext cx="22098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altLang="en-US" sz="2800" kern="0" dirty="0" smtClean="0"/>
              <a:t>Derrida</a:t>
            </a:r>
          </a:p>
          <a:p>
            <a:pPr algn="ctr"/>
            <a:r>
              <a:rPr lang="en-US" altLang="en-US" sz="2800" kern="0" dirty="0" err="1" smtClean="0"/>
              <a:t>Rorty</a:t>
            </a:r>
            <a:endParaRPr lang="en-US" altLang="en-US" sz="2800" kern="0" dirty="0" smtClean="0"/>
          </a:p>
          <a:p>
            <a:pPr algn="ctr"/>
            <a:r>
              <a:rPr lang="en-US" altLang="en-US" sz="2800" kern="0" dirty="0" smtClean="0"/>
              <a:t>Judith Butler</a:t>
            </a:r>
          </a:p>
          <a:p>
            <a:pPr algn="ctr"/>
            <a:r>
              <a:rPr lang="en-US" altLang="en-US" sz="2800" kern="0" dirty="0" err="1" smtClean="0"/>
              <a:t>Zizek</a:t>
            </a:r>
            <a:endParaRPr lang="en-US" altLang="en-US" sz="2800" kern="0" dirty="0" smtClean="0"/>
          </a:p>
        </p:txBody>
      </p:sp>
    </p:spTree>
    <p:extLst>
      <p:ext uri="{BB962C8B-B14F-4D97-AF65-F5344CB8AC3E}">
        <p14:creationId xmlns:p14="http://schemas.microsoft.com/office/powerpoint/2010/main" val="26723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sosceles Triangle 10"/>
          <p:cNvSpPr/>
          <p:nvPr/>
        </p:nvSpPr>
        <p:spPr>
          <a:xfrm rot="20859613">
            <a:off x="2432511" y="-56393"/>
            <a:ext cx="13897311" cy="1938909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6200" y="457200"/>
            <a:ext cx="8229600" cy="1143000"/>
          </a:xfrm>
        </p:spPr>
        <p:txBody>
          <a:bodyPr/>
          <a:lstStyle/>
          <a:p>
            <a:pPr algn="l"/>
            <a:r>
              <a:rPr lang="en-US" altLang="en-US" dirty="0" smtClean="0"/>
              <a:t>Philosophical mother ship gives birth </a:t>
            </a:r>
            <a:r>
              <a:rPr lang="en-US" altLang="en-US" dirty="0"/>
              <a:t>t</a:t>
            </a:r>
            <a:r>
              <a:rPr lang="en-US" altLang="en-US" dirty="0" smtClean="0"/>
              <a:t>o the new discipline of ontological engineering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76200" y="3652837"/>
            <a:ext cx="2895600" cy="1604963"/>
          </a:xfrm>
        </p:spPr>
        <p:txBody>
          <a:bodyPr/>
          <a:lstStyle/>
          <a:p>
            <a:r>
              <a:rPr lang="en-US" altLang="en-US" sz="2800" dirty="0" smtClean="0"/>
              <a:t>Husserl</a:t>
            </a:r>
          </a:p>
          <a:p>
            <a:r>
              <a:rPr lang="en-US" altLang="en-US" sz="2800" dirty="0" err="1" smtClean="0"/>
              <a:t>Ingarden</a:t>
            </a:r>
            <a:endParaRPr lang="en-US" altLang="en-US" sz="2800" dirty="0" smtClean="0"/>
          </a:p>
          <a:p>
            <a:r>
              <a:rPr lang="en-US" altLang="en-US" sz="2800" dirty="0" smtClean="0"/>
              <a:t>Lowe</a:t>
            </a:r>
          </a:p>
          <a:p>
            <a:r>
              <a:rPr lang="en-US" altLang="en-US" sz="2800" dirty="0" smtClean="0"/>
              <a:t>Armstrong</a:t>
            </a:r>
          </a:p>
          <a:p>
            <a:r>
              <a:rPr lang="en-US" altLang="en-US" sz="2800" dirty="0" smtClean="0"/>
              <a:t>Fine</a:t>
            </a:r>
          </a:p>
          <a:p>
            <a:r>
              <a:rPr lang="en-US" altLang="en-US" sz="2800" dirty="0" smtClean="0"/>
              <a:t>Simons</a:t>
            </a:r>
          </a:p>
          <a:p>
            <a:r>
              <a:rPr lang="en-US" altLang="en-US" sz="2800" dirty="0" smtClean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DA6BE35F-E58C-4791-943C-BB233BC1572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3317" name="Picture 2" descr="http://www.aaroncake.net/forum/uploaded/eng.zahir/2008551448_sine_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41124"/>
          <a:stretch>
            <a:fillRect/>
          </a:stretch>
        </p:blipFill>
        <p:spPr bwMode="auto">
          <a:xfrm>
            <a:off x="1156648" y="2305050"/>
            <a:ext cx="7315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V="1">
            <a:off x="2667000" y="824789"/>
            <a:ext cx="6477000" cy="2596896"/>
          </a:xfrm>
          <a:prstGeom prst="line">
            <a:avLst/>
          </a:prstGeom>
          <a:ln w="85725">
            <a:solidFill>
              <a:srgbClr val="0039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Franz Brentano’s Four Phases of Philosophy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5318125"/>
            <a:ext cx="9144000" cy="944563"/>
          </a:xfrm>
        </p:spPr>
        <p:txBody>
          <a:bodyPr/>
          <a:lstStyle/>
          <a:p>
            <a:r>
              <a:rPr lang="en-US" altLang="en-US" sz="2400" dirty="0" smtClean="0"/>
              <a:t>   	         rapid 	practical    </a:t>
            </a:r>
            <a:r>
              <a:rPr lang="en-US" altLang="en-US" sz="2400" dirty="0" err="1" smtClean="0"/>
              <a:t>scepticism</a:t>
            </a:r>
            <a:r>
              <a:rPr lang="en-US" altLang="en-US" sz="2400" dirty="0" smtClean="0"/>
              <a:t>    mysticism</a:t>
            </a:r>
          </a:p>
          <a:p>
            <a:r>
              <a:rPr lang="en-US" altLang="en-US" sz="2400" dirty="0" smtClean="0"/>
              <a:t>          progress	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65B97F49-6EE1-4611-857A-549116E928ED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45" name="Picture 2" descr="http://www.aaroncake.net/forum/uploaded/eng.zahir/2008551448_sine_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41124"/>
          <a:stretch>
            <a:fillRect/>
          </a:stretch>
        </p:blipFill>
        <p:spPr bwMode="auto">
          <a:xfrm>
            <a:off x="1143000" y="1127125"/>
            <a:ext cx="67818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10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4D45E-87B9-4B36-9A13-153543FC3D98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What is needed to found a new discipline?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/>
            <a:r>
              <a:rPr lang="en-US" altLang="en-US" sz="3600" dirty="0" smtClean="0"/>
              <a:t>Institute</a:t>
            </a:r>
            <a:endParaRPr lang="en-US" altLang="en-US" sz="3600" dirty="0"/>
          </a:p>
          <a:p>
            <a:pPr marL="0" indent="0" eaLnBrk="1" hangingPunct="1"/>
            <a:r>
              <a:rPr lang="en-US" altLang="en-US" sz="3600" dirty="0"/>
              <a:t>Funding </a:t>
            </a:r>
            <a:endParaRPr lang="en-US" altLang="en-US" sz="3600" dirty="0" smtClean="0"/>
          </a:p>
          <a:p>
            <a:pPr marL="0" indent="0" eaLnBrk="1" hangingPunct="1"/>
            <a:r>
              <a:rPr lang="en-US" altLang="en-US" sz="3600" dirty="0" smtClean="0"/>
              <a:t>Journal</a:t>
            </a:r>
          </a:p>
          <a:p>
            <a:pPr marL="0" indent="0" eaLnBrk="1" hangingPunct="1"/>
            <a:r>
              <a:rPr lang="en-US" altLang="en-US" sz="3600" dirty="0" smtClean="0"/>
              <a:t>Conference</a:t>
            </a:r>
          </a:p>
          <a:p>
            <a:pPr marL="0" indent="0" eaLnBrk="1" hangingPunct="1"/>
            <a:r>
              <a:rPr lang="en-US" altLang="en-US" sz="3600" dirty="0" smtClean="0"/>
              <a:t>Society</a:t>
            </a:r>
          </a:p>
          <a:p>
            <a:pPr marL="0" indent="0" eaLnBrk="1" hangingPunct="1"/>
            <a:r>
              <a:rPr lang="en-US" altLang="en-US" sz="3600" dirty="0" smtClean="0"/>
              <a:t>Industrial application</a:t>
            </a:r>
            <a:endParaRPr lang="en-US" altLang="en-US" sz="3600" dirty="0"/>
          </a:p>
          <a:p>
            <a:pPr marL="0" indent="0" eaLnBrk="1" hangingPunct="1"/>
            <a:r>
              <a:rPr lang="en-US" altLang="en-US" sz="3600" dirty="0" smtClean="0"/>
              <a:t>Military application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78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4D45E-87B9-4B36-9A13-153543FC3D98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What is needed to found a new discipline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/>
            <a:r>
              <a:rPr lang="en-US" altLang="en-US" sz="3600" dirty="0" smtClean="0"/>
              <a:t>Institute</a:t>
            </a:r>
            <a:endParaRPr lang="en-US" altLang="en-US" sz="3600" dirty="0"/>
          </a:p>
          <a:p>
            <a:pPr marL="0" indent="0" eaLnBrk="1" hangingPunct="1"/>
            <a:r>
              <a:rPr lang="en-US" altLang="en-US" sz="3600" dirty="0">
                <a:solidFill>
                  <a:schemeClr val="bg1">
                    <a:lumMod val="65000"/>
                  </a:schemeClr>
                </a:solidFill>
              </a:rPr>
              <a:t>Funding </a:t>
            </a:r>
            <a:endParaRPr lang="en-US" alt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Journal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Conference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Society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Industrial </a:t>
            </a:r>
            <a:r>
              <a:rPr lang="en-US" altLang="en-US" sz="3600" dirty="0">
                <a:solidFill>
                  <a:schemeClr val="bg1">
                    <a:lumMod val="65000"/>
                  </a:schemeClr>
                </a:solidFill>
              </a:rPr>
              <a:t>application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Military application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30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Research Institutes (Examples)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73563"/>
          </a:xfrm>
        </p:spPr>
        <p:txBody>
          <a:bodyPr/>
          <a:lstStyle/>
          <a:p>
            <a:r>
              <a:rPr lang="en-US" altLang="en-US" dirty="0" smtClean="0"/>
              <a:t>Laboratory for Applied Ontology (Trento and Rome)</a:t>
            </a:r>
          </a:p>
          <a:p>
            <a:r>
              <a:rPr lang="en-US" altLang="en-US" dirty="0" err="1"/>
              <a:t>LabOnt</a:t>
            </a:r>
            <a:r>
              <a:rPr lang="en-US" altLang="en-US" dirty="0"/>
              <a:t> </a:t>
            </a:r>
            <a:r>
              <a:rPr lang="en-US" altLang="en-US"/>
              <a:t>(</a:t>
            </a:r>
            <a:r>
              <a:rPr lang="en-US" altLang="en-US" smtClean="0"/>
              <a:t>Turin</a:t>
            </a:r>
            <a:r>
              <a:rPr lang="en-US" altLang="en-US"/>
              <a:t> </a:t>
            </a:r>
            <a:r>
              <a:rPr lang="en-US" altLang="en-US" smtClean="0"/>
              <a:t>and Rome)</a:t>
            </a:r>
            <a:endParaRPr lang="en-US" altLang="en-US" dirty="0" smtClean="0"/>
          </a:p>
          <a:p>
            <a:r>
              <a:rPr lang="en-US" altLang="en-US" dirty="0" smtClean="0"/>
              <a:t>Institute for Formal Ontology and Medical Information Science (</a:t>
            </a:r>
            <a:r>
              <a:rPr lang="en-US" altLang="en-US" dirty="0" err="1" smtClean="0"/>
              <a:t>Saarbrücken</a:t>
            </a:r>
            <a:r>
              <a:rPr lang="en-US" altLang="en-US" dirty="0" smtClean="0"/>
              <a:t>)</a:t>
            </a:r>
          </a:p>
          <a:p>
            <a:r>
              <a:rPr lang="en-US" altLang="en-US" dirty="0" smtClean="0"/>
              <a:t>Centre </a:t>
            </a:r>
            <a:r>
              <a:rPr lang="en-US" altLang="en-US" dirty="0"/>
              <a:t>for Knowledge Analytics and Ontological </a:t>
            </a:r>
            <a:r>
              <a:rPr lang="en-US" altLang="en-US" dirty="0" smtClean="0"/>
              <a:t>Engineering (Bangalore)</a:t>
            </a:r>
            <a:endParaRPr lang="en-US" altLang="en-US" dirty="0"/>
          </a:p>
          <a:p>
            <a:pPr eaLnBrk="1" hangingPunct="1"/>
            <a:r>
              <a:rPr lang="en-US" altLang="en-US" dirty="0" smtClean="0"/>
              <a:t>National Center for Biomedical Ontology (Stanford Medical School, Mayo Clinic, Buffalo Department of Philosophy)</a:t>
            </a:r>
          </a:p>
          <a:p>
            <a:endParaRPr lang="en-US" alt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5CEB33A-A99C-4EBD-BCA0-A3F3C3242240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6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D6F12-5083-4991-A5E7-D5D81D22FB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8" t="11225" r="25419" b="6250"/>
          <a:stretch/>
        </p:blipFill>
        <p:spPr bwMode="auto">
          <a:xfrm>
            <a:off x="-152400" y="-1"/>
            <a:ext cx="9296400" cy="642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43810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4D45E-87B9-4B36-9A13-153543FC3D98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24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What is needed to found a new discipline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Institute</a:t>
            </a:r>
          </a:p>
          <a:p>
            <a:pPr marL="0" indent="0" eaLnBrk="1" hangingPunct="1"/>
            <a:r>
              <a:rPr lang="en-US" altLang="en-US" sz="3600" dirty="0" smtClean="0"/>
              <a:t>Funding</a:t>
            </a:r>
            <a:endParaRPr lang="en-US" alt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Journal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Conference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Society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Industrial application</a:t>
            </a:r>
            <a:endParaRPr lang="en-US" alt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Military application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8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 smtClean="0"/>
              <a:t>Nicola </a:t>
            </a:r>
            <a:r>
              <a:rPr lang="en-US" dirty="0" err="1" smtClean="0"/>
              <a:t>Guarino</a:t>
            </a:r>
            <a:r>
              <a:rPr lang="en-US" dirty="0" smtClean="0"/>
              <a:t> Funded Projects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5760970"/>
              </p:ext>
            </p:extLst>
          </p:nvPr>
        </p:nvGraphicFramePr>
        <p:xfrm>
          <a:off x="152400" y="1066800"/>
          <a:ext cx="8991600" cy="5680710"/>
        </p:xfrm>
        <a:graphic>
          <a:graphicData uri="http://schemas.openxmlformats.org/drawingml/2006/table">
            <a:tbl>
              <a:tblPr/>
              <a:tblGrid>
                <a:gridCol w="1766022"/>
                <a:gridCol w="7225578"/>
              </a:tblGrid>
              <a:tr h="256540">
                <a:tc>
                  <a:txBody>
                    <a:bodyPr/>
                    <a:lstStyle/>
                    <a:p>
                      <a:r>
                        <a:rPr lang="en-US" sz="2800" u="sng" dirty="0">
                          <a:solidFill>
                            <a:srgbClr val="4F7F5B"/>
                          </a:solidFill>
                          <a:effectLst/>
                          <a:hlinkClick r:id="rId2"/>
                        </a:rPr>
                        <a:t>OZ</a:t>
                      </a:r>
                      <a:endParaRPr lang="en-US" sz="2800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effectLst/>
                        </a:rPr>
                        <a:t>O</a:t>
                      </a:r>
                      <a:r>
                        <a:rPr lang="en-US" sz="2800" dirty="0" err="1">
                          <a:effectLst/>
                        </a:rPr>
                        <a:t>sservare</a:t>
                      </a:r>
                      <a:r>
                        <a:rPr lang="en-US" sz="2800" dirty="0">
                          <a:effectLst/>
                        </a:rPr>
                        <a:t> </a:t>
                      </a:r>
                      <a:r>
                        <a:rPr lang="en-US" sz="2800" dirty="0" err="1">
                          <a:effectLst/>
                        </a:rPr>
                        <a:t>l'atten</a:t>
                      </a:r>
                      <a:r>
                        <a:rPr lang="en-US" sz="2800" b="1" dirty="0" err="1">
                          <a:effectLst/>
                        </a:rPr>
                        <a:t>Z</a:t>
                      </a:r>
                      <a:r>
                        <a:rPr lang="en-US" sz="2800" dirty="0" err="1">
                          <a:effectLst/>
                        </a:rPr>
                        <a:t>ione</a:t>
                      </a:r>
                      <a:endParaRPr lang="en-US" sz="2800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380">
                <a:tc>
                  <a:txBody>
                    <a:bodyPr/>
                    <a:lstStyle/>
                    <a:p>
                      <a:r>
                        <a:rPr lang="en-US" sz="2800" u="sng">
                          <a:solidFill>
                            <a:srgbClr val="4F7F5B"/>
                          </a:solidFill>
                          <a:effectLst/>
                          <a:hlinkClick r:id="rId3"/>
                        </a:rPr>
                        <a:t>STACCO</a:t>
                      </a:r>
                      <a:endParaRPr lang="en-US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 dirty="0">
                          <a:effectLst/>
                        </a:rPr>
                        <a:t>The Civil Status of Contradiction (lo </a:t>
                      </a:r>
                      <a:r>
                        <a:rPr lang="it-IT" sz="2800" b="1" dirty="0">
                          <a:effectLst/>
                        </a:rPr>
                        <a:t>STA</a:t>
                      </a:r>
                      <a:r>
                        <a:rPr lang="it-IT" sz="2800" dirty="0">
                          <a:effectLst/>
                        </a:rPr>
                        <a:t>to </a:t>
                      </a:r>
                      <a:r>
                        <a:rPr lang="it-IT" sz="2800" b="1" dirty="0">
                          <a:effectLst/>
                        </a:rPr>
                        <a:t>C</a:t>
                      </a:r>
                      <a:r>
                        <a:rPr lang="it-IT" sz="2800" dirty="0">
                          <a:effectLst/>
                        </a:rPr>
                        <a:t>ivile della </a:t>
                      </a:r>
                      <a:r>
                        <a:rPr lang="it-IT" sz="2800" b="1" dirty="0">
                          <a:effectLst/>
                        </a:rPr>
                        <a:t>CO</a:t>
                      </a:r>
                      <a:r>
                        <a:rPr lang="it-IT" sz="2800" dirty="0">
                          <a:effectLst/>
                        </a:rPr>
                        <a:t>ntraddizione)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380">
                <a:tc>
                  <a:txBody>
                    <a:bodyPr/>
                    <a:lstStyle/>
                    <a:p>
                      <a:r>
                        <a:rPr lang="en-US" sz="2800" u="sng">
                          <a:solidFill>
                            <a:srgbClr val="4F7F5B"/>
                          </a:solidFill>
                          <a:effectLst/>
                          <a:hlinkClick r:id="rId4"/>
                        </a:rPr>
                        <a:t>VisCoSO</a:t>
                      </a:r>
                      <a:endParaRPr lang="en-US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effectLst/>
                        </a:rPr>
                        <a:t>Detection of Crisis in Socio-Material Systems </a:t>
                      </a:r>
                      <a:r>
                        <a:rPr lang="en-US" sz="2800" dirty="0" smtClean="0">
                          <a:effectLst/>
                        </a:rPr>
                        <a:t>via </a:t>
                      </a:r>
                      <a:r>
                        <a:rPr lang="en-US" sz="2800" b="1" dirty="0" err="1" smtClean="0">
                          <a:effectLst/>
                        </a:rPr>
                        <a:t>VIS</a:t>
                      </a:r>
                      <a:r>
                        <a:rPr lang="en-US" sz="2800" dirty="0" err="1" smtClean="0">
                          <a:effectLst/>
                        </a:rPr>
                        <a:t>ual-</a:t>
                      </a:r>
                      <a:r>
                        <a:rPr lang="en-US" sz="2800" b="1" dirty="0" err="1" smtClean="0">
                          <a:effectLst/>
                        </a:rPr>
                        <a:t>CO</a:t>
                      </a:r>
                      <a:r>
                        <a:rPr lang="en-US" sz="2800" dirty="0" err="1" smtClean="0">
                          <a:effectLst/>
                        </a:rPr>
                        <a:t>gnitive-</a:t>
                      </a:r>
                      <a:r>
                        <a:rPr lang="en-US" sz="2800" b="1" dirty="0" err="1" smtClean="0">
                          <a:effectLst/>
                        </a:rPr>
                        <a:t>SO</a:t>
                      </a:r>
                      <a:r>
                        <a:rPr lang="en-US" sz="2800" dirty="0" err="1" smtClean="0">
                          <a:effectLst/>
                        </a:rPr>
                        <a:t>cial</a:t>
                      </a:r>
                      <a:r>
                        <a:rPr lang="en-US" sz="2800" dirty="0" smtClean="0">
                          <a:effectLst/>
                        </a:rPr>
                        <a:t> </a:t>
                      </a:r>
                      <a:r>
                        <a:rPr lang="en-US" sz="2800" dirty="0">
                          <a:effectLst/>
                        </a:rPr>
                        <a:t>Processes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6540">
                <a:tc>
                  <a:txBody>
                    <a:bodyPr/>
                    <a:lstStyle/>
                    <a:p>
                      <a:r>
                        <a:rPr lang="en-US" sz="2800" u="sng" dirty="0">
                          <a:solidFill>
                            <a:srgbClr val="4F7F5B"/>
                          </a:solidFill>
                          <a:effectLst/>
                          <a:hlinkClick r:id="rId5"/>
                        </a:rPr>
                        <a:t>LASTS</a:t>
                      </a:r>
                      <a:endParaRPr lang="en-US" sz="2800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L</a:t>
                      </a:r>
                      <a:r>
                        <a:rPr lang="en-US" sz="2800" dirty="0">
                          <a:effectLst/>
                        </a:rPr>
                        <a:t>ogical </a:t>
                      </a:r>
                      <a:r>
                        <a:rPr lang="en-US" sz="2800" b="1" dirty="0">
                          <a:effectLst/>
                        </a:rPr>
                        <a:t>A</a:t>
                      </a:r>
                      <a:r>
                        <a:rPr lang="en-US" sz="2800" dirty="0">
                          <a:effectLst/>
                        </a:rPr>
                        <a:t>nalysis of </a:t>
                      </a:r>
                      <a:r>
                        <a:rPr lang="en-US" sz="2800" b="1" dirty="0" smtClean="0">
                          <a:effectLst/>
                        </a:rPr>
                        <a:t>S</a:t>
                      </a:r>
                      <a:r>
                        <a:rPr lang="en-US" sz="2800" dirty="0" smtClean="0">
                          <a:effectLst/>
                        </a:rPr>
                        <a:t>ocio-Technical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b="1" dirty="0">
                          <a:effectLst/>
                        </a:rPr>
                        <a:t>S</a:t>
                      </a:r>
                      <a:r>
                        <a:rPr lang="en-US" sz="2800" dirty="0">
                          <a:effectLst/>
                        </a:rPr>
                        <a:t>ystems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380">
                <a:tc>
                  <a:txBody>
                    <a:bodyPr/>
                    <a:lstStyle/>
                    <a:p>
                      <a:r>
                        <a:rPr lang="en-US" sz="2800" u="sng">
                          <a:solidFill>
                            <a:srgbClr val="4F7F5B"/>
                          </a:solidFill>
                          <a:effectLst/>
                          <a:hlinkClick r:id="rId6"/>
                        </a:rPr>
                        <a:t>ODASP</a:t>
                      </a:r>
                      <a:endParaRPr lang="en-US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O</a:t>
                      </a:r>
                      <a:r>
                        <a:rPr lang="en-US" sz="2800">
                          <a:effectLst/>
                        </a:rPr>
                        <a:t>ntology </a:t>
                      </a:r>
                      <a:r>
                        <a:rPr lang="en-US" sz="2800" b="1">
                          <a:effectLst/>
                        </a:rPr>
                        <a:t>D</a:t>
                      </a:r>
                      <a:r>
                        <a:rPr lang="en-US" sz="2800">
                          <a:effectLst/>
                        </a:rPr>
                        <a:t>riven </a:t>
                      </a:r>
                      <a:r>
                        <a:rPr lang="en-US" sz="2800" b="1">
                          <a:effectLst/>
                        </a:rPr>
                        <a:t>A</a:t>
                      </a:r>
                      <a:r>
                        <a:rPr lang="en-US" sz="2800">
                          <a:effectLst/>
                        </a:rPr>
                        <a:t>nalysis of Nominal </a:t>
                      </a:r>
                      <a:r>
                        <a:rPr lang="en-US" sz="2800" b="1">
                          <a:effectLst/>
                        </a:rPr>
                        <a:t>S</a:t>
                      </a:r>
                      <a:r>
                        <a:rPr lang="en-US" sz="2800">
                          <a:effectLst/>
                        </a:rPr>
                        <a:t>ystematic </a:t>
                      </a:r>
                      <a:r>
                        <a:rPr lang="en-US" sz="2800" b="1">
                          <a:effectLst/>
                        </a:rPr>
                        <a:t>P</a:t>
                      </a:r>
                      <a:r>
                        <a:rPr lang="en-US" sz="2800">
                          <a:effectLst/>
                        </a:rPr>
                        <a:t>olysemy in WordNet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4220">
                <a:tc>
                  <a:txBody>
                    <a:bodyPr/>
                    <a:lstStyle/>
                    <a:p>
                      <a:r>
                        <a:rPr lang="en-US" sz="2800" b="1">
                          <a:effectLst/>
                        </a:rPr>
                        <a:t>IZS VE 09/12 RC</a:t>
                      </a:r>
                      <a:endParaRPr lang="en-US" sz="280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sz="2800">
                          <a:effectLst/>
                        </a:rPr>
                        <a:t>Il monitoraggio del TAT (Turnaround time) come strumento per migliorare l’efficienza complessiva del laboratorio.</a:t>
                      </a: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0380">
                <a:tc>
                  <a:txBody>
                    <a:bodyPr/>
                    <a:lstStyle/>
                    <a:p>
                      <a:r>
                        <a:rPr lang="en-US" sz="2800" u="sng" dirty="0">
                          <a:solidFill>
                            <a:srgbClr val="4F7F5B"/>
                          </a:solidFill>
                          <a:effectLst/>
                          <a:hlinkClick r:id="rId7"/>
                        </a:rPr>
                        <a:t>GECKO</a:t>
                      </a:r>
                      <a:endParaRPr lang="en-US" sz="2800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effectLst/>
                        </a:rPr>
                        <a:t>G</a:t>
                      </a:r>
                      <a:r>
                        <a:rPr lang="en-US" sz="2800" dirty="0">
                          <a:effectLst/>
                        </a:rPr>
                        <a:t>eneric </a:t>
                      </a:r>
                      <a:r>
                        <a:rPr lang="en-US" sz="2800" b="1" dirty="0">
                          <a:effectLst/>
                        </a:rPr>
                        <a:t>E</a:t>
                      </a:r>
                      <a:r>
                        <a:rPr lang="en-US" sz="2800" dirty="0">
                          <a:effectLst/>
                        </a:rPr>
                        <a:t>volutionary </a:t>
                      </a:r>
                      <a:r>
                        <a:rPr lang="en-US" sz="2800" b="1" dirty="0">
                          <a:effectLst/>
                        </a:rPr>
                        <a:t>C</a:t>
                      </a:r>
                      <a:r>
                        <a:rPr lang="en-US" sz="2800" dirty="0">
                          <a:effectLst/>
                        </a:rPr>
                        <a:t>ontrol </a:t>
                      </a:r>
                      <a:r>
                        <a:rPr lang="en-US" sz="2800" b="1" dirty="0">
                          <a:effectLst/>
                        </a:rPr>
                        <a:t>K</a:t>
                      </a:r>
                      <a:r>
                        <a:rPr lang="en-US" sz="2800" dirty="0">
                          <a:effectLst/>
                        </a:rPr>
                        <a:t>nowledge-based </a:t>
                      </a:r>
                      <a:r>
                        <a:rPr lang="en-US" sz="2800" dirty="0" err="1">
                          <a:effectLst/>
                        </a:rPr>
                        <a:t>m</a:t>
                      </a:r>
                      <a:r>
                        <a:rPr lang="en-US" sz="2800" b="1" dirty="0" err="1">
                          <a:effectLst/>
                        </a:rPr>
                        <a:t>O</a:t>
                      </a:r>
                      <a:r>
                        <a:rPr lang="en-US" sz="2800" dirty="0" err="1">
                          <a:effectLst/>
                        </a:rPr>
                        <a:t>dule</a:t>
                      </a:r>
                      <a:endParaRPr lang="en-US" sz="2800" dirty="0">
                        <a:effectLst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477000"/>
            <a:ext cx="2133600" cy="254000"/>
          </a:xfrm>
        </p:spPr>
        <p:txBody>
          <a:bodyPr/>
          <a:lstStyle/>
          <a:p>
            <a:pPr>
              <a:defRPr/>
            </a:pPr>
            <a:fld id="{7E3D6F12-5083-4991-A5E7-D5D81D22FB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590925" y="1706794"/>
            <a:ext cx="43282" cy="54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535353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35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381000"/>
          </a:xfrm>
        </p:spPr>
        <p:txBody>
          <a:bodyPr/>
          <a:lstStyle/>
          <a:p>
            <a:r>
              <a:rPr lang="en-US" dirty="0"/>
              <a:t>Nicola </a:t>
            </a:r>
            <a:r>
              <a:rPr lang="en-US" dirty="0" err="1"/>
              <a:t>Guarino</a:t>
            </a:r>
            <a:r>
              <a:rPr lang="en-US" dirty="0"/>
              <a:t> Funded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4648200"/>
          </a:xfrm>
        </p:spPr>
        <p:txBody>
          <a:bodyPr/>
          <a:lstStyle/>
          <a:p>
            <a:pPr eaLnBrk="1" fontAlgn="ctr" hangingPunct="1"/>
            <a:r>
              <a:rPr lang="en-US" sz="2400" b="1" dirty="0" smtClean="0"/>
              <a:t>SOGEI </a:t>
            </a:r>
            <a:r>
              <a:rPr lang="it-IT" sz="2400" dirty="0" smtClean="0"/>
              <a:t>Ristrutturazione </a:t>
            </a:r>
            <a:r>
              <a:rPr lang="it-IT" sz="2400" dirty="0"/>
              <a:t>Ontologica del Dizionario Fiscale Integrato</a:t>
            </a:r>
            <a:endParaRPr lang="en-US" sz="2400" dirty="0"/>
          </a:p>
          <a:p>
            <a:pPr eaLnBrk="1" fontAlgn="ctr" hangingPunct="1"/>
            <a:r>
              <a:rPr lang="en-US" sz="2400" b="1" dirty="0"/>
              <a:t>IZS-VE </a:t>
            </a:r>
            <a:r>
              <a:rPr lang="en-US" sz="2400" b="1" dirty="0" smtClean="0"/>
              <a:t>16/2009 </a:t>
            </a:r>
            <a:r>
              <a:rPr lang="it-IT" sz="2400" dirty="0" smtClean="0"/>
              <a:t>Comunicazione </a:t>
            </a:r>
            <a:r>
              <a:rPr lang="it-IT" sz="2400" dirty="0"/>
              <a:t>del rischio correlato al consumo degli alimenti: analisi di dati e metadati in campioni destinati al controllo microbiologico.</a:t>
            </a:r>
            <a:endParaRPr lang="en-US" sz="2400" dirty="0"/>
          </a:p>
          <a:p>
            <a:pPr eaLnBrk="1" fontAlgn="ctr" hangingPunct="1"/>
            <a:r>
              <a:rPr lang="en-US" sz="2400" u="sng" dirty="0" err="1" smtClean="0">
                <a:hlinkClick r:id="rId2"/>
              </a:rPr>
              <a:t>TasLab</a:t>
            </a:r>
            <a:r>
              <a:rPr lang="en-US" sz="2400" u="sng" dirty="0" smtClean="0"/>
              <a:t> </a:t>
            </a:r>
            <a:r>
              <a:rPr lang="en-US" sz="2400" dirty="0" err="1" smtClean="0"/>
              <a:t>Trentino</a:t>
            </a:r>
            <a:r>
              <a:rPr lang="en-US" sz="2400" dirty="0" smtClean="0"/>
              <a:t> </a:t>
            </a:r>
            <a:r>
              <a:rPr lang="en-US" sz="2400" dirty="0"/>
              <a:t>as a </a:t>
            </a:r>
            <a:r>
              <a:rPr lang="en-US" sz="2400" dirty="0" smtClean="0"/>
              <a:t>Lab</a:t>
            </a:r>
            <a:endParaRPr lang="en-US" sz="2400" dirty="0"/>
          </a:p>
          <a:p>
            <a:pPr eaLnBrk="1" fontAlgn="ctr" hangingPunct="1"/>
            <a:r>
              <a:rPr lang="en-US" sz="2400" u="sng" dirty="0" err="1" smtClean="0">
                <a:hlinkClick r:id="rId3"/>
              </a:rPr>
              <a:t>EuJoint</a:t>
            </a:r>
            <a:r>
              <a:rPr lang="en-US" sz="2400" u="sng" dirty="0" smtClean="0"/>
              <a:t> </a:t>
            </a:r>
            <a:r>
              <a:rPr lang="fr-FR" sz="2400" b="1" dirty="0" err="1" smtClean="0"/>
              <a:t>EU</a:t>
            </a:r>
            <a:r>
              <a:rPr lang="fr-FR" sz="2400" dirty="0" err="1" smtClean="0"/>
              <a:t>ropean-</a:t>
            </a:r>
            <a:r>
              <a:rPr lang="fr-FR" sz="2400" b="1" dirty="0" err="1" smtClean="0"/>
              <a:t>J</a:t>
            </a:r>
            <a:r>
              <a:rPr lang="fr-FR" sz="2400" dirty="0" err="1" smtClean="0"/>
              <a:t>apanese</a:t>
            </a:r>
            <a:r>
              <a:rPr lang="fr-FR" sz="2400" dirty="0"/>
              <a:t> </a:t>
            </a:r>
            <a:r>
              <a:rPr lang="fr-FR" sz="2400" b="1" dirty="0" err="1"/>
              <a:t>O</a:t>
            </a:r>
            <a:r>
              <a:rPr lang="fr-FR" sz="2400" dirty="0" err="1"/>
              <a:t>ntology</a:t>
            </a:r>
            <a:r>
              <a:rPr lang="fr-FR" sz="2400" dirty="0"/>
              <a:t> </a:t>
            </a:r>
            <a:r>
              <a:rPr lang="fr-FR" sz="2400" b="1" dirty="0" err="1"/>
              <a:t>INT</a:t>
            </a:r>
            <a:r>
              <a:rPr lang="fr-FR" sz="2400" dirty="0" err="1"/>
              <a:t>eraction</a:t>
            </a:r>
            <a:r>
              <a:rPr lang="fr-FR" sz="2400" dirty="0"/>
              <a:t> (Marie Curie IRSES Exchange Project n. 247503)</a:t>
            </a:r>
            <a:endParaRPr lang="en-US" sz="2400" dirty="0"/>
          </a:p>
          <a:p>
            <a:pPr eaLnBrk="1" fontAlgn="ctr" hangingPunct="1"/>
            <a:r>
              <a:rPr lang="en-US" sz="2400" b="1" dirty="0" smtClean="0"/>
              <a:t>RC-16/09 </a:t>
            </a:r>
            <a:r>
              <a:rPr lang="it-IT" sz="2400" dirty="0" smtClean="0"/>
              <a:t>Comunicazione </a:t>
            </a:r>
            <a:r>
              <a:rPr lang="it-IT" sz="2400" dirty="0"/>
              <a:t>del rischio correlato al consumo degli alimenti: analisi di dati e metadati in campioni destinati al controllo microbiologico</a:t>
            </a:r>
            <a:endParaRPr lang="en-US" sz="2400" dirty="0"/>
          </a:p>
          <a:p>
            <a:pPr eaLnBrk="1" fontAlgn="ctr" hangingPunct="1"/>
            <a:r>
              <a:rPr lang="en-US" sz="2400" b="1" dirty="0" smtClean="0"/>
              <a:t>RC-19/08 </a:t>
            </a:r>
            <a:r>
              <a:rPr lang="it-IT" sz="2400" dirty="0" smtClean="0"/>
              <a:t>Analisi </a:t>
            </a:r>
            <a:r>
              <a:rPr lang="it-IT" sz="2400" dirty="0"/>
              <a:t>e definizione di una metodologia operativa per migliorare la gestione dei dati relativi al conferimento di campioni all'Istituto Zooprofilattico delle Venezie, con particolare riferimento alla sicurezza alimentare</a:t>
            </a:r>
            <a:r>
              <a:rPr lang="it-IT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D6F12-5083-4991-A5E7-D5D81D22FB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23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/>
          <a:lstStyle/>
          <a:p>
            <a:r>
              <a:rPr lang="en-US" dirty="0"/>
              <a:t>Nicola </a:t>
            </a:r>
            <a:r>
              <a:rPr lang="en-US" dirty="0" err="1"/>
              <a:t>Guarino</a:t>
            </a:r>
            <a:r>
              <a:rPr lang="en-US" dirty="0"/>
              <a:t> Funded Projects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D6F12-5083-4991-A5E7-D5D81D22FB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066801"/>
            <a:ext cx="8686800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/>
            <a:r>
              <a:rPr lang="en-US" sz="2200" u="sng" dirty="0" smtClean="0">
                <a:hlinkClick r:id="rId2"/>
              </a:rPr>
              <a:t>ILIKS</a:t>
            </a:r>
            <a:r>
              <a:rPr lang="en-US" sz="2200" u="sng" dirty="0" smtClean="0"/>
              <a:t> </a:t>
            </a:r>
            <a:r>
              <a:rPr lang="en-US" sz="2200" b="1" dirty="0"/>
              <a:t>I</a:t>
            </a:r>
            <a:r>
              <a:rPr lang="en-US" sz="2200" dirty="0"/>
              <a:t>nterdisciplinary </a:t>
            </a:r>
            <a:r>
              <a:rPr lang="en-US" sz="2200" b="1" dirty="0"/>
              <a:t>L</a:t>
            </a:r>
            <a:r>
              <a:rPr lang="en-US" sz="2200" dirty="0"/>
              <a:t>aboratory on </a:t>
            </a:r>
            <a:r>
              <a:rPr lang="en-US" sz="2200" b="1" dirty="0"/>
              <a:t>I</a:t>
            </a:r>
            <a:r>
              <a:rPr lang="en-US" sz="2200" dirty="0"/>
              <a:t>nteracting </a:t>
            </a:r>
            <a:r>
              <a:rPr lang="en-US" sz="2200" dirty="0" smtClean="0"/>
              <a:t>Knowledge </a:t>
            </a:r>
            <a:r>
              <a:rPr lang="en-US" sz="2200" b="1" dirty="0" smtClean="0"/>
              <a:t>S</a:t>
            </a:r>
            <a:r>
              <a:rPr lang="en-US" sz="2200" dirty="0" smtClean="0"/>
              <a:t>ystems</a:t>
            </a:r>
            <a:r>
              <a:rPr lang="en-US" sz="2200" dirty="0"/>
              <a:t>.</a:t>
            </a:r>
          </a:p>
          <a:p>
            <a:pPr fontAlgn="ctr"/>
            <a:r>
              <a:rPr lang="en-US" sz="2200" u="sng" dirty="0">
                <a:hlinkClick r:id="rId3"/>
              </a:rPr>
              <a:t>TOCAI.IT</a:t>
            </a:r>
            <a:r>
              <a:rPr lang="en-US" sz="2200" u="sng" dirty="0"/>
              <a:t> </a:t>
            </a:r>
            <a:r>
              <a:rPr lang="en-US" sz="2200" b="1" dirty="0" err="1"/>
              <a:t>T</a:t>
            </a:r>
            <a:r>
              <a:rPr lang="en-US" sz="2200" dirty="0" err="1"/>
              <a:t>ecnologie</a:t>
            </a:r>
            <a:r>
              <a:rPr lang="en-US" sz="2200" dirty="0"/>
              <a:t> </a:t>
            </a:r>
            <a:r>
              <a:rPr lang="en-US" sz="2200" b="1" dirty="0"/>
              <a:t>O</a:t>
            </a:r>
            <a:r>
              <a:rPr lang="en-US" sz="2200" dirty="0"/>
              <a:t>rientate </a:t>
            </a:r>
            <a:r>
              <a:rPr lang="en-US" sz="2200" dirty="0" err="1"/>
              <a:t>alla</a:t>
            </a:r>
            <a:r>
              <a:rPr lang="en-US" sz="2200" dirty="0"/>
              <a:t> </a:t>
            </a:r>
            <a:r>
              <a:rPr lang="en-US" sz="2200" b="1" dirty="0" err="1"/>
              <a:t>C</a:t>
            </a:r>
            <a:r>
              <a:rPr lang="en-US" sz="2200" dirty="0" err="1"/>
              <a:t>onoscenza</a:t>
            </a:r>
            <a:r>
              <a:rPr lang="en-US" sz="2200" dirty="0"/>
              <a:t> per </a:t>
            </a:r>
            <a:r>
              <a:rPr lang="en-US" sz="2200" b="1" dirty="0" err="1"/>
              <a:t>A</a:t>
            </a:r>
            <a:r>
              <a:rPr lang="en-US" sz="2200" dirty="0" err="1"/>
              <a:t>ggregazioni</a:t>
            </a:r>
            <a:r>
              <a:rPr lang="en-US" sz="2200" dirty="0"/>
              <a:t> di </a:t>
            </a:r>
            <a:r>
              <a:rPr lang="en-US" sz="2200" b="1" dirty="0" err="1"/>
              <a:t>I</a:t>
            </a:r>
            <a:r>
              <a:rPr lang="en-US" sz="2200" dirty="0" err="1"/>
              <a:t>mprese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 </a:t>
            </a:r>
            <a:r>
              <a:rPr lang="en-US" sz="2200" b="1" dirty="0" err="1"/>
              <a:t>I</a:t>
            </a:r>
            <a:r>
              <a:rPr lang="en-US" sz="2200" dirty="0" err="1"/>
              <a:t>n</a:t>
            </a:r>
            <a:r>
              <a:rPr lang="en-US" sz="2200" b="1" dirty="0" err="1"/>
              <a:t>T</a:t>
            </a:r>
            <a:r>
              <a:rPr lang="en-US" sz="2200" dirty="0" err="1"/>
              <a:t>ernet</a:t>
            </a:r>
            <a:r>
              <a:rPr lang="en-US" sz="2200" dirty="0"/>
              <a:t> - Knowledge-based technologies of enterprise integration (collaboration and exchange project).</a:t>
            </a:r>
          </a:p>
          <a:p>
            <a:pPr fontAlgn="ctr"/>
            <a:r>
              <a:rPr lang="en-US" sz="2200" dirty="0"/>
              <a:t>EGOVONTO </a:t>
            </a:r>
            <a:r>
              <a:rPr lang="en-US" sz="2200" dirty="0" err="1"/>
              <a:t>Interoperabilita</a:t>
            </a:r>
            <a:r>
              <a:rPr lang="en-US" sz="2200" dirty="0"/>
              <a:t>' </a:t>
            </a:r>
            <a:r>
              <a:rPr lang="en-US" sz="2200" dirty="0" err="1"/>
              <a:t>semantica</a:t>
            </a:r>
            <a:r>
              <a:rPr lang="en-US" sz="2200" dirty="0"/>
              <a:t> </a:t>
            </a:r>
            <a:r>
              <a:rPr lang="en-US" sz="2200" dirty="0" err="1"/>
              <a:t>nell'e</a:t>
            </a:r>
            <a:r>
              <a:rPr lang="en-US" sz="2200" dirty="0"/>
              <a:t>-Government.</a:t>
            </a:r>
          </a:p>
          <a:p>
            <a:pPr fontAlgn="ctr"/>
            <a:r>
              <a:rPr lang="en-US" sz="2200" u="sng" dirty="0" err="1">
                <a:hlinkClick r:id="rId4"/>
              </a:rPr>
              <a:t>NeOn</a:t>
            </a:r>
            <a:r>
              <a:rPr lang="en-US" sz="2200" u="sng" dirty="0"/>
              <a:t> </a:t>
            </a:r>
            <a:r>
              <a:rPr lang="en-US" sz="2200" b="1" dirty="0" err="1"/>
              <a:t>NE</a:t>
            </a:r>
            <a:r>
              <a:rPr lang="en-US" sz="2200" dirty="0" err="1"/>
              <a:t>tworked</a:t>
            </a:r>
            <a:r>
              <a:rPr lang="en-US" sz="2200" dirty="0"/>
              <a:t> </a:t>
            </a:r>
            <a:r>
              <a:rPr lang="en-US" sz="2200" b="1" dirty="0" err="1"/>
              <a:t>ON</a:t>
            </a:r>
            <a:r>
              <a:rPr lang="en-US" sz="2200" dirty="0" err="1"/>
              <a:t>tologies</a:t>
            </a:r>
            <a:r>
              <a:rPr lang="en-US" sz="2200" dirty="0"/>
              <a:t> - Shaping the future infrastructure for semantic applications (collaboration and exchange project).</a:t>
            </a:r>
          </a:p>
          <a:p>
            <a:pPr fontAlgn="ctr"/>
            <a:r>
              <a:rPr lang="en-US" sz="2200" u="sng" dirty="0">
                <a:hlinkClick r:id="rId5"/>
              </a:rPr>
              <a:t>ICT4Law</a:t>
            </a:r>
            <a:r>
              <a:rPr lang="en-US" sz="2200" u="sng" dirty="0"/>
              <a:t> </a:t>
            </a:r>
            <a:r>
              <a:rPr lang="en-US" sz="2200" dirty="0"/>
              <a:t>ICT Converging on Law - Next Generation Services for Citizens, Enterprises, Public Administration and Policymakers.</a:t>
            </a:r>
          </a:p>
          <a:p>
            <a:pPr fontAlgn="ctr"/>
            <a:r>
              <a:rPr lang="en-US" sz="2200" u="sng" dirty="0">
                <a:hlinkClick r:id="rId6"/>
              </a:rPr>
              <a:t>MOSTRO</a:t>
            </a:r>
            <a:r>
              <a:rPr lang="en-US" sz="2200" u="sng" dirty="0"/>
              <a:t> </a:t>
            </a:r>
            <a:r>
              <a:rPr lang="en-US" sz="2200" dirty="0"/>
              <a:t>Modelling Security and Trust Relationships within Organizations</a:t>
            </a:r>
          </a:p>
          <a:p>
            <a:pPr fontAlgn="ctr"/>
            <a:r>
              <a:rPr lang="en-US" sz="2200" u="sng" dirty="0">
                <a:hlinkClick r:id="rId7"/>
              </a:rPr>
              <a:t>ALT INFO</a:t>
            </a:r>
            <a:r>
              <a:rPr lang="en-US" sz="2200" u="sng" dirty="0"/>
              <a:t> </a:t>
            </a:r>
            <a:r>
              <a:rPr lang="en-US" sz="2200" dirty="0" err="1"/>
              <a:t>ALgebraic</a:t>
            </a:r>
            <a:r>
              <a:rPr lang="en-US" sz="2200" dirty="0"/>
              <a:t> Tools IN Formal Ontology (collaboration and exchange project) [</a:t>
            </a:r>
            <a:r>
              <a:rPr lang="en-US" sz="2200" u="sng" dirty="0">
                <a:hlinkClick r:id="rId8"/>
              </a:rPr>
              <a:t>English</a:t>
            </a:r>
            <a:r>
              <a:rPr lang="en-US" sz="2200" dirty="0"/>
              <a:t> (pdf)] [</a:t>
            </a:r>
            <a:r>
              <a:rPr lang="en-US" sz="2200" u="sng" dirty="0">
                <a:hlinkClick r:id="rId9"/>
              </a:rPr>
              <a:t>Italian</a:t>
            </a:r>
            <a:r>
              <a:rPr lang="en-US" sz="2200" dirty="0"/>
              <a:t> (pdf)]</a:t>
            </a:r>
          </a:p>
          <a:p>
            <a:pPr fontAlgn="ctr"/>
            <a:r>
              <a:rPr lang="en-US" sz="2200" u="sng" dirty="0">
                <a:hlinkClick r:id="rId10"/>
              </a:rPr>
              <a:t>METOKIS</a:t>
            </a:r>
            <a:r>
              <a:rPr lang="en-US" sz="2200" u="sng" dirty="0"/>
              <a:t> </a:t>
            </a:r>
            <a:r>
              <a:rPr lang="en-US" sz="2200" dirty="0"/>
              <a:t>Methodology and Tools Infrastructure for the Creation of Knowledge Units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00707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dirty="0"/>
              <a:t>Nicola </a:t>
            </a:r>
            <a:r>
              <a:rPr lang="en-US" dirty="0" err="1"/>
              <a:t>Guarino</a:t>
            </a:r>
            <a:r>
              <a:rPr lang="en-US" dirty="0"/>
              <a:t> Funded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4373563"/>
          </a:xfrm>
        </p:spPr>
        <p:txBody>
          <a:bodyPr/>
          <a:lstStyle/>
          <a:p>
            <a:pPr fontAlgn="ctr"/>
            <a:r>
              <a:rPr lang="en-US" sz="2200" u="sng" dirty="0" err="1">
                <a:hlinkClick r:id="rId2"/>
              </a:rPr>
              <a:t>SemanticMining</a:t>
            </a:r>
            <a:r>
              <a:rPr lang="en-US" sz="2200" u="sng" dirty="0"/>
              <a:t> </a:t>
            </a:r>
            <a:r>
              <a:rPr lang="en-US" sz="2200" dirty="0"/>
              <a:t>Network of Excellence </a:t>
            </a:r>
            <a:r>
              <a:rPr lang="en-US" sz="2200" dirty="0" smtClean="0"/>
              <a:t>– Semantic Interoperability and </a:t>
            </a:r>
            <a:r>
              <a:rPr lang="en-US" sz="2200" dirty="0"/>
              <a:t>Data Mining in Biomedicine</a:t>
            </a:r>
          </a:p>
          <a:p>
            <a:pPr fontAlgn="ctr"/>
            <a:r>
              <a:rPr lang="en-US" sz="2200" dirty="0" err="1" smtClean="0"/>
              <a:t>OntoWeb</a:t>
            </a:r>
            <a:r>
              <a:rPr lang="en-US" sz="2200" dirty="0" smtClean="0"/>
              <a:t> Ontology-based information exchange for knowledge management and electronic commerce</a:t>
            </a:r>
          </a:p>
          <a:p>
            <a:pPr fontAlgn="ctr"/>
            <a:r>
              <a:rPr lang="en-US" sz="2200" u="sng" dirty="0" err="1" smtClean="0">
                <a:hlinkClick r:id="rId3"/>
              </a:rPr>
              <a:t>WonderWeb</a:t>
            </a:r>
            <a:r>
              <a:rPr lang="en-US" sz="2200" u="sng" dirty="0" smtClean="0"/>
              <a:t> </a:t>
            </a:r>
            <a:r>
              <a:rPr lang="en-US" sz="2200" dirty="0" smtClean="0"/>
              <a:t>Library of Foundation Ontologies</a:t>
            </a:r>
          </a:p>
          <a:p>
            <a:pPr fontAlgn="ctr"/>
            <a:r>
              <a:rPr lang="en-US" sz="2200" dirty="0" smtClean="0"/>
              <a:t>TICCA </a:t>
            </a:r>
            <a:r>
              <a:rPr lang="it-IT" sz="2200" dirty="0" smtClean="0"/>
              <a:t>Tecnologie cognitive per l'interazione e la cooperazione con agenti artificiali</a:t>
            </a:r>
            <a:endParaRPr lang="en-US" sz="2200" dirty="0" smtClean="0"/>
          </a:p>
          <a:p>
            <a:pPr fontAlgn="ctr"/>
            <a:r>
              <a:rPr lang="en-US" sz="2200" dirty="0" err="1" smtClean="0"/>
              <a:t>iKF</a:t>
            </a:r>
            <a:r>
              <a:rPr lang="en-US" sz="2200" dirty="0" smtClean="0"/>
              <a:t> Intelligent Knowledge Fusion (Eureka Project E!2235); Ontology of banking transactions (with </a:t>
            </a:r>
            <a:r>
              <a:rPr lang="en-US" sz="2200" u="sng" dirty="0" smtClean="0">
                <a:hlinkClick r:id="rId4"/>
              </a:rPr>
              <a:t>ELSAG </a:t>
            </a:r>
            <a:r>
              <a:rPr lang="en-US" sz="2200" u="sng" dirty="0" err="1" smtClean="0">
                <a:hlinkClick r:id="rId4"/>
              </a:rPr>
              <a:t>Banklab</a:t>
            </a:r>
            <a:r>
              <a:rPr lang="en-US" sz="2200" dirty="0" smtClean="0"/>
              <a:t>); Ontology of Service-Level Agreement and IS monitoring (with </a:t>
            </a:r>
            <a:r>
              <a:rPr lang="en-US" sz="2200" u="sng" dirty="0" smtClean="0">
                <a:hlinkClick r:id="rId5"/>
              </a:rPr>
              <a:t>SELESTA</a:t>
            </a:r>
            <a:r>
              <a:rPr lang="en-US" sz="2200" dirty="0" smtClean="0"/>
              <a:t>)</a:t>
            </a:r>
          </a:p>
          <a:p>
            <a:pPr fontAlgn="ctr"/>
            <a:r>
              <a:rPr lang="en-US" sz="2200" dirty="0" smtClean="0"/>
              <a:t>FOS Fishery Ontology Service, a fishery ontology for semantic interoperability of legacy systems and terminologies (with </a:t>
            </a:r>
            <a:r>
              <a:rPr lang="en-US" sz="2200" u="sng" dirty="0" smtClean="0">
                <a:hlinkClick r:id="rId6"/>
              </a:rPr>
              <a:t>FAO</a:t>
            </a:r>
            <a:r>
              <a:rPr lang="en-US" sz="2200" dirty="0" smtClean="0"/>
              <a:t>)</a:t>
            </a:r>
          </a:p>
          <a:p>
            <a:pPr fontAlgn="ctr"/>
            <a:r>
              <a:rPr lang="en-US" sz="2200" dirty="0" smtClean="0"/>
              <a:t>OUR Ontology of User Requirements, a contribution to the international </a:t>
            </a:r>
            <a:r>
              <a:rPr lang="en-US" sz="2200" u="sng" dirty="0" err="1" smtClean="0">
                <a:hlinkClick r:id="rId7"/>
              </a:rPr>
              <a:t>Lyee</a:t>
            </a:r>
            <a:r>
              <a:rPr lang="en-US" sz="2200" dirty="0" err="1" smtClean="0"/>
              <a:t>Project</a:t>
            </a:r>
            <a:endParaRPr lang="en-US" sz="2200" dirty="0" smtClean="0"/>
          </a:p>
          <a:p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D6F12-5083-4991-A5E7-D5D81D22FB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994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4D45E-87B9-4B36-9A13-153543FC3D98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29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What is needed to found a new discipline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Institute</a:t>
            </a:r>
            <a:endParaRPr lang="en-US" alt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>
                <a:solidFill>
                  <a:schemeClr val="bg1">
                    <a:lumMod val="65000"/>
                  </a:schemeClr>
                </a:solidFill>
              </a:rPr>
              <a:t>Funding </a:t>
            </a:r>
            <a:endParaRPr lang="en-US" alt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 smtClean="0"/>
              <a:t>Journal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Conference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Society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Industrial application</a:t>
            </a:r>
            <a:endParaRPr lang="en-US" alt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Military application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5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philosophy has passed, so far, through 4 cycles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381000" y="5318125"/>
            <a:ext cx="9144000" cy="944563"/>
          </a:xfrm>
        </p:spPr>
        <p:txBody>
          <a:bodyPr/>
          <a:lstStyle/>
          <a:p>
            <a:r>
              <a:rPr lang="en-US" altLang="en-US" sz="2400" dirty="0" smtClean="0"/>
              <a:t>   	         rapid 	practical    </a:t>
            </a:r>
            <a:r>
              <a:rPr lang="en-US" altLang="en-US" sz="2400" dirty="0" err="1" smtClean="0"/>
              <a:t>scepticism</a:t>
            </a:r>
            <a:r>
              <a:rPr lang="en-US" altLang="en-US" sz="2400" dirty="0" smtClean="0"/>
              <a:t>    mysticism</a:t>
            </a:r>
          </a:p>
          <a:p>
            <a:r>
              <a:rPr lang="en-US" altLang="en-US" sz="2400" dirty="0" smtClean="0"/>
              <a:t>          progress	 interest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65B97F49-6EE1-4611-857A-549116E928ED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45" name="Picture 2" descr="http://www.aaroncake.net/forum/uploaded/eng.zahir/2008551448_sine_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41124"/>
          <a:stretch>
            <a:fillRect/>
          </a:stretch>
        </p:blipFill>
        <p:spPr bwMode="auto">
          <a:xfrm>
            <a:off x="1143000" y="1127125"/>
            <a:ext cx="67818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082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Journals</a:t>
            </a:r>
          </a:p>
        </p:txBody>
      </p:sp>
      <p:sp>
        <p:nvSpPr>
          <p:cNvPr id="58371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52600"/>
            <a:ext cx="8077200" cy="43735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i="1" dirty="0" smtClean="0"/>
              <a:t>Applied Ontology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i="1" dirty="0" smtClean="0"/>
              <a:t>Journal of Biomedical Semantics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i="1" dirty="0" smtClean="0"/>
              <a:t>International Journal of Metadata, Semantics and Ontologies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Ontology Development and </a:t>
            </a:r>
            <a:r>
              <a:rPr lang="en-US" i="1" dirty="0" smtClean="0"/>
              <a:t>Applications</a:t>
            </a:r>
            <a:endParaRPr lang="en-US" altLang="en-US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smtClean="0"/>
              <a:t>Journal </a:t>
            </a:r>
            <a:r>
              <a:rPr lang="en-US" i="1" dirty="0"/>
              <a:t>of Social </a:t>
            </a:r>
            <a:r>
              <a:rPr lang="en-US" i="1" dirty="0" smtClean="0"/>
              <a:t>Ontology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err="1" smtClean="0"/>
              <a:t>Metaphysica</a:t>
            </a:r>
            <a:endParaRPr lang="en-US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 smtClean="0"/>
          </a:p>
          <a:p>
            <a:pPr marL="0" indent="0"/>
            <a:endParaRPr lang="en-US" i="1" dirty="0" smtClean="0"/>
          </a:p>
        </p:txBody>
      </p:sp>
      <p:sp>
        <p:nvSpPr>
          <p:cNvPr id="5837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30073E2-04B2-48EC-B606-DFE335685C61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30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0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4D45E-87B9-4B36-9A13-153543FC3D98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31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What is needed to found a new discipline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Institute</a:t>
            </a:r>
            <a:endParaRPr lang="en-US" alt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>
                <a:solidFill>
                  <a:schemeClr val="bg1">
                    <a:lumMod val="65000"/>
                  </a:schemeClr>
                </a:solidFill>
              </a:rPr>
              <a:t>Funding </a:t>
            </a:r>
            <a:endParaRPr lang="en-US" alt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Journal</a:t>
            </a:r>
          </a:p>
          <a:p>
            <a:pPr marL="0" indent="0" eaLnBrk="1" hangingPunct="1"/>
            <a:r>
              <a:rPr lang="en-US" altLang="en-US" sz="3600" dirty="0" smtClean="0"/>
              <a:t>Conference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Society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Industrial application</a:t>
            </a:r>
            <a:endParaRPr lang="en-US" alt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Military application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Conferences</a:t>
            </a:r>
          </a:p>
        </p:txBody>
      </p:sp>
      <p:sp>
        <p:nvSpPr>
          <p:cNvPr id="634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Formal Ontology in Information Systems (FOIS)</a:t>
            </a:r>
          </a:p>
          <a:p>
            <a:r>
              <a:rPr lang="en-US" altLang="en-US" dirty="0" smtClean="0"/>
              <a:t>Bio-Ontologies</a:t>
            </a:r>
          </a:p>
          <a:p>
            <a:r>
              <a:rPr lang="en-US" altLang="en-US" dirty="0" smtClean="0"/>
              <a:t>Ontology for the Intelligence (OIC / STIDS)</a:t>
            </a:r>
          </a:p>
          <a:p>
            <a:r>
              <a:rPr lang="en-US" altLang="en-US" dirty="0" smtClean="0"/>
              <a:t>International Conference on Biomedical Ontology (ICBO)</a:t>
            </a:r>
          </a:p>
          <a:p>
            <a:r>
              <a:rPr lang="en-US" altLang="en-US" dirty="0" smtClean="0"/>
              <a:t>…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2BD72A9-BD42-4D05-A40B-8D3326CF7332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32</a:t>
            </a:fld>
            <a:endParaRPr lang="en-US" altLang="en-US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55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4D45E-87B9-4B36-9A13-153543FC3D98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33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What is needed to found a new discipline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Institute</a:t>
            </a:r>
            <a:endParaRPr lang="en-US" alt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>
                <a:solidFill>
                  <a:schemeClr val="bg1">
                    <a:lumMod val="65000"/>
                  </a:schemeClr>
                </a:solidFill>
              </a:rPr>
              <a:t>Funding </a:t>
            </a:r>
            <a:endParaRPr lang="en-US" alt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Journal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Conference</a:t>
            </a:r>
          </a:p>
          <a:p>
            <a:pPr marL="0" indent="0" eaLnBrk="1" hangingPunct="1"/>
            <a:r>
              <a:rPr lang="en-US" altLang="en-US" sz="3600" dirty="0" smtClean="0"/>
              <a:t>Society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Industrial application</a:t>
            </a:r>
            <a:endParaRPr lang="en-US" alt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Military application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Ontology Societies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International Association for Ontology and Its Applications (iaoa.org), founded 2012</a:t>
            </a:r>
          </a:p>
          <a:p>
            <a:r>
              <a:rPr lang="en-US" dirty="0" smtClean="0"/>
              <a:t>International Society for </a:t>
            </a:r>
            <a:r>
              <a:rPr lang="en-US" dirty="0" err="1" smtClean="0"/>
              <a:t>Biocuration</a:t>
            </a:r>
            <a:r>
              <a:rPr lang="en-US" dirty="0" smtClean="0"/>
              <a:t> (biocurator.org)</a:t>
            </a:r>
          </a:p>
          <a:p>
            <a:r>
              <a:rPr lang="en-US" dirty="0" smtClean="0"/>
              <a:t>UK Ontology </a:t>
            </a:r>
            <a:r>
              <a:rPr lang="en-US" dirty="0"/>
              <a:t>Network </a:t>
            </a:r>
            <a:r>
              <a:rPr lang="en-US" dirty="0" smtClean="0"/>
              <a:t>(ukontology.org)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‎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D6F12-5083-4991-A5E7-D5D81D22FB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22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4D45E-87B9-4B36-9A13-153543FC3D98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35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What is needed to found a new discipline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Institute</a:t>
            </a:r>
            <a:endParaRPr lang="en-US" alt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>
                <a:solidFill>
                  <a:schemeClr val="bg1">
                    <a:lumMod val="65000"/>
                  </a:schemeClr>
                </a:solidFill>
              </a:rPr>
              <a:t>Funding </a:t>
            </a:r>
            <a:endParaRPr lang="en-US" alt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Journal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Conference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Society</a:t>
            </a:r>
          </a:p>
          <a:p>
            <a:pPr marL="0" indent="0" eaLnBrk="1" hangingPunct="1"/>
            <a:r>
              <a:rPr lang="en-US" altLang="en-US" sz="3600" dirty="0" smtClean="0"/>
              <a:t>Industrial application</a:t>
            </a:r>
            <a:endParaRPr lang="en-US" altLang="en-US" sz="3600" dirty="0"/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Military application</a:t>
            </a:r>
            <a:endParaRPr lang="en-US" alt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3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Guarino</a:t>
            </a:r>
            <a:r>
              <a:rPr lang="en-US" dirty="0" smtClean="0"/>
              <a:t>: Industrial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525963"/>
          </a:xfrm>
        </p:spPr>
        <p:txBody>
          <a:bodyPr>
            <a:noAutofit/>
          </a:bodyPr>
          <a:lstStyle/>
          <a:p>
            <a:pPr fontAlgn="ctr"/>
            <a:r>
              <a:rPr lang="en-US" sz="2500" u="sng" dirty="0" smtClean="0">
                <a:hlinkClick r:id="rId2"/>
              </a:rPr>
              <a:t>LASTS</a:t>
            </a:r>
            <a:r>
              <a:rPr lang="en-US" sz="2500" u="sng" dirty="0" smtClean="0"/>
              <a:t> </a:t>
            </a:r>
            <a:r>
              <a:rPr lang="en-US" sz="2500" b="1" dirty="0" smtClean="0"/>
              <a:t>L</a:t>
            </a:r>
            <a:r>
              <a:rPr lang="en-US" sz="2500" dirty="0" smtClean="0"/>
              <a:t>ogical</a:t>
            </a:r>
            <a:r>
              <a:rPr lang="en-US" sz="2500" dirty="0"/>
              <a:t> </a:t>
            </a:r>
            <a:r>
              <a:rPr lang="en-US" sz="2500" b="1" dirty="0"/>
              <a:t>A</a:t>
            </a:r>
            <a:r>
              <a:rPr lang="en-US" sz="2500" dirty="0"/>
              <a:t>nalysis of </a:t>
            </a:r>
            <a:r>
              <a:rPr lang="en-US" sz="2500" b="1" dirty="0"/>
              <a:t>S</a:t>
            </a:r>
            <a:r>
              <a:rPr lang="en-US" sz="2500" dirty="0"/>
              <a:t>ocio-Technical </a:t>
            </a:r>
            <a:r>
              <a:rPr lang="en-US" sz="2500" b="1" dirty="0" smtClean="0"/>
              <a:t>S</a:t>
            </a:r>
            <a:r>
              <a:rPr lang="en-US" sz="2500" dirty="0" smtClean="0"/>
              <a:t>ystems</a:t>
            </a:r>
          </a:p>
          <a:p>
            <a:pPr fontAlgn="ctr"/>
            <a:r>
              <a:rPr lang="en-US" sz="2500" u="sng" dirty="0" smtClean="0">
                <a:hlinkClick r:id="rId3"/>
              </a:rPr>
              <a:t>TOCAI.IT</a:t>
            </a:r>
            <a:r>
              <a:rPr lang="en-US" sz="2500" u="sng" dirty="0" smtClean="0"/>
              <a:t> </a:t>
            </a:r>
            <a:r>
              <a:rPr lang="en-US" sz="2500" b="1" dirty="0" err="1" smtClean="0"/>
              <a:t>T</a:t>
            </a:r>
            <a:r>
              <a:rPr lang="en-US" sz="2500" dirty="0" err="1" smtClean="0"/>
              <a:t>ecnologie</a:t>
            </a:r>
            <a:r>
              <a:rPr lang="en-US" sz="2500" dirty="0" smtClean="0"/>
              <a:t> </a:t>
            </a:r>
            <a:r>
              <a:rPr lang="en-US" sz="2500" b="1" dirty="0" smtClean="0"/>
              <a:t>O</a:t>
            </a:r>
            <a:r>
              <a:rPr lang="en-US" sz="2500" dirty="0" smtClean="0"/>
              <a:t>rientate </a:t>
            </a:r>
            <a:r>
              <a:rPr lang="en-US" sz="2500" dirty="0" err="1" smtClean="0"/>
              <a:t>alla</a:t>
            </a:r>
            <a:r>
              <a:rPr lang="en-US" sz="2500" dirty="0" smtClean="0"/>
              <a:t> </a:t>
            </a:r>
            <a:r>
              <a:rPr lang="en-US" sz="2500" b="1" dirty="0" err="1" smtClean="0"/>
              <a:t>C</a:t>
            </a:r>
            <a:r>
              <a:rPr lang="en-US" sz="2500" dirty="0" err="1" smtClean="0"/>
              <a:t>onoscenza</a:t>
            </a:r>
            <a:r>
              <a:rPr lang="en-US" sz="2500" dirty="0" smtClean="0"/>
              <a:t> per </a:t>
            </a:r>
            <a:r>
              <a:rPr lang="en-US" sz="2500" b="1" dirty="0" err="1" smtClean="0"/>
              <a:t>A</a:t>
            </a:r>
            <a:r>
              <a:rPr lang="en-US" sz="2500" dirty="0" err="1" smtClean="0"/>
              <a:t>ggregazioni</a:t>
            </a:r>
            <a:r>
              <a:rPr lang="en-US" sz="2500" dirty="0" smtClean="0"/>
              <a:t> di </a:t>
            </a:r>
            <a:r>
              <a:rPr lang="en-US" sz="2500" b="1" dirty="0" err="1" smtClean="0"/>
              <a:t>I</a:t>
            </a:r>
            <a:r>
              <a:rPr lang="en-US" sz="2500" dirty="0" err="1" smtClean="0"/>
              <a:t>mprese</a:t>
            </a:r>
            <a:r>
              <a:rPr lang="en-US" sz="2500" dirty="0" smtClean="0"/>
              <a:t> </a:t>
            </a:r>
            <a:r>
              <a:rPr lang="en-US" sz="2500" dirty="0" err="1" smtClean="0"/>
              <a:t>su</a:t>
            </a:r>
            <a:r>
              <a:rPr lang="en-US" sz="2500" dirty="0" smtClean="0"/>
              <a:t> </a:t>
            </a:r>
            <a:r>
              <a:rPr lang="en-US" sz="2500" b="1" dirty="0" err="1" smtClean="0"/>
              <a:t>I</a:t>
            </a:r>
            <a:r>
              <a:rPr lang="en-US" sz="2500" dirty="0" err="1" smtClean="0"/>
              <a:t>n</a:t>
            </a:r>
            <a:r>
              <a:rPr lang="en-US" sz="2500" b="1" dirty="0" err="1" smtClean="0"/>
              <a:t>T</a:t>
            </a:r>
            <a:r>
              <a:rPr lang="en-US" sz="2500" dirty="0" err="1" smtClean="0"/>
              <a:t>ernet</a:t>
            </a:r>
            <a:r>
              <a:rPr lang="en-US" sz="2500" dirty="0" smtClean="0"/>
              <a:t> - Knowledge-based technologies of enterprise integration</a:t>
            </a:r>
          </a:p>
          <a:p>
            <a:pPr fontAlgn="ctr"/>
            <a:r>
              <a:rPr lang="en-US" sz="2500" u="sng" dirty="0" smtClean="0">
                <a:hlinkClick r:id="rId4"/>
              </a:rPr>
              <a:t>ICT4Law</a:t>
            </a:r>
            <a:r>
              <a:rPr lang="en-US" sz="2500" u="sng" dirty="0" smtClean="0"/>
              <a:t> </a:t>
            </a:r>
            <a:r>
              <a:rPr lang="en-US" sz="2500" dirty="0" smtClean="0"/>
              <a:t>ICT Converging on Law - Next Generation Services for Citizens, Enterprises, Public Administration and Policymakers.</a:t>
            </a:r>
          </a:p>
          <a:p>
            <a:pPr fontAlgn="ctr"/>
            <a:r>
              <a:rPr lang="en-US" sz="2500" dirty="0" err="1" smtClean="0"/>
              <a:t>iKF</a:t>
            </a:r>
            <a:r>
              <a:rPr lang="en-US" sz="2500" dirty="0" smtClean="0"/>
              <a:t> Intelligent Knowledge Fusion (Eureka Project E!2235); Ontology of banking transactions (with </a:t>
            </a:r>
            <a:r>
              <a:rPr lang="en-US" sz="2500" u="sng" dirty="0" smtClean="0">
                <a:hlinkClick r:id="rId5"/>
              </a:rPr>
              <a:t>ELSAG </a:t>
            </a:r>
            <a:r>
              <a:rPr lang="en-US" sz="2500" u="sng" dirty="0" err="1" smtClean="0">
                <a:hlinkClick r:id="rId5"/>
              </a:rPr>
              <a:t>Banklab</a:t>
            </a:r>
            <a:r>
              <a:rPr lang="en-US" sz="2500" dirty="0" smtClean="0"/>
              <a:t>); Ontology of Service-Level Agreement and IS monitoring (with </a:t>
            </a:r>
            <a:r>
              <a:rPr lang="en-US" sz="2500" u="sng" dirty="0" smtClean="0">
                <a:hlinkClick r:id="rId6"/>
              </a:rPr>
              <a:t>SELESTA</a:t>
            </a:r>
            <a:r>
              <a:rPr lang="en-US" sz="2500" dirty="0" smtClean="0"/>
              <a:t>)</a:t>
            </a:r>
          </a:p>
          <a:p>
            <a:pPr fontAlgn="ctr"/>
            <a:r>
              <a:rPr lang="en-US" sz="2500" dirty="0" smtClean="0"/>
              <a:t>FOS Fishery Ontology Service, a fishery ontology for semantic interoperability of legacy systems and terminologies (with </a:t>
            </a:r>
            <a:r>
              <a:rPr lang="en-US" sz="2500" u="sng" dirty="0" smtClean="0">
                <a:hlinkClick r:id="rId7"/>
              </a:rPr>
              <a:t>FAO</a:t>
            </a:r>
            <a:r>
              <a:rPr lang="en-US" sz="2500" dirty="0" smtClean="0"/>
              <a:t>)</a:t>
            </a:r>
          </a:p>
          <a:p>
            <a:pPr fontAlgn="ctr"/>
            <a:endParaRPr lang="en-US" sz="2500" dirty="0" smtClean="0"/>
          </a:p>
          <a:p>
            <a:pPr fontAlgn="ctr"/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039698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7D4D45E-87B9-4B36-9A13-153543FC3D98}" type="slidenum">
              <a:rPr lang="en-US" altLang="en-US" smtClean="0">
                <a:solidFill>
                  <a:srgbClr val="000000"/>
                </a:solidFill>
              </a:rPr>
              <a:pPr eaLnBrk="1" hangingPunct="1"/>
              <a:t>37</a:t>
            </a:fld>
            <a:endParaRPr lang="en-US" altLang="en-US" smtClean="0">
              <a:solidFill>
                <a:srgbClr val="000000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What is needed to found a new discipline</a:t>
            </a:r>
            <a:endParaRPr lang="en-US" altLang="en-US" sz="4000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52600"/>
            <a:ext cx="8001000" cy="4648200"/>
          </a:xfrm>
        </p:spPr>
        <p:txBody>
          <a:bodyPr/>
          <a:lstStyle/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Institute</a:t>
            </a:r>
            <a:endParaRPr lang="en-US" alt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>
                <a:solidFill>
                  <a:schemeClr val="bg1">
                    <a:lumMod val="65000"/>
                  </a:schemeClr>
                </a:solidFill>
              </a:rPr>
              <a:t>Funding </a:t>
            </a:r>
            <a:endParaRPr lang="en-US" altLang="en-US" sz="36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Journal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Conference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Society</a:t>
            </a:r>
          </a:p>
          <a:p>
            <a:pPr marL="0" indent="0" eaLnBrk="1" hangingPunct="1"/>
            <a:r>
              <a:rPr lang="en-US" altLang="en-US" sz="3600" dirty="0" smtClean="0">
                <a:solidFill>
                  <a:schemeClr val="bg1">
                    <a:lumMod val="65000"/>
                  </a:schemeClr>
                </a:solidFill>
              </a:rPr>
              <a:t>Industrial application</a:t>
            </a:r>
            <a:endParaRPr lang="en-US" alt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/>
            <a:r>
              <a:rPr lang="en-US" altLang="en-US" sz="3600" dirty="0" smtClean="0"/>
              <a:t>Military application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15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304800"/>
            <a:ext cx="8991600" cy="990600"/>
          </a:xfrm>
        </p:spPr>
        <p:txBody>
          <a:bodyPr/>
          <a:lstStyle/>
          <a:p>
            <a:r>
              <a:rPr lang="en-US" dirty="0" smtClean="0"/>
              <a:t>The Fifth Cycle of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800600"/>
          </a:xfrm>
        </p:spPr>
        <p:txBody>
          <a:bodyPr/>
          <a:lstStyle/>
          <a:p>
            <a:pPr marL="6350" indent="-6350"/>
            <a:r>
              <a:rPr lang="en-US" sz="4000" dirty="0" smtClean="0"/>
              <a:t>Ontology reaches the stage where it is pursued with military application and zeal</a:t>
            </a:r>
          </a:p>
          <a:p>
            <a:pPr marL="6350" indent="-6350"/>
            <a:r>
              <a:rPr lang="en-US" sz="4000" dirty="0" smtClean="0"/>
              <a:t>-- combat-grade levels of commitment, strategy, </a:t>
            </a:r>
            <a:r>
              <a:rPr lang="en-US" sz="4000" dirty="0" smtClean="0"/>
              <a:t>tactics, ground coverage </a:t>
            </a:r>
            <a:r>
              <a:rPr lang="en-US" sz="4000" dirty="0" smtClean="0"/>
              <a:t>…</a:t>
            </a:r>
          </a:p>
          <a:p>
            <a:pPr marL="1082675" indent="0" eaLnBrk="1" hangingPunct="1"/>
            <a:endParaRPr lang="en-US" altLang="en-US" sz="4000" dirty="0"/>
          </a:p>
          <a:p>
            <a:pPr marL="1082675" indent="0" eaLnBrk="1" hangingPunct="1"/>
            <a:endParaRPr lang="en-US" altLang="en-US" sz="1200" dirty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D6F12-5083-4991-A5E7-D5D81D22FB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9051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458200" cy="5516563"/>
          </a:xfrm>
        </p:spPr>
        <p:txBody>
          <a:bodyPr/>
          <a:lstStyle/>
          <a:p>
            <a:r>
              <a:rPr lang="en-US" altLang="en-US" dirty="0"/>
              <a:t>World’s </a:t>
            </a:r>
            <a:r>
              <a:rPr lang="en-US" altLang="en-US" b="1" dirty="0" smtClean="0"/>
              <a:t>first </a:t>
            </a:r>
            <a:r>
              <a:rPr lang="en-US" altLang="en-US" b="1" dirty="0"/>
              <a:t>o</a:t>
            </a:r>
            <a:r>
              <a:rPr lang="en-US" altLang="en-US" b="1" dirty="0" smtClean="0"/>
              <a:t>ntological research </a:t>
            </a:r>
            <a:r>
              <a:rPr lang="en-US" altLang="en-US" b="1" dirty="0"/>
              <a:t>i</a:t>
            </a:r>
            <a:r>
              <a:rPr lang="en-US" altLang="en-US" b="1" dirty="0" smtClean="0"/>
              <a:t>nstitute </a:t>
            </a:r>
            <a:r>
              <a:rPr lang="en-US" altLang="en-US" dirty="0" smtClean="0"/>
              <a:t>founded by Nicola </a:t>
            </a:r>
            <a:r>
              <a:rPr lang="en-US" altLang="en-US" dirty="0" err="1" smtClean="0"/>
              <a:t>Guarino</a:t>
            </a:r>
            <a:endParaRPr lang="en-US" altLang="en-US" dirty="0" smtClean="0"/>
          </a:p>
          <a:p>
            <a:r>
              <a:rPr lang="en-US" altLang="en-US" dirty="0"/>
              <a:t>World’s </a:t>
            </a:r>
            <a:r>
              <a:rPr lang="en-US" altLang="en-US" b="1" dirty="0"/>
              <a:t>first ontology journal </a:t>
            </a:r>
            <a:r>
              <a:rPr lang="en-US" altLang="en-US" dirty="0"/>
              <a:t>founded by </a:t>
            </a:r>
            <a:r>
              <a:rPr lang="en-US" altLang="en-US" dirty="0" smtClean="0"/>
              <a:t>Nicola </a:t>
            </a:r>
            <a:r>
              <a:rPr lang="en-US" altLang="en-US" dirty="0" err="1" smtClean="0"/>
              <a:t>Guarino</a:t>
            </a:r>
            <a:r>
              <a:rPr lang="en-US" dirty="0" smtClean="0"/>
              <a:t> </a:t>
            </a:r>
          </a:p>
          <a:p>
            <a:r>
              <a:rPr lang="en-US" altLang="en-US" dirty="0"/>
              <a:t>World’s </a:t>
            </a:r>
            <a:r>
              <a:rPr lang="en-US" altLang="en-US" b="1" dirty="0"/>
              <a:t>first ontology </a:t>
            </a:r>
            <a:r>
              <a:rPr lang="en-US" altLang="en-US" b="1" dirty="0" smtClean="0"/>
              <a:t>conference series </a:t>
            </a:r>
            <a:r>
              <a:rPr lang="en-US" altLang="en-US" dirty="0" smtClean="0"/>
              <a:t>initiated by </a:t>
            </a:r>
            <a:r>
              <a:rPr lang="en-US" altLang="en-US" dirty="0"/>
              <a:t>Nicola </a:t>
            </a:r>
            <a:r>
              <a:rPr lang="en-US" altLang="en-US" dirty="0" err="1"/>
              <a:t>Guarino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altLang="en-US" dirty="0"/>
              <a:t>World’s </a:t>
            </a:r>
            <a:r>
              <a:rPr lang="en-US" altLang="en-US" b="1" dirty="0"/>
              <a:t>first </a:t>
            </a:r>
            <a:r>
              <a:rPr lang="en-US" altLang="en-US" b="1" dirty="0" smtClean="0"/>
              <a:t>international association </a:t>
            </a:r>
            <a:r>
              <a:rPr lang="en-US" altLang="en-US" dirty="0" smtClean="0"/>
              <a:t>conceived and realized by </a:t>
            </a:r>
            <a:r>
              <a:rPr lang="en-US" altLang="en-US" dirty="0"/>
              <a:t>Nicola </a:t>
            </a:r>
            <a:r>
              <a:rPr lang="en-US" altLang="en-US" dirty="0" err="1"/>
              <a:t>Guarino</a:t>
            </a:r>
            <a:r>
              <a:rPr lang="en-US" dirty="0"/>
              <a:t> </a:t>
            </a:r>
          </a:p>
          <a:p>
            <a:r>
              <a:rPr lang="en-US" dirty="0" smtClean="0"/>
              <a:t>Massive sustained funding for ontological research in multiple industries and disciplines for over 20 years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D6F12-5083-4991-A5E7-D5D81D22FB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80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381750"/>
            <a:ext cx="2133600" cy="476250"/>
          </a:xfrm>
        </p:spPr>
        <p:txBody>
          <a:bodyPr/>
          <a:lstStyle/>
          <a:p>
            <a:pPr>
              <a:defRPr/>
            </a:pPr>
            <a:fld id="{65B97F49-6EE1-4611-857A-549116E928ED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45" name="Picture 2" descr="http://www.aaroncake.net/forum/uploaded/eng.zahir/2008551448_sine_wa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35222"/>
          <a:stretch/>
        </p:blipFill>
        <p:spPr bwMode="auto">
          <a:xfrm>
            <a:off x="-152400" y="1127125"/>
            <a:ext cx="2362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www.aaroncake.net/forum/uploaded/eng.zahir/2008551448_sine_wa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35222"/>
          <a:stretch/>
        </p:blipFill>
        <p:spPr bwMode="auto">
          <a:xfrm>
            <a:off x="2209800" y="1143000"/>
            <a:ext cx="2362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aaroncake.net/forum/uploaded/eng.zahir/2008551448_sine_wa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35222"/>
          <a:stretch/>
        </p:blipFill>
        <p:spPr bwMode="auto">
          <a:xfrm>
            <a:off x="4572000" y="1143000"/>
            <a:ext cx="2362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www.aaroncake.net/forum/uploaded/eng.zahir/2008551448_sine_wa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35222"/>
          <a:stretch/>
        </p:blipFill>
        <p:spPr bwMode="auto">
          <a:xfrm>
            <a:off x="6934200" y="1158875"/>
            <a:ext cx="2362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Ancient     Medieval      Modern      20th Century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16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Already in the early 1990s, </a:t>
            </a:r>
            <a:r>
              <a:rPr lang="en-US" dirty="0" smtClean="0"/>
              <a:t>Nicola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/>
              <a:t>	… was </a:t>
            </a:r>
            <a:r>
              <a:rPr lang="en-US" sz="4000" dirty="0"/>
              <a:t>a familiar face in the early Knowledge Acquisition Workshops where he was best known for pointing to himself and saying</a:t>
            </a:r>
            <a:r>
              <a:rPr lang="en-US" sz="4000" dirty="0" smtClean="0"/>
              <a:t>,</a:t>
            </a:r>
          </a:p>
          <a:p>
            <a:endParaRPr lang="en-US" sz="4000" dirty="0" smtClean="0"/>
          </a:p>
          <a:p>
            <a:r>
              <a:rPr lang="en-US" sz="2800" dirty="0" smtClean="0"/>
              <a:t>“Nicola </a:t>
            </a:r>
            <a:r>
              <a:rPr lang="en-US" sz="2800" dirty="0" err="1" smtClean="0"/>
              <a:t>Guarino</a:t>
            </a:r>
            <a:r>
              <a:rPr lang="en-US" sz="2800" dirty="0" smtClean="0"/>
              <a:t>”, W</a:t>
            </a:r>
            <a:r>
              <a:rPr lang="en-US" sz="2800" dirty="0" smtClean="0"/>
              <a:t>ikipedia </a:t>
            </a:r>
            <a:r>
              <a:rPr lang="en-US" sz="2800" dirty="0" smtClean="0"/>
              <a:t>entry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D6F12-5083-4991-A5E7-D5D81D22FB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03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hotos shows a army colonel givng an opening statement at the start of a sand table briefi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457199" y="2090057"/>
            <a:ext cx="10820399" cy="4800600"/>
          </a:xfrm>
        </p:spPr>
        <p:txBody>
          <a:bodyPr/>
          <a:lstStyle/>
          <a:p>
            <a:endParaRPr lang="en-US" sz="5400" dirty="0" smtClean="0"/>
          </a:p>
          <a:p>
            <a:r>
              <a:rPr lang="en-US" sz="5400" dirty="0"/>
              <a:t>	</a:t>
            </a:r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 </a:t>
            </a:r>
            <a:r>
              <a:rPr lang="en-US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 not a class</a:t>
            </a:r>
            <a:r>
              <a:rPr lang="en-US" sz="8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!”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E3D6F12-5083-4991-A5E7-D5D81D22FB2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2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381750"/>
            <a:ext cx="2133600" cy="476250"/>
          </a:xfrm>
        </p:spPr>
        <p:txBody>
          <a:bodyPr/>
          <a:lstStyle/>
          <a:p>
            <a:pPr>
              <a:defRPr/>
            </a:pPr>
            <a:fld id="{65B97F49-6EE1-4611-857A-549116E928ED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0245" name="Picture 2" descr="http://www.aaroncake.net/forum/uploaded/eng.zahir/2008551448_sine_wa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35222"/>
          <a:stretch/>
        </p:blipFill>
        <p:spPr bwMode="auto">
          <a:xfrm>
            <a:off x="-152400" y="1127125"/>
            <a:ext cx="2362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http://www.aaroncake.net/forum/uploaded/eng.zahir/2008551448_sine_wa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35222"/>
          <a:stretch/>
        </p:blipFill>
        <p:spPr bwMode="auto">
          <a:xfrm>
            <a:off x="2209800" y="1143000"/>
            <a:ext cx="2362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 descr="http://www.aaroncake.net/forum/uploaded/eng.zahir/2008551448_sine_wa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35222"/>
          <a:stretch/>
        </p:blipFill>
        <p:spPr bwMode="auto">
          <a:xfrm>
            <a:off x="4572000" y="1143000"/>
            <a:ext cx="2362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 descr="http://www.aaroncake.net/forum/uploaded/eng.zahir/2008551448_sine_wav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35222"/>
          <a:stretch/>
        </p:blipFill>
        <p:spPr bwMode="auto">
          <a:xfrm>
            <a:off x="6934200" y="1158875"/>
            <a:ext cx="2362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en-US" dirty="0" smtClean="0"/>
              <a:t>Ancient     Medieval      Modern      20th Century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04800" y="2865090"/>
            <a:ext cx="108204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spc="1000" dirty="0" smtClean="0">
                <a:solidFill>
                  <a:srgbClr val="FF0000"/>
                </a:solidFill>
              </a:rPr>
              <a:t>1 2 3 4</a:t>
            </a:r>
            <a:endParaRPr lang="en-US" spc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0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First Cycle: Ancient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152400" y="5318125"/>
            <a:ext cx="9144000" cy="944563"/>
          </a:xfrm>
        </p:spPr>
        <p:txBody>
          <a:bodyPr/>
          <a:lstStyle/>
          <a:p>
            <a:r>
              <a:rPr lang="en-US" altLang="en-US" sz="2400" dirty="0" smtClean="0"/>
              <a:t>      Thales to       Stoicism and       </a:t>
            </a:r>
            <a:r>
              <a:rPr lang="en-US" altLang="en-US" sz="2400" dirty="0" err="1" smtClean="0"/>
              <a:t>Pyrrho</a:t>
            </a:r>
            <a:r>
              <a:rPr lang="en-US" altLang="en-US" sz="2400" dirty="0" smtClean="0"/>
              <a:t>,     Neo-Pythagoreans,</a:t>
            </a:r>
          </a:p>
          <a:p>
            <a:r>
              <a:rPr lang="en-US" altLang="en-US" sz="2400" dirty="0" smtClean="0"/>
              <a:t>       Aristotle       Epicureanism     Eclectics      Neo-Platonists</a:t>
            </a:r>
          </a:p>
          <a:p>
            <a:r>
              <a:rPr lang="en-US" altLang="en-US" sz="24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E4526A4C-0334-42C8-8AF7-C25200090F6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1269" name="Picture 2" descr="http://www.aaroncake.net/forum/uploaded/eng.zahir/2008551448_sine_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41124"/>
          <a:stretch>
            <a:fillRect/>
          </a:stretch>
        </p:blipFill>
        <p:spPr bwMode="auto">
          <a:xfrm>
            <a:off x="1143000" y="1127125"/>
            <a:ext cx="67818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07129" y="1600200"/>
            <a:ext cx="14975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/>
              <a:t>Aristotle</a:t>
            </a:r>
            <a:r>
              <a:rPr lang="en-US" altLang="en-US" b="1" dirty="0"/>
              <a:t> 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" y="3708400"/>
            <a:ext cx="24071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 smtClean="0"/>
              <a:t>empirical</a:t>
            </a:r>
          </a:p>
          <a:p>
            <a:pPr algn="ctr"/>
            <a:r>
              <a:rPr lang="en-US" altLang="en-US" sz="2400" dirty="0" smtClean="0"/>
              <a:t>wonderment</a:t>
            </a:r>
            <a:r>
              <a:rPr lang="en-US" alt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Second Cycle: Medieval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152400" y="5318125"/>
            <a:ext cx="9144000" cy="944563"/>
          </a:xfrm>
        </p:spPr>
        <p:txBody>
          <a:bodyPr/>
          <a:lstStyle/>
          <a:p>
            <a:r>
              <a:rPr lang="en-US" altLang="en-US" sz="2400" dirty="0" smtClean="0"/>
              <a:t>Rediscovery of                </a:t>
            </a:r>
            <a:r>
              <a:rPr lang="en-US" altLang="en-US" sz="2400" dirty="0" err="1" smtClean="0"/>
              <a:t>Scotism</a:t>
            </a:r>
            <a:r>
              <a:rPr lang="en-US" altLang="en-US" sz="2400" dirty="0" smtClean="0"/>
              <a:t>      Ockham,		    Lull, </a:t>
            </a:r>
          </a:p>
          <a:p>
            <a:r>
              <a:rPr lang="en-US" altLang="en-US" sz="2400" dirty="0" smtClean="0"/>
              <a:t>Aristotle by Augustine                      Nominalists        Nicholas of</a:t>
            </a:r>
          </a:p>
          <a:p>
            <a:r>
              <a:rPr lang="en-US" altLang="en-US" sz="2400" dirty="0" smtClean="0"/>
              <a:t>and Early Scholastics                                                      </a:t>
            </a:r>
            <a:r>
              <a:rPr lang="en-US" altLang="en-US" sz="2400" dirty="0" err="1" smtClean="0"/>
              <a:t>Cusa</a:t>
            </a:r>
            <a:endParaRPr lang="en-US" altLang="en-US" sz="2400" dirty="0" smtClean="0"/>
          </a:p>
          <a:p>
            <a:r>
              <a:rPr lang="en-US" altLang="en-US" sz="24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B8F513AF-BAA2-4281-8D21-6DB903313CDD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2293" name="Picture 2" descr="http://www.aaroncake.net/forum/uploaded/eng.zahir/2008551448_sine_wav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45217"/>
          <a:stretch/>
        </p:blipFill>
        <p:spPr bwMode="auto">
          <a:xfrm>
            <a:off x="990600" y="1127125"/>
            <a:ext cx="73152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514600" y="1610380"/>
            <a:ext cx="15552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dirty="0"/>
              <a:t>Aquinas</a:t>
            </a:r>
            <a:r>
              <a:rPr lang="en-US" altLang="en-US" sz="2400" dirty="0"/>
              <a:t> 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7391400" y="4114800"/>
            <a:ext cx="153920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learned</a:t>
            </a:r>
          </a:p>
          <a:p>
            <a:r>
              <a:rPr lang="en-US" sz="2400" dirty="0" smtClean="0"/>
              <a:t>ignorance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54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Third Cycle: Enlightenment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52400" y="5318125"/>
            <a:ext cx="9144000" cy="944563"/>
          </a:xfrm>
        </p:spPr>
        <p:txBody>
          <a:bodyPr/>
          <a:lstStyle/>
          <a:p>
            <a:r>
              <a:rPr lang="en-US" altLang="en-US" sz="2400" dirty="0" smtClean="0"/>
              <a:t>     Bacon          Christian Wolff       Hume       Berkeley, Fichte</a:t>
            </a:r>
          </a:p>
          <a:p>
            <a:r>
              <a:rPr lang="en-US" altLang="en-US" sz="2400" dirty="0" smtClean="0"/>
              <a:t>  Descartes                                      Reid         Schelling, Hegel </a:t>
            </a:r>
          </a:p>
          <a:p>
            <a:r>
              <a:rPr lang="en-US" altLang="en-US" sz="2400" dirty="0" smtClean="0"/>
              <a:t>Leibniz, Locke                                 Kant    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DA6BE35F-E58C-4791-943C-BB233BC1572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3317" name="Picture 2" descr="http://www.aaroncake.net/forum/uploaded/eng.zahir/2008551448_sine_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41124"/>
          <a:stretch>
            <a:fillRect/>
          </a:stretch>
        </p:blipFill>
        <p:spPr bwMode="auto">
          <a:xfrm>
            <a:off x="1066800" y="1143000"/>
            <a:ext cx="67818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789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Third Cycle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6220" y="4724400"/>
            <a:ext cx="9144000" cy="944563"/>
          </a:xfrm>
        </p:spPr>
        <p:txBody>
          <a:bodyPr/>
          <a:lstStyle/>
          <a:p>
            <a:r>
              <a:rPr lang="en-US" altLang="en-US" b="1" dirty="0" smtClean="0"/>
              <a:t>     Bacon</a:t>
            </a:r>
          </a:p>
          <a:p>
            <a:r>
              <a:rPr lang="en-US" altLang="en-US" b="1" dirty="0" smtClean="0"/>
              <a:t>  Descartes</a:t>
            </a:r>
          </a:p>
          <a:p>
            <a:r>
              <a:rPr lang="en-US" altLang="en-US" b="1" dirty="0" smtClean="0"/>
              <a:t>Leibniz, Locke</a:t>
            </a:r>
          </a:p>
          <a:p>
            <a:r>
              <a:rPr lang="en-US" altLang="en-US" sz="240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05600" y="6381750"/>
            <a:ext cx="2133600" cy="476250"/>
          </a:xfrm>
        </p:spPr>
        <p:txBody>
          <a:bodyPr/>
          <a:lstStyle/>
          <a:p>
            <a:pPr>
              <a:defRPr/>
            </a:pPr>
            <a:fld id="{DA6BE35F-E58C-4791-943C-BB233BC1572F}" type="slidenum">
              <a:rPr lang="de-DE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de-DE">
              <a:solidFill>
                <a:srgbClr val="000000"/>
              </a:solidFill>
            </a:endParaRPr>
          </a:p>
        </p:txBody>
      </p:sp>
      <p:pic>
        <p:nvPicPr>
          <p:cNvPr id="13317" name="Picture 2" descr="http://www.aaroncake.net/forum/uploaded/eng.zahir/2008551448_sine_wav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9" r="41124"/>
          <a:stretch>
            <a:fillRect/>
          </a:stretch>
        </p:blipFill>
        <p:spPr bwMode="auto">
          <a:xfrm>
            <a:off x="1066800" y="1143000"/>
            <a:ext cx="678180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78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2266</TotalTime>
  <Words>796</Words>
  <Application>Microsoft Office PowerPoint</Application>
  <PresentationFormat>On-screen Show (4:3)</PresentationFormat>
  <Paragraphs>284</Paragraphs>
  <Slides>41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1_Office Theme</vt:lpstr>
      <vt:lpstr>Standarddesign</vt:lpstr>
      <vt:lpstr>2_Default Design</vt:lpstr>
      <vt:lpstr>3_Default Design</vt:lpstr>
      <vt:lpstr>Default Design</vt:lpstr>
      <vt:lpstr>Office Theme</vt:lpstr>
      <vt:lpstr>The Fifth Cycle of Philosophy</vt:lpstr>
      <vt:lpstr>Franz Brentano’s Four Phases of Philosophy</vt:lpstr>
      <vt:lpstr>philosophy has passed, so far, through 4 cycles</vt:lpstr>
      <vt:lpstr>PowerPoint Presentation</vt:lpstr>
      <vt:lpstr>PowerPoint Presentation</vt:lpstr>
      <vt:lpstr>First Cycle: Ancient</vt:lpstr>
      <vt:lpstr>Second Cycle: Medieval</vt:lpstr>
      <vt:lpstr>Third Cycle: Enlightenment</vt:lpstr>
      <vt:lpstr>Third Cycle</vt:lpstr>
      <vt:lpstr>Philosophical mother ship gives birth to empirical physics</vt:lpstr>
      <vt:lpstr>PowerPoint Presentation</vt:lpstr>
      <vt:lpstr>Fourth Cycle: Continental</vt:lpstr>
      <vt:lpstr>Philosophical mother ship gives birth to the new empirical  science of psychology</vt:lpstr>
      <vt:lpstr>Birth of Psychology</vt:lpstr>
      <vt:lpstr>Fourth Cycle (Analytical)</vt:lpstr>
      <vt:lpstr>Philosophy gives birth to mathematical logic and computer science</vt:lpstr>
      <vt:lpstr>PowerPoint Presentation</vt:lpstr>
      <vt:lpstr>Nicola Guarino is here</vt:lpstr>
      <vt:lpstr>Philosophical mother ship gives birth to the new discipline of ontological engineering</vt:lpstr>
      <vt:lpstr>What is needed to found a new discipline?</vt:lpstr>
      <vt:lpstr>What is needed to found a new discipline</vt:lpstr>
      <vt:lpstr>Research Institutes (Examples)</vt:lpstr>
      <vt:lpstr>PowerPoint Presentation</vt:lpstr>
      <vt:lpstr>What is needed to found a new discipline</vt:lpstr>
      <vt:lpstr>Nicola Guarino Funded Projects</vt:lpstr>
      <vt:lpstr>Nicola Guarino Funded Projects</vt:lpstr>
      <vt:lpstr>Nicola Guarino Funded Projects</vt:lpstr>
      <vt:lpstr>Nicola Guarino Funded Projects</vt:lpstr>
      <vt:lpstr>What is needed to found a new discipline</vt:lpstr>
      <vt:lpstr>Journals</vt:lpstr>
      <vt:lpstr>What is needed to found a new discipline</vt:lpstr>
      <vt:lpstr>Conferences</vt:lpstr>
      <vt:lpstr>What is needed to found a new discipline</vt:lpstr>
      <vt:lpstr>Ontology Societies</vt:lpstr>
      <vt:lpstr>What is needed to found a new discipline</vt:lpstr>
      <vt:lpstr>Guarino: Industrial Applications</vt:lpstr>
      <vt:lpstr>What is needed to found a new discipline</vt:lpstr>
      <vt:lpstr>The Fifth Cycle of Philosophy</vt:lpstr>
      <vt:lpstr>PowerPoint Presentation</vt:lpstr>
      <vt:lpstr>Already in the early 1990s, Nicola</vt:lpstr>
      <vt:lpstr>PowerPoint Presentation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Fifth Cycle of Philosophy</dc:title>
  <dc:creator>phismith</dc:creator>
  <cp:lastModifiedBy>phismith</cp:lastModifiedBy>
  <cp:revision>72</cp:revision>
  <dcterms:created xsi:type="dcterms:W3CDTF">2014-03-18T16:36:13Z</dcterms:created>
  <dcterms:modified xsi:type="dcterms:W3CDTF">2014-09-23T19:43:49Z</dcterms:modified>
</cp:coreProperties>
</file>