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9"/>
  </p:notesMasterIdLst>
  <p:sldIdLst>
    <p:sldId id="267" r:id="rId2"/>
    <p:sldId id="261" r:id="rId3"/>
    <p:sldId id="260" r:id="rId4"/>
    <p:sldId id="263" r:id="rId5"/>
    <p:sldId id="262" r:id="rId6"/>
    <p:sldId id="266" r:id="rId7"/>
    <p:sldId id="265"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28"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885A0B-1CD8-4032-ADD2-173AF2B6CC15}" type="datetimeFigureOut">
              <a:rPr lang="en-US" smtClean="0"/>
              <a:t>11/23/2014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B477CB-255B-42DE-A2A8-6988BB466D28}" type="slidenum">
              <a:rPr lang="en-US" smtClean="0"/>
              <a:t>‹#›</a:t>
            </a:fld>
            <a:endParaRPr lang="en-US"/>
          </a:p>
        </p:txBody>
      </p:sp>
    </p:spTree>
    <p:extLst>
      <p:ext uri="{BB962C8B-B14F-4D97-AF65-F5344CB8AC3E}">
        <p14:creationId xmlns:p14="http://schemas.microsoft.com/office/powerpoint/2010/main" val="1434545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C8C214-77AD-4BAD-9CAC-3CD86F25F349}" type="datetimeFigureOut">
              <a:rPr lang="en-US" smtClean="0">
                <a:solidFill>
                  <a:prstClr val="black">
                    <a:tint val="75000"/>
                  </a:prstClr>
                </a:solidFill>
              </a:rPr>
              <a:pPr/>
              <a:t>11/23/2014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4ACA7F2-115F-4F44-AAD2-76C23DA31EC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9371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C8C214-77AD-4BAD-9CAC-3CD86F25F349}" type="datetimeFigureOut">
              <a:rPr lang="en-US" smtClean="0">
                <a:solidFill>
                  <a:prstClr val="black">
                    <a:tint val="75000"/>
                  </a:prstClr>
                </a:solidFill>
              </a:rPr>
              <a:pPr/>
              <a:t>11/23/2014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4ACA7F2-115F-4F44-AAD2-76C23DA31EC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0412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C8C214-77AD-4BAD-9CAC-3CD86F25F349}" type="datetimeFigureOut">
              <a:rPr lang="en-US" smtClean="0">
                <a:solidFill>
                  <a:prstClr val="black">
                    <a:tint val="75000"/>
                  </a:prstClr>
                </a:solidFill>
              </a:rPr>
              <a:pPr/>
              <a:t>11/23/2014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4ACA7F2-115F-4F44-AAD2-76C23DA31EC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6366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C8C214-77AD-4BAD-9CAC-3CD86F25F349}" type="datetimeFigureOut">
              <a:rPr lang="en-US" smtClean="0">
                <a:solidFill>
                  <a:prstClr val="black">
                    <a:tint val="75000"/>
                  </a:prstClr>
                </a:solidFill>
              </a:rPr>
              <a:pPr/>
              <a:t>11/23/2014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4ACA7F2-115F-4F44-AAD2-76C23DA31EC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029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C8C214-77AD-4BAD-9CAC-3CD86F25F349}" type="datetimeFigureOut">
              <a:rPr lang="en-US" smtClean="0">
                <a:solidFill>
                  <a:prstClr val="black">
                    <a:tint val="75000"/>
                  </a:prstClr>
                </a:solidFill>
              </a:rPr>
              <a:pPr/>
              <a:t>11/23/2014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4ACA7F2-115F-4F44-AAD2-76C23DA31EC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97544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C8C214-77AD-4BAD-9CAC-3CD86F25F349}" type="datetimeFigureOut">
              <a:rPr lang="en-US" smtClean="0">
                <a:solidFill>
                  <a:prstClr val="black">
                    <a:tint val="75000"/>
                  </a:prstClr>
                </a:solidFill>
              </a:rPr>
              <a:pPr/>
              <a:t>11/23/2014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4ACA7F2-115F-4F44-AAD2-76C23DA31EC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1729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C8C214-77AD-4BAD-9CAC-3CD86F25F349}" type="datetimeFigureOut">
              <a:rPr lang="en-US" smtClean="0">
                <a:solidFill>
                  <a:prstClr val="black">
                    <a:tint val="75000"/>
                  </a:prstClr>
                </a:solidFill>
              </a:rPr>
              <a:pPr/>
              <a:t>11/23/2014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4ACA7F2-115F-4F44-AAD2-76C23DA31EC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82239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9C8C214-77AD-4BAD-9CAC-3CD86F25F349}" type="datetimeFigureOut">
              <a:rPr lang="en-US" smtClean="0">
                <a:solidFill>
                  <a:prstClr val="black">
                    <a:tint val="75000"/>
                  </a:prstClr>
                </a:solidFill>
              </a:rPr>
              <a:pPr/>
              <a:t>11/23/2014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4ACA7F2-115F-4F44-AAD2-76C23DA31EC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8131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C8C214-77AD-4BAD-9CAC-3CD86F25F349}" type="datetimeFigureOut">
              <a:rPr lang="en-US" smtClean="0">
                <a:solidFill>
                  <a:prstClr val="black">
                    <a:tint val="75000"/>
                  </a:prstClr>
                </a:solidFill>
              </a:rPr>
              <a:pPr/>
              <a:t>11/23/2014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4ACA7F2-115F-4F44-AAD2-76C23DA31EC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2631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C8C214-77AD-4BAD-9CAC-3CD86F25F349}" type="datetimeFigureOut">
              <a:rPr lang="en-US" smtClean="0">
                <a:solidFill>
                  <a:prstClr val="black">
                    <a:tint val="75000"/>
                  </a:prstClr>
                </a:solidFill>
              </a:rPr>
              <a:pPr/>
              <a:t>11/23/2014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4ACA7F2-115F-4F44-AAD2-76C23DA31EC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0991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C8C214-77AD-4BAD-9CAC-3CD86F25F349}" type="datetimeFigureOut">
              <a:rPr lang="en-US" smtClean="0">
                <a:solidFill>
                  <a:prstClr val="black">
                    <a:tint val="75000"/>
                  </a:prstClr>
                </a:solidFill>
              </a:rPr>
              <a:pPr/>
              <a:t>11/23/2014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4ACA7F2-115F-4F44-AAD2-76C23DA31EC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46607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C8C214-77AD-4BAD-9CAC-3CD86F25F349}" type="datetimeFigureOut">
              <a:rPr lang="en-US" smtClean="0">
                <a:solidFill>
                  <a:prstClr val="black">
                    <a:tint val="75000"/>
                  </a:prstClr>
                </a:solidFill>
              </a:rPr>
              <a:pPr/>
              <a:t>11/23/2014</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CA7F2-115F-4F44-AAD2-76C23DA31EC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062118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wiki.geneontology.org/index.php/Immunologically_Important_Genes_Listed_by_Priority_Sco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Leveraging Ontologies for Human Immunology Research</a:t>
            </a:r>
            <a:endParaRPr lang="en-US" dirty="0"/>
          </a:p>
        </p:txBody>
      </p:sp>
      <p:sp>
        <p:nvSpPr>
          <p:cNvPr id="3" name="Subtitle 2"/>
          <p:cNvSpPr>
            <a:spLocks noGrp="1"/>
          </p:cNvSpPr>
          <p:nvPr>
            <p:ph type="subTitle" idx="1"/>
          </p:nvPr>
        </p:nvSpPr>
        <p:spPr>
          <a:xfrm>
            <a:off x="1371600" y="3886200"/>
            <a:ext cx="6400800" cy="2667000"/>
          </a:xfrm>
        </p:spPr>
        <p:txBody>
          <a:bodyPr>
            <a:normAutofit fontScale="62500" lnSpcReduction="20000"/>
          </a:bodyPr>
          <a:lstStyle/>
          <a:p>
            <a:r>
              <a:rPr lang="en-US" sz="5100" dirty="0" smtClean="0"/>
              <a:t>Barry Smith, Alexander Diehl, Anna-Maria </a:t>
            </a:r>
            <a:r>
              <a:rPr lang="en-US" sz="5100" dirty="0" err="1" smtClean="0"/>
              <a:t>Masci</a:t>
            </a:r>
            <a:r>
              <a:rPr lang="en-US" dirty="0" smtClean="0"/>
              <a:t/>
            </a:r>
            <a:br>
              <a:rPr lang="en-US" dirty="0" smtClean="0"/>
            </a:br>
            <a:endParaRPr lang="en-US" dirty="0" smtClean="0"/>
          </a:p>
          <a:p>
            <a:endParaRPr lang="en-US" dirty="0"/>
          </a:p>
          <a:p>
            <a:r>
              <a:rPr lang="en-US" dirty="0" smtClean="0"/>
              <a:t>Presented at </a:t>
            </a:r>
            <a:r>
              <a:rPr lang="en-US" dirty="0"/>
              <a:t>Leveraging Standards and Ontologies to Improving HIPC Data Submission and Analysis, National </a:t>
            </a:r>
            <a:r>
              <a:rPr lang="en-US" dirty="0" err="1"/>
              <a:t>Institiute</a:t>
            </a:r>
            <a:r>
              <a:rPr lang="en-US" dirty="0"/>
              <a:t> of Allergy and Infectious Diseases (NIAID), Rockville, MD, November 19 </a:t>
            </a:r>
            <a:endParaRPr lang="en-US" dirty="0"/>
          </a:p>
        </p:txBody>
      </p:sp>
    </p:spTree>
    <p:extLst>
      <p:ext uri="{BB962C8B-B14F-4D97-AF65-F5344CB8AC3E}">
        <p14:creationId xmlns:p14="http://schemas.microsoft.com/office/powerpoint/2010/main" val="565422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ImmPort</a:t>
            </a:r>
            <a:r>
              <a:rPr lang="en-US" dirty="0" smtClean="0"/>
              <a:t> Antibody Registry and Ontology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1012 monoclonal antibodies used in immunology research (</a:t>
            </a:r>
            <a:r>
              <a:rPr lang="en-US" dirty="0" err="1" smtClean="0"/>
              <a:t>mAb</a:t>
            </a:r>
            <a:r>
              <a:rPr lang="en-US" dirty="0" smtClean="0"/>
              <a:t>) mapped to 510 PRO terms.</a:t>
            </a:r>
          </a:p>
          <a:p>
            <a:r>
              <a:rPr lang="en-US" dirty="0" smtClean="0"/>
              <a:t>Adding new PRO terms to represent phosphorylated protein targets of </a:t>
            </a:r>
            <a:r>
              <a:rPr lang="en-US" dirty="0" err="1" smtClean="0"/>
              <a:t>mAbs</a:t>
            </a:r>
            <a:r>
              <a:rPr lang="en-US" dirty="0" smtClean="0"/>
              <a:t>.</a:t>
            </a:r>
          </a:p>
          <a:p>
            <a:r>
              <a:rPr lang="en-US" dirty="0" smtClean="0"/>
              <a:t>Enables complex queries for antibodies based on their (multiple) names, protein targets, vendors, conjugation, and usefulness for different types of staining, or any combination thereof.</a:t>
            </a:r>
          </a:p>
          <a:p>
            <a:r>
              <a:rPr lang="en-US" dirty="0"/>
              <a:t>I</a:t>
            </a:r>
            <a:r>
              <a:rPr lang="en-US" dirty="0" smtClean="0"/>
              <a:t>nitial release of ontology on </a:t>
            </a:r>
            <a:r>
              <a:rPr lang="en-US" dirty="0" err="1" smtClean="0"/>
              <a:t>ImmPort</a:t>
            </a:r>
            <a:r>
              <a:rPr lang="en-US" dirty="0" smtClean="0"/>
              <a:t> Labs will occur before the end of 2014.</a:t>
            </a:r>
            <a:endParaRPr lang="en-US" dirty="0"/>
          </a:p>
        </p:txBody>
      </p:sp>
    </p:spTree>
    <p:extLst>
      <p:ext uri="{BB962C8B-B14F-4D97-AF65-F5344CB8AC3E}">
        <p14:creationId xmlns:p14="http://schemas.microsoft.com/office/powerpoint/2010/main" val="2100051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8438"/>
            <a:ext cx="8229600" cy="639762"/>
          </a:xfrm>
        </p:spPr>
        <p:txBody>
          <a:bodyPr>
            <a:noAutofit/>
          </a:bodyPr>
          <a:lstStyle/>
          <a:p>
            <a:r>
              <a:rPr lang="en-US" sz="3600" dirty="0" smtClean="0"/>
              <a:t>Recommended HIPC IOF Project (1-2 years)</a:t>
            </a:r>
            <a:endParaRPr lang="en-US" sz="3600" dirty="0"/>
          </a:p>
        </p:txBody>
      </p:sp>
      <p:sp>
        <p:nvSpPr>
          <p:cNvPr id="5" name="Content Placeholder 4"/>
          <p:cNvSpPr>
            <a:spLocks noGrp="1"/>
          </p:cNvSpPr>
          <p:nvPr>
            <p:ph idx="1"/>
          </p:nvPr>
        </p:nvSpPr>
        <p:spPr>
          <a:xfrm>
            <a:off x="0" y="1676400"/>
            <a:ext cx="8686800" cy="4373563"/>
          </a:xfrm>
        </p:spPr>
        <p:txBody>
          <a:bodyPr>
            <a:noAutofit/>
          </a:bodyPr>
          <a:lstStyle/>
          <a:p>
            <a:r>
              <a:rPr lang="en-US" sz="2000" dirty="0" smtClean="0"/>
              <a:t>Problem Statement:  Antibody Panels used widely in immunology and oncology research and diagnosis to assay the types and percentages of immune cell types in blood and other tissues.  We need a standardized way to represent these panels in regards to the antibodies used, markers targeted, and cell type targeted.</a:t>
            </a:r>
          </a:p>
          <a:p>
            <a:endParaRPr lang="en-US" sz="2000" dirty="0"/>
          </a:p>
          <a:p>
            <a:r>
              <a:rPr lang="en-US" sz="2000" dirty="0" smtClean="0"/>
              <a:t>Project Goal:  Build an Antibody Panel Ontology for both commercial and research products</a:t>
            </a:r>
          </a:p>
          <a:p>
            <a:pPr lvl="1"/>
            <a:r>
              <a:rPr lang="en-US" sz="1600" dirty="0" smtClean="0"/>
              <a:t>specify antibodies via </a:t>
            </a:r>
            <a:r>
              <a:rPr lang="en-US" sz="1600" dirty="0" err="1" smtClean="0"/>
              <a:t>ImmPort</a:t>
            </a:r>
            <a:r>
              <a:rPr lang="en-US" sz="1600" dirty="0" smtClean="0"/>
              <a:t> Antibody Ontology and NIF Antibody Registry identifiers,</a:t>
            </a:r>
          </a:p>
          <a:p>
            <a:pPr lvl="1"/>
            <a:r>
              <a:rPr lang="en-US" sz="1600" dirty="0" smtClean="0"/>
              <a:t>specify markers via Protein Ontology IDs, </a:t>
            </a:r>
          </a:p>
          <a:p>
            <a:pPr lvl="1"/>
            <a:r>
              <a:rPr lang="en-US" sz="1600" dirty="0" smtClean="0"/>
              <a:t>specify cell types via Cell Ontology IDs.  The panels will be based on both commercial products and panels specified in primary research.</a:t>
            </a:r>
          </a:p>
          <a:p>
            <a:endParaRPr lang="en-US" sz="2000" dirty="0"/>
          </a:p>
          <a:p>
            <a:r>
              <a:rPr lang="en-US" sz="2000" dirty="0" smtClean="0"/>
              <a:t>Deliverables:  1)  The Antibody Panel Ontology, 2) enhancements to supporting ontologies.  3)  A simple web interface to the ontology to allow for querying</a:t>
            </a:r>
          </a:p>
        </p:txBody>
      </p:sp>
      <p:sp>
        <p:nvSpPr>
          <p:cNvPr id="6" name="TextBox 5"/>
          <p:cNvSpPr txBox="1"/>
          <p:nvPr/>
        </p:nvSpPr>
        <p:spPr>
          <a:xfrm>
            <a:off x="152400" y="990600"/>
            <a:ext cx="8839200" cy="461665"/>
          </a:xfrm>
          <a:prstGeom prst="rect">
            <a:avLst/>
          </a:prstGeom>
          <a:solidFill>
            <a:schemeClr val="bg1">
              <a:lumMod val="85000"/>
            </a:schemeClr>
          </a:solidFill>
        </p:spPr>
        <p:txBody>
          <a:bodyPr wrap="square" rtlCol="0">
            <a:spAutoFit/>
          </a:bodyPr>
          <a:lstStyle/>
          <a:p>
            <a:r>
              <a:rPr lang="en-US" sz="2400" b="1" dirty="0" smtClean="0">
                <a:solidFill>
                  <a:prstClr val="black"/>
                </a:solidFill>
              </a:rPr>
              <a:t>Project Title</a:t>
            </a:r>
            <a:r>
              <a:rPr lang="en-US" sz="2400" dirty="0" smtClean="0">
                <a:solidFill>
                  <a:prstClr val="black"/>
                </a:solidFill>
              </a:rPr>
              <a:t>: Development of an Antibody Panel Ontology</a:t>
            </a:r>
            <a:endParaRPr lang="en-US" sz="2400" dirty="0">
              <a:solidFill>
                <a:prstClr val="black"/>
              </a:solidFill>
            </a:endParaRPr>
          </a:p>
        </p:txBody>
      </p:sp>
    </p:spTree>
    <p:extLst>
      <p:ext uri="{BB962C8B-B14F-4D97-AF65-F5344CB8AC3E}">
        <p14:creationId xmlns:p14="http://schemas.microsoft.com/office/powerpoint/2010/main" val="3631681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 and Immunology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 2006, 700+ new terms added to GO to represent immunological processes</a:t>
            </a:r>
          </a:p>
          <a:p>
            <a:r>
              <a:rPr lang="en-US" dirty="0" smtClean="0"/>
              <a:t>But no focused immunology annotation project followed due to changing priorities of the GO Consortium.</a:t>
            </a:r>
          </a:p>
          <a:p>
            <a:r>
              <a:rPr lang="en-US" dirty="0" smtClean="0"/>
              <a:t>List of prioritized genes for immunology:</a:t>
            </a:r>
          </a:p>
          <a:p>
            <a:pPr marL="457200" lvl="1" indent="0">
              <a:buNone/>
            </a:pPr>
            <a:r>
              <a:rPr lang="en-US" dirty="0">
                <a:hlinkClick r:id="rId2"/>
              </a:rPr>
              <a:t>http://wiki.geneontology.org/index.php/</a:t>
            </a:r>
            <a:r>
              <a:rPr lang="en-US" dirty="0" smtClean="0">
                <a:hlinkClick r:id="rId2"/>
              </a:rPr>
              <a:t>Immunologically_Important_Genes_Listed_by_Priority_Score</a:t>
            </a:r>
            <a:r>
              <a:rPr lang="en-US" dirty="0" smtClean="0"/>
              <a:t> (combined from several sources)</a:t>
            </a:r>
          </a:p>
          <a:p>
            <a:pPr lvl="1"/>
            <a:r>
              <a:rPr lang="en-US" dirty="0" smtClean="0"/>
              <a:t>Many still </a:t>
            </a:r>
            <a:r>
              <a:rPr lang="en-US" dirty="0"/>
              <a:t>have minimal annotation.</a:t>
            </a:r>
          </a:p>
          <a:p>
            <a:pPr marL="457200" lvl="1" indent="0">
              <a:buNone/>
            </a:pPr>
            <a:endParaRPr lang="en-US" dirty="0" smtClean="0"/>
          </a:p>
        </p:txBody>
      </p:sp>
    </p:spTree>
    <p:extLst>
      <p:ext uri="{BB962C8B-B14F-4D97-AF65-F5344CB8AC3E}">
        <p14:creationId xmlns:p14="http://schemas.microsoft.com/office/powerpoint/2010/main" val="992589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8438"/>
            <a:ext cx="8229600" cy="639762"/>
          </a:xfrm>
        </p:spPr>
        <p:txBody>
          <a:bodyPr>
            <a:noAutofit/>
          </a:bodyPr>
          <a:lstStyle/>
          <a:p>
            <a:r>
              <a:rPr lang="en-US" sz="3600" dirty="0" smtClean="0"/>
              <a:t>Recommended HIPC IOF Project (2 years)</a:t>
            </a:r>
            <a:endParaRPr lang="en-US" sz="3600" dirty="0"/>
          </a:p>
        </p:txBody>
      </p:sp>
      <p:sp>
        <p:nvSpPr>
          <p:cNvPr id="5" name="Content Placeholder 4"/>
          <p:cNvSpPr>
            <a:spLocks noGrp="1"/>
          </p:cNvSpPr>
          <p:nvPr>
            <p:ph idx="1"/>
          </p:nvPr>
        </p:nvSpPr>
        <p:spPr>
          <a:xfrm>
            <a:off x="457200" y="1951037"/>
            <a:ext cx="8229600" cy="4068763"/>
          </a:xfrm>
        </p:spPr>
        <p:txBody>
          <a:bodyPr>
            <a:noAutofit/>
          </a:bodyPr>
          <a:lstStyle/>
          <a:p>
            <a:r>
              <a:rPr lang="en-US" sz="2000" dirty="0" smtClean="0"/>
              <a:t>Problem Statement:  Results using GO term enrichment leads to incomplete or misleading results for immune processes, GO annotations do not reflect current experimental knowledge sufficiently.</a:t>
            </a:r>
            <a:endParaRPr lang="en-US" sz="2000" dirty="0"/>
          </a:p>
          <a:p>
            <a:r>
              <a:rPr lang="en-US" sz="2000" dirty="0" smtClean="0"/>
              <a:t>Project Goals:  Create priority list of immune system genes/proteins and protein complexes and immune system processes, </a:t>
            </a:r>
          </a:p>
          <a:p>
            <a:pPr lvl="1"/>
            <a:r>
              <a:rPr lang="en-US" sz="2000" dirty="0" smtClean="0"/>
              <a:t>Annotate key papers with experimental data relevant to human immunology, so that GO annotations match experimental knowledge more completely.  Add GO terms as added as necessary.  Link GO annotations tied to cell types (CL) and anatomical sites (FMA/</a:t>
            </a:r>
            <a:r>
              <a:rPr lang="en-US" sz="2000" dirty="0" err="1" smtClean="0"/>
              <a:t>Uberon</a:t>
            </a:r>
            <a:r>
              <a:rPr lang="en-US" sz="2000" dirty="0" smtClean="0"/>
              <a:t>) where supported by experimental data.</a:t>
            </a:r>
            <a:endParaRPr lang="en-US" sz="2000" dirty="0"/>
          </a:p>
          <a:p>
            <a:r>
              <a:rPr lang="en-US" sz="2000" dirty="0" smtClean="0"/>
              <a:t>Deliverables:  1)  4000 experimentally based granular GO annotations for human proteins related to the immune system.  2)  Improvements to the GO representation of immunology. 3) Provide enhanced access via GO-based search tools to immunology data.</a:t>
            </a:r>
          </a:p>
        </p:txBody>
      </p:sp>
      <p:sp>
        <p:nvSpPr>
          <p:cNvPr id="6" name="TextBox 5"/>
          <p:cNvSpPr txBox="1"/>
          <p:nvPr/>
        </p:nvSpPr>
        <p:spPr>
          <a:xfrm>
            <a:off x="152400" y="990600"/>
            <a:ext cx="8839200" cy="830997"/>
          </a:xfrm>
          <a:prstGeom prst="rect">
            <a:avLst/>
          </a:prstGeom>
          <a:solidFill>
            <a:schemeClr val="bg1">
              <a:lumMod val="85000"/>
            </a:schemeClr>
          </a:solidFill>
        </p:spPr>
        <p:txBody>
          <a:bodyPr wrap="square" rtlCol="0">
            <a:spAutoFit/>
          </a:bodyPr>
          <a:lstStyle/>
          <a:p>
            <a:r>
              <a:rPr lang="en-US" sz="2400" b="1" dirty="0" smtClean="0">
                <a:solidFill>
                  <a:prstClr val="black"/>
                </a:solidFill>
              </a:rPr>
              <a:t>Project Title</a:t>
            </a:r>
            <a:r>
              <a:rPr lang="en-US" sz="2400" dirty="0" smtClean="0">
                <a:solidFill>
                  <a:prstClr val="black"/>
                </a:solidFill>
              </a:rPr>
              <a:t>: Focused Gene Ontology Annotation of Genes Involved in Immune System</a:t>
            </a:r>
            <a:endParaRPr lang="en-US" sz="2400" dirty="0">
              <a:solidFill>
                <a:prstClr val="black"/>
              </a:solidFill>
            </a:endParaRPr>
          </a:p>
        </p:txBody>
      </p:sp>
    </p:spTree>
    <p:extLst>
      <p:ext uri="{BB962C8B-B14F-4D97-AF65-F5344CB8AC3E}">
        <p14:creationId xmlns:p14="http://schemas.microsoft.com/office/powerpoint/2010/main" val="1783741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Modeling Immunity for Biodefense</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496" t="26459" r="33353" b="15000"/>
          <a:stretch/>
        </p:blipFill>
        <p:spPr bwMode="auto">
          <a:xfrm>
            <a:off x="0" y="1477556"/>
            <a:ext cx="9137166" cy="5084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61053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98438"/>
            <a:ext cx="8229600" cy="639762"/>
          </a:xfrm>
        </p:spPr>
        <p:txBody>
          <a:bodyPr>
            <a:noAutofit/>
          </a:bodyPr>
          <a:lstStyle/>
          <a:p>
            <a:r>
              <a:rPr lang="en-US" sz="3600" dirty="0" smtClean="0"/>
              <a:t>Recommended HIPC IOF Project (2 years)</a:t>
            </a:r>
            <a:endParaRPr lang="en-US" sz="3600" dirty="0"/>
          </a:p>
        </p:txBody>
      </p:sp>
      <p:sp>
        <p:nvSpPr>
          <p:cNvPr id="5" name="Content Placeholder 4"/>
          <p:cNvSpPr>
            <a:spLocks noGrp="1"/>
          </p:cNvSpPr>
          <p:nvPr>
            <p:ph idx="1"/>
          </p:nvPr>
        </p:nvSpPr>
        <p:spPr>
          <a:xfrm>
            <a:off x="228600" y="1600200"/>
            <a:ext cx="8610600" cy="4678363"/>
          </a:xfrm>
        </p:spPr>
        <p:txBody>
          <a:bodyPr>
            <a:noAutofit/>
          </a:bodyPr>
          <a:lstStyle/>
          <a:p>
            <a:pPr marL="285750" indent="-285750" defTabSz="457200">
              <a:buFont typeface="Arial"/>
              <a:buChar char="•"/>
            </a:pPr>
            <a:r>
              <a:rPr lang="en-US" sz="2000" dirty="0" smtClean="0"/>
              <a:t>Problem Statement: </a:t>
            </a:r>
            <a:r>
              <a:rPr lang="en-US" sz="2000" dirty="0" smtClean="0">
                <a:solidFill>
                  <a:prstClr val="black"/>
                </a:solidFill>
              </a:rPr>
              <a:t>Huge variety of </a:t>
            </a:r>
            <a:r>
              <a:rPr lang="en-US" sz="2000" i="1" dirty="0">
                <a:solidFill>
                  <a:prstClr val="black"/>
                </a:solidFill>
              </a:rPr>
              <a:t>in </a:t>
            </a:r>
            <a:r>
              <a:rPr lang="en-US" sz="2000" i="1" dirty="0" err="1">
                <a:solidFill>
                  <a:prstClr val="black"/>
                </a:solidFill>
              </a:rPr>
              <a:t>silico</a:t>
            </a:r>
            <a:r>
              <a:rPr lang="en-US" sz="2000" dirty="0">
                <a:solidFill>
                  <a:prstClr val="black"/>
                </a:solidFill>
              </a:rPr>
              <a:t>-generated</a:t>
            </a:r>
            <a:r>
              <a:rPr lang="en-US" sz="2000" i="1" dirty="0">
                <a:solidFill>
                  <a:prstClr val="black"/>
                </a:solidFill>
              </a:rPr>
              <a:t> </a:t>
            </a:r>
            <a:r>
              <a:rPr lang="en-US" sz="2000" dirty="0">
                <a:solidFill>
                  <a:prstClr val="black"/>
                </a:solidFill>
              </a:rPr>
              <a:t>data </a:t>
            </a:r>
            <a:r>
              <a:rPr lang="en-US" sz="2000" dirty="0" smtClean="0">
                <a:solidFill>
                  <a:prstClr val="black"/>
                </a:solidFill>
              </a:rPr>
              <a:t>and mathematical tools have </a:t>
            </a:r>
            <a:r>
              <a:rPr lang="en-US" sz="2000" dirty="0">
                <a:solidFill>
                  <a:prstClr val="black"/>
                </a:solidFill>
              </a:rPr>
              <a:t>been developed for modeling </a:t>
            </a:r>
            <a:r>
              <a:rPr lang="en-US" sz="2000" dirty="0" smtClean="0">
                <a:solidFill>
                  <a:prstClr val="black"/>
                </a:solidFill>
              </a:rPr>
              <a:t>immune functions, ranging from </a:t>
            </a:r>
            <a:r>
              <a:rPr lang="en-US" sz="2000" dirty="0">
                <a:solidFill>
                  <a:prstClr val="black"/>
                </a:solidFill>
              </a:rPr>
              <a:t>single receptor signaling to </a:t>
            </a:r>
            <a:r>
              <a:rPr lang="en-US" sz="2000" dirty="0" smtClean="0">
                <a:solidFill>
                  <a:prstClr val="black"/>
                </a:solidFill>
              </a:rPr>
              <a:t>cell </a:t>
            </a:r>
            <a:r>
              <a:rPr lang="en-US" sz="2000" dirty="0">
                <a:solidFill>
                  <a:prstClr val="black"/>
                </a:solidFill>
              </a:rPr>
              <a:t>dynamics</a:t>
            </a:r>
            <a:r>
              <a:rPr lang="en-US" sz="2000" dirty="0" smtClean="0">
                <a:solidFill>
                  <a:prstClr val="black"/>
                </a:solidFill>
              </a:rPr>
              <a:t>; each modeling initiative employs its own vocabularies and formats to represent the models, so data and tools are </a:t>
            </a:r>
            <a:r>
              <a:rPr lang="en-US" sz="2000" dirty="0">
                <a:solidFill>
                  <a:prstClr val="black"/>
                </a:solidFill>
              </a:rPr>
              <a:t>d</a:t>
            </a:r>
            <a:r>
              <a:rPr lang="en-US" sz="2000" dirty="0" smtClean="0">
                <a:solidFill>
                  <a:prstClr val="black"/>
                </a:solidFill>
              </a:rPr>
              <a:t>ifficult </a:t>
            </a:r>
            <a:r>
              <a:rPr lang="en-US" sz="2000" dirty="0">
                <a:solidFill>
                  <a:prstClr val="black"/>
                </a:solidFill>
              </a:rPr>
              <a:t>to compare or </a:t>
            </a:r>
            <a:r>
              <a:rPr lang="en-US" sz="2000" dirty="0" smtClean="0">
                <a:solidFill>
                  <a:prstClr val="black"/>
                </a:solidFill>
              </a:rPr>
              <a:t>aggregate</a:t>
            </a:r>
            <a:endParaRPr lang="en-US" sz="2000" dirty="0">
              <a:solidFill>
                <a:prstClr val="black"/>
              </a:solidFill>
            </a:endParaRPr>
          </a:p>
          <a:p>
            <a:r>
              <a:rPr lang="en-US" sz="2000" dirty="0" smtClean="0"/>
              <a:t>Project Goals:  Create  a controlled vocabulary, based on the Ontology for Biomedical Investigations, for representation of in </a:t>
            </a:r>
            <a:r>
              <a:rPr lang="en-US" sz="2000" dirty="0" err="1" smtClean="0"/>
              <a:t>silico</a:t>
            </a:r>
            <a:r>
              <a:rPr lang="en-US" sz="2000" dirty="0" smtClean="0"/>
              <a:t> research methods and outputs (models) In a form which will allow easy integration with conventional wet-lab data</a:t>
            </a:r>
          </a:p>
          <a:p>
            <a:r>
              <a:rPr lang="en-US" sz="2000" dirty="0" smtClean="0"/>
              <a:t>Deliverables: secure </a:t>
            </a:r>
            <a:r>
              <a:rPr lang="en-US" sz="2000" dirty="0" err="1" smtClean="0"/>
              <a:t>ImmPort’s</a:t>
            </a:r>
            <a:r>
              <a:rPr lang="en-US" sz="2000" dirty="0" smtClean="0"/>
              <a:t> role as</a:t>
            </a:r>
            <a:r>
              <a:rPr lang="en-US" sz="2000" i="1" dirty="0" smtClean="0"/>
              <a:t> the </a:t>
            </a:r>
            <a:r>
              <a:rPr lang="en-US" sz="2000" dirty="0" smtClean="0"/>
              <a:t>source for immune system data by creating </a:t>
            </a:r>
            <a:r>
              <a:rPr lang="en-US" sz="2000" dirty="0" err="1" smtClean="0"/>
              <a:t>Immport</a:t>
            </a:r>
            <a:r>
              <a:rPr lang="en-US" sz="2000" dirty="0" smtClean="0"/>
              <a:t> Templates for uploading each type of </a:t>
            </a:r>
            <a:r>
              <a:rPr lang="en-US" sz="2000" i="1" dirty="0" smtClean="0"/>
              <a:t>in </a:t>
            </a:r>
            <a:r>
              <a:rPr lang="en-US" sz="2000" i="1" dirty="0" err="1" smtClean="0"/>
              <a:t>silico</a:t>
            </a:r>
            <a:r>
              <a:rPr lang="en-US" sz="2000" i="1" dirty="0" smtClean="0"/>
              <a:t>-</a:t>
            </a:r>
            <a:r>
              <a:rPr lang="en-US" sz="2000" dirty="0" smtClean="0"/>
              <a:t>generated data; enhanced value of modeling data since we will have an explicit and verifiable understanding of biological processes being modeled; enhanced opportunities for comparing computational and conventional data representing the same biological reality.</a:t>
            </a:r>
          </a:p>
        </p:txBody>
      </p:sp>
      <p:sp>
        <p:nvSpPr>
          <p:cNvPr id="6" name="TextBox 5"/>
          <p:cNvSpPr txBox="1"/>
          <p:nvPr/>
        </p:nvSpPr>
        <p:spPr>
          <a:xfrm>
            <a:off x="152400" y="990600"/>
            <a:ext cx="8839200" cy="461665"/>
          </a:xfrm>
          <a:prstGeom prst="rect">
            <a:avLst/>
          </a:prstGeom>
          <a:solidFill>
            <a:schemeClr val="bg1">
              <a:lumMod val="85000"/>
            </a:schemeClr>
          </a:solidFill>
        </p:spPr>
        <p:txBody>
          <a:bodyPr wrap="square" rtlCol="0">
            <a:spAutoFit/>
          </a:bodyPr>
          <a:lstStyle/>
          <a:p>
            <a:r>
              <a:rPr lang="en-US" sz="2400" b="1" dirty="0" smtClean="0">
                <a:solidFill>
                  <a:prstClr val="black"/>
                </a:solidFill>
              </a:rPr>
              <a:t>Project Title</a:t>
            </a:r>
            <a:r>
              <a:rPr lang="en-US" sz="2400" dirty="0" smtClean="0">
                <a:solidFill>
                  <a:prstClr val="black"/>
                </a:solidFill>
              </a:rPr>
              <a:t>: Pipelines for Ingestion of In </a:t>
            </a:r>
            <a:r>
              <a:rPr lang="en-US" sz="2400" dirty="0" err="1" smtClean="0">
                <a:solidFill>
                  <a:prstClr val="black"/>
                </a:solidFill>
              </a:rPr>
              <a:t>Silico</a:t>
            </a:r>
            <a:r>
              <a:rPr lang="en-US" sz="2400" dirty="0" smtClean="0">
                <a:solidFill>
                  <a:prstClr val="black"/>
                </a:solidFill>
              </a:rPr>
              <a:t> Data into </a:t>
            </a:r>
            <a:r>
              <a:rPr lang="en-US" sz="2400" dirty="0" err="1" smtClean="0">
                <a:solidFill>
                  <a:prstClr val="black"/>
                </a:solidFill>
              </a:rPr>
              <a:t>ImmPort</a:t>
            </a:r>
            <a:endParaRPr lang="en-US" sz="2400" dirty="0">
              <a:solidFill>
                <a:prstClr val="black"/>
              </a:solidFill>
            </a:endParaRPr>
          </a:p>
        </p:txBody>
      </p:sp>
    </p:spTree>
    <p:extLst>
      <p:ext uri="{BB962C8B-B14F-4D97-AF65-F5344CB8AC3E}">
        <p14:creationId xmlns:p14="http://schemas.microsoft.com/office/powerpoint/2010/main" val="3837040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643</Words>
  <Application>Microsoft Office PowerPoint</Application>
  <PresentationFormat>On-screen Show (4:3)</PresentationFormat>
  <Paragraphs>37</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Leveraging Ontologies for Human Immunology Research</vt:lpstr>
      <vt:lpstr>ImmPort Antibody Registry and Ontology</vt:lpstr>
      <vt:lpstr>Recommended HIPC IOF Project (1-2 years)</vt:lpstr>
      <vt:lpstr>GO and Immunology</vt:lpstr>
      <vt:lpstr>Recommended HIPC IOF Project (2 years)</vt:lpstr>
      <vt:lpstr>Modeling Immunity for Biodefense</vt:lpstr>
      <vt:lpstr>Recommended HIPC IOF Project (2 years)</vt:lpstr>
    </vt:vector>
  </TitlesOfParts>
  <Company>Yale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kc28</dc:creator>
  <cp:lastModifiedBy>phismith</cp:lastModifiedBy>
  <cp:revision>19</cp:revision>
  <dcterms:created xsi:type="dcterms:W3CDTF">2014-11-11T03:01:19Z</dcterms:created>
  <dcterms:modified xsi:type="dcterms:W3CDTF">2014-11-23T18:44:12Z</dcterms:modified>
</cp:coreProperties>
</file>