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theme/theme8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510" r:id="rId1"/>
    <p:sldMasterId id="2147485558" r:id="rId2"/>
    <p:sldMasterId id="2147485570" r:id="rId3"/>
    <p:sldMasterId id="2147485596" r:id="rId4"/>
    <p:sldMasterId id="2147485611" r:id="rId5"/>
    <p:sldMasterId id="2147485659" r:id="rId6"/>
    <p:sldMasterId id="2147485677" r:id="rId7"/>
    <p:sldMasterId id="2147486160" r:id="rId8"/>
    <p:sldMasterId id="2147486162" r:id="rId9"/>
  </p:sldMasterIdLst>
  <p:notesMasterIdLst>
    <p:notesMasterId r:id="rId67"/>
  </p:notesMasterIdLst>
  <p:handoutMasterIdLst>
    <p:handoutMasterId r:id="rId68"/>
  </p:handoutMasterIdLst>
  <p:sldIdLst>
    <p:sldId id="1505" r:id="rId10"/>
    <p:sldId id="1512" r:id="rId11"/>
    <p:sldId id="1507" r:id="rId12"/>
    <p:sldId id="1508" r:id="rId13"/>
    <p:sldId id="1509" r:id="rId14"/>
    <p:sldId id="1122" r:id="rId15"/>
    <p:sldId id="1188" r:id="rId16"/>
    <p:sldId id="1180" r:id="rId17"/>
    <p:sldId id="1510" r:id="rId18"/>
    <p:sldId id="1125" r:id="rId19"/>
    <p:sldId id="1126" r:id="rId20"/>
    <p:sldId id="1127" r:id="rId21"/>
    <p:sldId id="1128" r:id="rId22"/>
    <p:sldId id="1465" r:id="rId23"/>
    <p:sldId id="1441" r:id="rId24"/>
    <p:sldId id="1179" r:id="rId25"/>
    <p:sldId id="1181" r:id="rId26"/>
    <p:sldId id="1424" r:id="rId27"/>
    <p:sldId id="1430" r:id="rId28"/>
    <p:sldId id="1438" r:id="rId29"/>
    <p:sldId id="1425" r:id="rId30"/>
    <p:sldId id="1422" r:id="rId31"/>
    <p:sldId id="1439" r:id="rId32"/>
    <p:sldId id="1440" r:id="rId33"/>
    <p:sldId id="1442" r:id="rId34"/>
    <p:sldId id="1447" r:id="rId35"/>
    <p:sldId id="1445" r:id="rId36"/>
    <p:sldId id="1446" r:id="rId37"/>
    <p:sldId id="1459" r:id="rId38"/>
    <p:sldId id="1470" r:id="rId39"/>
    <p:sldId id="1449" r:id="rId40"/>
    <p:sldId id="1451" r:id="rId41"/>
    <p:sldId id="1450" r:id="rId42"/>
    <p:sldId id="1452" r:id="rId43"/>
    <p:sldId id="1436" r:id="rId44"/>
    <p:sldId id="1511" r:id="rId45"/>
    <p:sldId id="1135" r:id="rId46"/>
    <p:sldId id="1413" r:id="rId47"/>
    <p:sldId id="1137" r:id="rId48"/>
    <p:sldId id="1171" r:id="rId49"/>
    <p:sldId id="1172" r:id="rId50"/>
    <p:sldId id="1173" r:id="rId51"/>
    <p:sldId id="1174" r:id="rId52"/>
    <p:sldId id="1175" r:id="rId53"/>
    <p:sldId id="1176" r:id="rId54"/>
    <p:sldId id="1177" r:id="rId55"/>
    <p:sldId id="1178" r:id="rId56"/>
    <p:sldId id="1191" r:id="rId57"/>
    <p:sldId id="1192" r:id="rId58"/>
    <p:sldId id="1473" r:id="rId59"/>
    <p:sldId id="1409" r:id="rId60"/>
    <p:sldId id="1481" r:id="rId61"/>
    <p:sldId id="1213" r:id="rId62"/>
    <p:sldId id="1480" r:id="rId63"/>
    <p:sldId id="1289" r:id="rId64"/>
    <p:sldId id="1308" r:id="rId65"/>
    <p:sldId id="1309" r:id="rId66"/>
  </p:sldIdLst>
  <p:sldSz cx="9144000" cy="6858000" type="screen4x3"/>
  <p:notesSz cx="7315200" cy="96012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3" autoAdjust="0"/>
    <p:restoredTop sz="94020" autoAdjust="0"/>
  </p:normalViewPr>
  <p:slideViewPr>
    <p:cSldViewPr>
      <p:cViewPr varScale="1">
        <p:scale>
          <a:sx n="65" d="100"/>
          <a:sy n="65" d="100"/>
        </p:scale>
        <p:origin x="-151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580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7.xml"/><Relationship Id="rId21" Type="http://schemas.openxmlformats.org/officeDocument/2006/relationships/slide" Target="slides/slide12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63" Type="http://schemas.openxmlformats.org/officeDocument/2006/relationships/slide" Target="slides/slide54.xml"/><Relationship Id="rId68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slide" Target="slides/slide57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19" Type="http://schemas.openxmlformats.org/officeDocument/2006/relationships/slide" Target="slides/slide10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39" Type="http://schemas.openxmlformats.org/officeDocument/2006/relationships/slide" Target="slides/slide30.xml"/><Relationship Id="rId34" Type="http://schemas.openxmlformats.org/officeDocument/2006/relationships/slide" Target="slides/slide25.xml"/><Relationship Id="rId50" Type="http://schemas.openxmlformats.org/officeDocument/2006/relationships/slide" Target="slides/slide41.xml"/><Relationship Id="rId55" Type="http://schemas.openxmlformats.org/officeDocument/2006/relationships/slide" Target="slides/slide4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542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Textmasterformate durch Klicken bearbeiten</a:t>
            </a:r>
          </a:p>
          <a:p>
            <a:pPr lvl="1"/>
            <a:r>
              <a:rPr lang="en-US" noProof="0" smtClean="0"/>
              <a:t>Zweite Ebene</a:t>
            </a:r>
          </a:p>
          <a:p>
            <a:pPr lvl="2"/>
            <a:r>
              <a:rPr lang="en-US" noProof="0" smtClean="0"/>
              <a:t>Dritte Ebene</a:t>
            </a:r>
          </a:p>
          <a:p>
            <a:pPr lvl="3"/>
            <a:r>
              <a:rPr lang="en-US" noProof="0" smtClean="0"/>
              <a:t>Vierte Ebene</a:t>
            </a:r>
          </a:p>
          <a:p>
            <a:pPr lvl="4"/>
            <a:r>
              <a:rPr lang="en-US" noProof="0" smtClean="0"/>
              <a:t>Fünfte Ebene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E71CAA70-9A5E-43C0-969F-51FB0F9435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488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http://faculty.washington.edu/smcohen/453/Photos.html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eaLnBrk="1" hangingPunct="1"/>
            <a:fld id="{6BA830A2-D0B4-427D-943E-33881C62FF3D}" type="slidenum">
              <a:rPr lang="en-US" altLang="en-US" sz="1300">
                <a:solidFill>
                  <a:prstClr val="black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altLang="en-US" sz="1300">
              <a:solidFill>
                <a:prstClr val="black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883" indent="-285725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2898" indent="-22858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057" indent="-22858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217" indent="-22858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376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536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8694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5854" indent="-22858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9FFE5B96-7740-492E-9301-FE1C45B3DB4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52</a:t>
            </a:fld>
            <a:endParaRPr lang="en-US" smtClean="0">
              <a:solidFill>
                <a:prstClr val="black"/>
              </a:solidFill>
            </a:endParaRPr>
          </a:p>
        </p:txBody>
      </p:sp>
      <p:sp>
        <p:nvSpPr>
          <p:cNvPr id="501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A50A9BA-A45F-4FBB-AD3A-6566643C8B95}" type="slidenum">
              <a:rPr lang="en-US" smtClean="0">
                <a:solidFill>
                  <a:srgbClr val="000000"/>
                </a:solidFill>
              </a:rPr>
              <a:pPr eaLnBrk="1" hangingPunct="1"/>
              <a:t>55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36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cs typeface="Arial" pitchFamily="34" charset="0"/>
              </a:rPr>
              <a:t>* = dedicated NIH funding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C140E8E-5C5E-42D3-A1A9-81E19E0C958F}" type="slidenum">
              <a:rPr lang="en-US" smtClean="0">
                <a:solidFill>
                  <a:srgbClr val="000000"/>
                </a:solidFill>
              </a:rPr>
              <a:pPr eaLnBrk="1" hangingPunct="1"/>
              <a:t>57</a:t>
            </a:fld>
            <a:endParaRPr lang="en-US" smtClean="0">
              <a:solidFill>
                <a:srgbClr val="000000"/>
              </a:solidFill>
            </a:endParaRPr>
          </a:p>
        </p:txBody>
      </p:sp>
      <p:sp>
        <p:nvSpPr>
          <p:cNvPr id="538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mtClean="0">
                <a:cs typeface="Arial" pitchFamily="34" charset="0"/>
              </a:rPr>
              <a:t>* = dedicated NIH funding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2A534E77-0AF2-4D35-84D3-A4CF7A1998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5066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7420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5257800" cy="99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600200"/>
            <a:ext cx="3733800" cy="2992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733800" cy="2992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72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73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5257800" cy="99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49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774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4761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313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5257800" cy="99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59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0"/>
            <a:ext cx="1905000" cy="45926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0"/>
            <a:ext cx="5562600" cy="45926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1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74F2885-66EF-454D-8B25-21CAA11667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6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CD76352A-BC55-4668-820E-A99DA553E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6596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D94E638A-D8FD-4E4C-858F-164BBE7ED2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05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DD17AE1-7C73-4876-8567-9E851706F6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12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A32F4E1-992D-4191-A53F-71D3B7A49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317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254EE70-301A-496F-B106-191B526B4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496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DF8C439-C41F-4F78-912E-29980A7589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43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7062B2C-4D75-4DF1-B793-D35119D435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199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C7952A2-A7C3-4468-956E-4DBED41936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325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28B793E-91C0-47E2-B0FC-0D41759F58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5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9FDE79E-BE7F-480B-825C-53E16ABDBD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840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8C3C61D-C4BD-4564-934B-282947959D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368031AC-76DC-4F9C-8EE5-C3B54D794D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78578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E305864-ED14-4819-8E83-2716264A1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553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0D5203A-AA6B-42FE-9C8A-E547924AE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820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BD589B8D-9444-4237-BB70-93B553D4A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872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733F99B1-F31E-4F54-9FF7-AD00C1372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137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216851F-E98A-4304-ACB4-34C2F3645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1620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7589E5A-FED4-4E92-AEDB-01A70761BD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9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1C6FB92-84EC-4912-BAC8-DD3A5FCFC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048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C66B0E34-7F9F-45E7-83DA-9850EB58FB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776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1B367F4-D34D-4454-A148-01C47570B9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8019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4BA4A37-6FBF-497E-B8C4-191D50664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4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5D148D80-6677-46EE-AE6F-92BA1986EF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820444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FB0B573-0A03-434A-AF80-F3F1957EE1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8454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3pPr lvl="2">
              <a:defRPr>
                <a:cs typeface="Arial" charset="0"/>
              </a:defRPr>
            </a:lvl3pPr>
          </a:lstStyle>
          <a:p>
            <a:pPr lvl="2">
              <a:defRPr/>
            </a:pPr>
            <a:fld id="{A0C23437-B7A0-4E11-B4D0-48140D65635A}" type="slidenum">
              <a:rPr lang="en-US"/>
              <a:pPr lvl="2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875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3pPr lvl="2">
              <a:defRPr>
                <a:cs typeface="Arial" charset="0"/>
              </a:defRPr>
            </a:lvl3pPr>
          </a:lstStyle>
          <a:p>
            <a:pPr lvl="2">
              <a:defRPr/>
            </a:pPr>
            <a:fld id="{F81EC460-8431-49EA-B9AA-5A6411A42BA6}" type="slidenum">
              <a:rPr lang="en-US"/>
              <a:pPr lvl="2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721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3pPr lvl="2">
              <a:defRPr>
                <a:cs typeface="Arial" charset="0"/>
              </a:defRPr>
            </a:lvl3pPr>
          </a:lstStyle>
          <a:p>
            <a:pPr lvl="2">
              <a:defRPr/>
            </a:pPr>
            <a:fld id="{2778044A-0263-48F8-A08E-E61BEC710B77}" type="slidenum">
              <a:rPr lang="en-US"/>
              <a:pPr lvl="2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268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057400"/>
            <a:ext cx="41529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2057400"/>
            <a:ext cx="41529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3pPr lvl="2">
              <a:defRPr>
                <a:cs typeface="Arial" charset="0"/>
              </a:defRPr>
            </a:lvl3pPr>
          </a:lstStyle>
          <a:p>
            <a:pPr lvl="2">
              <a:defRPr/>
            </a:pPr>
            <a:fld id="{76F9C325-1D9A-463B-A9B3-8EC3CD647F77}" type="slidenum">
              <a:rPr lang="en-US"/>
              <a:pPr lvl="2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593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3pPr lvl="2">
              <a:defRPr>
                <a:cs typeface="Arial" charset="0"/>
              </a:defRPr>
            </a:lvl3pPr>
          </a:lstStyle>
          <a:p>
            <a:pPr lvl="2">
              <a:defRPr/>
            </a:pPr>
            <a:fld id="{5284BCD3-3CF2-4B32-8CB6-10844FEB7E3E}" type="slidenum">
              <a:rPr lang="en-US"/>
              <a:pPr lvl="2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577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3pPr lvl="2">
              <a:defRPr>
                <a:cs typeface="Arial" charset="0"/>
              </a:defRPr>
            </a:lvl3pPr>
          </a:lstStyle>
          <a:p>
            <a:pPr lvl="2">
              <a:defRPr/>
            </a:pPr>
            <a:fld id="{ED2B2BB3-EBEE-4618-BBF9-01B53AD5DA91}" type="slidenum">
              <a:rPr lang="en-US"/>
              <a:pPr lvl="2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850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3pPr lvl="2">
              <a:defRPr>
                <a:cs typeface="Arial" charset="0"/>
              </a:defRPr>
            </a:lvl3pPr>
          </a:lstStyle>
          <a:p>
            <a:pPr lvl="2">
              <a:defRPr/>
            </a:pPr>
            <a:fld id="{CF4B79AF-C219-4BB2-840E-6F46E2F4999F}" type="slidenum">
              <a:rPr lang="en-US"/>
              <a:pPr lvl="2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259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3pPr lvl="2">
              <a:defRPr>
                <a:cs typeface="Arial" charset="0"/>
              </a:defRPr>
            </a:lvl3pPr>
          </a:lstStyle>
          <a:p>
            <a:pPr lvl="2">
              <a:defRPr/>
            </a:pPr>
            <a:fld id="{0F440B5C-9746-4F8C-A529-86F1D5E7A348}" type="slidenum">
              <a:rPr lang="en-US"/>
              <a:pPr lvl="2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417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3pPr lvl="2">
              <a:defRPr>
                <a:cs typeface="Arial" charset="0"/>
              </a:defRPr>
            </a:lvl3pPr>
          </a:lstStyle>
          <a:p>
            <a:pPr lvl="2">
              <a:defRPr/>
            </a:pPr>
            <a:fld id="{698C74B4-65F5-45BC-95F0-5FE81E10C189}" type="slidenum">
              <a:rPr lang="en-US"/>
              <a:pPr lvl="2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9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8B3BBF6A-FD4D-4ACF-BC56-630F8A57C6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46545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3pPr lvl="2">
              <a:defRPr>
                <a:cs typeface="Arial" charset="0"/>
              </a:defRPr>
            </a:lvl3pPr>
          </a:lstStyle>
          <a:p>
            <a:pPr lvl="2">
              <a:defRPr/>
            </a:pPr>
            <a:fld id="{B08291B5-049B-47F8-8100-751B39016A28}" type="slidenum">
              <a:rPr lang="en-US"/>
              <a:pPr lvl="2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4677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914400"/>
            <a:ext cx="211455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914400"/>
            <a:ext cx="619125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3pPr lvl="2">
              <a:defRPr>
                <a:cs typeface="Arial" charset="0"/>
              </a:defRPr>
            </a:lvl3pPr>
          </a:lstStyle>
          <a:p>
            <a:pPr lvl="2">
              <a:defRPr/>
            </a:pPr>
            <a:fld id="{F11821D2-1C9A-486F-A1B8-AC83F1FA2FDD}" type="slidenum">
              <a:rPr lang="en-US"/>
              <a:pPr lvl="2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663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057400"/>
            <a:ext cx="41529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2057400"/>
            <a:ext cx="4152900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4305300"/>
            <a:ext cx="4152900" cy="2095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3pPr lvl="2">
              <a:defRPr>
                <a:cs typeface="Arial" charset="0"/>
              </a:defRPr>
            </a:lvl3pPr>
          </a:lstStyle>
          <a:p>
            <a:pPr lvl="2">
              <a:defRPr/>
            </a:pPr>
            <a:fld id="{8AA0F809-C0D3-4285-B926-4479510F79A2}" type="slidenum">
              <a:rPr lang="en-US"/>
              <a:pPr lvl="2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6824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2057400"/>
            <a:ext cx="41529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2057400"/>
            <a:ext cx="41529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3pPr lvl="2">
              <a:defRPr>
                <a:cs typeface="Arial" charset="0"/>
              </a:defRPr>
            </a:lvl3pPr>
          </a:lstStyle>
          <a:p>
            <a:pPr lvl="2">
              <a:defRPr/>
            </a:pPr>
            <a:fld id="{2682F12D-6C7D-42C2-AB0E-E8CD8A135D00}" type="slidenum">
              <a:rPr lang="en-US"/>
              <a:pPr lvl="2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055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1000" y="914400"/>
            <a:ext cx="84582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3pPr lvl="2">
              <a:defRPr>
                <a:cs typeface="Arial" charset="0"/>
              </a:defRPr>
            </a:lvl3pPr>
          </a:lstStyle>
          <a:p>
            <a:pPr lvl="2">
              <a:defRPr/>
            </a:pPr>
            <a:fld id="{49CD8DDD-E001-4ACB-A5E3-618E04FAAEE4}" type="slidenum">
              <a:rPr lang="en-US"/>
              <a:pPr lvl="2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631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381000" y="2057400"/>
            <a:ext cx="4152900" cy="4343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86300" y="2057400"/>
            <a:ext cx="41529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3pPr lvl="2">
              <a:defRPr>
                <a:cs typeface="Arial" charset="0"/>
              </a:defRPr>
            </a:lvl3pPr>
          </a:lstStyle>
          <a:p>
            <a:pPr lvl="2">
              <a:defRPr/>
            </a:pPr>
            <a:fld id="{D7CD07FC-703F-4AEF-A704-3F61B5BFD45D}" type="slidenum">
              <a:rPr lang="en-US"/>
              <a:pPr lvl="2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597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2057400"/>
            <a:ext cx="8458200" cy="4343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3pPr lvl="2">
              <a:defRPr>
                <a:cs typeface="Arial" charset="0"/>
              </a:defRPr>
            </a:lvl3pPr>
          </a:lstStyle>
          <a:p>
            <a:pPr lvl="2">
              <a:defRPr/>
            </a:pPr>
            <a:fld id="{27118D49-0D2F-4A26-97D3-A4B9DB3234CE}" type="slidenum">
              <a:rPr lang="en-US"/>
              <a:pPr lvl="2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0588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D715B1CB-6ABC-4276-ABC7-62D55B8CAB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8496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70C3532B-11A4-428A-91EC-E1A981F3C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2352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AAA226E4-4B92-48E1-99F0-A32C556070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7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DB562CE2-7764-443A-98A3-E986D098F9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14355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3771900" cy="4602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1500" y="1524000"/>
            <a:ext cx="3771900" cy="4602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BA4D58B6-DB84-4D83-BBE0-6E588ADC5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92526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023D408B-63DF-40A4-9496-20532F21DC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576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36899376-1B22-43D9-BF28-8D0BB2E9FF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932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F00BC4FF-218F-40C8-8FA2-1B414A4A20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2693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536DAA15-B0F9-4C58-A2BB-EF078A2938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6368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6816250F-C19E-42F7-AA36-F63ABE3BDA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3937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586CE84E-8147-4378-8FAC-D15485B687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2545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77CEFE62-55B6-4BFF-A7DA-BC52687514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8639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3771900" cy="4602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81500" y="1524000"/>
            <a:ext cx="3771900" cy="2224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381500" y="3900488"/>
            <a:ext cx="3771900" cy="2225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A02C13EE-7E07-4200-9C73-903A0045FE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634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3771900" cy="4602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1500" y="1524000"/>
            <a:ext cx="3771900" cy="4602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885F048D-B609-454C-9CAA-6B4F9E2C9B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5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6637E4D0-FC48-492A-A1E5-68CBD9918F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129238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3771900" cy="4602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381500" y="1524000"/>
            <a:ext cx="3771900" cy="2224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381500" y="3900488"/>
            <a:ext cx="3771900" cy="22256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444C9229-3C65-448E-BEEA-B117854947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186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24000"/>
            <a:ext cx="7696200" cy="46021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64D1D98D-FC25-41F8-B7EA-C453A61D0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14388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484E00A-EAD3-42E8-9228-05244E04135A}" type="slidenum">
              <a:rPr lang="en-US"/>
              <a:pPr>
                <a:defRPr/>
              </a:pPr>
              <a:t>‹#›</a:t>
            </a:fld>
            <a:r>
              <a:rPr lang="en-US"/>
              <a:t>/24 </a:t>
            </a:r>
          </a:p>
        </p:txBody>
      </p:sp>
    </p:spTree>
    <p:extLst>
      <p:ext uri="{BB962C8B-B14F-4D97-AF65-F5344CB8AC3E}">
        <p14:creationId xmlns:p14="http://schemas.microsoft.com/office/powerpoint/2010/main" val="109564464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463AB36-759C-4F2E-AD2A-F2F541EDE85E}" type="slidenum">
              <a:rPr lang="en-US"/>
              <a:pPr>
                <a:defRPr/>
              </a:pPr>
              <a:t>‹#›</a:t>
            </a:fld>
            <a:r>
              <a:rPr lang="en-US"/>
              <a:t>/24 </a:t>
            </a:r>
          </a:p>
        </p:txBody>
      </p:sp>
    </p:spTree>
    <p:extLst>
      <p:ext uri="{BB962C8B-B14F-4D97-AF65-F5344CB8AC3E}">
        <p14:creationId xmlns:p14="http://schemas.microsoft.com/office/powerpoint/2010/main" val="10383728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1FD2B362-C5D1-40DB-8701-76B6C602982F}" type="slidenum">
              <a:rPr lang="en-US"/>
              <a:pPr>
                <a:defRPr/>
              </a:pPr>
              <a:t>‹#›</a:t>
            </a:fld>
            <a:r>
              <a:rPr lang="en-US"/>
              <a:t>/24 </a:t>
            </a:r>
          </a:p>
        </p:txBody>
      </p:sp>
    </p:spTree>
    <p:extLst>
      <p:ext uri="{BB962C8B-B14F-4D97-AF65-F5344CB8AC3E}">
        <p14:creationId xmlns:p14="http://schemas.microsoft.com/office/powerpoint/2010/main" val="258842153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D29BADB-FEAC-4339-B78A-3131B392663C}" type="slidenum">
              <a:rPr lang="en-US"/>
              <a:pPr>
                <a:defRPr/>
              </a:pPr>
              <a:t>‹#›</a:t>
            </a:fld>
            <a:r>
              <a:rPr lang="en-US"/>
              <a:t>/24 </a:t>
            </a:r>
          </a:p>
        </p:txBody>
      </p:sp>
    </p:spTree>
    <p:extLst>
      <p:ext uri="{BB962C8B-B14F-4D97-AF65-F5344CB8AC3E}">
        <p14:creationId xmlns:p14="http://schemas.microsoft.com/office/powerpoint/2010/main" val="214050474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36F9F56B-0DFD-4261-BA62-45080D3B4AE4}" type="slidenum">
              <a:rPr lang="en-US"/>
              <a:pPr>
                <a:defRPr/>
              </a:pPr>
              <a:t>‹#›</a:t>
            </a:fld>
            <a:r>
              <a:rPr lang="en-US"/>
              <a:t>/24 </a:t>
            </a:r>
          </a:p>
        </p:txBody>
      </p:sp>
    </p:spTree>
    <p:extLst>
      <p:ext uri="{BB962C8B-B14F-4D97-AF65-F5344CB8AC3E}">
        <p14:creationId xmlns:p14="http://schemas.microsoft.com/office/powerpoint/2010/main" val="411991811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7B3C6EDE-61FA-4F0B-8080-47958DAB77B5}" type="slidenum">
              <a:rPr lang="en-US"/>
              <a:pPr>
                <a:defRPr/>
              </a:pPr>
              <a:t>‹#›</a:t>
            </a:fld>
            <a:r>
              <a:rPr lang="en-US"/>
              <a:t>/24 </a:t>
            </a:r>
          </a:p>
        </p:txBody>
      </p:sp>
    </p:spTree>
    <p:extLst>
      <p:ext uri="{BB962C8B-B14F-4D97-AF65-F5344CB8AC3E}">
        <p14:creationId xmlns:p14="http://schemas.microsoft.com/office/powerpoint/2010/main" val="21297508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0661AAF-7784-48E7-8A6C-2F684541F85C}" type="slidenum">
              <a:rPr lang="en-US"/>
              <a:pPr>
                <a:defRPr/>
              </a:pPr>
              <a:t>‹#›</a:t>
            </a:fld>
            <a:r>
              <a:rPr lang="en-US"/>
              <a:t>/24 </a:t>
            </a:r>
          </a:p>
        </p:txBody>
      </p:sp>
    </p:spTree>
    <p:extLst>
      <p:ext uri="{BB962C8B-B14F-4D97-AF65-F5344CB8AC3E}">
        <p14:creationId xmlns:p14="http://schemas.microsoft.com/office/powerpoint/2010/main" val="24830108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249CDEB7-5E6F-40DD-BFBA-27A9286D0E47}" type="slidenum">
              <a:rPr lang="en-US"/>
              <a:pPr>
                <a:defRPr/>
              </a:pPr>
              <a:t>‹#›</a:t>
            </a:fld>
            <a:r>
              <a:rPr lang="en-US"/>
              <a:t>/24 </a:t>
            </a:r>
          </a:p>
        </p:txBody>
      </p:sp>
    </p:spTree>
    <p:extLst>
      <p:ext uri="{BB962C8B-B14F-4D97-AF65-F5344CB8AC3E}">
        <p14:creationId xmlns:p14="http://schemas.microsoft.com/office/powerpoint/2010/main" val="421205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CERDEC_Whi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4800"/>
            <a:ext cx="13716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2" descr="CERDEC_Whit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3054350"/>
            <a:ext cx="35687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9" descr="I2WD logo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963" y="0"/>
            <a:ext cx="1951037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6400800"/>
            <a:ext cx="6400800" cy="215444"/>
          </a:xfrm>
        </p:spPr>
        <p:txBody>
          <a:bodyPr/>
          <a:lstStyle>
            <a:lvl1pPr marL="0" indent="0" algn="ctr">
              <a:buFontTx/>
              <a:buNone/>
              <a:defRPr sz="1400">
                <a:latin typeface="Arial Black" pitchFamily="34" charset="0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81000" y="5105400"/>
            <a:ext cx="8458200" cy="533400"/>
          </a:xfrm>
          <a:prstGeom prst="rect">
            <a:avLst/>
          </a:prstGeom>
        </p:spPr>
        <p:txBody>
          <a:bodyPr anchor="t"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805595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36CB1D9-CE58-4FD6-BE27-511B21F7828D}" type="slidenum">
              <a:rPr lang="en-US"/>
              <a:pPr>
                <a:defRPr/>
              </a:pPr>
              <a:t>‹#›</a:t>
            </a:fld>
            <a:r>
              <a:rPr lang="en-US"/>
              <a:t>/24 </a:t>
            </a:r>
          </a:p>
        </p:txBody>
      </p:sp>
    </p:spTree>
    <p:extLst>
      <p:ext uri="{BB962C8B-B14F-4D97-AF65-F5344CB8AC3E}">
        <p14:creationId xmlns:p14="http://schemas.microsoft.com/office/powerpoint/2010/main" val="305815816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A984D46-D697-4EE1-8D46-77820CDFF3E2}" type="slidenum">
              <a:rPr lang="en-US"/>
              <a:pPr>
                <a:defRPr/>
              </a:pPr>
              <a:t>‹#›</a:t>
            </a:fld>
            <a:r>
              <a:rPr lang="en-US"/>
              <a:t>/24 </a:t>
            </a:r>
          </a:p>
        </p:txBody>
      </p:sp>
    </p:spTree>
    <p:extLst>
      <p:ext uri="{BB962C8B-B14F-4D97-AF65-F5344CB8AC3E}">
        <p14:creationId xmlns:p14="http://schemas.microsoft.com/office/powerpoint/2010/main" val="118640520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5D1CD92-AFFB-4BB0-854B-27556EC269B2}" type="slidenum">
              <a:rPr lang="en-US"/>
              <a:pPr>
                <a:defRPr/>
              </a:pPr>
              <a:t>‹#›</a:t>
            </a:fld>
            <a:r>
              <a:rPr lang="en-US"/>
              <a:t>/24 </a:t>
            </a:r>
          </a:p>
        </p:txBody>
      </p:sp>
    </p:spTree>
    <p:extLst>
      <p:ext uri="{BB962C8B-B14F-4D97-AF65-F5344CB8AC3E}">
        <p14:creationId xmlns:p14="http://schemas.microsoft.com/office/powerpoint/2010/main" val="13171010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077200" cy="4602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0" i="0">
                <a:solidFill>
                  <a:srgbClr val="EEECE1">
                    <a:shade val="50000"/>
                    <a:satMod val="200000"/>
                  </a:srgb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0" i="0">
                <a:solidFill>
                  <a:srgbClr val="EEECE1">
                    <a:shade val="50000"/>
                    <a:satMod val="200000"/>
                  </a:srgb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 i="0">
                <a:solidFill>
                  <a:srgbClr val="EEECE1">
                    <a:shade val="50000"/>
                    <a:satMod val="200000"/>
                  </a:srgbClr>
                </a:solidFill>
                <a:cs typeface="Arial" charset="0"/>
              </a:defRPr>
            </a:lvl1pPr>
          </a:lstStyle>
          <a:p>
            <a:pPr>
              <a:defRPr/>
            </a:pPr>
            <a:fld id="{5A39E738-427E-4ABF-917A-49F7B39ED4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4836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 b="0" i="0">
                <a:solidFill>
                  <a:srgbClr val="EEECE1">
                    <a:shade val="50000"/>
                    <a:satMod val="200000"/>
                  </a:srgb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b="0" i="0">
                <a:solidFill>
                  <a:srgbClr val="EEECE1">
                    <a:shade val="50000"/>
                    <a:satMod val="200000"/>
                  </a:srgbClr>
                </a:solidFill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 i="0">
                <a:solidFill>
                  <a:srgbClr val="EEECE1">
                    <a:shade val="50000"/>
                    <a:satMod val="200000"/>
                  </a:srgbClr>
                </a:solidFill>
                <a:cs typeface="Arial" charset="0"/>
              </a:defRPr>
            </a:lvl1pPr>
          </a:lstStyle>
          <a:p>
            <a:pPr>
              <a:defRPr/>
            </a:pPr>
            <a:fld id="{E5F11B00-1C58-4F2C-8889-0E8663D1F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1713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4307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335D1-61AA-42EC-8C4A-7A6099A3994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732092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AA5E61-90E8-4EBD-BD19-B78E468280B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6642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08B35-25D8-4B1B-8458-8C462F8E67F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639142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198FD4-FCAA-4303-A893-3163962F2AF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6654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4486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D5AB7-D4A4-4946-B13A-03600540C0D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187858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47361-45D1-4F08-903E-DE4267550EB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81964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19935-7AA5-4007-8880-D51992A6C0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36664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2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42.xml"/><Relationship Id="rId16" Type="http://schemas.openxmlformats.org/officeDocument/2006/relationships/slideLayout" Target="../slideLayouts/slideLayout56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6" Type="http://schemas.openxmlformats.org/officeDocument/2006/relationships/theme" Target="../theme/theme6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13" Type="http://schemas.openxmlformats.org/officeDocument/2006/relationships/slideLayout" Target="../slideLayouts/slideLayout84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slideLayout" Target="../slideLayouts/slideLayout83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7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Mastertitelformat bearbeiten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A065955-7F5E-4361-9E9E-4C922A26CF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4" r:id="rId1"/>
    <p:sldLayoutId id="2147485955" r:id="rId2"/>
    <p:sldLayoutId id="2147485956" r:id="rId3"/>
    <p:sldLayoutId id="2147485957" r:id="rId4"/>
    <p:sldLayoutId id="2147485958" r:id="rId5"/>
    <p:sldLayoutId id="2147485959" r:id="rId6"/>
    <p:sldLayoutId id="2147485960" r:id="rId7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600200"/>
            <a:ext cx="7620000" cy="29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3075" name="Picture 48" descr="CERDEC_Whit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4800"/>
            <a:ext cx="13716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961" r:id="rId1"/>
    <p:sldLayoutId id="2147485944" r:id="rId2"/>
    <p:sldLayoutId id="2147485945" r:id="rId3"/>
    <p:sldLayoutId id="2147485946" r:id="rId4"/>
    <p:sldLayoutId id="2147485947" r:id="rId5"/>
    <p:sldLayoutId id="2147485948" r:id="rId6"/>
    <p:sldLayoutId id="2147485949" r:id="rId7"/>
    <p:sldLayoutId id="2147485950" r:id="rId8"/>
    <p:sldLayoutId id="2147485951" r:id="rId9"/>
    <p:sldLayoutId id="2147485952" r:id="rId10"/>
    <p:sldLayoutId id="2147485953" r:id="rId11"/>
  </p:sldLayoutIdLst>
  <p:hf hdr="0" ftr="0" dt="0"/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 Black" pitchFamily="34" charset="0"/>
          <a:ea typeface="MS PGothic" pitchFamily="34" charset="-128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 Black" pitchFamily="34" charset="0"/>
          <a:ea typeface="MS PGothic" pitchFamily="34" charset="-128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 Black" pitchFamily="34" charset="0"/>
          <a:ea typeface="MS PGothic" pitchFamily="34" charset="-128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1400">
          <a:solidFill>
            <a:schemeClr val="bg1"/>
          </a:solidFill>
          <a:latin typeface="Arial Black" pitchFamily="34" charset="0"/>
          <a:ea typeface="MS PGothic" pitchFamily="34" charset="-128"/>
        </a:defRPr>
      </a:lvl5pPr>
      <a:lvl6pPr marL="457200" algn="ctr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itchFamily="34" charset="0"/>
          <a:ea typeface="ＭＳ Ｐゴシック" pitchFamily="1" charset="-128"/>
        </a:defRPr>
      </a:lvl6pPr>
      <a:lvl7pPr marL="914400" algn="ctr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itchFamily="34" charset="0"/>
          <a:ea typeface="ＭＳ Ｐゴシック" pitchFamily="1" charset="-128"/>
        </a:defRPr>
      </a:lvl7pPr>
      <a:lvl8pPr marL="1371600" algn="ctr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itchFamily="34" charset="0"/>
          <a:ea typeface="ＭＳ Ｐゴシック" pitchFamily="1" charset="-128"/>
        </a:defRPr>
      </a:lvl8pPr>
      <a:lvl9pPr marL="1828800" algn="ctr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 Black" pitchFamily="34" charset="0"/>
          <a:ea typeface="ＭＳ Ｐゴシック" pitchFamily="1" charset="-128"/>
        </a:defRPr>
      </a:lvl9pPr>
    </p:titleStyle>
    <p:bodyStyle>
      <a:lvl1pPr marL="171450" indent="-171450" algn="l" rtl="0" eaLnBrk="0" fontAlgn="base" hangingPunct="0">
        <a:spcBef>
          <a:spcPct val="0"/>
        </a:spcBef>
        <a:spcAft>
          <a:spcPct val="50000"/>
        </a:spcAft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685800" indent="-342900" algn="l" rtl="0" eaLnBrk="0" fontAlgn="base" hangingPunct="0">
        <a:spcBef>
          <a:spcPct val="0"/>
        </a:spcBef>
        <a:spcAft>
          <a:spcPct val="5000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971550" indent="-171450" algn="l" rtl="0" eaLnBrk="0" fontAlgn="base" hangingPunct="0">
        <a:spcBef>
          <a:spcPct val="0"/>
        </a:spcBef>
        <a:spcAft>
          <a:spcPct val="50000"/>
        </a:spcAft>
        <a:buChar char="•"/>
        <a:defRPr sz="2800">
          <a:solidFill>
            <a:schemeClr val="tx1"/>
          </a:solidFill>
          <a:latin typeface="+mn-lt"/>
          <a:ea typeface="MS PGothic" pitchFamily="34" charset="-128"/>
        </a:defRPr>
      </a:lvl3pPr>
      <a:lvl4pPr marL="1371600" indent="-285750" algn="l" rtl="0" eaLnBrk="0" fontAlgn="base" hangingPunct="0">
        <a:spcBef>
          <a:spcPct val="0"/>
        </a:spcBef>
        <a:spcAft>
          <a:spcPct val="5000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85750" algn="l" rtl="0" eaLnBrk="0" fontAlgn="base" hangingPunct="0">
        <a:spcBef>
          <a:spcPct val="0"/>
        </a:spcBef>
        <a:spcAft>
          <a:spcPct val="50000"/>
        </a:spcAft>
        <a:buChar char="»"/>
        <a:defRPr sz="2800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85750" algn="l" rtl="0" fontAlgn="base">
        <a:spcBef>
          <a:spcPct val="0"/>
        </a:spcBef>
        <a:spcAft>
          <a:spcPct val="50000"/>
        </a:spcAft>
        <a:buChar char="»"/>
        <a:defRPr sz="2800">
          <a:solidFill>
            <a:schemeClr val="tx1"/>
          </a:solidFill>
          <a:latin typeface="+mn-lt"/>
          <a:ea typeface="+mn-ea"/>
        </a:defRPr>
      </a:lvl6pPr>
      <a:lvl7pPr marL="2686050" indent="-285750" algn="l" rtl="0" fontAlgn="base">
        <a:spcBef>
          <a:spcPct val="0"/>
        </a:spcBef>
        <a:spcAft>
          <a:spcPct val="50000"/>
        </a:spcAft>
        <a:buChar char="»"/>
        <a:defRPr sz="2800">
          <a:solidFill>
            <a:schemeClr val="tx1"/>
          </a:solidFill>
          <a:latin typeface="+mn-lt"/>
          <a:ea typeface="+mn-ea"/>
        </a:defRPr>
      </a:lvl7pPr>
      <a:lvl8pPr marL="3143250" indent="-285750" algn="l" rtl="0" fontAlgn="base">
        <a:spcBef>
          <a:spcPct val="0"/>
        </a:spcBef>
        <a:spcAft>
          <a:spcPct val="50000"/>
        </a:spcAft>
        <a:buChar char="»"/>
        <a:defRPr sz="2800">
          <a:solidFill>
            <a:schemeClr val="tx1"/>
          </a:solidFill>
          <a:latin typeface="+mn-lt"/>
          <a:ea typeface="+mn-ea"/>
        </a:defRPr>
      </a:lvl8pPr>
      <a:lvl9pPr marL="3600450" indent="-285750" algn="l" rtl="0" fontAlgn="base">
        <a:spcBef>
          <a:spcPct val="0"/>
        </a:spcBef>
        <a:spcAft>
          <a:spcPct val="50000"/>
        </a:spcAft>
        <a:buChar char="»"/>
        <a:defRPr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D1F35319-3854-476F-B44F-B78E3A24EF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2" r:id="rId1"/>
    <p:sldLayoutId id="2147485963" r:id="rId2"/>
    <p:sldLayoutId id="2147485964" r:id="rId3"/>
    <p:sldLayoutId id="2147485965" r:id="rId4"/>
    <p:sldLayoutId id="2147485966" r:id="rId5"/>
    <p:sldLayoutId id="2147485967" r:id="rId6"/>
    <p:sldLayoutId id="2147485968" r:id="rId7"/>
    <p:sldLayoutId id="2147485969" r:id="rId8"/>
    <p:sldLayoutId id="2147485970" r:id="rId9"/>
    <p:sldLayoutId id="2147485971" r:id="rId10"/>
    <p:sldLayoutId id="2147485972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prstClr val="black">
                    <a:tint val="75000"/>
                  </a:prstClr>
                </a:solidFill>
                <a:latin typeface="Calibri"/>
                <a:cs typeface="+mn-cs"/>
              </a:defRPr>
            </a:lvl1pPr>
          </a:lstStyle>
          <a:p>
            <a:pPr>
              <a:defRPr/>
            </a:pPr>
            <a:fld id="{D9A59651-8435-44B7-80C0-A69558AEBF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86" r:id="rId1"/>
    <p:sldLayoutId id="2147485987" r:id="rId2"/>
    <p:sldLayoutId id="2147485988" r:id="rId3"/>
    <p:sldLayoutId id="2147485989" r:id="rId4"/>
    <p:sldLayoutId id="2147485990" r:id="rId5"/>
    <p:sldLayoutId id="2147485991" r:id="rId6"/>
    <p:sldLayoutId id="2147485992" r:id="rId7"/>
    <p:sldLayoutId id="2147485993" r:id="rId8"/>
    <p:sldLayoutId id="2147485994" r:id="rId9"/>
    <p:sldLayoutId id="2147485995" r:id="rId10"/>
    <p:sldLayoutId id="2147485996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 userDrawn="1"/>
        </p:nvSpPr>
        <p:spPr bwMode="auto">
          <a:xfrm>
            <a:off x="8763000" y="6553200"/>
            <a:ext cx="381000" cy="304800"/>
          </a:xfrm>
          <a:prstGeom prst="rect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458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057400"/>
            <a:ext cx="8458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6789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438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3pPr lvl="2" algn="r">
              <a:defRPr sz="1400">
                <a:solidFill>
                  <a:srgbClr val="000000"/>
                </a:solidFill>
                <a:latin typeface="Arial" pitchFamily="34" charset="0"/>
                <a:cs typeface="+mn-cs"/>
              </a:defRPr>
            </a:lvl3pPr>
          </a:lstStyle>
          <a:p>
            <a:pPr lvl="2">
              <a:defRPr/>
            </a:pPr>
            <a:fld id="{3EBE19D2-9C66-45B2-B8B8-E8AE820EE130}" type="slidenum">
              <a:rPr lang="en-US"/>
              <a:pPr lvl="2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00" r:id="rId1"/>
    <p:sldLayoutId id="2147486001" r:id="rId2"/>
    <p:sldLayoutId id="2147486002" r:id="rId3"/>
    <p:sldLayoutId id="2147486003" r:id="rId4"/>
    <p:sldLayoutId id="2147486004" r:id="rId5"/>
    <p:sldLayoutId id="2147486005" r:id="rId6"/>
    <p:sldLayoutId id="2147486006" r:id="rId7"/>
    <p:sldLayoutId id="2147486007" r:id="rId8"/>
    <p:sldLayoutId id="2147486008" r:id="rId9"/>
    <p:sldLayoutId id="2147486009" r:id="rId10"/>
    <p:sldLayoutId id="2147486010" r:id="rId11"/>
    <p:sldLayoutId id="2147486011" r:id="rId12"/>
    <p:sldLayoutId id="2147486012" r:id="rId13"/>
    <p:sldLayoutId id="2147486013" r:id="rId14"/>
    <p:sldLayoutId id="2147486014" r:id="rId15"/>
    <p:sldLayoutId id="2147486015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7696200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25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5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5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5239042-5256-497A-8038-8BD20FCBE7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45" r:id="rId1"/>
    <p:sldLayoutId id="2147486046" r:id="rId2"/>
    <p:sldLayoutId id="2147486047" r:id="rId3"/>
    <p:sldLayoutId id="2147486048" r:id="rId4"/>
    <p:sldLayoutId id="2147486049" r:id="rId5"/>
    <p:sldLayoutId id="2147486050" r:id="rId6"/>
    <p:sldLayoutId id="2147486051" r:id="rId7"/>
    <p:sldLayoutId id="2147486052" r:id="rId8"/>
    <p:sldLayoutId id="2147486053" r:id="rId9"/>
    <p:sldLayoutId id="2147486054" r:id="rId10"/>
    <p:sldLayoutId id="2147486055" r:id="rId11"/>
    <p:sldLayoutId id="2147486056" r:id="rId12"/>
    <p:sldLayoutId id="2147486057" r:id="rId13"/>
    <p:sldLayoutId id="2147486058" r:id="rId14"/>
    <p:sldLayoutId id="2147486059" r:id="rId1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prstClr val="black">
                    <a:tint val="75000"/>
                  </a:prst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prstClr val="black">
                    <a:tint val="75000"/>
                  </a:prst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prstClr val="black">
                    <a:tint val="75000"/>
                  </a:prstClr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7CAF6A9-D456-4798-A2FC-70D978A469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2" r:id="rId1"/>
    <p:sldLayoutId id="2147486063" r:id="rId2"/>
    <p:sldLayoutId id="2147486064" r:id="rId3"/>
    <p:sldLayoutId id="2147486065" r:id="rId4"/>
    <p:sldLayoutId id="2147486066" r:id="rId5"/>
    <p:sldLayoutId id="2147486067" r:id="rId6"/>
    <p:sldLayoutId id="2147486068" r:id="rId7"/>
    <p:sldLayoutId id="2147486069" r:id="rId8"/>
    <p:sldLayoutId id="2147486070" r:id="rId9"/>
    <p:sldLayoutId id="2147486071" r:id="rId10"/>
    <p:sldLayoutId id="2147486072" r:id="rId11"/>
    <p:sldLayoutId id="2147486073" r:id="rId12"/>
    <p:sldLayoutId id="2147486074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b_nort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8382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0447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330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6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imes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6633"/>
        </a:buClr>
        <a:buSzPct val="80000"/>
        <a:buFont typeface="Times" pitchFamily="18" charset="0"/>
        <a:buChar char="•"/>
        <a:defRPr sz="20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Char char="•"/>
        <a:defRPr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95000"/>
        <a:buFont typeface="Times" pitchFamily="18" charset="0"/>
        <a:buChar char="•"/>
        <a:defRPr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defRPr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defRPr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defRPr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defRPr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1"/>
        </a:buClr>
        <a:defRPr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Mastertitelformat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Mastertextformat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  <a:endParaRPr lang="en-US" altLang="en-US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97CD7D4-D88F-4BD8-AF0F-6D0AC843F45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8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63" r:id="rId1"/>
    <p:sldLayoutId id="2147486164" r:id="rId2"/>
    <p:sldLayoutId id="2147486165" r:id="rId3"/>
    <p:sldLayoutId id="2147486166" r:id="rId4"/>
    <p:sldLayoutId id="2147486167" r:id="rId5"/>
    <p:sldLayoutId id="2147486168" r:id="rId6"/>
    <p:sldLayoutId id="2147486169" r:id="rId7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7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642938" y="2571750"/>
            <a:ext cx="7772400" cy="762000"/>
          </a:xfrm>
        </p:spPr>
        <p:txBody>
          <a:bodyPr/>
          <a:lstStyle/>
          <a:p>
            <a:pPr algn="ctr" eaLnBrk="1" hangingPunct="1"/>
            <a:r>
              <a:rPr lang="en-US" altLang="en-US" sz="7200" smtClean="0">
                <a:solidFill>
                  <a:schemeClr val="tx1"/>
                </a:solidFill>
              </a:rPr>
              <a:t>Lecture 2</a:t>
            </a:r>
            <a:br>
              <a:rPr lang="en-US" altLang="en-US" sz="7200" smtClean="0">
                <a:solidFill>
                  <a:schemeClr val="tx1"/>
                </a:solidFill>
              </a:rPr>
            </a:br>
            <a:r>
              <a:rPr lang="en-US" altLang="en-US" sz="7200" smtClean="0">
                <a:solidFill>
                  <a:schemeClr val="tx1"/>
                </a:solidFill>
              </a:rPr>
              <a:t>Ontology and Logic </a:t>
            </a:r>
            <a:br>
              <a:rPr lang="en-US" altLang="en-US" sz="7200" smtClean="0">
                <a:solidFill>
                  <a:schemeClr val="tx1"/>
                </a:solidFill>
              </a:rPr>
            </a:br>
            <a:r>
              <a:rPr lang="en-US" altLang="en-US" sz="6000" smtClean="0">
                <a:solidFill>
                  <a:schemeClr val="tx1"/>
                </a:solidFill>
              </a:rPr>
              <a:t/>
            </a:r>
            <a:br>
              <a:rPr lang="en-US" altLang="en-US" sz="6000" smtClean="0">
                <a:solidFill>
                  <a:schemeClr val="tx1"/>
                </a:solidFill>
              </a:rPr>
            </a:br>
            <a:endParaRPr lang="en-US" altLang="en-US" sz="600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528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16456BA-A03F-47DD-8441-5222B9408B28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1731" name="Rectangle 48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1559378" name="Group 850"/>
          <p:cNvGraphicFramePr>
            <a:graphicFrameLocks noGrp="1"/>
          </p:cNvGraphicFramePr>
          <p:nvPr>
            <p:ph type="tbl" idx="1"/>
          </p:nvPr>
        </p:nvGraphicFramePr>
        <p:xfrm>
          <a:off x="611188" y="647700"/>
          <a:ext cx="7772400" cy="6218244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518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48F31C3-B91E-4BEB-B77B-F0D951B658E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2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1560579" name="Group 3"/>
          <p:cNvGraphicFramePr>
            <a:graphicFrameLocks noGrp="1"/>
          </p:cNvGraphicFramePr>
          <p:nvPr>
            <p:ph type="tbl" idx="1"/>
          </p:nvPr>
        </p:nvGraphicFramePr>
        <p:xfrm>
          <a:off x="611188" y="647700"/>
          <a:ext cx="7772400" cy="6218244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518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0DBAF83-A9C7-484D-8499-D41177E6845A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3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1561883" name="Group 283"/>
          <p:cNvGraphicFramePr>
            <a:graphicFrameLocks noGrp="1"/>
          </p:cNvGraphicFramePr>
          <p:nvPr>
            <p:ph type="tbl" idx="1"/>
          </p:nvPr>
        </p:nvGraphicFramePr>
        <p:xfrm>
          <a:off x="611188" y="647700"/>
          <a:ext cx="7772400" cy="6218244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518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57BDAF8-5D9F-4A62-B1F0-D7F9FFD761B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4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aphicFrame>
        <p:nvGraphicFramePr>
          <p:cNvPr id="1563651" name="Group 3"/>
          <p:cNvGraphicFramePr>
            <a:graphicFrameLocks noGrp="1"/>
          </p:cNvGraphicFramePr>
          <p:nvPr>
            <p:ph type="tbl" idx="1"/>
          </p:nvPr>
        </p:nvGraphicFramePr>
        <p:xfrm>
          <a:off x="611188" y="647700"/>
          <a:ext cx="7772400" cy="6218244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  <a:gridCol w="431800"/>
              </a:tblGrid>
              <a:tr h="5181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539" name="Text Box 282"/>
          <p:cNvSpPr txBox="1">
            <a:spLocks noChangeArrowheads="1"/>
          </p:cNvSpPr>
          <p:nvPr/>
        </p:nvSpPr>
        <p:spPr bwMode="auto">
          <a:xfrm>
            <a:off x="3851275" y="3357563"/>
            <a:ext cx="3313113" cy="5191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2800">
                <a:solidFill>
                  <a:srgbClr val="000000"/>
                </a:solidFill>
                <a:latin typeface="Arial Black" pitchFamily="34" charset="0"/>
                <a:cs typeface="+mn-cs"/>
              </a:rPr>
              <a:t>and so on …</a:t>
            </a:r>
            <a:endParaRPr lang="de-DE" sz="2800">
              <a:solidFill>
                <a:srgbClr val="000000"/>
              </a:solidFill>
              <a:latin typeface="Arial Black" pitchFamily="34" charset="0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D2B8EEF-AA80-4A2C-A174-6B9A8ACEEBC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142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de-DE" smtClean="0"/>
              <a:t>Fantology</a:t>
            </a:r>
          </a:p>
        </p:txBody>
      </p:sp>
      <p:sp>
        <p:nvSpPr>
          <p:cNvPr id="231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dirty="0" smtClean="0"/>
              <a:t>wants </a:t>
            </a:r>
            <a:r>
              <a:rPr lang="en-US" dirty="0" smtClean="0"/>
              <a:t>you to believe in some future state of ‘total science’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when the values of ‘F’ and ‘a’, all of them,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will be revealed to the elect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All true ontology is the ontology of a future perfected physics of ultimate atoms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(Armstrong: all examples proving my ontology is wrong will be shown to belong merely to the ‘manifest image’)</a:t>
            </a:r>
          </a:p>
        </p:txBody>
      </p:sp>
    </p:spTree>
    <p:extLst>
      <p:ext uri="{BB962C8B-B14F-4D97-AF65-F5344CB8AC3E}">
        <p14:creationId xmlns:p14="http://schemas.microsoft.com/office/powerpoint/2010/main" val="3608074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F612AD9-7ADA-4FB9-AD2A-D0B765B4881E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15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8659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609600"/>
            <a:ext cx="8215312" cy="1143000"/>
          </a:xfrm>
        </p:spPr>
        <p:txBody>
          <a:bodyPr/>
          <a:lstStyle/>
          <a:p>
            <a:pPr eaLnBrk="1" hangingPunct="1"/>
            <a:r>
              <a:rPr lang="en-US" sz="3800" smtClean="0"/>
              <a:t>Varieties of fantology</a:t>
            </a:r>
            <a:endParaRPr lang="de-DE" sz="3800" smtClean="0"/>
          </a:p>
        </p:txBody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	‘F’ stands for a property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	‘a’ stands for an individual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	Platonistic: the Fs belong to something like the Platonic realm of forms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	</a:t>
            </a:r>
            <a:r>
              <a:rPr lang="en-US" smtClean="0"/>
              <a:t>Set-theoretic: the Fs are sets of individuals which F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	</a:t>
            </a:r>
            <a:r>
              <a:rPr lang="en-US" smtClean="0"/>
              <a:t>Nominalistic: ‘F’ is just a predicate</a:t>
            </a:r>
          </a:p>
          <a:p>
            <a:pPr eaLnBrk="1" hangingPunct="1">
              <a:lnSpc>
                <a:spcPct val="90000"/>
              </a:lnSpc>
            </a:pP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459340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5525140-B60D-4312-A87F-CC67E736E1B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16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5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Spreadsheet Ontology</a:t>
            </a:r>
            <a:endParaRPr lang="de-DE" sz="3200" smtClean="0"/>
          </a:p>
        </p:txBody>
      </p:sp>
      <p:graphicFrame>
        <p:nvGraphicFramePr>
          <p:cNvPr id="1418276" name="Group 36"/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772400" cy="3433897"/>
        </p:xfrm>
        <a:graphic>
          <a:graphicData uri="http://schemas.openxmlformats.org/drawingml/2006/table">
            <a:tbl>
              <a:tblPr/>
              <a:tblGrid>
                <a:gridCol w="1438275"/>
                <a:gridCol w="2828925"/>
                <a:gridCol w="3505200"/>
              </a:tblGrid>
              <a:tr h="5181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1" marB="457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Substances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Attributes</a:t>
                      </a:r>
                      <a:endParaRPr kumimoji="0" lang="de-DE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443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Universals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1" marB="4679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Properties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137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Particulars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Particulars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1" marB="4679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1" marB="467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1BA9A5F-DAF7-49E8-803E-C180A6A91A13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17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068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0772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A slightly more sophisticated Armstrongian view </a:t>
            </a:r>
            <a:endParaRPr lang="de-DE" sz="3200" smtClean="0"/>
          </a:p>
        </p:txBody>
      </p:sp>
      <p:graphicFrame>
        <p:nvGraphicFramePr>
          <p:cNvPr id="1418276" name="Group 3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284928"/>
              </p:ext>
            </p:extLst>
          </p:nvPr>
        </p:nvGraphicFramePr>
        <p:xfrm>
          <a:off x="685800" y="1981200"/>
          <a:ext cx="7772400" cy="4190964"/>
        </p:xfrm>
        <a:graphic>
          <a:graphicData uri="http://schemas.openxmlformats.org/drawingml/2006/table">
            <a:tbl>
              <a:tblPr/>
              <a:tblGrid>
                <a:gridCol w="1438275"/>
                <a:gridCol w="3133725"/>
                <a:gridCol w="3200400"/>
              </a:tblGrid>
              <a:tr h="5181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Substances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Attributes</a:t>
                      </a:r>
                      <a:endParaRPr kumimoji="0" lang="de-DE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304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Universals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5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Properties and Relations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17016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Particulars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Particulars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5" marB="4679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5" marB="4679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477000"/>
            <a:ext cx="2133600" cy="381000"/>
          </a:xfrm>
        </p:spPr>
        <p:txBody>
          <a:bodyPr/>
          <a:lstStyle/>
          <a:p>
            <a:pPr>
              <a:defRPr/>
            </a:pPr>
            <a:fld id="{89B16FAE-7B8A-4195-BB02-2062AF8FF62C}" type="slidenum">
              <a:rPr lang="en-US">
                <a:cs typeface="+mn-cs"/>
              </a:rPr>
              <a:pPr>
                <a:defRPr/>
              </a:pPr>
              <a:t>18</a:t>
            </a:fld>
            <a:endParaRPr lang="en-US">
              <a:cs typeface="+mn-cs"/>
            </a:endParaRPr>
          </a:p>
        </p:txBody>
      </p:sp>
      <p:sp>
        <p:nvSpPr>
          <p:cNvPr id="2078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33400"/>
          </a:xfrm>
        </p:spPr>
        <p:txBody>
          <a:bodyPr/>
          <a:lstStyle/>
          <a:p>
            <a:r>
              <a:rPr lang="en-US" smtClean="0"/>
              <a:t>Generic Fantology</a:t>
            </a:r>
          </a:p>
        </p:txBody>
      </p:sp>
      <p:graphicFrame>
        <p:nvGraphicFramePr>
          <p:cNvPr id="4546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598828"/>
              </p:ext>
            </p:extLst>
          </p:nvPr>
        </p:nvGraphicFramePr>
        <p:xfrm>
          <a:off x="1219200" y="1447800"/>
          <a:ext cx="7239000" cy="4114801"/>
        </p:xfrm>
        <a:graphic>
          <a:graphicData uri="http://schemas.openxmlformats.org/drawingml/2006/table">
            <a:tbl>
              <a:tblPr/>
              <a:tblGrid>
                <a:gridCol w="1011238"/>
                <a:gridCol w="3281362"/>
                <a:gridCol w="2946400"/>
              </a:tblGrid>
              <a:tr h="4790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Individuals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Attributes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052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Attributes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F( ), G( ), 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R( , ... , )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054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Individuals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</a:t>
                      </a:r>
                      <a:r>
                        <a:rPr kumimoji="0" lang="de-DE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a, b, 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</a:t>
                      </a:r>
                      <a:r>
                        <a:rPr kumimoji="0" lang="de-DE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this, that</a:t>
                      </a: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894" name="Text Box 21"/>
          <p:cNvSpPr txBox="1">
            <a:spLocks noChangeArrowheads="1"/>
          </p:cNvSpPr>
          <p:nvPr/>
        </p:nvSpPr>
        <p:spPr bwMode="auto">
          <a:xfrm rot="16200000">
            <a:off x="905669" y="2370932"/>
            <a:ext cx="1541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de-DE" sz="2400"/>
              <a:t>Universal</a:t>
            </a:r>
            <a:endParaRPr lang="en-US" sz="2400"/>
          </a:p>
        </p:txBody>
      </p:sp>
      <p:sp>
        <p:nvSpPr>
          <p:cNvPr id="207895" name="Text Box 22"/>
          <p:cNvSpPr txBox="1">
            <a:spLocks noChangeArrowheads="1"/>
          </p:cNvSpPr>
          <p:nvPr/>
        </p:nvSpPr>
        <p:spPr bwMode="auto">
          <a:xfrm rot="16200000">
            <a:off x="905669" y="4352131"/>
            <a:ext cx="1541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de-DE" sz="2400"/>
              <a:t>Particular</a:t>
            </a:r>
            <a:endParaRPr lang="en-US" sz="2400"/>
          </a:p>
        </p:txBody>
      </p:sp>
      <p:sp>
        <p:nvSpPr>
          <p:cNvPr id="207896" name="Rectangle 23"/>
          <p:cNvSpPr>
            <a:spLocks noChangeArrowheads="1"/>
          </p:cNvSpPr>
          <p:nvPr/>
        </p:nvSpPr>
        <p:spPr bwMode="auto">
          <a:xfrm>
            <a:off x="0" y="6477000"/>
            <a:ext cx="2133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solidFill>
                  <a:srgbClr val="FF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477000"/>
            <a:ext cx="2133600" cy="381000"/>
          </a:xfrm>
        </p:spPr>
        <p:txBody>
          <a:bodyPr/>
          <a:lstStyle/>
          <a:p>
            <a:pPr>
              <a:defRPr/>
            </a:pPr>
            <a:fld id="{C8079841-E624-4731-BF35-C05D3BCF2DCC}" type="slidenum">
              <a:rPr lang="en-US">
                <a:cs typeface="+mn-cs"/>
              </a:rPr>
              <a:pPr>
                <a:defRPr/>
              </a:pPr>
              <a:t>19</a:t>
            </a:fld>
            <a:endParaRPr lang="en-US">
              <a:cs typeface="+mn-cs"/>
            </a:endParaRPr>
          </a:p>
        </p:txBody>
      </p:sp>
      <p:sp>
        <p:nvSpPr>
          <p:cNvPr id="2088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/>
          <a:lstStyle/>
          <a:p>
            <a:r>
              <a:rPr lang="en-US" smtClean="0"/>
              <a:t>Quine</a:t>
            </a:r>
          </a:p>
        </p:txBody>
      </p:sp>
      <p:graphicFrame>
        <p:nvGraphicFramePr>
          <p:cNvPr id="4546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210540"/>
              </p:ext>
            </p:extLst>
          </p:nvPr>
        </p:nvGraphicFramePr>
        <p:xfrm>
          <a:off x="533400" y="1447800"/>
          <a:ext cx="7924800" cy="4443748"/>
        </p:xfrm>
        <a:graphic>
          <a:graphicData uri="http://schemas.openxmlformats.org/drawingml/2006/table">
            <a:tbl>
              <a:tblPr/>
              <a:tblGrid>
                <a:gridCol w="914400"/>
                <a:gridCol w="2819400"/>
                <a:gridCol w="4191000"/>
              </a:tblGrid>
              <a:tr h="533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Individuals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Attributes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1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Attributes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F( ), G( ), R( , ... , )</a:t>
                      </a:r>
                    </a:p>
                    <a:p>
                      <a:pPr marL="635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(no ontological status)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19291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Individuals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</a:t>
                      </a:r>
                      <a:r>
                        <a:rPr kumimoji="0" lang="de-DE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a, b, 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</a:t>
                      </a:r>
                      <a:r>
                        <a:rPr kumimoji="0" lang="de-DE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this, that</a:t>
                      </a: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8918" name="Text Box 21"/>
          <p:cNvSpPr txBox="1">
            <a:spLocks noChangeArrowheads="1"/>
          </p:cNvSpPr>
          <p:nvPr/>
        </p:nvSpPr>
        <p:spPr bwMode="auto">
          <a:xfrm rot="16200000">
            <a:off x="219870" y="2810669"/>
            <a:ext cx="1541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de-DE" sz="2400"/>
              <a:t>Universal</a:t>
            </a:r>
            <a:endParaRPr lang="en-US" sz="2400"/>
          </a:p>
        </p:txBody>
      </p:sp>
      <p:sp>
        <p:nvSpPr>
          <p:cNvPr id="208919" name="Text Box 22"/>
          <p:cNvSpPr txBox="1">
            <a:spLocks noChangeArrowheads="1"/>
          </p:cNvSpPr>
          <p:nvPr/>
        </p:nvSpPr>
        <p:spPr bwMode="auto">
          <a:xfrm rot="16200000">
            <a:off x="219869" y="4656931"/>
            <a:ext cx="1541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de-DE" sz="2400"/>
              <a:t>Particular</a:t>
            </a:r>
            <a:endParaRPr lang="en-US" sz="2400"/>
          </a:p>
        </p:txBody>
      </p:sp>
      <p:sp>
        <p:nvSpPr>
          <p:cNvPr id="208920" name="Rectangle 23"/>
          <p:cNvSpPr>
            <a:spLocks noChangeArrowheads="1"/>
          </p:cNvSpPr>
          <p:nvPr/>
        </p:nvSpPr>
        <p:spPr bwMode="auto">
          <a:xfrm>
            <a:off x="0" y="6477000"/>
            <a:ext cx="2133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solidFill>
                  <a:srgbClr val="FF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Aristotelian realism vs. Kantian constructivism</a:t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958138" cy="4114800"/>
          </a:xfrm>
        </p:spPr>
        <p:txBody>
          <a:bodyPr/>
          <a:lstStyle/>
          <a:p>
            <a:pPr marL="400050" lvl="1" indent="-57150"/>
            <a:r>
              <a:rPr lang="en-US" altLang="en-US" sz="3600" smtClean="0"/>
              <a:t>Two grand metaphysical theories</a:t>
            </a:r>
          </a:p>
          <a:p>
            <a:pPr algn="ctr"/>
            <a:endParaRPr lang="en-US" altLang="en-US" smtClean="0"/>
          </a:p>
          <a:p>
            <a:r>
              <a:rPr lang="en-US" altLang="en-US" smtClean="0"/>
              <a:t>	20th-century analytic metaphysics dominated by a third grand metaphysical theory, a theory based on advances in predicate logic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eaLnBrk="1" hangingPunct="1"/>
            <a:fld id="{77FE720C-0B68-41A2-975F-DF7D6674E46E}" type="slidenum">
              <a:rPr lang="en-US" altLang="en-US" sz="14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alt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0957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4062491-CD17-4EA0-8B4C-6997AE9A19E2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20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75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de-DE" smtClean="0"/>
              <a:t>Nominalist Fantology (1CO)</a:t>
            </a:r>
          </a:p>
        </p:txBody>
      </p:sp>
      <p:sp>
        <p:nvSpPr>
          <p:cNvPr id="237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lstStyle/>
          <a:p>
            <a:pPr eaLnBrk="1" hangingPunct="1"/>
            <a:r>
              <a:rPr lang="de-DE" smtClean="0"/>
              <a:t>To understand </a:t>
            </a:r>
            <a:r>
              <a:rPr lang="de-DE" i="1" smtClean="0"/>
              <a:t>properties</a:t>
            </a:r>
            <a:r>
              <a:rPr lang="de-DE" smtClean="0"/>
              <a:t> is to understand </a:t>
            </a:r>
            <a:r>
              <a:rPr lang="de-DE" i="1" smtClean="0"/>
              <a:t>predication</a:t>
            </a:r>
          </a:p>
          <a:p>
            <a:pPr eaLnBrk="1" hangingPunct="1"/>
            <a:r>
              <a:rPr lang="de-DE" smtClean="0"/>
              <a:t>If John is white, there is no extra entity, John‘s whiteness</a:t>
            </a:r>
          </a:p>
          <a:p>
            <a:pPr eaLnBrk="1" hangingPunct="1"/>
            <a:r>
              <a:rPr lang="de-DE" smtClean="0"/>
              <a:t>If John is a man, there is no extra entity, John‘s humanity</a:t>
            </a:r>
          </a:p>
          <a:p>
            <a:pPr eaLnBrk="1" hangingPunct="1"/>
            <a:r>
              <a:rPr lang="de-DE"/>
              <a:t>	</a:t>
            </a:r>
            <a:r>
              <a:rPr lang="de-DE" smtClean="0"/>
              <a:t>-- modes and kinds and attributes are all ontologically in the same boat</a:t>
            </a:r>
          </a:p>
        </p:txBody>
      </p:sp>
    </p:spTree>
    <p:extLst>
      <p:ext uri="{BB962C8B-B14F-4D97-AF65-F5344CB8AC3E}">
        <p14:creationId xmlns:p14="http://schemas.microsoft.com/office/powerpoint/2010/main" val="681379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477000"/>
            <a:ext cx="2133600" cy="381000"/>
          </a:xfrm>
        </p:spPr>
        <p:txBody>
          <a:bodyPr/>
          <a:lstStyle/>
          <a:p>
            <a:pPr>
              <a:defRPr/>
            </a:pPr>
            <a:fld id="{107229ED-FBC6-4A10-BEC4-E8185AFACA69}" type="slidenum">
              <a:rPr lang="en-US">
                <a:cs typeface="+mn-cs"/>
              </a:rPr>
              <a:pPr>
                <a:defRPr/>
              </a:pPr>
              <a:t>21</a:t>
            </a:fld>
            <a:endParaRPr lang="en-US">
              <a:cs typeface="+mn-cs"/>
            </a:endParaRPr>
          </a:p>
        </p:txBody>
      </p:sp>
      <p:sp>
        <p:nvSpPr>
          <p:cNvPr id="21094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/>
          <a:lstStyle/>
          <a:p>
            <a:r>
              <a:rPr lang="de-DE" smtClean="0"/>
              <a:t>Bicategorial </a:t>
            </a:r>
            <a:r>
              <a:rPr lang="en-US" smtClean="0"/>
              <a:t>Nominalism </a:t>
            </a:r>
            <a:br>
              <a:rPr lang="en-US" smtClean="0"/>
            </a:br>
            <a:r>
              <a:rPr lang="en-US" smtClean="0"/>
              <a:t>(Peter Simons)</a:t>
            </a:r>
          </a:p>
        </p:txBody>
      </p:sp>
      <p:graphicFrame>
        <p:nvGraphicFramePr>
          <p:cNvPr id="24678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646841"/>
              </p:ext>
            </p:extLst>
          </p:nvPr>
        </p:nvGraphicFramePr>
        <p:xfrm>
          <a:off x="1219200" y="1447800"/>
          <a:ext cx="7239000" cy="4875264"/>
        </p:xfrm>
        <a:graphic>
          <a:graphicData uri="http://schemas.openxmlformats.org/drawingml/2006/table">
            <a:tbl>
              <a:tblPr/>
              <a:tblGrid>
                <a:gridCol w="1011238"/>
                <a:gridCol w="3281362"/>
                <a:gridCol w="2946400"/>
              </a:tblGrid>
              <a:tr h="5333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Substantial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Accidental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4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75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First substance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</a:t>
                      </a:r>
                      <a:r>
                        <a:rPr kumimoji="0" lang="de-DE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this man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this cat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this ox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Tropes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</a:t>
                      </a:r>
                      <a:r>
                        <a:rPr kumimoji="0" lang="de-DE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this headache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this sun-tan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this dread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210966" name="Text Box 21"/>
          <p:cNvSpPr txBox="1">
            <a:spLocks noChangeArrowheads="1"/>
          </p:cNvSpPr>
          <p:nvPr/>
        </p:nvSpPr>
        <p:spPr bwMode="auto">
          <a:xfrm rot="-5400000">
            <a:off x="905669" y="2658269"/>
            <a:ext cx="1541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de-DE" sz="2400"/>
              <a:t>Universal</a:t>
            </a:r>
            <a:endParaRPr lang="en-US" sz="2400"/>
          </a:p>
        </p:txBody>
      </p:sp>
      <p:sp>
        <p:nvSpPr>
          <p:cNvPr id="210967" name="Text Box 22"/>
          <p:cNvSpPr txBox="1">
            <a:spLocks noChangeArrowheads="1"/>
          </p:cNvSpPr>
          <p:nvPr/>
        </p:nvSpPr>
        <p:spPr bwMode="auto">
          <a:xfrm rot="-5400000">
            <a:off x="905669" y="4868069"/>
            <a:ext cx="1541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de-DE" sz="2400"/>
              <a:t>Particular</a:t>
            </a:r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477000"/>
            <a:ext cx="2133600" cy="381000"/>
          </a:xfrm>
        </p:spPr>
        <p:txBody>
          <a:bodyPr/>
          <a:lstStyle/>
          <a:p>
            <a:pPr>
              <a:defRPr/>
            </a:pPr>
            <a:fld id="{87FEEC21-5BB9-49DA-A675-72926C942B26}" type="slidenum">
              <a:rPr lang="en-US">
                <a:cs typeface="+mn-cs"/>
              </a:rPr>
              <a:pPr>
                <a:defRPr/>
              </a:pPr>
              <a:t>22</a:t>
            </a:fld>
            <a:endParaRPr lang="en-US">
              <a:cs typeface="+mn-cs"/>
            </a:endParaRPr>
          </a:p>
        </p:txBody>
      </p:sp>
      <p:sp>
        <p:nvSpPr>
          <p:cNvPr id="2099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533400"/>
          </a:xfrm>
        </p:spPr>
        <p:txBody>
          <a:bodyPr/>
          <a:lstStyle/>
          <a:p>
            <a:r>
              <a:rPr lang="en-US" smtClean="0"/>
              <a:t>Aristotle</a:t>
            </a:r>
            <a:r>
              <a:rPr lang="en-US" smtClean="0">
                <a:cs typeface="Arial" pitchFamily="34" charset="0"/>
              </a:rPr>
              <a:t>’</a:t>
            </a:r>
            <a:r>
              <a:rPr lang="en-US" smtClean="0"/>
              <a:t>s Ontological Square</a:t>
            </a:r>
            <a:br>
              <a:rPr lang="en-US" smtClean="0"/>
            </a:br>
            <a:r>
              <a:rPr lang="en-US" smtClean="0"/>
              <a:t>(Husserl, Lowe, …)</a:t>
            </a:r>
          </a:p>
        </p:txBody>
      </p:sp>
      <p:graphicFrame>
        <p:nvGraphicFramePr>
          <p:cNvPr id="452611" name="Group 3"/>
          <p:cNvGraphicFramePr>
            <a:graphicFrameLocks noGrp="1"/>
          </p:cNvGraphicFramePr>
          <p:nvPr/>
        </p:nvGraphicFramePr>
        <p:xfrm>
          <a:off x="1219200" y="1447800"/>
          <a:ext cx="7239000" cy="4875264"/>
        </p:xfrm>
        <a:graphic>
          <a:graphicData uri="http://schemas.openxmlformats.org/drawingml/2006/table">
            <a:tbl>
              <a:tblPr/>
              <a:tblGrid>
                <a:gridCol w="1011238"/>
                <a:gridCol w="3281362"/>
                <a:gridCol w="2946400"/>
              </a:tblGrid>
              <a:tr h="5333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Substantial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Accidental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54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Second substance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</a:t>
                      </a:r>
                      <a:r>
                        <a:rPr kumimoji="0" lang="de-DE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</a:t>
                      </a:r>
                      <a:r>
                        <a:rPr kumimoji="0" lang="de-DE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ox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Second accident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</a:t>
                      </a:r>
                      <a:r>
                        <a:rPr kumimoji="0" lang="de-DE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headache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sun-tan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dread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22875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9" marB="457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First substance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</a:t>
                      </a:r>
                      <a:r>
                        <a:rPr kumimoji="0" lang="de-DE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this man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this cat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this ox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First accident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</a:t>
                      </a:r>
                      <a:r>
                        <a:rPr kumimoji="0" lang="de-DE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this headache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this sun-tan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this dread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9" marB="457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09942" name="Text Box 21"/>
          <p:cNvSpPr txBox="1">
            <a:spLocks noChangeArrowheads="1"/>
          </p:cNvSpPr>
          <p:nvPr/>
        </p:nvSpPr>
        <p:spPr bwMode="auto">
          <a:xfrm rot="-5400000">
            <a:off x="905669" y="2658269"/>
            <a:ext cx="1541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de-DE" sz="2400"/>
              <a:t>Universal</a:t>
            </a:r>
            <a:endParaRPr lang="en-US" sz="2400"/>
          </a:p>
        </p:txBody>
      </p:sp>
      <p:sp>
        <p:nvSpPr>
          <p:cNvPr id="209943" name="Text Box 22"/>
          <p:cNvSpPr txBox="1">
            <a:spLocks noChangeArrowheads="1"/>
          </p:cNvSpPr>
          <p:nvPr/>
        </p:nvSpPr>
        <p:spPr bwMode="auto">
          <a:xfrm rot="-5400000">
            <a:off x="905669" y="4868069"/>
            <a:ext cx="1541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de-DE" sz="2400"/>
              <a:t>Particular</a:t>
            </a:r>
            <a:endParaRPr lang="en-US" sz="2400"/>
          </a:p>
        </p:txBody>
      </p:sp>
      <p:sp>
        <p:nvSpPr>
          <p:cNvPr id="209944" name="Rectangle 23"/>
          <p:cNvSpPr>
            <a:spLocks noChangeArrowheads="1"/>
          </p:cNvSpPr>
          <p:nvPr/>
        </p:nvSpPr>
        <p:spPr bwMode="auto">
          <a:xfrm>
            <a:off x="0" y="6477000"/>
            <a:ext cx="2133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solidFill>
                  <a:srgbClr val="FF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C227676B-F2DA-48BF-AC7B-650A2E5F2CE0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23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85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Aristotle’s two kinds of predication</a:t>
            </a:r>
          </a:p>
        </p:txBody>
      </p:sp>
      <p:sp>
        <p:nvSpPr>
          <p:cNvPr id="238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pPr eaLnBrk="1" hangingPunct="1"/>
            <a:r>
              <a:rPr lang="en-US" smtClean="0"/>
              <a:t>Predication in the category of substance: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mtClean="0"/>
              <a:t>John is a man, Henry is an ox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Predication in the category of accident:</a:t>
            </a:r>
          </a:p>
          <a:p>
            <a:pPr marL="457200" indent="-457200" eaLnBrk="1" hangingPunct="1">
              <a:buFont typeface="Arial" pitchFamily="34" charset="0"/>
              <a:buChar char="•"/>
            </a:pPr>
            <a:r>
              <a:rPr lang="en-US" smtClean="0"/>
              <a:t>John is hungry, Henry is asleep, John is wise</a:t>
            </a:r>
          </a:p>
        </p:txBody>
      </p:sp>
    </p:spTree>
    <p:extLst>
      <p:ext uri="{BB962C8B-B14F-4D97-AF65-F5344CB8AC3E}">
        <p14:creationId xmlns:p14="http://schemas.microsoft.com/office/powerpoint/2010/main" val="11659717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42AE7C9-5F21-4740-814B-EF10E14141D7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24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96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For Fantology</a:t>
            </a:r>
            <a:endParaRPr lang="de-DE" smtClean="0"/>
          </a:p>
        </p:txBody>
      </p:sp>
      <p:sp>
        <p:nvSpPr>
          <p:cNvPr id="239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43425"/>
          </a:xfrm>
        </p:spPr>
        <p:txBody>
          <a:bodyPr/>
          <a:lstStyle/>
          <a:p>
            <a:pPr eaLnBrk="1" hangingPunct="1"/>
            <a:r>
              <a:rPr lang="en-US" smtClean="0"/>
              <a:t>these two types of predication are often confused</a:t>
            </a:r>
          </a:p>
          <a:p>
            <a:pPr eaLnBrk="1" hangingPunct="1"/>
            <a:r>
              <a:rPr lang="en-US" smtClean="0"/>
              <a:t>For Armstrong: property universals are all we need</a:t>
            </a:r>
          </a:p>
          <a:p>
            <a:pPr eaLnBrk="1" hangingPunct="1"/>
            <a:r>
              <a:rPr lang="en-US" smtClean="0"/>
              <a:t>no need for kind universals</a:t>
            </a:r>
          </a:p>
          <a:p>
            <a:pPr eaLnBrk="1" hangingPunct="1"/>
            <a:r>
              <a:rPr lang="en-US" smtClean="0"/>
              <a:t>(Armstrong’s four-dimensionalism implies that there are no substances)</a:t>
            </a:r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1615294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Husserl, Lowe, etc., tell us that there is a third kind of predication</a:t>
            </a:r>
            <a:endParaRPr lang="en-US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r>
              <a:rPr lang="en-US" sz="3000" smtClean="0"/>
              <a:t>John is a man</a:t>
            </a:r>
          </a:p>
          <a:p>
            <a:r>
              <a:rPr lang="en-US" sz="3000" smtClean="0"/>
              <a:t>John is hungry</a:t>
            </a:r>
          </a:p>
          <a:p>
            <a:r>
              <a:rPr lang="en-US" sz="3000" smtClean="0"/>
              <a:t>John has a headache (John has </a:t>
            </a:r>
            <a:r>
              <a:rPr lang="en-US" sz="3000" i="1" smtClean="0"/>
              <a:t>this </a:t>
            </a:r>
            <a:r>
              <a:rPr lang="en-US" sz="3000" smtClean="0"/>
              <a:t>headache)</a:t>
            </a:r>
            <a:endParaRPr lang="en-US" sz="3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6352A-BC55-4668-820E-A99DA553ECE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9" t="26907" r="13701" b="15572"/>
          <a:stretch>
            <a:fillRect/>
          </a:stretch>
        </p:blipFill>
        <p:spPr bwMode="auto">
          <a:xfrm>
            <a:off x="457200" y="3580031"/>
            <a:ext cx="8130153" cy="319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7672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Husserl, Lowe, etc., tell us that there is a third kind of predication</a:t>
            </a:r>
            <a:endParaRPr lang="en-US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r>
              <a:rPr lang="en-US" sz="3000" smtClean="0"/>
              <a:t>John is a man</a:t>
            </a:r>
          </a:p>
          <a:p>
            <a:r>
              <a:rPr lang="en-US" sz="3000" smtClean="0"/>
              <a:t>John is hungry</a:t>
            </a:r>
          </a:p>
          <a:p>
            <a:r>
              <a:rPr lang="en-US" sz="3000" smtClean="0"/>
              <a:t>John has a headache (John has </a:t>
            </a:r>
            <a:r>
              <a:rPr lang="en-US" sz="3000" i="1" smtClean="0"/>
              <a:t>this </a:t>
            </a:r>
            <a:r>
              <a:rPr lang="en-US" sz="3000" smtClean="0"/>
              <a:t>headache)</a:t>
            </a:r>
            <a:endParaRPr lang="en-US" sz="3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6352A-BC55-4668-820E-A99DA553ECE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9" t="26907" r="13701" b="15572"/>
          <a:stretch>
            <a:fillRect/>
          </a:stretch>
        </p:blipFill>
        <p:spPr bwMode="auto">
          <a:xfrm>
            <a:off x="457200" y="3580031"/>
            <a:ext cx="8130153" cy="319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870488" y="3810000"/>
            <a:ext cx="2253712" cy="2667000"/>
          </a:xfrm>
          <a:prstGeom prst="rect">
            <a:avLst/>
          </a:prstGeom>
          <a:noFill/>
          <a:ln w="698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65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Husserl, Lowe, etc., tell us that there is a third kind of predication</a:t>
            </a:r>
            <a:endParaRPr lang="en-US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r>
              <a:rPr lang="en-US" sz="3000" smtClean="0"/>
              <a:t>John is a man</a:t>
            </a:r>
          </a:p>
          <a:p>
            <a:r>
              <a:rPr lang="en-US" sz="3000" smtClean="0"/>
              <a:t>John is hungry</a:t>
            </a:r>
          </a:p>
          <a:p>
            <a:r>
              <a:rPr lang="en-US" sz="3000" smtClean="0"/>
              <a:t>John has a headache (John has </a:t>
            </a:r>
            <a:r>
              <a:rPr lang="en-US" sz="3000" i="1" smtClean="0"/>
              <a:t>this </a:t>
            </a:r>
            <a:r>
              <a:rPr lang="en-US" sz="3000" smtClean="0"/>
              <a:t>headache)</a:t>
            </a:r>
            <a:endParaRPr lang="en-US" sz="3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6352A-BC55-4668-820E-A99DA553ECE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9" t="26907" r="13701" b="15572"/>
          <a:stretch>
            <a:fillRect/>
          </a:stretch>
        </p:blipFill>
        <p:spPr bwMode="auto">
          <a:xfrm>
            <a:off x="457200" y="3580031"/>
            <a:ext cx="8130153" cy="319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 rot="4110013">
            <a:off x="3771588" y="1335735"/>
            <a:ext cx="1341404" cy="7319113"/>
          </a:xfrm>
          <a:prstGeom prst="rect">
            <a:avLst/>
          </a:prstGeom>
          <a:noFill/>
          <a:ln w="698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65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smtClean="0"/>
              <a:t>Husserl, Lowe, etc., tell us that there is a third kind of predication</a:t>
            </a:r>
            <a:endParaRPr lang="en-US" b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r>
              <a:rPr lang="en-US" sz="3000" smtClean="0"/>
              <a:t>John is a man</a:t>
            </a:r>
          </a:p>
          <a:p>
            <a:r>
              <a:rPr lang="en-US" sz="3000" smtClean="0"/>
              <a:t>John is hungry</a:t>
            </a:r>
          </a:p>
          <a:p>
            <a:r>
              <a:rPr lang="en-US" sz="3000" smtClean="0"/>
              <a:t>John has a headache (John has </a:t>
            </a:r>
            <a:r>
              <a:rPr lang="en-US" sz="3000" i="1" smtClean="0"/>
              <a:t>this </a:t>
            </a:r>
            <a:r>
              <a:rPr lang="en-US" sz="3000" smtClean="0"/>
              <a:t>headache)</a:t>
            </a:r>
            <a:endParaRPr lang="en-US" sz="3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6352A-BC55-4668-820E-A99DA553ECE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9" t="26907" r="13701" b="15572"/>
          <a:stretch>
            <a:fillRect/>
          </a:stretch>
        </p:blipFill>
        <p:spPr bwMode="auto">
          <a:xfrm>
            <a:off x="457200" y="3580031"/>
            <a:ext cx="8130153" cy="3199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870488" y="5791200"/>
            <a:ext cx="6901912" cy="685800"/>
          </a:xfrm>
          <a:prstGeom prst="rect">
            <a:avLst/>
          </a:prstGeom>
          <a:noFill/>
          <a:ln w="698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65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From 4CO to 6CO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6352A-BC55-4668-820E-A99DA553ECE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32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propositional logic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 &amp; q</a:t>
            </a:r>
          </a:p>
          <a:p>
            <a:r>
              <a:rPr lang="en-US" altLang="en-US" smtClean="0"/>
              <a:t>p v q</a:t>
            </a:r>
          </a:p>
          <a:p>
            <a:r>
              <a:rPr lang="en-US" altLang="en-US" smtClean="0">
                <a:sym typeface="Symbol" pitchFamily="18" charset="2"/>
              </a:rPr>
              <a:t>p  q</a:t>
            </a:r>
          </a:p>
          <a:p>
            <a:r>
              <a:rPr lang="en-US" altLang="en-US" smtClean="0">
                <a:sym typeface="Symbol" pitchFamily="18" charset="2"/>
              </a:rPr>
              <a:t>p</a:t>
            </a:r>
          </a:p>
          <a:p>
            <a:r>
              <a:rPr lang="en-US" altLang="en-US" smtClean="0">
                <a:sym typeface="Symbol" pitchFamily="18" charset="2"/>
              </a:rPr>
              <a:t>p  (q v (r &amp; s))</a:t>
            </a:r>
          </a:p>
          <a:p>
            <a:endParaRPr lang="en-US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eaLnBrk="1" hangingPunct="1"/>
            <a:fld id="{D11589EE-E625-438F-B3EE-65EFD8B988FA}" type="slidenum">
              <a:rPr lang="en-US" altLang="en-US" sz="14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</a:t>
            </a:fld>
            <a:endParaRPr lang="en-US" alt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1803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8AE3816-3C32-4F1E-9F8E-A12E336E4E7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30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1438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A better view</a:t>
            </a:r>
            <a:endParaRPr lang="de-DE" smtClean="0"/>
          </a:p>
        </p:txBody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57313"/>
            <a:ext cx="9144000" cy="46164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mtClean="0"/>
              <a:t>	6CO = there are objects, qualities </a:t>
            </a:r>
            <a:r>
              <a:rPr lang="en-US" dirty="0" smtClean="0"/>
              <a:t>and processes at the level of both universals and instances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	Processes</a:t>
            </a:r>
            <a:r>
              <a:rPr lang="en-US" smtClean="0"/>
              <a:t>, like qualities, </a:t>
            </a:r>
            <a:r>
              <a:rPr lang="en-US" dirty="0" smtClean="0"/>
              <a:t>are dependent on substances</a:t>
            </a:r>
          </a:p>
          <a:p>
            <a:pPr marL="457200" indent="-287338" eaLnBrk="1" hangingPunct="1">
              <a:buFont typeface="Arial" pitchFamily="34" charset="0"/>
              <a:buChar char="•"/>
              <a:defRPr/>
            </a:pPr>
            <a:r>
              <a:rPr lang="en-US"/>
              <a:t>o</a:t>
            </a:r>
            <a:r>
              <a:rPr lang="en-US" smtClean="0"/>
              <a:t>ne-place </a:t>
            </a:r>
            <a:r>
              <a:rPr lang="en-US" dirty="0" smtClean="0"/>
              <a:t>processes:</a:t>
            </a:r>
          </a:p>
          <a:p>
            <a:pPr marL="457200" indent="-287338" eaLnBrk="1" hangingPunct="1">
              <a:defRPr/>
            </a:pPr>
            <a:r>
              <a:rPr lang="en-US" dirty="0" smtClean="0"/>
              <a:t>		getting warmer, getting hungrier</a:t>
            </a:r>
          </a:p>
          <a:p>
            <a:pPr marL="457200" indent="-287338" eaLnBrk="1" hangingPunct="1">
              <a:buFont typeface="Arial" pitchFamily="34" charset="0"/>
              <a:buChar char="•"/>
              <a:defRPr/>
            </a:pPr>
            <a:r>
              <a:rPr lang="en-US"/>
              <a:t>r</a:t>
            </a:r>
            <a:r>
              <a:rPr lang="en-US" smtClean="0"/>
              <a:t>elational </a:t>
            </a:r>
            <a:r>
              <a:rPr lang="en-US" dirty="0" smtClean="0"/>
              <a:t>processes:</a:t>
            </a:r>
          </a:p>
          <a:p>
            <a:pPr marL="1257300" eaLnBrk="1" hangingPunct="1">
              <a:defRPr/>
            </a:pPr>
            <a:r>
              <a:rPr lang="en-US" dirty="0" err="1" smtClean="0"/>
              <a:t>kissings</a:t>
            </a:r>
            <a:r>
              <a:rPr lang="en-US" dirty="0" smtClean="0"/>
              <a:t>, </a:t>
            </a:r>
            <a:r>
              <a:rPr lang="en-US" dirty="0" err="1" smtClean="0"/>
              <a:t>thumpings</a:t>
            </a:r>
            <a:r>
              <a:rPr lang="en-US" dirty="0" smtClean="0"/>
              <a:t>, conversations, dances 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07434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086600" y="6019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67296D2-FDD9-474B-8CE3-B62EDAD37E94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31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2995" name="Rectangle 44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6CO (Ellis, BFO)</a:t>
            </a:r>
            <a:endParaRPr lang="de-DE" sz="3200" smtClean="0"/>
          </a:p>
        </p:txBody>
      </p:sp>
      <p:graphicFrame>
        <p:nvGraphicFramePr>
          <p:cNvPr id="1402995" name="Group 1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830409"/>
              </p:ext>
            </p:extLst>
          </p:nvPr>
        </p:nvGraphicFramePr>
        <p:xfrm>
          <a:off x="685800" y="1612900"/>
          <a:ext cx="7772400" cy="3263900"/>
        </p:xfrm>
        <a:graphic>
          <a:graphicData uri="http://schemas.openxmlformats.org/drawingml/2006/table">
            <a:tbl>
              <a:tblPr/>
              <a:tblGrid>
                <a:gridCol w="1438275"/>
                <a:gridCol w="2087563"/>
                <a:gridCol w="2016125"/>
                <a:gridCol w="2230437"/>
              </a:tblGrid>
              <a:tr h="5182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Substances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Quality entities</a:t>
                      </a:r>
                      <a:endParaRPr kumimoji="0" lang="de-DE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Processes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Universals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Substance-universals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Quality-universals </a:t>
                      </a:r>
                      <a:endParaRPr kumimoji="0" lang="de-DE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Process-universals</a:t>
                      </a:r>
                      <a:endParaRPr kumimoji="0" lang="de-DE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3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Particulars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Individual Substances</a:t>
                      </a: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5" marB="4680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Quality-instances (Tropes…)</a:t>
                      </a:r>
                      <a:endParaRPr kumimoji="0" lang="de-DE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Process-instances</a:t>
                      </a:r>
                      <a:endParaRPr kumimoji="0" lang="de-DE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5" marB="468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1447800" y="5269468"/>
            <a:ext cx="6553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smtClean="0"/>
              <a:t>provides resources to understand important ontological alternatives </a:t>
            </a:r>
          </a:p>
        </p:txBody>
      </p:sp>
    </p:spTree>
    <p:extLst>
      <p:ext uri="{BB962C8B-B14F-4D97-AF65-F5344CB8AC3E}">
        <p14:creationId xmlns:p14="http://schemas.microsoft.com/office/powerpoint/2010/main" val="2622787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454BDF8-3FD3-4AA2-80FD-AFE3D71E8E9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32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Process nominalism</a:t>
            </a:r>
            <a:br>
              <a:rPr lang="en-US" sz="3200" smtClean="0"/>
            </a:br>
            <a:r>
              <a:rPr lang="en-US" sz="3200" smtClean="0"/>
              <a:t>(Heraclitus, Whitehead, …)</a:t>
            </a:r>
            <a:endParaRPr lang="de-DE" sz="3200" smtClean="0"/>
          </a:p>
        </p:txBody>
      </p:sp>
      <p:graphicFrame>
        <p:nvGraphicFramePr>
          <p:cNvPr id="1433634" name="Group 34"/>
          <p:cNvGraphicFramePr>
            <a:graphicFrameLocks noGrp="1"/>
          </p:cNvGraphicFramePr>
          <p:nvPr>
            <p:ph idx="1"/>
          </p:nvPr>
        </p:nvGraphicFramePr>
        <p:xfrm>
          <a:off x="685800" y="1981200"/>
          <a:ext cx="7967662" cy="3260736"/>
        </p:xfrm>
        <a:graphic>
          <a:graphicData uri="http://schemas.openxmlformats.org/drawingml/2006/table">
            <a:tbl>
              <a:tblPr/>
              <a:tblGrid>
                <a:gridCol w="1438307"/>
                <a:gridCol w="2087610"/>
                <a:gridCol w="1823654"/>
                <a:gridCol w="2618091"/>
              </a:tblGrid>
              <a:tr h="518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Substances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2" marR="90002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Qualities</a:t>
                      </a:r>
                      <a:endParaRPr kumimoji="0" lang="de-DE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2" marR="90002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Processes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2" marR="90002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Universals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2" marR="90002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2" marR="90002" marT="46790" marB="467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2" marR="90002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0002" marR="90002" marT="46790" marB="467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Particulars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2" marR="90002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2" marR="90002" marT="46790" marB="467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2" marR="90002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Flux</a:t>
                      </a:r>
                      <a:endParaRPr kumimoji="0" lang="de-DE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2" marR="90002" marT="46790" marB="467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7977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E7E5267-41CB-4DDF-B763-14C7B46EF525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33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4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Trope nominalism</a:t>
            </a:r>
            <a:br>
              <a:rPr lang="en-US" sz="3200" smtClean="0"/>
            </a:br>
            <a:r>
              <a:rPr lang="en-US" sz="3200" smtClean="0"/>
              <a:t>(Simons, again)</a:t>
            </a:r>
            <a:endParaRPr lang="de-DE" sz="3200" smtClean="0"/>
          </a:p>
        </p:txBody>
      </p:sp>
      <p:graphicFrame>
        <p:nvGraphicFramePr>
          <p:cNvPr id="1433634" name="Group 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080960"/>
              </p:ext>
            </p:extLst>
          </p:nvPr>
        </p:nvGraphicFramePr>
        <p:xfrm>
          <a:off x="685800" y="1981200"/>
          <a:ext cx="7772400" cy="3260736"/>
        </p:xfrm>
        <a:graphic>
          <a:graphicData uri="http://schemas.openxmlformats.org/drawingml/2006/table">
            <a:tbl>
              <a:tblPr/>
              <a:tblGrid>
                <a:gridCol w="1438275"/>
                <a:gridCol w="2087563"/>
                <a:gridCol w="2016125"/>
                <a:gridCol w="2230437"/>
              </a:tblGrid>
              <a:tr h="5181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Substances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Qualities</a:t>
                      </a:r>
                      <a:endParaRPr kumimoji="0" lang="de-DE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Processes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Universals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0" marB="467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0" marB="4679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71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Particulars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790" marB="467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Tropes, bundles</a:t>
                      </a:r>
                    </a:p>
                  </a:txBody>
                  <a:tcPr marL="90000" marR="90000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46800" marB="46800" anchor="ctr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212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477000"/>
            <a:ext cx="2133600" cy="381000"/>
          </a:xfrm>
        </p:spPr>
        <p:txBody>
          <a:bodyPr/>
          <a:lstStyle/>
          <a:p>
            <a:pPr>
              <a:defRPr/>
            </a:pPr>
            <a:fld id="{C8079841-E624-4731-BF35-C05D3BCF2DCC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2088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/>
          <a:lstStyle/>
          <a:p>
            <a:r>
              <a:rPr lang="en-US" smtClean="0"/>
              <a:t>Quine</a:t>
            </a:r>
          </a:p>
        </p:txBody>
      </p:sp>
      <p:graphicFrame>
        <p:nvGraphicFramePr>
          <p:cNvPr id="4546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866610"/>
              </p:ext>
            </p:extLst>
          </p:nvPr>
        </p:nvGraphicFramePr>
        <p:xfrm>
          <a:off x="1219200" y="1447800"/>
          <a:ext cx="7239000" cy="4672013"/>
        </p:xfrm>
        <a:graphic>
          <a:graphicData uri="http://schemas.openxmlformats.org/drawingml/2006/table">
            <a:tbl>
              <a:tblPr/>
              <a:tblGrid>
                <a:gridCol w="1011238"/>
                <a:gridCol w="3281362"/>
                <a:gridCol w="2946400"/>
              </a:tblGrid>
              <a:tr h="533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Individuals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Attributes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95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Predicates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F( ), G( ), 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R( , ... ,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19291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Individuals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</a:t>
                      </a:r>
                      <a:r>
                        <a:rPr kumimoji="0" lang="de-DE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a, b, 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</a:t>
                      </a:r>
                      <a:r>
                        <a:rPr kumimoji="0" lang="de-DE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this, that</a:t>
                      </a: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8918" name="Text Box 21"/>
          <p:cNvSpPr txBox="1">
            <a:spLocks noChangeArrowheads="1"/>
          </p:cNvSpPr>
          <p:nvPr/>
        </p:nvSpPr>
        <p:spPr bwMode="auto">
          <a:xfrm rot="-5400000">
            <a:off x="905669" y="2658269"/>
            <a:ext cx="1541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de-DE" sz="2400">
                <a:solidFill>
                  <a:srgbClr val="000000"/>
                </a:solidFill>
              </a:rPr>
              <a:t>Universal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08919" name="Text Box 22"/>
          <p:cNvSpPr txBox="1">
            <a:spLocks noChangeArrowheads="1"/>
          </p:cNvSpPr>
          <p:nvPr/>
        </p:nvSpPr>
        <p:spPr bwMode="auto">
          <a:xfrm rot="-5400000">
            <a:off x="905669" y="5020469"/>
            <a:ext cx="1541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de-DE" sz="2400">
                <a:solidFill>
                  <a:srgbClr val="000000"/>
                </a:solidFill>
              </a:rPr>
              <a:t>Particular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08920" name="Rectangle 23"/>
          <p:cNvSpPr>
            <a:spLocks noChangeArrowheads="1"/>
          </p:cNvSpPr>
          <p:nvPr/>
        </p:nvSpPr>
        <p:spPr bwMode="auto">
          <a:xfrm>
            <a:off x="0" y="6477000"/>
            <a:ext cx="2133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solidFill>
                  <a:srgbClr val="FF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9965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454BDF8-3FD3-4AA2-80FD-AFE3D71E8E9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35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504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3200" smtClean="0"/>
              <a:t>Davidson</a:t>
            </a:r>
            <a:endParaRPr lang="de-DE" sz="3200" smtClean="0"/>
          </a:p>
        </p:txBody>
      </p:sp>
      <p:graphicFrame>
        <p:nvGraphicFramePr>
          <p:cNvPr id="1433634" name="Group 3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029907"/>
              </p:ext>
            </p:extLst>
          </p:nvPr>
        </p:nvGraphicFramePr>
        <p:xfrm>
          <a:off x="685800" y="1488575"/>
          <a:ext cx="7967662" cy="4302625"/>
        </p:xfrm>
        <a:graphic>
          <a:graphicData uri="http://schemas.openxmlformats.org/drawingml/2006/table">
            <a:tbl>
              <a:tblPr/>
              <a:tblGrid>
                <a:gridCol w="1438307"/>
                <a:gridCol w="2087610"/>
                <a:gridCol w="1823654"/>
                <a:gridCol w="2618091"/>
              </a:tblGrid>
              <a:tr h="675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42" marR="91442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Substances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2" marR="90002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Qualities</a:t>
                      </a:r>
                      <a:endParaRPr kumimoji="0" lang="de-DE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2" marR="90002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Processes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2" marR="90002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390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Universals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2" marR="90002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2" marR="90002" marT="46790" marB="467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Predicates  (including adverbial predicates):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F( ), G( ), R( , ... , )</a:t>
                      </a:r>
                    </a:p>
                  </a:txBody>
                  <a:tcPr marL="90002" marR="90002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 hMerge="1">
                  <a:txBody>
                    <a:bodyPr/>
                    <a:lstStyle/>
                    <a:p>
                      <a:endParaRPr lang="en-US" sz="1800"/>
                    </a:p>
                  </a:txBody>
                  <a:tcPr marL="90002" marR="90002" marT="46790" marB="467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88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Particulars</a:t>
                      </a:r>
                      <a:endParaRPr kumimoji="0" lang="de-DE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2" marR="90002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Objects</a:t>
                      </a:r>
                    </a:p>
                  </a:txBody>
                  <a:tcPr marL="90002" marR="90002" marT="46790" marB="467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2" marR="90002" marT="46790" marB="467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Events</a:t>
                      </a:r>
                      <a:endParaRPr kumimoji="0" lang="de-DE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2" marR="90002" marT="46790" marB="467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00963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7010400" y="6477000"/>
            <a:ext cx="2133600" cy="381000"/>
          </a:xfrm>
        </p:spPr>
        <p:txBody>
          <a:bodyPr/>
          <a:lstStyle/>
          <a:p>
            <a:pPr>
              <a:defRPr/>
            </a:pPr>
            <a:fld id="{C8079841-E624-4731-BF35-C05D3BCF2DCC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2088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33400"/>
          </a:xfrm>
        </p:spPr>
        <p:txBody>
          <a:bodyPr/>
          <a:lstStyle/>
          <a:p>
            <a:r>
              <a:rPr lang="en-US" smtClean="0"/>
              <a:t>Quine</a:t>
            </a:r>
          </a:p>
        </p:txBody>
      </p:sp>
      <p:graphicFrame>
        <p:nvGraphicFramePr>
          <p:cNvPr id="45465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835324"/>
              </p:ext>
            </p:extLst>
          </p:nvPr>
        </p:nvGraphicFramePr>
        <p:xfrm>
          <a:off x="1219200" y="1447800"/>
          <a:ext cx="7239000" cy="4672013"/>
        </p:xfrm>
        <a:graphic>
          <a:graphicData uri="http://schemas.openxmlformats.org/drawingml/2006/table">
            <a:tbl>
              <a:tblPr/>
              <a:tblGrid>
                <a:gridCol w="1011238"/>
                <a:gridCol w="3281362"/>
                <a:gridCol w="2946400"/>
              </a:tblGrid>
              <a:tr h="5333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Individuals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Attributes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095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Predicates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F( ), G( ), 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R( , ... , 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>
                      <a:blip r:embed="rId2"/>
                      <a:tile tx="0" ty="0" sx="100000" sy="100000" flip="none" algn="tl"/>
                    </a:blipFill>
                  </a:tcPr>
                </a:tc>
              </a:tr>
              <a:tr h="19291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Individuals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</a:t>
                      </a:r>
                      <a:r>
                        <a:rPr kumimoji="0" lang="de-DE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a, b, c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 </a:t>
                      </a:r>
                      <a:r>
                        <a:rPr kumimoji="0" lang="de-DE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this, that</a:t>
                      </a:r>
                      <a:endParaRPr kumimoji="0" 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8918" name="Text Box 21"/>
          <p:cNvSpPr txBox="1">
            <a:spLocks noChangeArrowheads="1"/>
          </p:cNvSpPr>
          <p:nvPr/>
        </p:nvSpPr>
        <p:spPr bwMode="auto">
          <a:xfrm rot="-5400000">
            <a:off x="905669" y="2658269"/>
            <a:ext cx="1541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de-DE" sz="2400">
                <a:solidFill>
                  <a:srgbClr val="000000"/>
                </a:solidFill>
              </a:rPr>
              <a:t>Universal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08919" name="Text Box 22"/>
          <p:cNvSpPr txBox="1">
            <a:spLocks noChangeArrowheads="1"/>
          </p:cNvSpPr>
          <p:nvPr/>
        </p:nvSpPr>
        <p:spPr bwMode="auto">
          <a:xfrm rot="-5400000">
            <a:off x="905669" y="5020469"/>
            <a:ext cx="1541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de-DE" sz="2400">
                <a:solidFill>
                  <a:srgbClr val="000000"/>
                </a:solidFill>
              </a:rPr>
              <a:t>Particular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208920" name="Rectangle 23"/>
          <p:cNvSpPr>
            <a:spLocks noChangeArrowheads="1"/>
          </p:cNvSpPr>
          <p:nvPr/>
        </p:nvSpPr>
        <p:spPr bwMode="auto">
          <a:xfrm>
            <a:off x="0" y="6477000"/>
            <a:ext cx="2133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>
                <a:solidFill>
                  <a:srgbClr val="FF00FF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661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EFA98FD-BBC3-4CF3-9553-836049245DFD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37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273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4313"/>
            <a:ext cx="7772400" cy="1143000"/>
          </a:xfrm>
        </p:spPr>
        <p:txBody>
          <a:bodyPr/>
          <a:lstStyle/>
          <a:p>
            <a:pPr eaLnBrk="1" hangingPunct="1"/>
            <a:r>
              <a:rPr lang="de-DE" smtClean="0"/>
              <a:t>Fantology</a:t>
            </a:r>
          </a:p>
        </p:txBody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8763"/>
            <a:ext cx="7918450" cy="4543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e-DE" sz="2800" smtClean="0"/>
              <a:t>When we regiment language by using the forms ‘F(a)</a:t>
            </a:r>
            <a:r>
              <a:rPr lang="de-DE" sz="2800" smtClean="0">
                <a:cs typeface="Arial" pitchFamily="34" charset="0"/>
              </a:rPr>
              <a:t>’</a:t>
            </a:r>
            <a:r>
              <a:rPr lang="de-DE" sz="2800" smtClean="0"/>
              <a:t> and ‘R(a, ... , b)</a:t>
            </a:r>
            <a:r>
              <a:rPr lang="de-DE" sz="2800" smtClean="0">
                <a:cs typeface="Arial" pitchFamily="34" charset="0"/>
              </a:rPr>
              <a:t>’</a:t>
            </a:r>
            <a:r>
              <a:rPr lang="de-DE" sz="2800" smtClean="0"/>
              <a:t> then all generality belongs to the predicate ‘F</a:t>
            </a:r>
            <a:r>
              <a:rPr lang="de-DE" sz="2800" smtClean="0">
                <a:cs typeface="Arial" pitchFamily="34" charset="0"/>
              </a:rPr>
              <a:t>’</a:t>
            </a:r>
            <a:r>
              <a:rPr lang="de-DE" sz="2800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de-DE" sz="2800" smtClean="0"/>
          </a:p>
          <a:p>
            <a:pPr eaLnBrk="1" hangingPunct="1">
              <a:lnSpc>
                <a:spcPct val="90000"/>
              </a:lnSpc>
            </a:pPr>
            <a:r>
              <a:rPr lang="de-DE" sz="2800" smtClean="0"/>
              <a:t>‘a</a:t>
            </a:r>
            <a:r>
              <a:rPr lang="de-DE" sz="2800" smtClean="0">
                <a:cs typeface="Arial" pitchFamily="34" charset="0"/>
              </a:rPr>
              <a:t>’</a:t>
            </a:r>
            <a:r>
              <a:rPr lang="de-DE" sz="2800" smtClean="0"/>
              <a:t> is a mere name (a mere identifier) </a:t>
            </a:r>
          </a:p>
          <a:p>
            <a:pPr eaLnBrk="1" hangingPunct="1">
              <a:lnSpc>
                <a:spcPct val="90000"/>
              </a:lnSpc>
            </a:pPr>
            <a:r>
              <a:rPr lang="de-DE" sz="2800" smtClean="0">
                <a:sym typeface="Wingdings 3" pitchFamily="18" charset="2"/>
              </a:rPr>
              <a:t>	 a is a bare particular (</a:t>
            </a:r>
            <a:r>
              <a:rPr lang="de-DE" sz="2800" i="1" smtClean="0">
                <a:sym typeface="Wingdings 3" pitchFamily="18" charset="2"/>
              </a:rPr>
              <a:t>Tractatus</a:t>
            </a:r>
            <a:r>
              <a:rPr lang="de-DE" sz="2800" smtClean="0">
                <a:sym typeface="Wingdings 3" pitchFamily="18" charset="2"/>
              </a:rPr>
              <a:t>: an atom) </a:t>
            </a:r>
            <a:endParaRPr lang="de-DE" sz="2800" smtClean="0"/>
          </a:p>
          <a:p>
            <a:pPr eaLnBrk="1" hangingPunct="1">
              <a:lnSpc>
                <a:spcPct val="90000"/>
              </a:lnSpc>
            </a:pPr>
            <a:endParaRPr lang="de-DE" sz="2800" smtClean="0"/>
          </a:p>
          <a:p>
            <a:pPr eaLnBrk="1" hangingPunct="1">
              <a:lnSpc>
                <a:spcPct val="90000"/>
              </a:lnSpc>
            </a:pPr>
            <a:r>
              <a:rPr lang="de-DE" sz="2800" smtClean="0"/>
              <a:t>Contrast this with the way </a:t>
            </a:r>
            <a:r>
              <a:rPr lang="de-DE" sz="2800" i="1" smtClean="0"/>
              <a:t>scientists</a:t>
            </a:r>
            <a:r>
              <a:rPr lang="de-DE" sz="2800" smtClean="0"/>
              <a:t> use names:</a:t>
            </a:r>
          </a:p>
          <a:p>
            <a:pPr eaLnBrk="1" hangingPunct="1">
              <a:lnSpc>
                <a:spcPct val="90000"/>
              </a:lnSpc>
            </a:pPr>
            <a:endParaRPr lang="de-DE" sz="1400" smtClean="0"/>
          </a:p>
          <a:p>
            <a:pPr eaLnBrk="1" hangingPunct="1">
              <a:lnSpc>
                <a:spcPct val="90000"/>
              </a:lnSpc>
            </a:pPr>
            <a:r>
              <a:rPr lang="de-DE" sz="2800" smtClean="0"/>
              <a:t>	the </a:t>
            </a:r>
            <a:r>
              <a:rPr lang="en-US" sz="2800" smtClean="0"/>
              <a:t>DNA-binding requirement of the yeast protein Rap1p as selected </a:t>
            </a:r>
            <a:r>
              <a:rPr lang="en-US" sz="2800" i="1" smtClean="0"/>
              <a:t>in silico </a:t>
            </a:r>
            <a:r>
              <a:rPr lang="en-US" sz="2800" smtClean="0"/>
              <a:t>from ribosomal protein gene promoter sequences </a:t>
            </a:r>
            <a:endParaRPr lang="de-DE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names used by scientists</a:t>
            </a:r>
          </a:p>
        </p:txBody>
      </p:sp>
      <p:sp>
        <p:nvSpPr>
          <p:cNvPr id="2283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de-DE" sz="1600" smtClean="0"/>
          </a:p>
          <a:p>
            <a:pPr marL="914400" lvl="1" indent="-457200" eaLnBrk="1" hangingPunct="1">
              <a:lnSpc>
                <a:spcPct val="90000"/>
              </a:lnSpc>
              <a:buFont typeface="Arial" pitchFamily="34" charset="0"/>
              <a:buChar char="─"/>
            </a:pPr>
            <a:r>
              <a:rPr lang="en-US" smtClean="0"/>
              <a:t>DNA-binding</a:t>
            </a:r>
          </a:p>
          <a:p>
            <a:pPr marL="914400" lvl="1" indent="-457200" eaLnBrk="1" hangingPunct="1">
              <a:lnSpc>
                <a:spcPct val="90000"/>
              </a:lnSpc>
              <a:buFont typeface="Arial" pitchFamily="34" charset="0"/>
              <a:buChar char="─"/>
            </a:pPr>
            <a:r>
              <a:rPr lang="en-US" smtClean="0"/>
              <a:t>DNA-binding requirement </a:t>
            </a:r>
          </a:p>
          <a:p>
            <a:pPr marL="914400" lvl="1" indent="-457200" eaLnBrk="1" hangingPunct="1">
              <a:lnSpc>
                <a:spcPct val="90000"/>
              </a:lnSpc>
              <a:buFont typeface="Arial" pitchFamily="34" charset="0"/>
              <a:buChar char="─"/>
            </a:pPr>
            <a:r>
              <a:rPr lang="en-US" smtClean="0"/>
              <a:t>yeast protein Rap1p </a:t>
            </a:r>
          </a:p>
          <a:p>
            <a:pPr marL="914400" lvl="1" indent="-457200" eaLnBrk="1" hangingPunct="1">
              <a:lnSpc>
                <a:spcPct val="90000"/>
              </a:lnSpc>
              <a:buFont typeface="Arial" pitchFamily="34" charset="0"/>
              <a:buChar char="─"/>
            </a:pPr>
            <a:r>
              <a:rPr lang="en-US" smtClean="0"/>
              <a:t>ribosomal protein</a:t>
            </a:r>
          </a:p>
          <a:p>
            <a:pPr marL="914400" lvl="1" indent="-457200" eaLnBrk="1" hangingPunct="1">
              <a:lnSpc>
                <a:spcPct val="90000"/>
              </a:lnSpc>
              <a:buFont typeface="Arial" pitchFamily="34" charset="0"/>
              <a:buChar char="─"/>
            </a:pPr>
            <a:r>
              <a:rPr lang="en-US" smtClean="0"/>
              <a:t>gene promoter</a:t>
            </a:r>
          </a:p>
          <a:p>
            <a:pPr marL="914400" lvl="1" indent="-457200" eaLnBrk="1" hangingPunct="1">
              <a:lnSpc>
                <a:spcPct val="90000"/>
              </a:lnSpc>
              <a:buFont typeface="Arial" pitchFamily="34" charset="0"/>
              <a:buChar char="─"/>
            </a:pPr>
            <a:r>
              <a:rPr lang="en-US" smtClean="0"/>
              <a:t>gene promoter sequence</a:t>
            </a:r>
            <a:endParaRPr lang="de-DE" smtClean="0"/>
          </a:p>
          <a:p>
            <a:endParaRPr lang="en-US" smtClean="0"/>
          </a:p>
        </p:txBody>
      </p:sp>
      <p:sp>
        <p:nvSpPr>
          <p:cNvPr id="22835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E2E9118-F6D9-45B7-BB9C-190BEE644648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38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7A3B9CB-FE65-4C50-B833-763A18966ED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39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0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For extreme fantologists ‘a’ leaves no room for ontological complexity</a:t>
            </a:r>
          </a:p>
        </p:txBody>
      </p:sp>
      <p:sp>
        <p:nvSpPr>
          <p:cNvPr id="230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276475"/>
            <a:ext cx="7772400" cy="4392613"/>
          </a:xfrm>
        </p:spPr>
        <p:txBody>
          <a:bodyPr/>
          <a:lstStyle/>
          <a:p>
            <a:pPr eaLnBrk="1" hangingPunct="1"/>
            <a:r>
              <a:rPr lang="en-US" sz="2800" smtClean="0"/>
              <a:t>From this it follows:</a:t>
            </a:r>
          </a:p>
          <a:p>
            <a:pPr eaLnBrk="1" hangingPunct="1"/>
            <a:r>
              <a:rPr lang="en-US" sz="2800" smtClean="0"/>
              <a:t>	that fantology cannot do justice to the existence of different levels of granularity of reality </a:t>
            </a:r>
          </a:p>
          <a:p>
            <a:pPr eaLnBrk="1" hangingPunct="1"/>
            <a:r>
              <a:rPr lang="en-US" sz="2800" smtClean="0"/>
              <a:t>	more generally, that fantology is conducive to and conduced by </a:t>
            </a:r>
            <a:r>
              <a:rPr lang="en-US" sz="2800" b="1" smtClean="0">
                <a:solidFill>
                  <a:srgbClr val="FF0000"/>
                </a:solidFill>
              </a:rPr>
              <a:t>reductionism</a:t>
            </a:r>
            <a:r>
              <a:rPr lang="en-US" sz="2800" smtClean="0">
                <a:solidFill>
                  <a:srgbClr val="FF0000"/>
                </a:solidFill>
              </a:rPr>
              <a:t> </a:t>
            </a:r>
            <a:r>
              <a:rPr lang="en-US" sz="2800" smtClean="0"/>
              <a:t>in philosophy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685800" y="142875"/>
            <a:ext cx="7772400" cy="1143000"/>
          </a:xfrm>
        </p:spPr>
        <p:txBody>
          <a:bodyPr/>
          <a:lstStyle/>
          <a:p>
            <a:r>
              <a:rPr lang="en-US" altLang="en-US" smtClean="0"/>
              <a:t>Predicate logic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685800" y="1500188"/>
            <a:ext cx="7772400" cy="4114800"/>
          </a:xfrm>
        </p:spPr>
        <p:txBody>
          <a:bodyPr/>
          <a:lstStyle/>
          <a:p>
            <a:r>
              <a:rPr lang="en-US" altLang="en-US" smtClean="0"/>
              <a:t>atomic sentences: F(a), R(a,b), …</a:t>
            </a:r>
          </a:p>
          <a:p>
            <a:endParaRPr lang="en-US" altLang="en-US" sz="600" smtClean="0"/>
          </a:p>
          <a:p>
            <a:r>
              <a:rPr lang="en-US" altLang="en-US" smtClean="0"/>
              <a:t>molecular sentences: </a:t>
            </a:r>
          </a:p>
          <a:p>
            <a:r>
              <a:rPr lang="en-US" altLang="en-US" smtClean="0"/>
              <a:t>	F(a) &amp; G(b)</a:t>
            </a:r>
          </a:p>
          <a:p>
            <a:r>
              <a:rPr lang="en-US" altLang="en-US" smtClean="0"/>
              <a:t>	F(a) </a:t>
            </a:r>
            <a:r>
              <a:rPr lang="en-US" altLang="en-US" smtClean="0">
                <a:sym typeface="Symbol" pitchFamily="18" charset="2"/>
              </a:rPr>
              <a:t> for some x, R(a, x)</a:t>
            </a:r>
          </a:p>
          <a:p>
            <a:r>
              <a:rPr lang="en-US" altLang="en-US" smtClean="0">
                <a:sym typeface="Symbol" pitchFamily="18" charset="2"/>
              </a:rPr>
              <a:t>	for all x (P(x)  for some y, L(x, y))</a:t>
            </a:r>
          </a:p>
          <a:p>
            <a:endParaRPr lang="en-US" altLang="en-US" sz="600" smtClean="0">
              <a:sym typeface="Symbol" pitchFamily="18" charset="2"/>
            </a:endParaRPr>
          </a:p>
          <a:p>
            <a:r>
              <a:rPr lang="en-US" altLang="en-US" smtClean="0">
                <a:sym typeface="Symbol" pitchFamily="18" charset="2"/>
              </a:rPr>
              <a:t>this syntax inspired by the mathematical symbolism of function and argument</a:t>
            </a:r>
          </a:p>
          <a:p>
            <a:endParaRPr lang="en-US" alt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eaLnBrk="1" hangingPunct="1"/>
            <a:fld id="{D10CACDD-9AE0-45A8-B12F-38C19FDCA987}" type="slidenum">
              <a:rPr lang="en-US" altLang="en-US" sz="14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</a:t>
            </a:fld>
            <a:endParaRPr lang="en-US" alt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8490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5C9ED71-7697-4AD3-99E9-3C21F61A30B5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40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6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The 6 categories of entity are related together</a:t>
            </a:r>
            <a:endParaRPr lang="de-DE" sz="3200" smtClean="0"/>
          </a:p>
        </p:txBody>
      </p:sp>
      <p:sp>
        <p:nvSpPr>
          <p:cNvPr id="266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via formal relations such as </a:t>
            </a:r>
          </a:p>
          <a:p>
            <a:pPr eaLnBrk="1" hangingPunct="1"/>
            <a:r>
              <a:rPr lang="en-US" smtClean="0"/>
              <a:t>		instantiation</a:t>
            </a:r>
          </a:p>
          <a:p>
            <a:pPr eaLnBrk="1" hangingPunct="1"/>
            <a:r>
              <a:rPr lang="en-US" smtClean="0"/>
              <a:t>		part-whole</a:t>
            </a:r>
          </a:p>
          <a:p>
            <a:pPr eaLnBrk="1" hangingPunct="1"/>
            <a:r>
              <a:rPr lang="en-US" smtClean="0"/>
              <a:t>		exemplification</a:t>
            </a:r>
          </a:p>
          <a:p>
            <a:pPr eaLnBrk="1" hangingPunct="1"/>
            <a:r>
              <a:rPr lang="en-US" smtClean="0"/>
              <a:t>		inherence</a:t>
            </a:r>
          </a:p>
          <a:p>
            <a:pPr eaLnBrk="1" hangingPunct="1"/>
            <a:r>
              <a:rPr lang="en-US" smtClean="0"/>
              <a:t>		participation</a:t>
            </a:r>
            <a:endParaRPr lang="de-DE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22DD752-17C9-4F67-B301-19610C88705A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41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7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better syntax</a:t>
            </a:r>
            <a:endParaRPr lang="de-DE" smtClean="0"/>
          </a:p>
        </p:txBody>
      </p:sp>
      <p:sp>
        <p:nvSpPr>
          <p:cNvPr id="267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43425"/>
          </a:xfrm>
        </p:spPr>
        <p:txBody>
          <a:bodyPr/>
          <a:lstStyle/>
          <a:p>
            <a:pPr eaLnBrk="1" hangingPunct="1"/>
            <a:r>
              <a:rPr lang="en-US" sz="2800" smtClean="0"/>
              <a:t>variables x, y, z … range over</a:t>
            </a:r>
          </a:p>
          <a:p>
            <a:pPr eaLnBrk="1" hangingPunct="1"/>
            <a:r>
              <a:rPr lang="en-US" sz="2800" smtClean="0"/>
              <a:t>universals and particulars in all 6 categories</a:t>
            </a:r>
          </a:p>
          <a:p>
            <a:pPr eaLnBrk="1" hangingPunct="1"/>
            <a:r>
              <a:rPr lang="en-US" sz="2800" smtClean="0"/>
              <a:t>predicates stand only for one or other of these relations such as instantiates, part-of, connected-to, is-a-boundary-of, is-a-niche-for, etc.</a:t>
            </a:r>
          </a:p>
          <a:p>
            <a:pPr eaLnBrk="1" hangingPunct="1"/>
            <a:r>
              <a:rPr lang="en-US" sz="2800" smtClean="0"/>
              <a:t>the formal relations are not extra ingredients of being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9DADD40-F45A-4379-88FC-C4D07159E812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42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8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This suggests a new syntax:</a:t>
            </a:r>
            <a:endParaRPr lang="de-DE" smtClean="0"/>
          </a:p>
        </p:txBody>
      </p:sp>
      <p:sp>
        <p:nvSpPr>
          <p:cNvPr id="268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785938"/>
            <a:ext cx="7929562" cy="440055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en-US" sz="2800" smtClean="0"/>
              <a:t>=(x,y)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2800" smtClean="0"/>
              <a:t>Part(x,y)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2800" smtClean="0"/>
              <a:t>Inst(x,y)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2800" smtClean="0"/>
              <a:t>Dep(x,y)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2800" smtClean="0"/>
              <a:t>Isa(x,y)</a:t>
            </a:r>
          </a:p>
          <a:p>
            <a:pPr algn="ctr" eaLnBrk="1" hangingPunct="1">
              <a:lnSpc>
                <a:spcPct val="90000"/>
              </a:lnSpc>
            </a:pPr>
            <a:endParaRPr lang="en-US" sz="2800" smtClean="0"/>
          </a:p>
          <a:p>
            <a:pPr algn="ctr" eaLnBrk="1" hangingPunct="1">
              <a:lnSpc>
                <a:spcPct val="90000"/>
              </a:lnSpc>
            </a:pPr>
            <a:r>
              <a:rPr lang="en-US" sz="2800" smtClean="0"/>
              <a:t>John is wise: Inst(John, wisdom)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2800" smtClean="0"/>
              <a:t>John is a man: Isa(John, man)</a:t>
            </a:r>
          </a:p>
          <a:p>
            <a:pPr algn="ctr" eaLnBrk="1" hangingPunct="1">
              <a:lnSpc>
                <a:spcPct val="90000"/>
              </a:lnSpc>
            </a:pPr>
            <a:endParaRPr lang="de-DE" sz="2800" smtClean="0"/>
          </a:p>
          <a:p>
            <a:pPr algn="ctr" eaLnBrk="1" hangingPunct="1">
              <a:lnSpc>
                <a:spcPct val="90000"/>
              </a:lnSpc>
            </a:pPr>
            <a:r>
              <a:rPr lang="de-DE" sz="2800" b="1" smtClean="0"/>
              <a:t>FOLWUT</a:t>
            </a:r>
            <a:r>
              <a:rPr lang="de-DE" sz="2800" smtClean="0"/>
              <a:t> (first order logic with universal terms)</a:t>
            </a:r>
            <a:endParaRPr lang="en-US" sz="28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the syntax of first order logic with identity</a:t>
            </a:r>
          </a:p>
        </p:txBody>
      </p:sp>
      <p:sp>
        <p:nvSpPr>
          <p:cNvPr id="269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da-DK" smtClean="0"/>
              <a:t>The interpretation of identity is fixed</a:t>
            </a:r>
          </a:p>
          <a:p>
            <a:pPr algn="ctr"/>
            <a:r>
              <a:rPr lang="da-DK" smtClean="0"/>
              <a:t>(does not vary with semantics) </a:t>
            </a:r>
          </a:p>
          <a:p>
            <a:endParaRPr lang="en-US" smtClean="0"/>
          </a:p>
        </p:txBody>
      </p:sp>
      <p:sp>
        <p:nvSpPr>
          <p:cNvPr id="269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358DB33-B052-41AA-88C6-722F357AAA30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43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25158E4-96E8-4EB3-A62D-C21C25E1C364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44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0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Compare the syntax of set theory</a:t>
            </a:r>
            <a:endParaRPr lang="de-DE" sz="3200" smtClean="0"/>
          </a:p>
        </p:txBody>
      </p:sp>
      <p:sp>
        <p:nvSpPr>
          <p:cNvPr id="270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/>
            <a:r>
              <a:rPr lang="de-DE" smtClean="0">
                <a:sym typeface="Symbol" pitchFamily="18" charset="2"/>
              </a:rPr>
              <a:t>(x,y)</a:t>
            </a:r>
          </a:p>
          <a:p>
            <a:pPr algn="ctr" eaLnBrk="1" hangingPunct="1"/>
            <a:r>
              <a:rPr lang="de-DE" smtClean="0">
                <a:sym typeface="Symbol" pitchFamily="18" charset="2"/>
              </a:rPr>
              <a:t>=(x,y)</a:t>
            </a:r>
          </a:p>
          <a:p>
            <a:pPr eaLnBrk="1" hangingPunct="1"/>
            <a:endParaRPr lang="de-DE" smtClean="0">
              <a:sym typeface="Symbol" pitchFamily="18" charset="2"/>
            </a:endParaRPr>
          </a:p>
          <a:p>
            <a:pPr algn="ctr" eaLnBrk="1" hangingPunct="1"/>
            <a:r>
              <a:rPr lang="de-DE" smtClean="0">
                <a:sym typeface="Symbol" pitchFamily="18" charset="2"/>
              </a:rPr>
              <a:t>two (formal) primitive relational predicates</a:t>
            </a:r>
          </a:p>
          <a:p>
            <a:pPr algn="ctr" eaLnBrk="1" hangingPunct="1"/>
            <a:r>
              <a:rPr lang="de-DE" smtClean="0">
                <a:sym typeface="Symbol" pitchFamily="18" charset="2"/>
              </a:rPr>
              <a:t>plus further defined predicates such as</a:t>
            </a:r>
          </a:p>
          <a:p>
            <a:pPr algn="ctr" eaLnBrk="1" hangingPunct="1"/>
            <a:r>
              <a:rPr lang="de-DE" smtClean="0">
                <a:sym typeface="Symbol" pitchFamily="18" charset="2"/>
              </a:rPr>
              <a:t>(x,y) </a:t>
            </a:r>
          </a:p>
          <a:p>
            <a:pPr algn="ctr" eaLnBrk="1" hangingPunct="1"/>
            <a:r>
              <a:rPr lang="de-DE" smtClean="0">
                <a:sym typeface="Symbol" pitchFamily="18" charset="2"/>
              </a:rPr>
              <a:t>(x,y)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1639275C-F6EA-43A9-B642-6087B008C0B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45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1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New syntax:</a:t>
            </a:r>
            <a:endParaRPr lang="de-DE" smtClean="0"/>
          </a:p>
        </p:txBody>
      </p:sp>
      <p:sp>
        <p:nvSpPr>
          <p:cNvPr id="271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/>
            <a:r>
              <a:rPr lang="en-US" smtClean="0"/>
              <a:t>=(x,y)</a:t>
            </a:r>
          </a:p>
          <a:p>
            <a:pPr algn="ctr" eaLnBrk="1" hangingPunct="1"/>
            <a:r>
              <a:rPr lang="en-US" smtClean="0"/>
              <a:t>Part(x,y)</a:t>
            </a:r>
          </a:p>
          <a:p>
            <a:pPr algn="ctr" eaLnBrk="1" hangingPunct="1"/>
            <a:r>
              <a:rPr lang="en-US" smtClean="0"/>
              <a:t>Inst(x,y)</a:t>
            </a:r>
          </a:p>
          <a:p>
            <a:pPr algn="ctr" eaLnBrk="1" hangingPunct="1"/>
            <a:r>
              <a:rPr lang="en-US" smtClean="0"/>
              <a:t>Dep(x,y)</a:t>
            </a:r>
          </a:p>
          <a:p>
            <a:pPr algn="ctr" eaLnBrk="1" hangingPunct="1"/>
            <a:endParaRPr lang="en-US" smtClean="0"/>
          </a:p>
          <a:p>
            <a:pPr algn="ctr" eaLnBrk="1" hangingPunct="1"/>
            <a:r>
              <a:rPr lang="en-US" smtClean="0"/>
              <a:t>Compare Davidson’s treatment of events</a:t>
            </a:r>
          </a:p>
          <a:p>
            <a:pPr algn="ctr" eaLnBrk="1" hangingPunct="1"/>
            <a:r>
              <a:rPr lang="en-US" smtClean="0"/>
              <a:t>Did(John,e)</a:t>
            </a:r>
            <a:endParaRPr lang="de-DE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771791B-856F-4BAB-9A39-8CE6A8F295C5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46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72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1438"/>
            <a:ext cx="7772400" cy="1143000"/>
          </a:xfrm>
        </p:spPr>
        <p:txBody>
          <a:bodyPr/>
          <a:lstStyle/>
          <a:p>
            <a:pPr eaLnBrk="1" hangingPunct="1"/>
            <a:r>
              <a:rPr lang="it-IT" smtClean="0"/>
              <a:t>Types of Formal Relation</a:t>
            </a:r>
          </a:p>
        </p:txBody>
      </p:sp>
      <p:sp>
        <p:nvSpPr>
          <p:cNvPr id="222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4438"/>
            <a:ext cx="817245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it-IT" sz="2800" dirty="0" smtClean="0"/>
              <a:t>Intracategorial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400" dirty="0" smtClean="0"/>
              <a:t>Part_of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400" dirty="0" smtClean="0"/>
              <a:t>Boundary_of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400" dirty="0" smtClean="0"/>
              <a:t>Dependent_on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800" dirty="0" smtClean="0"/>
              <a:t>Intercategorial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400" dirty="0" smtClean="0"/>
              <a:t>Inheres_in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400" dirty="0" smtClean="0"/>
              <a:t>Located_in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2400" dirty="0" smtClean="0"/>
              <a:t>Participates_in</a:t>
            </a:r>
          </a:p>
          <a:p>
            <a:pPr lvl="1" indent="-742950" eaLnBrk="1" hangingPunct="1">
              <a:lnSpc>
                <a:spcPct val="90000"/>
              </a:lnSpc>
              <a:defRPr/>
            </a:pPr>
            <a:r>
              <a:rPr lang="it-IT" dirty="0" smtClean="0"/>
              <a:t>Transcendental</a:t>
            </a:r>
          </a:p>
          <a:p>
            <a:pPr marL="457200" eaLnBrk="1" hangingPunct="1">
              <a:lnSpc>
                <a:spcPct val="90000"/>
              </a:lnSpc>
              <a:defRPr/>
            </a:pPr>
            <a:r>
              <a:rPr lang="it-IT" sz="2800" dirty="0" smtClean="0"/>
              <a:t>	</a:t>
            </a:r>
            <a:r>
              <a:rPr lang="it-IT" sz="2400" dirty="0" smtClean="0"/>
              <a:t>Identity</a:t>
            </a:r>
          </a:p>
          <a:p>
            <a:pPr marL="457200" eaLnBrk="1" hangingPunct="1">
              <a:lnSpc>
                <a:spcPct val="90000"/>
              </a:lnSpc>
              <a:defRPr/>
            </a:pPr>
            <a:endParaRPr lang="it-IT" sz="24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it-IT" sz="2000" dirty="0" smtClean="0"/>
              <a:t>Barry Smith, </a:t>
            </a:r>
            <a:r>
              <a:rPr lang="it-IT" sz="2000" i="1" dirty="0" smtClean="0"/>
              <a:t>et al.</a:t>
            </a:r>
            <a:r>
              <a:rPr lang="it-IT" sz="2000" dirty="0" smtClean="0"/>
              <a:t>, “Relations in Biomedical Ontologies”, </a:t>
            </a:r>
            <a:r>
              <a:rPr lang="it-IT" sz="2000" i="1" dirty="0" smtClean="0"/>
              <a:t>Genome Biology </a:t>
            </a:r>
            <a:r>
              <a:rPr lang="it-IT" sz="2000" dirty="0" smtClean="0"/>
              <a:t>(2005), 6 (5), R46.</a:t>
            </a:r>
            <a:endParaRPr lang="it-IT" sz="2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FOLWUT</a:t>
            </a:r>
          </a:p>
        </p:txBody>
      </p:sp>
      <p:sp>
        <p:nvSpPr>
          <p:cNvPr id="273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is still first order logic</a:t>
            </a:r>
          </a:p>
          <a:p>
            <a:r>
              <a:rPr lang="en-US" smtClean="0"/>
              <a:t>but it allows quantification over universals exactly analogous to traditional quantification over individuals (and to Davidsonian quantification over events)</a:t>
            </a:r>
          </a:p>
          <a:p>
            <a:r>
              <a:rPr lang="en-US" smtClean="0"/>
              <a:t>in this way it can simulate some of the expressive power of second order logic</a:t>
            </a:r>
          </a:p>
        </p:txBody>
      </p:sp>
      <p:sp>
        <p:nvSpPr>
          <p:cNvPr id="273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73561EB-A185-4DA1-BD14-500E6051B35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47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 BFO </a:t>
            </a:r>
          </a:p>
        </p:txBody>
      </p:sp>
      <p:sp>
        <p:nvSpPr>
          <p:cNvPr id="274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three kinds of attributes</a:t>
            </a:r>
          </a:p>
          <a:p>
            <a:endParaRPr lang="en-US" smtClean="0"/>
          </a:p>
          <a:p>
            <a:r>
              <a:rPr lang="en-US" smtClean="0"/>
              <a:t>qualities</a:t>
            </a:r>
          </a:p>
          <a:p>
            <a:r>
              <a:rPr lang="en-US" smtClean="0"/>
              <a:t>dispositions</a:t>
            </a:r>
          </a:p>
          <a:p>
            <a:r>
              <a:rPr lang="en-US" smtClean="0"/>
              <a:t>roles</a:t>
            </a:r>
          </a:p>
        </p:txBody>
      </p:sp>
      <p:sp>
        <p:nvSpPr>
          <p:cNvPr id="27443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29BAD83-87FE-47CB-B99A-0B772C16FE8D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48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3FB15AC-0B07-4C5E-99A5-BE2276A97667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49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defRPr/>
            </a:pPr>
            <a:endParaRPr lang="en-US"/>
          </a:p>
        </p:txBody>
      </p:sp>
      <p:pic>
        <p:nvPicPr>
          <p:cNvPr id="275460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9" t="26907" r="13701" b="15572"/>
          <a:stretch>
            <a:fillRect/>
          </a:stretch>
        </p:blipFill>
        <p:spPr bwMode="auto">
          <a:xfrm>
            <a:off x="-30163" y="1673225"/>
            <a:ext cx="9301163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54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sz="3600" smtClean="0"/>
              <a:t>For 4CO dispositions like occurrences are treated adverbially on ‘characterized by’</a:t>
            </a:r>
          </a:p>
        </p:txBody>
      </p:sp>
      <p:sp>
        <p:nvSpPr>
          <p:cNvPr id="275462" name="Rectangle 1"/>
          <p:cNvSpPr>
            <a:spLocks noChangeArrowheads="1"/>
          </p:cNvSpPr>
          <p:nvPr/>
        </p:nvSpPr>
        <p:spPr bwMode="auto">
          <a:xfrm>
            <a:off x="3429000" y="1828800"/>
            <a:ext cx="1828800" cy="533400"/>
          </a:xfrm>
          <a:prstGeom prst="rect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sz="3200">
              <a:solidFill>
                <a:schemeClr val="tx2"/>
              </a:solidFill>
              <a:latin typeface="Arial Black" pitchFamily="34" charset="0"/>
            </a:endParaRPr>
          </a:p>
        </p:txBody>
      </p:sp>
      <p:sp>
        <p:nvSpPr>
          <p:cNvPr id="275463" name="Rectangle 6"/>
          <p:cNvSpPr>
            <a:spLocks noChangeArrowheads="1"/>
          </p:cNvSpPr>
          <p:nvPr/>
        </p:nvSpPr>
        <p:spPr bwMode="auto">
          <a:xfrm>
            <a:off x="3454400" y="4267200"/>
            <a:ext cx="1828800" cy="533400"/>
          </a:xfrm>
          <a:prstGeom prst="rect">
            <a:avLst/>
          </a:prstGeom>
          <a:noFill/>
          <a:ln w="571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en-US" sz="3200">
              <a:solidFill>
                <a:schemeClr val="tx2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101013" cy="4114800"/>
          </a:xfrm>
        </p:spPr>
        <p:txBody>
          <a:bodyPr/>
          <a:lstStyle/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mtClean="0"/>
          </a:p>
          <a:p>
            <a:endParaRPr lang="en-US" altLang="en-US" sz="600" smtClean="0"/>
          </a:p>
          <a:p>
            <a:r>
              <a:rPr lang="en-US" altLang="en-US" smtClean="0"/>
              <a:t>Frege		    Russell    	Wittgenstein</a:t>
            </a:r>
          </a:p>
          <a:p>
            <a:endParaRPr lang="en-US" altLang="en-US" sz="1600" smtClean="0"/>
          </a:p>
          <a:p>
            <a:r>
              <a:rPr lang="en-US" altLang="en-US" smtClean="0"/>
              <a:t>	as a result of their work, the language of predicate logic came to be awarded a special role in the practice of philosophy</a:t>
            </a:r>
          </a:p>
        </p:txBody>
      </p:sp>
      <p:sp>
        <p:nvSpPr>
          <p:cNvPr id="7171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eaLnBrk="1" hangingPunct="1"/>
            <a:fld id="{65895F50-1BD7-465E-A903-DCC1FF65655C}" type="slidenum">
              <a:rPr lang="en-US" altLang="en-US" sz="14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</a:t>
            </a:fld>
            <a:endParaRPr lang="en-US" alt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172" name="Picture 2" descr="http://faculty.washington.edu/smcohen/453/Freg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28625"/>
            <a:ext cx="2643188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4" descr="http://faculty.washington.edu/smcohen/453/Russel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374650"/>
            <a:ext cx="2500312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http://faculty.washington.edu/smcohen/453/Wittge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700" y="381000"/>
            <a:ext cx="233680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8996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</a:t>
            </a:r>
            <a:r>
              <a:rPr lang="en-US" smtClean="0"/>
              <a:t>CO Applied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4400" smtClean="0"/>
              <a:t>Basic Formal Ontology</a:t>
            </a:r>
            <a:endParaRPr lang="en-US" sz="4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6352A-BC55-4668-820E-A99DA553ECE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59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smtClean="0"/>
              <a:t>Applied Ontology 1. Biology</a:t>
            </a:r>
          </a:p>
        </p:txBody>
      </p:sp>
      <p:sp>
        <p:nvSpPr>
          <p:cNvPr id="27648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smtClean="0"/>
              <a:t>Plant Ontology</a:t>
            </a:r>
          </a:p>
          <a:p>
            <a:r>
              <a:rPr lang="en-US" sz="2600" smtClean="0"/>
              <a:t>“Ontologies as Integrative Tools for Plant Science”, </a:t>
            </a:r>
            <a:r>
              <a:rPr lang="en-US" sz="2600" i="1" smtClean="0"/>
              <a:t>American Journal of Botany</a:t>
            </a:r>
            <a:r>
              <a:rPr lang="en-US" sz="2600" smtClean="0"/>
              <a:t>, 99(8): 2012. </a:t>
            </a:r>
          </a:p>
          <a:p>
            <a:r>
              <a:rPr lang="en-US" smtClean="0"/>
              <a:t>Protein Ontology</a:t>
            </a:r>
          </a:p>
          <a:p>
            <a:r>
              <a:rPr lang="en-US" sz="2600" smtClean="0"/>
              <a:t>“The Protein Ontology: A Structured Representation of Protein Forms and Complexes”, </a:t>
            </a:r>
            <a:r>
              <a:rPr lang="en-US" sz="2600" i="1" smtClean="0"/>
              <a:t>Nucleic Acids Research</a:t>
            </a:r>
            <a:r>
              <a:rPr lang="en-US" sz="2600" smtClean="0"/>
              <a:t>, 39: 2011.</a:t>
            </a:r>
            <a:endParaRPr lang="en-US" smtClean="0"/>
          </a:p>
          <a:p>
            <a:r>
              <a:rPr lang="en-US" smtClean="0"/>
              <a:t>Cell Ontology</a:t>
            </a:r>
          </a:p>
          <a:p>
            <a:r>
              <a:rPr lang="en-US" sz="2600" smtClean="0"/>
              <a:t>“Logical development of the Cell Ontology”, </a:t>
            </a:r>
            <a:r>
              <a:rPr lang="en-US" sz="2600" i="1" smtClean="0"/>
              <a:t>BMC Bioinformatics</a:t>
            </a:r>
            <a:r>
              <a:rPr lang="en-US" sz="2600" smtClean="0"/>
              <a:t> 12(6): 2011.</a:t>
            </a:r>
          </a:p>
          <a:p>
            <a:endParaRPr lang="en-US" sz="2600" smtClean="0"/>
          </a:p>
          <a:p>
            <a:endParaRPr lang="en-US" sz="2600" smtClean="0"/>
          </a:p>
        </p:txBody>
      </p:sp>
      <p:sp>
        <p:nvSpPr>
          <p:cNvPr id="27648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397D2E7-A6DB-4191-AA7A-4171D41ED4AA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51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5867400"/>
            <a:ext cx="3581400" cy="990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/>
                </a:solidFill>
                <a:latin typeface="Calibri"/>
                <a:cs typeface="+mn-cs"/>
              </a:rPr>
              <a:t>FMA</a:t>
            </a:r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auto">
          <a:xfrm>
            <a:off x="304800" y="3124200"/>
            <a:ext cx="8458200" cy="3352800"/>
          </a:xfrm>
          <a:prstGeom prst="parallelogram">
            <a:avLst>
              <a:gd name="adj" fmla="val 68990"/>
            </a:avLst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tx1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95940" name="AutoShape 4"/>
          <p:cNvSpPr>
            <a:spLocks noChangeArrowheads="1"/>
          </p:cNvSpPr>
          <p:nvPr/>
        </p:nvSpPr>
        <p:spPr bwMode="auto">
          <a:xfrm>
            <a:off x="2133600" y="3810000"/>
            <a:ext cx="1600200" cy="533400"/>
          </a:xfrm>
          <a:prstGeom prst="parallelogram">
            <a:avLst>
              <a:gd name="adj" fmla="val 7648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i="1">
                <a:solidFill>
                  <a:srgbClr val="000000"/>
                </a:solidFill>
                <a:latin typeface="Times New Roman" pitchFamily="18" charset="0"/>
              </a:rPr>
              <a:t>Pleural </a:t>
            </a:r>
          </a:p>
          <a:p>
            <a:pPr algn="ctr"/>
            <a:r>
              <a:rPr lang="en-US" sz="1600" i="1">
                <a:solidFill>
                  <a:srgbClr val="000000"/>
                </a:solidFill>
                <a:latin typeface="Times New Roman" pitchFamily="18" charset="0"/>
              </a:rPr>
              <a:t>Cavity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5941" name="AutoShape 5"/>
          <p:cNvSpPr>
            <a:spLocks noChangeArrowheads="1"/>
          </p:cNvSpPr>
          <p:nvPr/>
        </p:nvSpPr>
        <p:spPr bwMode="auto">
          <a:xfrm>
            <a:off x="1219200" y="5029200"/>
            <a:ext cx="1981200" cy="609600"/>
          </a:xfrm>
          <a:prstGeom prst="parallelogram">
            <a:avLst>
              <a:gd name="adj" fmla="val 7344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i="1">
                <a:solidFill>
                  <a:srgbClr val="000000"/>
                </a:solidFill>
                <a:latin typeface="Times New Roman" pitchFamily="18" charset="0"/>
              </a:rPr>
              <a:t>Interlobar </a:t>
            </a:r>
          </a:p>
          <a:p>
            <a:pPr algn="ctr"/>
            <a:r>
              <a:rPr lang="en-US" sz="1600" i="1">
                <a:solidFill>
                  <a:srgbClr val="000000"/>
                </a:solidFill>
                <a:latin typeface="Times New Roman" pitchFamily="18" charset="0"/>
              </a:rPr>
              <a:t>recess</a:t>
            </a:r>
          </a:p>
        </p:txBody>
      </p:sp>
      <p:sp>
        <p:nvSpPr>
          <p:cNvPr id="295942" name="AutoShape 6"/>
          <p:cNvSpPr>
            <a:spLocks noChangeArrowheads="1"/>
          </p:cNvSpPr>
          <p:nvPr/>
        </p:nvSpPr>
        <p:spPr bwMode="auto">
          <a:xfrm>
            <a:off x="4786313" y="5591175"/>
            <a:ext cx="1965325" cy="660400"/>
          </a:xfrm>
          <a:prstGeom prst="parallelogram">
            <a:avLst>
              <a:gd name="adj" fmla="val 7041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i="1">
                <a:solidFill>
                  <a:srgbClr val="000000"/>
                </a:solidFill>
                <a:latin typeface="Times New Roman" pitchFamily="18" charset="0"/>
              </a:rPr>
              <a:t>Mesothelium </a:t>
            </a:r>
          </a:p>
          <a:p>
            <a:pPr algn="ctr"/>
            <a:r>
              <a:rPr lang="en-US" sz="1600" i="1">
                <a:solidFill>
                  <a:srgbClr val="000000"/>
                </a:solidFill>
                <a:latin typeface="Times New Roman" pitchFamily="18" charset="0"/>
              </a:rPr>
              <a:t>of Pleura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5943" name="AutoShape 7"/>
          <p:cNvSpPr>
            <a:spLocks noChangeArrowheads="1"/>
          </p:cNvSpPr>
          <p:nvPr/>
        </p:nvSpPr>
        <p:spPr bwMode="auto">
          <a:xfrm>
            <a:off x="6153150" y="3619500"/>
            <a:ext cx="1819275" cy="623888"/>
          </a:xfrm>
          <a:prstGeom prst="parallelogram">
            <a:avLst>
              <a:gd name="adj" fmla="val 6769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i="1">
                <a:solidFill>
                  <a:srgbClr val="000000"/>
                </a:solidFill>
                <a:latin typeface="Times New Roman" pitchFamily="18" charset="0"/>
              </a:rPr>
              <a:t>Pleura(Wall </a:t>
            </a:r>
          </a:p>
          <a:p>
            <a:pPr algn="ctr"/>
            <a:r>
              <a:rPr lang="en-US" sz="1600" i="1">
                <a:solidFill>
                  <a:srgbClr val="000000"/>
                </a:solidFill>
                <a:latin typeface="Times New Roman" pitchFamily="18" charset="0"/>
              </a:rPr>
              <a:t>of Sac)</a:t>
            </a:r>
            <a:endParaRPr lang="en-US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5944" name="AutoShape 8"/>
          <p:cNvSpPr>
            <a:spLocks noChangeArrowheads="1"/>
          </p:cNvSpPr>
          <p:nvPr/>
        </p:nvSpPr>
        <p:spPr bwMode="auto">
          <a:xfrm>
            <a:off x="5791200" y="4722813"/>
            <a:ext cx="1600200" cy="533400"/>
          </a:xfrm>
          <a:prstGeom prst="parallelogram">
            <a:avLst>
              <a:gd name="adj" fmla="val 6726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i="1">
                <a:solidFill>
                  <a:srgbClr val="000000"/>
                </a:solidFill>
                <a:latin typeface="Times New Roman" pitchFamily="18" charset="0"/>
              </a:rPr>
              <a:t>Visceral</a:t>
            </a:r>
          </a:p>
          <a:p>
            <a:pPr algn="ctr"/>
            <a:r>
              <a:rPr lang="en-US" sz="1600" i="1">
                <a:solidFill>
                  <a:srgbClr val="000000"/>
                </a:solidFill>
                <a:latin typeface="Times New Roman" pitchFamily="18" charset="0"/>
              </a:rPr>
              <a:t>Pleura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5945" name="AutoShape 9"/>
          <p:cNvSpPr>
            <a:spLocks noChangeArrowheads="1"/>
          </p:cNvSpPr>
          <p:nvPr/>
        </p:nvSpPr>
        <p:spPr bwMode="auto">
          <a:xfrm>
            <a:off x="4114800" y="3429000"/>
            <a:ext cx="1792288" cy="660400"/>
          </a:xfrm>
          <a:prstGeom prst="parallelogram">
            <a:avLst>
              <a:gd name="adj" fmla="val 69645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Pleural Sac</a:t>
            </a:r>
          </a:p>
        </p:txBody>
      </p:sp>
      <p:sp>
        <p:nvSpPr>
          <p:cNvPr id="295946" name="AutoShape 10"/>
          <p:cNvSpPr>
            <a:spLocks noChangeArrowheads="1"/>
          </p:cNvSpPr>
          <p:nvPr/>
        </p:nvSpPr>
        <p:spPr bwMode="auto">
          <a:xfrm>
            <a:off x="3641725" y="4381500"/>
            <a:ext cx="1600200" cy="533400"/>
          </a:xfrm>
          <a:prstGeom prst="parallelogram">
            <a:avLst>
              <a:gd name="adj" fmla="val 68458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i="1">
                <a:solidFill>
                  <a:srgbClr val="000000"/>
                </a:solidFill>
                <a:latin typeface="Times New Roman" pitchFamily="18" charset="0"/>
              </a:rPr>
              <a:t>Parietal </a:t>
            </a:r>
          </a:p>
          <a:p>
            <a:pPr algn="ctr"/>
            <a:r>
              <a:rPr lang="en-US" sz="1600" i="1">
                <a:solidFill>
                  <a:srgbClr val="000000"/>
                </a:solidFill>
                <a:latin typeface="Times New Roman" pitchFamily="18" charset="0"/>
              </a:rPr>
              <a:t>Pleura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 flipH="1" flipV="1">
            <a:off x="5653088" y="3824288"/>
            <a:ext cx="681037" cy="1889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2780" name="Line 12"/>
          <p:cNvSpPr>
            <a:spLocks noChangeShapeType="1"/>
          </p:cNvSpPr>
          <p:nvPr/>
        </p:nvSpPr>
        <p:spPr bwMode="auto">
          <a:xfrm flipV="1">
            <a:off x="3581400" y="3657600"/>
            <a:ext cx="838200" cy="38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 flipV="1">
            <a:off x="4999038" y="4241800"/>
            <a:ext cx="1143000" cy="4445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 flipV="1">
            <a:off x="6745288" y="4243388"/>
            <a:ext cx="339725" cy="4667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V="1">
            <a:off x="3840163" y="495935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 flipV="1">
            <a:off x="2362200" y="4343400"/>
            <a:ext cx="609600" cy="685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95953" name="Rectangle 17"/>
          <p:cNvSpPr>
            <a:spLocks noChangeArrowheads="1"/>
          </p:cNvSpPr>
          <p:nvPr/>
        </p:nvSpPr>
        <p:spPr bwMode="auto">
          <a:xfrm>
            <a:off x="1003300" y="190500"/>
            <a:ext cx="1828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itchFamily="18" charset="0"/>
              </a:rPr>
              <a:t>Anatomical Space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5954" name="Rectangle 18"/>
          <p:cNvSpPr>
            <a:spLocks noChangeArrowheads="1"/>
          </p:cNvSpPr>
          <p:nvPr/>
        </p:nvSpPr>
        <p:spPr bwMode="auto">
          <a:xfrm>
            <a:off x="2082800" y="1114425"/>
            <a:ext cx="1219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itchFamily="18" charset="0"/>
              </a:rPr>
              <a:t>Organ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itchFamily="18" charset="0"/>
              </a:rPr>
              <a:t>Cavity</a:t>
            </a:r>
          </a:p>
        </p:txBody>
      </p:sp>
      <p:sp>
        <p:nvSpPr>
          <p:cNvPr id="295955" name="Rectangle 19"/>
          <p:cNvSpPr>
            <a:spLocks noChangeArrowheads="1"/>
          </p:cNvSpPr>
          <p:nvPr/>
        </p:nvSpPr>
        <p:spPr bwMode="auto">
          <a:xfrm>
            <a:off x="2135188" y="1963738"/>
            <a:ext cx="1219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itchFamily="18" charset="0"/>
              </a:rPr>
              <a:t>Serous Sac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itchFamily="18" charset="0"/>
              </a:rPr>
              <a:t>Cavity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88" name="Line 20"/>
          <p:cNvSpPr>
            <a:spLocks noChangeShapeType="1"/>
          </p:cNvSpPr>
          <p:nvPr/>
        </p:nvSpPr>
        <p:spPr bwMode="auto">
          <a:xfrm flipH="1" flipV="1">
            <a:off x="2809875" y="2498725"/>
            <a:ext cx="542925" cy="1387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2789" name="Line 21"/>
          <p:cNvSpPr>
            <a:spLocks noChangeShapeType="1"/>
          </p:cNvSpPr>
          <p:nvPr/>
        </p:nvSpPr>
        <p:spPr bwMode="auto">
          <a:xfrm flipH="1" flipV="1">
            <a:off x="2184400" y="785813"/>
            <a:ext cx="508000" cy="3254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2790" name="Line 22"/>
          <p:cNvSpPr>
            <a:spLocks noChangeShapeType="1"/>
          </p:cNvSpPr>
          <p:nvPr/>
        </p:nvSpPr>
        <p:spPr bwMode="auto">
          <a:xfrm flipH="1" flipV="1">
            <a:off x="2693988" y="1660525"/>
            <a:ext cx="25400" cy="3032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95959" name="Rectangle 23"/>
          <p:cNvSpPr>
            <a:spLocks noChangeArrowheads="1"/>
          </p:cNvSpPr>
          <p:nvPr/>
        </p:nvSpPr>
        <p:spPr bwMode="auto">
          <a:xfrm>
            <a:off x="4803775" y="190500"/>
            <a:ext cx="1828800" cy="609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itchFamily="18" charset="0"/>
              </a:rPr>
              <a:t>Anatomical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itchFamily="18" charset="0"/>
              </a:rPr>
              <a:t>Structure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5960" name="Rectangle 24"/>
          <p:cNvSpPr>
            <a:spLocks noChangeArrowheads="1"/>
          </p:cNvSpPr>
          <p:nvPr/>
        </p:nvSpPr>
        <p:spPr bwMode="auto">
          <a:xfrm>
            <a:off x="3717925" y="1114425"/>
            <a:ext cx="1216025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itchFamily="18" charset="0"/>
              </a:rPr>
              <a:t>Organ</a:t>
            </a:r>
          </a:p>
        </p:txBody>
      </p:sp>
      <p:sp>
        <p:nvSpPr>
          <p:cNvPr id="295961" name="Rectangle 25"/>
          <p:cNvSpPr>
            <a:spLocks noChangeArrowheads="1"/>
          </p:cNvSpPr>
          <p:nvPr/>
        </p:nvSpPr>
        <p:spPr bwMode="auto">
          <a:xfrm>
            <a:off x="3722688" y="1952625"/>
            <a:ext cx="1219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algn="ctr"/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Serous Sac</a:t>
            </a:r>
            <a:endParaRPr lang="en-US" sz="16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flipH="1" flipV="1">
            <a:off x="4410075" y="2471738"/>
            <a:ext cx="231775" cy="1060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2795" name="Line 27"/>
          <p:cNvSpPr>
            <a:spLocks noChangeShapeType="1"/>
          </p:cNvSpPr>
          <p:nvPr/>
        </p:nvSpPr>
        <p:spPr bwMode="auto">
          <a:xfrm flipV="1">
            <a:off x="4368800" y="1635125"/>
            <a:ext cx="1270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2796" name="Line 28"/>
          <p:cNvSpPr>
            <a:spLocks noChangeShapeType="1"/>
          </p:cNvSpPr>
          <p:nvPr/>
        </p:nvSpPr>
        <p:spPr bwMode="auto">
          <a:xfrm flipV="1">
            <a:off x="4368800" y="785813"/>
            <a:ext cx="712788" cy="3000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95965" name="AutoShape 29"/>
          <p:cNvSpPr>
            <a:spLocks noChangeArrowheads="1"/>
          </p:cNvSpPr>
          <p:nvPr/>
        </p:nvSpPr>
        <p:spPr bwMode="auto">
          <a:xfrm>
            <a:off x="2940050" y="5348288"/>
            <a:ext cx="1730375" cy="623887"/>
          </a:xfrm>
          <a:prstGeom prst="parallelogram">
            <a:avLst>
              <a:gd name="adj" fmla="val 6329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969696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sz="1600" i="1">
                <a:solidFill>
                  <a:srgbClr val="000000"/>
                </a:solidFill>
                <a:latin typeface="Times New Roman" pitchFamily="18" charset="0"/>
              </a:rPr>
              <a:t>Mediastinal</a:t>
            </a:r>
          </a:p>
          <a:p>
            <a:pPr algn="ctr"/>
            <a:r>
              <a:rPr lang="en-US" sz="1600" i="1">
                <a:solidFill>
                  <a:srgbClr val="000000"/>
                </a:solidFill>
                <a:latin typeface="Times New Roman" pitchFamily="18" charset="0"/>
              </a:rPr>
              <a:t>Pleura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98" name="Line 30"/>
          <p:cNvSpPr>
            <a:spLocks noChangeShapeType="1"/>
          </p:cNvSpPr>
          <p:nvPr/>
        </p:nvSpPr>
        <p:spPr bwMode="auto">
          <a:xfrm flipV="1">
            <a:off x="4610100" y="5253038"/>
            <a:ext cx="1208088" cy="1873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2799" name="Line 31"/>
          <p:cNvSpPr>
            <a:spLocks noChangeShapeType="1"/>
          </p:cNvSpPr>
          <p:nvPr/>
        </p:nvSpPr>
        <p:spPr bwMode="auto">
          <a:xfrm flipH="1" flipV="1">
            <a:off x="4410075" y="5743575"/>
            <a:ext cx="598488" cy="211138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2800" name="Line 32"/>
          <p:cNvSpPr>
            <a:spLocks noChangeShapeType="1"/>
          </p:cNvSpPr>
          <p:nvPr/>
        </p:nvSpPr>
        <p:spPr bwMode="auto">
          <a:xfrm flipV="1">
            <a:off x="6189663" y="5270500"/>
            <a:ext cx="212725" cy="3143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95969" name="Rectangle 33"/>
          <p:cNvSpPr>
            <a:spLocks noChangeArrowheads="1"/>
          </p:cNvSpPr>
          <p:nvPr/>
        </p:nvSpPr>
        <p:spPr bwMode="auto">
          <a:xfrm>
            <a:off x="7731125" y="1958975"/>
            <a:ext cx="1219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itchFamily="18" charset="0"/>
              </a:rPr>
              <a:t>Tissue</a:t>
            </a:r>
          </a:p>
        </p:txBody>
      </p:sp>
      <p:sp>
        <p:nvSpPr>
          <p:cNvPr id="32802" name="Line 34"/>
          <p:cNvSpPr>
            <a:spLocks noChangeShapeType="1"/>
          </p:cNvSpPr>
          <p:nvPr/>
        </p:nvSpPr>
        <p:spPr bwMode="auto">
          <a:xfrm flipV="1">
            <a:off x="6537325" y="2493963"/>
            <a:ext cx="1782763" cy="3241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2803" name="Line 35"/>
          <p:cNvSpPr>
            <a:spLocks noChangeShapeType="1"/>
          </p:cNvSpPr>
          <p:nvPr/>
        </p:nvSpPr>
        <p:spPr bwMode="auto">
          <a:xfrm flipH="1" flipV="1">
            <a:off x="7577138" y="1652588"/>
            <a:ext cx="723900" cy="279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2804" name="Line 36"/>
          <p:cNvSpPr>
            <a:spLocks noChangeShapeType="1"/>
          </p:cNvSpPr>
          <p:nvPr/>
        </p:nvSpPr>
        <p:spPr bwMode="auto">
          <a:xfrm flipH="1" flipV="1">
            <a:off x="6267450" y="801688"/>
            <a:ext cx="752475" cy="3111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grpSp>
        <p:nvGrpSpPr>
          <p:cNvPr id="295973" name="Group 37"/>
          <p:cNvGrpSpPr>
            <a:grpSpLocks/>
          </p:cNvGrpSpPr>
          <p:nvPr/>
        </p:nvGrpSpPr>
        <p:grpSpPr bwMode="auto">
          <a:xfrm>
            <a:off x="5014913" y="1139825"/>
            <a:ext cx="2616200" cy="3806825"/>
            <a:chOff x="3159" y="718"/>
            <a:chExt cx="1648" cy="2398"/>
          </a:xfrm>
        </p:grpSpPr>
        <p:sp>
          <p:nvSpPr>
            <p:cNvPr id="295987" name="Rectangle 38"/>
            <p:cNvSpPr>
              <a:spLocks noChangeArrowheads="1"/>
            </p:cNvSpPr>
            <p:nvPr/>
          </p:nvSpPr>
          <p:spPr bwMode="auto">
            <a:xfrm>
              <a:off x="4038" y="718"/>
              <a:ext cx="768" cy="3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Organ Part</a:t>
              </a:r>
            </a:p>
          </p:txBody>
        </p:sp>
        <p:sp>
          <p:nvSpPr>
            <p:cNvPr id="32820" name="Line 39"/>
            <p:cNvSpPr>
              <a:spLocks noChangeShapeType="1"/>
            </p:cNvSpPr>
            <p:nvPr/>
          </p:nvSpPr>
          <p:spPr bwMode="auto">
            <a:xfrm flipV="1">
              <a:off x="3840" y="1590"/>
              <a:ext cx="485" cy="152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32821" name="Line 40"/>
            <p:cNvSpPr>
              <a:spLocks noChangeShapeType="1"/>
            </p:cNvSpPr>
            <p:nvPr/>
          </p:nvSpPr>
          <p:spPr bwMode="auto">
            <a:xfrm flipH="1" flipV="1">
              <a:off x="4476" y="1597"/>
              <a:ext cx="27" cy="7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32822" name="Line 41"/>
            <p:cNvSpPr>
              <a:spLocks noChangeShapeType="1"/>
            </p:cNvSpPr>
            <p:nvPr/>
          </p:nvSpPr>
          <p:spPr bwMode="auto">
            <a:xfrm flipV="1">
              <a:off x="3159" y="1581"/>
              <a:ext cx="941" cy="12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  <p:sp>
          <p:nvSpPr>
            <p:cNvPr id="295991" name="Rectangle 42"/>
            <p:cNvSpPr>
              <a:spLocks noChangeArrowheads="1"/>
            </p:cNvSpPr>
            <p:nvPr/>
          </p:nvSpPr>
          <p:spPr bwMode="auto">
            <a:xfrm>
              <a:off x="4039" y="1236"/>
              <a:ext cx="768" cy="3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Organ </a:t>
              </a:r>
            </a:p>
            <a:p>
              <a:pPr algn="ctr"/>
              <a:r>
                <a:rPr lang="en-US" sz="1400">
                  <a:solidFill>
                    <a:srgbClr val="000000"/>
                  </a:solidFill>
                  <a:latin typeface="Times New Roman" pitchFamily="18" charset="0"/>
                </a:rPr>
                <a:t>Subdivision</a:t>
              </a:r>
            </a:p>
          </p:txBody>
        </p:sp>
        <p:sp>
          <p:nvSpPr>
            <p:cNvPr id="32824" name="Line 43"/>
            <p:cNvSpPr>
              <a:spLocks noChangeShapeType="1"/>
            </p:cNvSpPr>
            <p:nvPr/>
          </p:nvSpPr>
          <p:spPr bwMode="auto">
            <a:xfrm flipH="1" flipV="1">
              <a:off x="4409" y="1051"/>
              <a:ext cx="16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rgbClr val="DDDDDD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alibri"/>
                <a:cs typeface="+mn-cs"/>
              </a:endParaRPr>
            </a:p>
          </p:txBody>
        </p:sp>
      </p:grpSp>
      <p:sp>
        <p:nvSpPr>
          <p:cNvPr id="295974" name="Rectangle 44"/>
          <p:cNvSpPr>
            <a:spLocks noChangeArrowheads="1"/>
          </p:cNvSpPr>
          <p:nvPr/>
        </p:nvSpPr>
        <p:spPr bwMode="auto">
          <a:xfrm>
            <a:off x="5075238" y="1951038"/>
            <a:ext cx="1219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itchFamily="18" charset="0"/>
              </a:rPr>
              <a:t>Organ 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itchFamily="18" charset="0"/>
              </a:rPr>
              <a:t>Component</a:t>
            </a:r>
          </a:p>
        </p:txBody>
      </p:sp>
      <p:sp>
        <p:nvSpPr>
          <p:cNvPr id="32807" name="Line 45"/>
          <p:cNvSpPr>
            <a:spLocks noChangeShapeType="1"/>
          </p:cNvSpPr>
          <p:nvPr/>
        </p:nvSpPr>
        <p:spPr bwMode="auto">
          <a:xfrm flipV="1">
            <a:off x="5683250" y="1673225"/>
            <a:ext cx="723900" cy="2651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2808" name="Line 46"/>
          <p:cNvSpPr>
            <a:spLocks noChangeShapeType="1"/>
          </p:cNvSpPr>
          <p:nvPr/>
        </p:nvSpPr>
        <p:spPr bwMode="auto">
          <a:xfrm flipV="1">
            <a:off x="4422775" y="2482850"/>
            <a:ext cx="1336675" cy="301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95977" name="Rectangle 47"/>
          <p:cNvSpPr>
            <a:spLocks noChangeArrowheads="1"/>
          </p:cNvSpPr>
          <p:nvPr/>
        </p:nvSpPr>
        <p:spPr bwMode="auto">
          <a:xfrm>
            <a:off x="433388" y="1100138"/>
            <a:ext cx="12192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itchFamily="18" charset="0"/>
              </a:rPr>
              <a:t>Organ Cavity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itchFamily="18" charset="0"/>
              </a:rPr>
              <a:t>Subdivision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95978" name="Rectangle 48"/>
          <p:cNvSpPr>
            <a:spLocks noChangeArrowheads="1"/>
          </p:cNvSpPr>
          <p:nvPr/>
        </p:nvSpPr>
        <p:spPr bwMode="auto">
          <a:xfrm>
            <a:off x="471488" y="1963738"/>
            <a:ext cx="1219200" cy="7127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DDDDDD"/>
            </a:outerShdw>
          </a:effectLst>
        </p:spPr>
        <p:txBody>
          <a:bodyPr wrap="none" anchor="ctr"/>
          <a:lstStyle/>
          <a:p>
            <a:pPr algn="ctr"/>
            <a:r>
              <a:rPr lang="en-US" sz="1400">
                <a:solidFill>
                  <a:srgbClr val="000000"/>
                </a:solidFill>
                <a:latin typeface="Times New Roman" pitchFamily="18" charset="0"/>
              </a:rPr>
              <a:t>Serous Sac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itchFamily="18" charset="0"/>
              </a:rPr>
              <a:t>Cavity</a:t>
            </a:r>
          </a:p>
          <a:p>
            <a:pPr algn="ctr"/>
            <a:r>
              <a:rPr lang="en-US" sz="1400">
                <a:solidFill>
                  <a:srgbClr val="000000"/>
                </a:solidFill>
                <a:latin typeface="Times New Roman" pitchFamily="18" charset="0"/>
              </a:rPr>
              <a:t>Subdivision</a:t>
            </a:r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811" name="Line 49"/>
          <p:cNvSpPr>
            <a:spLocks noChangeShapeType="1"/>
          </p:cNvSpPr>
          <p:nvPr/>
        </p:nvSpPr>
        <p:spPr bwMode="auto">
          <a:xfrm flipH="1" flipV="1">
            <a:off x="1044575" y="2689225"/>
            <a:ext cx="784225" cy="2416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2812" name="Line 50"/>
          <p:cNvSpPr>
            <a:spLocks noChangeShapeType="1"/>
          </p:cNvSpPr>
          <p:nvPr/>
        </p:nvSpPr>
        <p:spPr bwMode="auto">
          <a:xfrm flipH="1" flipV="1">
            <a:off x="1055688" y="1608138"/>
            <a:ext cx="25400" cy="35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32813" name="Line 51"/>
          <p:cNvSpPr>
            <a:spLocks noChangeShapeType="1"/>
          </p:cNvSpPr>
          <p:nvPr/>
        </p:nvSpPr>
        <p:spPr bwMode="auto">
          <a:xfrm flipV="1">
            <a:off x="989013" y="784225"/>
            <a:ext cx="454025" cy="2889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95982" name="Text Box 52"/>
          <p:cNvSpPr txBox="1">
            <a:spLocks noChangeArrowheads="1"/>
          </p:cNvSpPr>
          <p:nvPr/>
        </p:nvSpPr>
        <p:spPr bwMode="auto">
          <a:xfrm>
            <a:off x="3352800" y="4800600"/>
            <a:ext cx="541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95983" name="Text Box 53"/>
          <p:cNvSpPr txBox="1">
            <a:spLocks noChangeArrowheads="1"/>
          </p:cNvSpPr>
          <p:nvPr/>
        </p:nvSpPr>
        <p:spPr bwMode="auto">
          <a:xfrm rot="-3328191">
            <a:off x="6608763" y="4329112"/>
            <a:ext cx="3429000" cy="100647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6000" i="1">
                <a:solidFill>
                  <a:srgbClr val="CC3300"/>
                </a:solidFill>
              </a:rPr>
              <a:t>part_of </a:t>
            </a:r>
          </a:p>
        </p:txBody>
      </p:sp>
      <p:sp>
        <p:nvSpPr>
          <p:cNvPr id="295984" name="Text Box 54"/>
          <p:cNvSpPr txBox="1">
            <a:spLocks noChangeArrowheads="1"/>
          </p:cNvSpPr>
          <p:nvPr/>
        </p:nvSpPr>
        <p:spPr bwMode="auto">
          <a:xfrm rot="4198275">
            <a:off x="159544" y="3275806"/>
            <a:ext cx="1754188" cy="100647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sz="6000" i="1">
                <a:solidFill>
                  <a:srgbClr val="CC3300"/>
                </a:solidFill>
              </a:rPr>
              <a:t>is_a </a:t>
            </a:r>
          </a:p>
        </p:txBody>
      </p:sp>
      <p:sp>
        <p:nvSpPr>
          <p:cNvPr id="32817" name="Text Box 55"/>
          <p:cNvSpPr txBox="1">
            <a:spLocks noChangeArrowheads="1"/>
          </p:cNvSpPr>
          <p:nvPr/>
        </p:nvSpPr>
        <p:spPr bwMode="auto">
          <a:xfrm>
            <a:off x="762000" y="6096000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>
                <a:solidFill>
                  <a:prstClr val="black"/>
                </a:solidFill>
                <a:cs typeface="+mn-cs"/>
              </a:rPr>
              <a:t>Foundational Model of Anatomy</a:t>
            </a:r>
          </a:p>
        </p:txBody>
      </p:sp>
      <p:sp>
        <p:nvSpPr>
          <p:cNvPr id="295986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0D54A91-4209-43FE-B08B-B14BD277B059}" type="slidenum">
              <a:rPr lang="en-US">
                <a:solidFill>
                  <a:srgbClr val="898989"/>
                </a:solidFill>
              </a:rPr>
              <a:pPr eaLnBrk="1" hangingPunct="1"/>
              <a:t>52</a:t>
            </a:fld>
            <a:endParaRPr lang="en-US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6776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Ontologies</a:t>
            </a:r>
          </a:p>
        </p:txBody>
      </p:sp>
      <p:sp>
        <p:nvSpPr>
          <p:cNvPr id="294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are computer-tractable representations of types in specific areas of reality</a:t>
            </a:r>
          </a:p>
          <a:p>
            <a:r>
              <a:rPr lang="en-US" smtClean="0"/>
              <a:t>are more and less general (upper and lower ontologies)</a:t>
            </a:r>
          </a:p>
          <a:p>
            <a:pPr lvl="1"/>
            <a:r>
              <a:rPr lang="en-US" smtClean="0"/>
              <a:t>upper = organizing ontologies</a:t>
            </a:r>
          </a:p>
          <a:p>
            <a:pPr lvl="1"/>
            <a:r>
              <a:rPr lang="en-US" smtClean="0"/>
              <a:t>lower = domain ontologies</a:t>
            </a:r>
          </a:p>
        </p:txBody>
      </p:sp>
      <p:sp>
        <p:nvSpPr>
          <p:cNvPr id="29491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717175C-C2F4-4BB6-A5AE-03CC2D70BA89}" type="slidenum">
              <a:rPr lang="en-US">
                <a:solidFill>
                  <a:srgbClr val="898989"/>
                </a:solidFill>
              </a:rPr>
              <a:pPr eaLnBrk="1" hangingPunct="1"/>
              <a:t>53</a:t>
            </a:fld>
            <a:endParaRPr lang="en-US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Ontologies must be comparable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if we have multiple, redundant ontologies for a given domain, then this will recreate the very problem of siloes which ontology technology was designed to </a:t>
            </a:r>
          </a:p>
          <a:p>
            <a:r>
              <a:rPr lang="en-US" smtClean="0"/>
              <a:t>to ensure non-redundancy, ontologies must be comparable</a:t>
            </a:r>
          </a:p>
          <a:p>
            <a:r>
              <a:rPr lang="en-US" smtClean="0"/>
              <a:t>to enhance comparability ontologies should share a common upper level architecture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E638A-D8FD-4E4C-858F-164BBE7ED2D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9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Line 2"/>
          <p:cNvSpPr>
            <a:spLocks noChangeShapeType="1"/>
          </p:cNvSpPr>
          <p:nvPr/>
        </p:nvSpPr>
        <p:spPr bwMode="auto">
          <a:xfrm>
            <a:off x="2419350" y="2273300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prstClr val="black"/>
              </a:solidFill>
              <a:latin typeface="Arial" charset="0"/>
              <a:cs typeface="+mn-cs"/>
            </a:endParaRPr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2419350" y="2273300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prstClr val="black"/>
              </a:solidFill>
              <a:latin typeface="Arial" charset="0"/>
              <a:cs typeface="+mn-cs"/>
            </a:endParaRPr>
          </a:p>
        </p:txBody>
      </p:sp>
      <p:graphicFrame>
        <p:nvGraphicFramePr>
          <p:cNvPr id="472109" name="Group 45"/>
          <p:cNvGraphicFramePr>
            <a:graphicFrameLocks noGrp="1"/>
          </p:cNvGraphicFramePr>
          <p:nvPr/>
        </p:nvGraphicFramePr>
        <p:xfrm>
          <a:off x="1905000" y="2590800"/>
          <a:ext cx="6875463" cy="3452814"/>
        </p:xfrm>
        <a:graphic>
          <a:graphicData uri="http://schemas.openxmlformats.org/drawingml/2006/table">
            <a:tbl>
              <a:tblPr/>
              <a:tblGrid>
                <a:gridCol w="970805"/>
                <a:gridCol w="1623423"/>
                <a:gridCol w="1292096"/>
                <a:gridCol w="1388888"/>
                <a:gridCol w="1600251"/>
              </a:tblGrid>
              <a:tr h="60966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Anatomy Ontology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(FMA*, CARO)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marT="0" marB="45725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Environment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Ontology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(EnvO)</a:t>
                      </a:r>
                    </a:p>
                  </a:txBody>
                  <a:tcPr marL="0" marR="0" marT="0" marB="45725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Infectious Disease Ontology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(IDO*)</a:t>
                      </a:r>
                    </a:p>
                  </a:txBody>
                  <a:tcPr marL="0" marR="0" marT="0" marB="45725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+mn-ea"/>
                          <a:cs typeface="Times New Roman" pitchFamily="18" charset="0"/>
                        </a:rPr>
                        <a:t>Biological Process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+mn-ea"/>
                          <a:cs typeface="Times New Roman" pitchFamily="18" charset="0"/>
                        </a:rPr>
                        <a:t>Ontology (GO*)</a:t>
                      </a:r>
                      <a:endParaRPr lang="en-US" sz="1800" dirty="0"/>
                    </a:p>
                  </a:txBody>
                  <a:tcPr marL="0" marR="0" marT="0" marB="45725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6736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Cell  Ontology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(CL)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marT="0" marB="45725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Cellular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Component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Ontology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(FMA*, GO*)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marT="0" marB="45725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dirty="0"/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695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Phenotypic Quality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Ontology</a:t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PaTO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0" marR="0" marT="0" marB="45725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124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Subcellular Anatomy Ontology (SAO)</a:t>
                      </a:r>
                    </a:p>
                  </a:txBody>
                  <a:tcPr marL="0" marR="0" marT="0" marB="45725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5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Sequence Ontology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 (SO*)</a:t>
                      </a:r>
                    </a:p>
                  </a:txBody>
                  <a:tcPr marL="0" marR="0" marT="0" marB="45725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Molecular Function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(GO*)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marT="0" marB="45725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53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Protein Ontology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(PRO*)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marT="0" marB="45725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72767" name="Text Box 41"/>
          <p:cNvSpPr txBox="1">
            <a:spLocks noChangeArrowheads="1"/>
          </p:cNvSpPr>
          <p:nvPr/>
        </p:nvSpPr>
        <p:spPr bwMode="auto">
          <a:xfrm>
            <a:off x="0" y="6248400"/>
            <a:ext cx="89154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3000">
                <a:solidFill>
                  <a:srgbClr val="000000"/>
                </a:solidFill>
                <a:latin typeface="Calibri" pitchFamily="34" charset="0"/>
              </a:rPr>
              <a:t>             Extension Strategy +  Modular Organization</a:t>
            </a: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72768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64774EC-F1BA-4019-BCD3-466A7C206F60}" type="slidenum">
              <a:rPr lang="en-US">
                <a:solidFill>
                  <a:srgbClr val="898989"/>
                </a:solidFill>
              </a:rPr>
              <a:pPr eaLnBrk="1" hangingPunct="1"/>
              <a:t>55</a:t>
            </a:fld>
            <a:endParaRPr lang="en-US">
              <a:solidFill>
                <a:srgbClr val="898989"/>
              </a:solidFill>
            </a:endParaRPr>
          </a:p>
        </p:txBody>
      </p:sp>
      <p:sp>
        <p:nvSpPr>
          <p:cNvPr id="372769" name="TextBox 10"/>
          <p:cNvSpPr txBox="1">
            <a:spLocks noChangeArrowheads="1"/>
          </p:cNvSpPr>
          <p:nvPr/>
        </p:nvSpPr>
        <p:spPr bwMode="auto">
          <a:xfrm>
            <a:off x="277813" y="395288"/>
            <a:ext cx="16002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2400" b="1">
                <a:solidFill>
                  <a:srgbClr val="000000"/>
                </a:solidFill>
                <a:latin typeface="Calibri" pitchFamily="34" charset="0"/>
              </a:rPr>
              <a:t>top level</a:t>
            </a:r>
          </a:p>
          <a:p>
            <a:pPr algn="r" eaLnBrk="1" hangingPunct="1"/>
            <a:endParaRPr lang="en-US" sz="2400" b="1">
              <a:solidFill>
                <a:srgbClr val="000000"/>
              </a:solidFill>
              <a:latin typeface="Calibri" pitchFamily="34" charset="0"/>
            </a:endParaRPr>
          </a:p>
          <a:p>
            <a:pPr algn="r" eaLnBrk="1" hangingPunct="1"/>
            <a:endParaRPr lang="en-US" sz="2400" b="1">
              <a:solidFill>
                <a:srgbClr val="000000"/>
              </a:solidFill>
              <a:latin typeface="Calibri" pitchFamily="34" charset="0"/>
            </a:endParaRPr>
          </a:p>
          <a:p>
            <a:pPr algn="r" eaLnBrk="1" hangingPunct="1"/>
            <a:endParaRPr lang="en-US" sz="1200" b="1">
              <a:solidFill>
                <a:srgbClr val="000000"/>
              </a:solidFill>
              <a:latin typeface="Calibri" pitchFamily="34" charset="0"/>
            </a:endParaRPr>
          </a:p>
          <a:p>
            <a:pPr algn="r" eaLnBrk="1" hangingPunct="1"/>
            <a:r>
              <a:rPr lang="en-US" sz="2400" b="1">
                <a:solidFill>
                  <a:srgbClr val="000000"/>
                </a:solidFill>
                <a:latin typeface="Calibri" pitchFamily="34" charset="0"/>
              </a:rPr>
              <a:t>mid-level</a:t>
            </a:r>
          </a:p>
          <a:p>
            <a:pPr algn="r" eaLnBrk="1" hangingPunct="1"/>
            <a:endParaRPr lang="en-US" sz="2400" b="1">
              <a:solidFill>
                <a:srgbClr val="000000"/>
              </a:solidFill>
              <a:latin typeface="Calibri" pitchFamily="34" charset="0"/>
            </a:endParaRPr>
          </a:p>
          <a:p>
            <a:pPr algn="r" eaLnBrk="1" hangingPunct="1"/>
            <a:endParaRPr lang="en-US" sz="2400" b="1">
              <a:solidFill>
                <a:srgbClr val="000000"/>
              </a:solidFill>
              <a:latin typeface="Calibri" pitchFamily="34" charset="0"/>
            </a:endParaRPr>
          </a:p>
          <a:p>
            <a:pPr algn="r" eaLnBrk="1" hangingPunct="1"/>
            <a:endParaRPr lang="en-US" sz="2400" b="1">
              <a:solidFill>
                <a:srgbClr val="000000"/>
              </a:solidFill>
              <a:latin typeface="Calibri" pitchFamily="34" charset="0"/>
            </a:endParaRPr>
          </a:p>
          <a:p>
            <a:pPr algn="r" eaLnBrk="1" hangingPunct="1"/>
            <a:endParaRPr lang="en-US" sz="2400" b="1">
              <a:solidFill>
                <a:srgbClr val="000000"/>
              </a:solidFill>
              <a:latin typeface="Calibri" pitchFamily="34" charset="0"/>
            </a:endParaRPr>
          </a:p>
          <a:p>
            <a:pPr algn="r" eaLnBrk="1" hangingPunct="1"/>
            <a:endParaRPr lang="en-US" sz="2400" b="1">
              <a:solidFill>
                <a:srgbClr val="000000"/>
              </a:solidFill>
              <a:latin typeface="Calibri" pitchFamily="34" charset="0"/>
            </a:endParaRPr>
          </a:p>
          <a:p>
            <a:pPr algn="r" eaLnBrk="1" hangingPunct="1"/>
            <a:r>
              <a:rPr lang="en-US" sz="2400" b="1">
                <a:solidFill>
                  <a:srgbClr val="000000"/>
                </a:solidFill>
                <a:latin typeface="Calibri" pitchFamily="34" charset="0"/>
              </a:rPr>
              <a:t>domain level</a:t>
            </a:r>
          </a:p>
        </p:txBody>
      </p:sp>
      <p:graphicFrame>
        <p:nvGraphicFramePr>
          <p:cNvPr id="12" name="Group 45"/>
          <p:cNvGraphicFramePr>
            <a:graphicFrameLocks noGrp="1"/>
          </p:cNvGraphicFramePr>
          <p:nvPr/>
        </p:nvGraphicFramePr>
        <p:xfrm>
          <a:off x="1905000" y="1295400"/>
          <a:ext cx="6858000" cy="1265238"/>
        </p:xfrm>
        <a:graphic>
          <a:graphicData uri="http://schemas.openxmlformats.org/drawingml/2006/table">
            <a:tbl>
              <a:tblPr/>
              <a:tblGrid>
                <a:gridCol w="2590800"/>
                <a:gridCol w="2209800"/>
                <a:gridCol w="2057400"/>
              </a:tblGrid>
              <a:tr h="1265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Information Artifact Ontology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(IAO)</a:t>
                      </a:r>
                    </a:p>
                  </a:txBody>
                  <a:tcPr marL="0" marR="0" marT="0" marB="45731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Ontology for Biomedical Investigations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(OBI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)</a:t>
                      </a:r>
                    </a:p>
                  </a:txBody>
                  <a:tcPr marL="0" marR="0" marT="0" marB="45731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Spatial Ontology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(BSPO)</a:t>
                      </a:r>
                    </a:p>
                  </a:txBody>
                  <a:tcPr marL="0" marR="0" marT="0" marB="45731" anchor="ctr" horzOverflow="overflow"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rapezoid 14"/>
          <p:cNvSpPr/>
          <p:nvPr/>
        </p:nvSpPr>
        <p:spPr bwMode="auto">
          <a:xfrm>
            <a:off x="2022475" y="457200"/>
            <a:ext cx="6650038" cy="609600"/>
          </a:xfrm>
          <a:prstGeom prst="trapezoid">
            <a:avLst>
              <a:gd name="adj" fmla="val 103997"/>
            </a:avLst>
          </a:prstGeom>
          <a:solidFill>
            <a:srgbClr val="92D050"/>
          </a:solidFill>
          <a:ln w="1968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Basic Formal Ontology (BFO)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ChangeArrowheads="1"/>
          </p:cNvSpPr>
          <p:nvPr/>
        </p:nvSpPr>
        <p:spPr bwMode="auto">
          <a:xfrm>
            <a:off x="1143000" y="1600200"/>
            <a:ext cx="2743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000000"/>
                </a:solidFill>
                <a:latin typeface="Arial"/>
                <a:cs typeface="+mn-cs"/>
              </a:rPr>
              <a:t>Continuant</a:t>
            </a:r>
          </a:p>
        </p:txBody>
      </p:sp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5562600" y="1606550"/>
            <a:ext cx="2692400" cy="1289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000000"/>
                </a:solidFill>
                <a:latin typeface="Arial"/>
                <a:cs typeface="+mn-cs"/>
              </a:rPr>
              <a:t>Occurrent</a:t>
            </a:r>
          </a:p>
        </p:txBody>
      </p:sp>
      <p:sp>
        <p:nvSpPr>
          <p:cNvPr id="66564" name="Rectangle 5"/>
          <p:cNvSpPr>
            <a:spLocks noChangeArrowheads="1"/>
          </p:cNvSpPr>
          <p:nvPr/>
        </p:nvSpPr>
        <p:spPr bwMode="auto">
          <a:xfrm>
            <a:off x="76200" y="3429000"/>
            <a:ext cx="21336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000000"/>
                </a:solidFill>
                <a:latin typeface="Arial"/>
                <a:cs typeface="+mn-cs"/>
              </a:rPr>
              <a:t>Independent</a:t>
            </a:r>
          </a:p>
          <a:p>
            <a:pPr algn="ctr" eaLnBrk="0" hangingPunct="0">
              <a:defRPr/>
            </a:pPr>
            <a:r>
              <a:rPr lang="en-US" sz="2400">
                <a:solidFill>
                  <a:srgbClr val="000000"/>
                </a:solidFill>
                <a:latin typeface="Arial"/>
                <a:cs typeface="+mn-cs"/>
              </a:rPr>
              <a:t>Continuant</a:t>
            </a:r>
          </a:p>
        </p:txBody>
      </p:sp>
      <p:sp>
        <p:nvSpPr>
          <p:cNvPr id="66565" name="Rectangle 6"/>
          <p:cNvSpPr>
            <a:spLocks noChangeArrowheads="1"/>
          </p:cNvSpPr>
          <p:nvPr/>
        </p:nvSpPr>
        <p:spPr bwMode="auto">
          <a:xfrm>
            <a:off x="3200400" y="3429000"/>
            <a:ext cx="17526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rgbClr val="000000"/>
                </a:solidFill>
                <a:latin typeface="Arial"/>
                <a:cs typeface="+mn-cs"/>
              </a:rPr>
              <a:t>Dependent</a:t>
            </a:r>
          </a:p>
          <a:p>
            <a:pPr algn="ctr" eaLnBrk="0" hangingPunct="0">
              <a:defRPr/>
            </a:pPr>
            <a:r>
              <a:rPr lang="en-US" sz="2400">
                <a:solidFill>
                  <a:srgbClr val="000000"/>
                </a:solidFill>
                <a:latin typeface="Arial"/>
                <a:cs typeface="+mn-cs"/>
              </a:rPr>
              <a:t>Continuant</a:t>
            </a:r>
          </a:p>
        </p:txBody>
      </p:sp>
      <p:cxnSp>
        <p:nvCxnSpPr>
          <p:cNvPr id="392198" name="AutoShape 7"/>
          <p:cNvCxnSpPr>
            <a:cxnSpLocks noChangeShapeType="1"/>
            <a:stCxn id="66562" idx="2"/>
            <a:endCxn id="66564" idx="0"/>
          </p:cNvCxnSpPr>
          <p:nvPr/>
        </p:nvCxnSpPr>
        <p:spPr bwMode="auto">
          <a:xfrm flipH="1">
            <a:off x="1143000" y="2895600"/>
            <a:ext cx="1371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2199" name="AutoShape 8"/>
          <p:cNvCxnSpPr>
            <a:cxnSpLocks noChangeShapeType="1"/>
            <a:stCxn id="66562" idx="2"/>
            <a:endCxn id="66565" idx="0"/>
          </p:cNvCxnSpPr>
          <p:nvPr/>
        </p:nvCxnSpPr>
        <p:spPr bwMode="auto">
          <a:xfrm>
            <a:off x="2514600" y="2895600"/>
            <a:ext cx="15621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2200" name="Text Box 9"/>
          <p:cNvSpPr txBox="1">
            <a:spLocks noChangeArrowheads="1"/>
          </p:cNvSpPr>
          <p:nvPr/>
        </p:nvSpPr>
        <p:spPr bwMode="auto">
          <a:xfrm>
            <a:off x="-47625" y="4537075"/>
            <a:ext cx="2339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i="1">
                <a:solidFill>
                  <a:srgbClr val="000000"/>
                </a:solidFill>
              </a:rPr>
              <a:t>cell component</a:t>
            </a:r>
          </a:p>
        </p:txBody>
      </p:sp>
      <p:sp>
        <p:nvSpPr>
          <p:cNvPr id="392201" name="Text Box 10"/>
          <p:cNvSpPr txBox="1">
            <a:spLocks noChangeArrowheads="1"/>
          </p:cNvSpPr>
          <p:nvPr/>
        </p:nvSpPr>
        <p:spPr bwMode="auto">
          <a:xfrm>
            <a:off x="5549900" y="302895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i="1">
                <a:solidFill>
                  <a:srgbClr val="000000"/>
                </a:solidFill>
              </a:rPr>
              <a:t>biological process</a:t>
            </a:r>
          </a:p>
        </p:txBody>
      </p:sp>
      <p:sp>
        <p:nvSpPr>
          <p:cNvPr id="392202" name="Text Box 11"/>
          <p:cNvSpPr txBox="1">
            <a:spLocks noChangeArrowheads="1"/>
          </p:cNvSpPr>
          <p:nvPr/>
        </p:nvSpPr>
        <p:spPr bwMode="auto">
          <a:xfrm>
            <a:off x="2717800" y="4543425"/>
            <a:ext cx="267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2400" i="1">
                <a:solidFill>
                  <a:srgbClr val="000000"/>
                </a:solidFill>
              </a:rPr>
              <a:t>molecular function</a:t>
            </a:r>
          </a:p>
        </p:txBody>
      </p:sp>
      <p:sp>
        <p:nvSpPr>
          <p:cNvPr id="66571" name="Rectangle 1"/>
          <p:cNvSpPr>
            <a:spLocks noChangeArrowheads="1"/>
          </p:cNvSpPr>
          <p:nvPr/>
        </p:nvSpPr>
        <p:spPr bwMode="auto">
          <a:xfrm>
            <a:off x="2312988" y="282575"/>
            <a:ext cx="55165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4000">
                <a:solidFill>
                  <a:srgbClr val="CC3300"/>
                </a:solidFill>
                <a:latin typeface="Arial"/>
                <a:cs typeface="+mn-cs"/>
              </a:rPr>
              <a:t>Basic Formal Ontology </a:t>
            </a:r>
            <a:endParaRPr lang="en-US" sz="4000">
              <a:solidFill>
                <a:srgbClr val="000000"/>
              </a:solidFill>
              <a:latin typeface="Arial"/>
              <a:cs typeface="+mn-cs"/>
            </a:endParaRPr>
          </a:p>
        </p:txBody>
      </p:sp>
      <p:sp>
        <p:nvSpPr>
          <p:cNvPr id="392204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E28E656-6770-467D-9AD7-A362F1CDE64A}" type="slidenum">
              <a:rPr lang="en-US" smtClean="0">
                <a:solidFill>
                  <a:srgbClr val="000000"/>
                </a:solidFill>
              </a:rPr>
              <a:pPr eaLnBrk="1" hangingPunct="1"/>
              <a:t>56</a:t>
            </a:fld>
            <a:endParaRPr lang="en-US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Line 2"/>
          <p:cNvSpPr>
            <a:spLocks noChangeShapeType="1"/>
          </p:cNvSpPr>
          <p:nvPr/>
        </p:nvSpPr>
        <p:spPr bwMode="auto">
          <a:xfrm>
            <a:off x="2419350" y="2273300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prstClr val="black"/>
              </a:solidFill>
              <a:latin typeface="Arial" charset="0"/>
              <a:cs typeface="+mn-cs"/>
            </a:endParaRPr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>
            <a:off x="2419350" y="2273300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>
              <a:defRPr/>
            </a:pPr>
            <a:endParaRPr lang="en-US">
              <a:solidFill>
                <a:prstClr val="black"/>
              </a:solidFill>
              <a:latin typeface="Arial" charset="0"/>
              <a:cs typeface="+mn-cs"/>
            </a:endParaRPr>
          </a:p>
        </p:txBody>
      </p:sp>
      <p:graphicFrame>
        <p:nvGraphicFramePr>
          <p:cNvPr id="472109" name="Group 45"/>
          <p:cNvGraphicFramePr>
            <a:graphicFrameLocks noGrp="1"/>
          </p:cNvGraphicFramePr>
          <p:nvPr/>
        </p:nvGraphicFramePr>
        <p:xfrm>
          <a:off x="1905000" y="2590800"/>
          <a:ext cx="6875463" cy="3452814"/>
        </p:xfrm>
        <a:graphic>
          <a:graphicData uri="http://schemas.openxmlformats.org/drawingml/2006/table">
            <a:tbl>
              <a:tblPr/>
              <a:tblGrid>
                <a:gridCol w="970805"/>
                <a:gridCol w="1623423"/>
                <a:gridCol w="1292096"/>
                <a:gridCol w="1388888"/>
                <a:gridCol w="1600251"/>
              </a:tblGrid>
              <a:tr h="609667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Anatomy Ontology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(FMA*, CARO)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marT="0" marB="45725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Environment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Ontology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(EnvO)</a:t>
                      </a:r>
                    </a:p>
                  </a:txBody>
                  <a:tcPr marL="0" marR="0" marT="0" marB="45725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Infectious Disease Ontology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</a:rPr>
                        <a:t>(IDO*)</a:t>
                      </a:r>
                    </a:p>
                  </a:txBody>
                  <a:tcPr marL="0" marR="0" marT="0" marB="45725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+mn-ea"/>
                          <a:cs typeface="Times New Roman" pitchFamily="18" charset="0"/>
                        </a:rPr>
                        <a:t>Biological Process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ea typeface="+mn-ea"/>
                          <a:cs typeface="Times New Roman" pitchFamily="18" charset="0"/>
                        </a:rPr>
                        <a:t>Ontology (GO*)</a:t>
                      </a:r>
                      <a:endParaRPr lang="en-US" sz="1800" dirty="0"/>
                    </a:p>
                  </a:txBody>
                  <a:tcPr marL="0" marR="0" marT="0" marB="45725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</a:tr>
              <a:tr h="6736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Cell  Ontology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(CL)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marT="0" marB="45725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Cellular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Component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Ontology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(FMA*, GO*)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marT="0" marB="45725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dirty="0"/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4695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Phenotypic Quality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Ontology</a:t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PaTO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0" marR="0" marT="0" marB="45725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124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Subcellular Anatomy Ontology (SAO)</a:t>
                      </a:r>
                    </a:p>
                  </a:txBody>
                  <a:tcPr marL="0" marR="0" marT="0" marB="45725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345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Sequence Ontology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 (SO*)</a:t>
                      </a:r>
                    </a:p>
                  </a:txBody>
                  <a:tcPr marL="0" marR="0" marT="0" marB="45725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Molecular Function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(GO*)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marT="0" marB="45725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753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Protein Ontology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(PRO*)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marT="0" marB="45725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3247" name="Text Box 41"/>
          <p:cNvSpPr txBox="1">
            <a:spLocks noChangeArrowheads="1"/>
          </p:cNvSpPr>
          <p:nvPr/>
        </p:nvSpPr>
        <p:spPr bwMode="auto">
          <a:xfrm>
            <a:off x="0" y="6248400"/>
            <a:ext cx="89154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3000">
                <a:solidFill>
                  <a:srgbClr val="000000"/>
                </a:solidFill>
                <a:latin typeface="Calibri" pitchFamily="34" charset="0"/>
              </a:rPr>
              <a:t>            </a:t>
            </a:r>
            <a:r>
              <a:rPr lang="en-US" sz="3000" smtClean="0">
                <a:solidFill>
                  <a:srgbClr val="000000"/>
                </a:solidFill>
                <a:latin typeface="Calibri" pitchFamily="34" charset="0"/>
              </a:rPr>
              <a:t>OBO Foundry: Downward Population from BFO</a:t>
            </a:r>
            <a:endParaRPr lang="en-US" sz="200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93248" name="TextBox 10"/>
          <p:cNvSpPr txBox="1">
            <a:spLocks noChangeArrowheads="1"/>
          </p:cNvSpPr>
          <p:nvPr/>
        </p:nvSpPr>
        <p:spPr bwMode="auto">
          <a:xfrm>
            <a:off x="277813" y="395288"/>
            <a:ext cx="16002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r>
              <a:rPr lang="en-US" sz="2400" b="1">
                <a:solidFill>
                  <a:srgbClr val="000000"/>
                </a:solidFill>
                <a:latin typeface="Calibri" pitchFamily="34" charset="0"/>
              </a:rPr>
              <a:t>top level</a:t>
            </a:r>
          </a:p>
          <a:p>
            <a:pPr algn="r" eaLnBrk="1" hangingPunct="1"/>
            <a:endParaRPr lang="en-US" sz="2400" b="1">
              <a:solidFill>
                <a:srgbClr val="000000"/>
              </a:solidFill>
              <a:latin typeface="Calibri" pitchFamily="34" charset="0"/>
            </a:endParaRPr>
          </a:p>
          <a:p>
            <a:pPr algn="r" eaLnBrk="1" hangingPunct="1"/>
            <a:endParaRPr lang="en-US" sz="2400" b="1">
              <a:solidFill>
                <a:srgbClr val="000000"/>
              </a:solidFill>
              <a:latin typeface="Calibri" pitchFamily="34" charset="0"/>
            </a:endParaRPr>
          </a:p>
          <a:p>
            <a:pPr algn="r" eaLnBrk="1" hangingPunct="1"/>
            <a:endParaRPr lang="en-US" sz="1200" b="1">
              <a:solidFill>
                <a:srgbClr val="000000"/>
              </a:solidFill>
              <a:latin typeface="Calibri" pitchFamily="34" charset="0"/>
            </a:endParaRPr>
          </a:p>
          <a:p>
            <a:pPr algn="r" eaLnBrk="1" hangingPunct="1"/>
            <a:r>
              <a:rPr lang="en-US" sz="2400" b="1">
                <a:solidFill>
                  <a:srgbClr val="000000"/>
                </a:solidFill>
                <a:latin typeface="Calibri" pitchFamily="34" charset="0"/>
              </a:rPr>
              <a:t>mid-level</a:t>
            </a:r>
          </a:p>
          <a:p>
            <a:pPr algn="r" eaLnBrk="1" hangingPunct="1"/>
            <a:endParaRPr lang="en-US" sz="2400" b="1">
              <a:solidFill>
                <a:srgbClr val="000000"/>
              </a:solidFill>
              <a:latin typeface="Calibri" pitchFamily="34" charset="0"/>
            </a:endParaRPr>
          </a:p>
          <a:p>
            <a:pPr algn="r" eaLnBrk="1" hangingPunct="1"/>
            <a:endParaRPr lang="en-US" sz="2400" b="1">
              <a:solidFill>
                <a:srgbClr val="000000"/>
              </a:solidFill>
              <a:latin typeface="Calibri" pitchFamily="34" charset="0"/>
            </a:endParaRPr>
          </a:p>
          <a:p>
            <a:pPr algn="r" eaLnBrk="1" hangingPunct="1"/>
            <a:endParaRPr lang="en-US" sz="2400" b="1">
              <a:solidFill>
                <a:srgbClr val="000000"/>
              </a:solidFill>
              <a:latin typeface="Calibri" pitchFamily="34" charset="0"/>
            </a:endParaRPr>
          </a:p>
          <a:p>
            <a:pPr algn="r" eaLnBrk="1" hangingPunct="1"/>
            <a:endParaRPr lang="en-US" sz="2400" b="1">
              <a:solidFill>
                <a:srgbClr val="000000"/>
              </a:solidFill>
              <a:latin typeface="Calibri" pitchFamily="34" charset="0"/>
            </a:endParaRPr>
          </a:p>
          <a:p>
            <a:pPr algn="r" eaLnBrk="1" hangingPunct="1"/>
            <a:endParaRPr lang="en-US" sz="2400" b="1">
              <a:solidFill>
                <a:srgbClr val="000000"/>
              </a:solidFill>
              <a:latin typeface="Calibri" pitchFamily="34" charset="0"/>
            </a:endParaRPr>
          </a:p>
          <a:p>
            <a:pPr algn="r" eaLnBrk="1" hangingPunct="1"/>
            <a:r>
              <a:rPr lang="en-US" sz="2400" b="1">
                <a:solidFill>
                  <a:srgbClr val="000000"/>
                </a:solidFill>
                <a:latin typeface="Calibri" pitchFamily="34" charset="0"/>
              </a:rPr>
              <a:t>domain level</a:t>
            </a:r>
          </a:p>
        </p:txBody>
      </p:sp>
      <p:graphicFrame>
        <p:nvGraphicFramePr>
          <p:cNvPr id="12" name="Group 45"/>
          <p:cNvGraphicFramePr>
            <a:graphicFrameLocks noGrp="1"/>
          </p:cNvGraphicFramePr>
          <p:nvPr/>
        </p:nvGraphicFramePr>
        <p:xfrm>
          <a:off x="1905000" y="1295400"/>
          <a:ext cx="6858000" cy="1265238"/>
        </p:xfrm>
        <a:graphic>
          <a:graphicData uri="http://schemas.openxmlformats.org/drawingml/2006/table">
            <a:tbl>
              <a:tblPr/>
              <a:tblGrid>
                <a:gridCol w="2590800"/>
                <a:gridCol w="2209800"/>
                <a:gridCol w="2057400"/>
              </a:tblGrid>
              <a:tr h="1265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Information Artifact Ontology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(IAO)</a:t>
                      </a:r>
                    </a:p>
                  </a:txBody>
                  <a:tcPr marL="0" marR="0" marT="0" marB="45731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Ontology for Biomedical Investigations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(OBI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)</a:t>
                      </a:r>
                    </a:p>
                  </a:txBody>
                  <a:tcPr marL="0" marR="0" marT="0" marB="45731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Spatial Ontology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(BSPO)</a:t>
                      </a:r>
                    </a:p>
                  </a:txBody>
                  <a:tcPr marL="0" marR="0" marT="0" marB="45731" anchor="ctr" horzOverflow="overflow"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" name="Trapezoid 14"/>
          <p:cNvSpPr/>
          <p:nvPr/>
        </p:nvSpPr>
        <p:spPr bwMode="auto">
          <a:xfrm>
            <a:off x="2022475" y="457200"/>
            <a:ext cx="6650038" cy="609600"/>
          </a:xfrm>
          <a:prstGeom prst="trapezoid">
            <a:avLst>
              <a:gd name="adj" fmla="val 103997"/>
            </a:avLst>
          </a:prstGeom>
          <a:solidFill>
            <a:srgbClr val="92D050"/>
          </a:solidFill>
          <a:ln w="1968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0" hangingPunct="0">
              <a:defRPr/>
            </a:pPr>
            <a:r>
              <a:rPr lang="en-US" sz="2400" b="1" dirty="0">
                <a:solidFill>
                  <a:prstClr val="black"/>
                </a:solidFill>
                <a:latin typeface="Arial" charset="0"/>
                <a:cs typeface="Arial" charset="0"/>
              </a:rPr>
              <a:t>Basic Formal Ontology (BFO)</a:t>
            </a:r>
          </a:p>
        </p:txBody>
      </p:sp>
      <p:sp>
        <p:nvSpPr>
          <p:cNvPr id="393260" name="Slide Number Placeholder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fld id="{AA704B7A-D83C-46D1-8DEB-8BAC9A1E9A79}" type="slidenum">
              <a:rPr lang="en-US" smtClean="0">
                <a:solidFill>
                  <a:srgbClr val="898989"/>
                </a:solidFill>
              </a:rPr>
              <a:pPr/>
              <a:t>57</a:t>
            </a:fld>
            <a:r>
              <a:rPr lang="en-US" smtClean="0">
                <a:solidFill>
                  <a:srgbClr val="898989"/>
                </a:solidFill>
              </a:rPr>
              <a:t>/24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itle 1"/>
          <p:cNvSpPr>
            <a:spLocks noGrp="1"/>
          </p:cNvSpPr>
          <p:nvPr>
            <p:ph type="title"/>
          </p:nvPr>
        </p:nvSpPr>
        <p:spPr>
          <a:xfrm>
            <a:off x="685800" y="142875"/>
            <a:ext cx="7772400" cy="1143000"/>
          </a:xfrm>
        </p:spPr>
        <p:txBody>
          <a:bodyPr/>
          <a:lstStyle/>
          <a:p>
            <a:r>
              <a:rPr lang="en-US" smtClean="0"/>
              <a:t>Fantology</a:t>
            </a:r>
          </a:p>
        </p:txBody>
      </p:sp>
      <p:sp>
        <p:nvSpPr>
          <p:cNvPr id="195587" name="Content Placeholder 2"/>
          <p:cNvSpPr>
            <a:spLocks noGrp="1"/>
          </p:cNvSpPr>
          <p:nvPr>
            <p:ph idx="1"/>
          </p:nvPr>
        </p:nvSpPr>
        <p:spPr>
          <a:xfrm>
            <a:off x="533400" y="1500188"/>
            <a:ext cx="8077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doctrine, usually tacit, according to which ‘Fa’ (and ‘Rab’) is the key to the  ontological structure of reality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syntax of first-order predicate logic is a mirror of reality (a Leibnizian </a:t>
            </a:r>
            <a:r>
              <a:rPr lang="en-US" i="1" smtClean="0"/>
              <a:t>universal characteristic</a:t>
            </a:r>
            <a:r>
              <a:rPr lang="en-US" smtClean="0"/>
              <a:t>)</a:t>
            </a:r>
          </a:p>
          <a:p>
            <a:endParaRPr lang="en-US" smtClean="0"/>
          </a:p>
          <a:p>
            <a:r>
              <a:rPr lang="en-US" sz="2600" smtClean="0"/>
              <a:t>http://ontology.buffalo.edu/bfo/Against_Fantology.pdf</a:t>
            </a:r>
          </a:p>
        </p:txBody>
      </p:sp>
      <p:sp>
        <p:nvSpPr>
          <p:cNvPr id="1955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BE08BA0-E418-4ACC-892B-1EC840B61D1A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4554417-1D69-4E92-970F-A0554F2CA864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7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968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For the fantologist </a:t>
            </a:r>
          </a:p>
        </p:txBody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800600"/>
          </a:xfrm>
        </p:spPr>
        <p:txBody>
          <a:bodyPr/>
          <a:lstStyle/>
          <a:p>
            <a:pPr eaLnBrk="1" hangingPunct="1"/>
            <a:r>
              <a:rPr lang="en-US" smtClean="0"/>
              <a:t>	“F(a)”, “R(a, … , b)” is </a:t>
            </a:r>
            <a:r>
              <a:rPr lang="en-US" i="1" smtClean="0"/>
              <a:t>the</a:t>
            </a:r>
            <a:r>
              <a:rPr lang="en-US" smtClean="0"/>
              <a:t> language for ontology </a:t>
            </a:r>
          </a:p>
          <a:p>
            <a:pPr eaLnBrk="1" hangingPunct="1"/>
            <a:r>
              <a:rPr lang="en-US" smtClean="0"/>
              <a:t>   This language reflects the structure of reality</a:t>
            </a:r>
          </a:p>
          <a:p>
            <a:pPr eaLnBrk="1" hangingPunct="1"/>
            <a:r>
              <a:rPr lang="en-US" smtClean="0"/>
              <a:t>	The fantologist sees reality as being made up of individuals (a, b, c, …) plus abstract (1- and </a:t>
            </a:r>
            <a:r>
              <a:rPr lang="en-US" i="1" smtClean="0"/>
              <a:t>n</a:t>
            </a:r>
            <a:r>
              <a:rPr lang="en-US" smtClean="0"/>
              <a:t>-place) ‘properties’ or ‘attributes’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itle 1"/>
          <p:cNvSpPr>
            <a:spLocks noGrp="1"/>
          </p:cNvSpPr>
          <p:nvPr>
            <p:ph type="title"/>
          </p:nvPr>
        </p:nvSpPr>
        <p:spPr>
          <a:xfrm>
            <a:off x="685800" y="142875"/>
            <a:ext cx="7772400" cy="1143000"/>
          </a:xfrm>
        </p:spPr>
        <p:txBody>
          <a:bodyPr/>
          <a:lstStyle/>
          <a:p>
            <a:r>
              <a:rPr lang="en-US" smtClean="0"/>
              <a:t>Fantology</a:t>
            </a:r>
          </a:p>
        </p:txBody>
      </p:sp>
      <p:sp>
        <p:nvSpPr>
          <p:cNvPr id="200707" name="Content Placeholder 2"/>
          <p:cNvSpPr>
            <a:spLocks noGrp="1"/>
          </p:cNvSpPr>
          <p:nvPr>
            <p:ph idx="1"/>
          </p:nvPr>
        </p:nvSpPr>
        <p:spPr>
          <a:xfrm>
            <a:off x="533400" y="1500188"/>
            <a:ext cx="8077200" cy="4114800"/>
          </a:xfrm>
        </p:spPr>
        <p:txBody>
          <a:bodyPr/>
          <a:lstStyle/>
          <a:p>
            <a:endParaRPr lang="en-US" sz="700" smtClean="0"/>
          </a:p>
          <a:p>
            <a:r>
              <a:rPr lang="en-US" smtClean="0"/>
              <a:t>Wittgenstein: Propositions show the logical form of reality. They display it. (4.121)</a:t>
            </a:r>
          </a:p>
          <a:p>
            <a:r>
              <a:rPr lang="en-US" smtClean="0"/>
              <a:t>Russell: logic is concerned with the real world just as truly as zoology, though with its more abstract and general features. (1919)</a:t>
            </a:r>
          </a:p>
          <a:p>
            <a:r>
              <a:rPr lang="en-US" smtClean="0"/>
              <a:t>Armstrong: the spreadsheet ontology*</a:t>
            </a:r>
          </a:p>
          <a:p>
            <a:endParaRPr lang="en-US" sz="2800" smtClean="0"/>
          </a:p>
          <a:p>
            <a:r>
              <a:rPr lang="en-US" sz="2800" smtClean="0"/>
              <a:t>* “Vérités et vérifacteurs” (2004)</a:t>
            </a:r>
          </a:p>
          <a:p>
            <a:endParaRPr lang="en-US" smtClean="0"/>
          </a:p>
        </p:txBody>
      </p:sp>
      <p:sp>
        <p:nvSpPr>
          <p:cNvPr id="2007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AE842B50-DF1F-4E1D-ADE9-41A576D2A963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8</a:t>
            </a:fld>
            <a:endParaRPr lang="en-US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David Armstrong</a:t>
            </a:r>
          </a:p>
        </p:txBody>
      </p:sp>
      <p:sp>
        <p:nvSpPr>
          <p:cNvPr id="8195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eaLnBrk="1" hangingPunct="1"/>
            <a:fld id="{C7B7249B-73B3-4E68-B927-3658877D7439}" type="slidenum">
              <a:rPr lang="en-US" altLang="en-US" sz="1400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9</a:t>
            </a:fld>
            <a:endParaRPr lang="en-US" altLang="en-US" sz="1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196" name="Picture 3" descr="C:\Users\phismith\Pictures\Pictures_Daubert_IFOMIS_etc\Smith-Armstrong1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920"/>
          <a:stretch>
            <a:fillRect/>
          </a:stretch>
        </p:blipFill>
        <p:spPr>
          <a:xfrm>
            <a:off x="2928938" y="1643063"/>
            <a:ext cx="3143250" cy="4114800"/>
          </a:xfrm>
          <a:noFill/>
        </p:spPr>
      </p:pic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2000250" y="5780088"/>
            <a:ext cx="52149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 Black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 Black" pitchFamily="34" charset="0"/>
              </a:defRPr>
            </a:lvl9pPr>
          </a:lstStyle>
          <a:p>
            <a:pPr algn="ctr" eaLnBrk="1" hangingPunct="1"/>
            <a:r>
              <a:rPr lang="en-US" altLang="en-US" b="1" smtClean="0">
                <a:solidFill>
                  <a:srgbClr val="000000"/>
                </a:solidFill>
              </a:rPr>
              <a:t>spreadsheet ontology</a:t>
            </a:r>
          </a:p>
        </p:txBody>
      </p:sp>
    </p:spTree>
    <p:extLst>
      <p:ext uri="{BB962C8B-B14F-4D97-AF65-F5344CB8AC3E}">
        <p14:creationId xmlns:p14="http://schemas.microsoft.com/office/powerpoint/2010/main" val="39674005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DECOM_template6_06">
  <a:themeElements>
    <a:clrScheme name="RDECOM_template6_06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DECOM_template6_06">
      <a:majorFont>
        <a:latin typeface="Arial Black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RDECOM_template6_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DECOM_template6_06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DECOM_template6_06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DECOM_template6_06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DECOM_template6_06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DECOM_template6_06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DECOM_template6_06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DECOM_template6_06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DECOM_template6_06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DECOM_template6_06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DECOM_template6_06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DECOM_template6_06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_North_Campus">
  <a:themeElements>
    <a:clrScheme name="North_Campus 16">
      <a:dk1>
        <a:srgbClr val="000000"/>
      </a:dk1>
      <a:lt1>
        <a:srgbClr val="FFFFFF"/>
      </a:lt1>
      <a:dk2>
        <a:srgbClr val="FF99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FF9900"/>
      </a:hlink>
      <a:folHlink>
        <a:srgbClr val="99CC00"/>
      </a:folHlink>
    </a:clrScheme>
    <a:fontScheme name="North_Campus">
      <a:majorFont>
        <a:latin typeface="Time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orth_Campu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th_Campu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th_Campu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th_Campu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th_Campu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th_Campu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th_Campu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th_Campu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th_Campu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th_Campu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th_Campu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th_Campu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th_Campu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th_Campus 14">
        <a:dk1>
          <a:srgbClr val="000000"/>
        </a:dk1>
        <a:lt1>
          <a:srgbClr val="FFFFFF"/>
        </a:lt1>
        <a:dk2>
          <a:srgbClr val="FF99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th_Campus 15">
        <a:dk1>
          <a:srgbClr val="000000"/>
        </a:dk1>
        <a:lt1>
          <a:srgbClr val="FFFFFF"/>
        </a:lt1>
        <a:dk2>
          <a:srgbClr val="FF99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FFFF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th_Campus 16">
        <a:dk1>
          <a:srgbClr val="000000"/>
        </a:dk1>
        <a:lt1>
          <a:srgbClr val="FFFFFF"/>
        </a:lt1>
        <a:dk2>
          <a:srgbClr val="FF99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F99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4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13887</TotalTime>
  <Words>1750</Words>
  <Application>Microsoft Office PowerPoint</Application>
  <PresentationFormat>On-screen Show (4:3)</PresentationFormat>
  <Paragraphs>685</Paragraphs>
  <Slides>57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Default Design</vt:lpstr>
      <vt:lpstr>RDECOM_template6_06</vt:lpstr>
      <vt:lpstr>Office Theme</vt:lpstr>
      <vt:lpstr>1_Office Theme</vt:lpstr>
      <vt:lpstr>2_Default Design</vt:lpstr>
      <vt:lpstr>1_Default Design</vt:lpstr>
      <vt:lpstr>3_Office Theme</vt:lpstr>
      <vt:lpstr>1_North_Campus</vt:lpstr>
      <vt:lpstr>4_Default Design</vt:lpstr>
      <vt:lpstr>Lecture 2 Ontology and Logic   </vt:lpstr>
      <vt:lpstr>Aristotelian realism vs. Kantian constructivism </vt:lpstr>
      <vt:lpstr>propositional logic</vt:lpstr>
      <vt:lpstr>Predicate logic</vt:lpstr>
      <vt:lpstr>PowerPoint Presentation</vt:lpstr>
      <vt:lpstr>Fantology</vt:lpstr>
      <vt:lpstr>For the fantologist </vt:lpstr>
      <vt:lpstr>Fantology</vt:lpstr>
      <vt:lpstr>David Armstrong</vt:lpstr>
      <vt:lpstr>PowerPoint Presentation</vt:lpstr>
      <vt:lpstr>PowerPoint Presentation</vt:lpstr>
      <vt:lpstr>PowerPoint Presentation</vt:lpstr>
      <vt:lpstr>PowerPoint Presentation</vt:lpstr>
      <vt:lpstr>Fantology</vt:lpstr>
      <vt:lpstr>Varieties of fantology</vt:lpstr>
      <vt:lpstr>The Spreadsheet Ontology</vt:lpstr>
      <vt:lpstr>A slightly more sophisticated Armstrongian view </vt:lpstr>
      <vt:lpstr>Generic Fantology</vt:lpstr>
      <vt:lpstr>Quine</vt:lpstr>
      <vt:lpstr>Nominalist Fantology (1CO)</vt:lpstr>
      <vt:lpstr>Bicategorial Nominalism  (Peter Simons)</vt:lpstr>
      <vt:lpstr>Aristotle’s Ontological Square (Husserl, Lowe, …)</vt:lpstr>
      <vt:lpstr>Aristotle’s two kinds of predication</vt:lpstr>
      <vt:lpstr>For Fantology</vt:lpstr>
      <vt:lpstr>Husserl, Lowe, etc., tell us that there is a third kind of predication</vt:lpstr>
      <vt:lpstr>Husserl, Lowe, etc., tell us that there is a third kind of predication</vt:lpstr>
      <vt:lpstr>Husserl, Lowe, etc., tell us that there is a third kind of predication</vt:lpstr>
      <vt:lpstr>Husserl, Lowe, etc., tell us that there is a third kind of predication</vt:lpstr>
      <vt:lpstr>From 4CO to 6CO</vt:lpstr>
      <vt:lpstr>A better view</vt:lpstr>
      <vt:lpstr>6CO (Ellis, BFO)</vt:lpstr>
      <vt:lpstr>Process nominalism (Heraclitus, Whitehead, …)</vt:lpstr>
      <vt:lpstr>Trope nominalism (Simons, again)</vt:lpstr>
      <vt:lpstr>Quine</vt:lpstr>
      <vt:lpstr>Davidson</vt:lpstr>
      <vt:lpstr>Quine</vt:lpstr>
      <vt:lpstr>Fantology</vt:lpstr>
      <vt:lpstr>names used by scientists</vt:lpstr>
      <vt:lpstr>For extreme fantologists ‘a’ leaves no room for ontological complexity</vt:lpstr>
      <vt:lpstr>The 6 categories of entity are related together</vt:lpstr>
      <vt:lpstr>A better syntax</vt:lpstr>
      <vt:lpstr>This suggests a new syntax:</vt:lpstr>
      <vt:lpstr>Compare the syntax of first order logic with identity</vt:lpstr>
      <vt:lpstr>Compare the syntax of set theory</vt:lpstr>
      <vt:lpstr>New syntax:</vt:lpstr>
      <vt:lpstr>Types of Formal Relation</vt:lpstr>
      <vt:lpstr>FOLWUT</vt:lpstr>
      <vt:lpstr>For BFO </vt:lpstr>
      <vt:lpstr>For 4CO dispositions like occurrences are treated adverbially on ‘characterized by’</vt:lpstr>
      <vt:lpstr>6CO Applied</vt:lpstr>
      <vt:lpstr>Applied Ontology 1. Biology</vt:lpstr>
      <vt:lpstr>PowerPoint Presentation</vt:lpstr>
      <vt:lpstr>Ontologies</vt:lpstr>
      <vt:lpstr>Ontologies must be comparable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phismith</dc:creator>
  <cp:lastModifiedBy>phismith</cp:lastModifiedBy>
  <cp:revision>280</cp:revision>
  <cp:lastPrinted>1601-01-01T00:00:00Z</cp:lastPrinted>
  <dcterms:created xsi:type="dcterms:W3CDTF">1601-01-01T00:00:00Z</dcterms:created>
  <dcterms:modified xsi:type="dcterms:W3CDTF">2014-04-27T08:51:45Z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