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69" r:id="rId6"/>
    <p:sldId id="264" r:id="rId7"/>
    <p:sldId id="271" r:id="rId8"/>
    <p:sldId id="272" r:id="rId9"/>
    <p:sldId id="273" r:id="rId10"/>
    <p:sldId id="274" r:id="rId11"/>
    <p:sldId id="265" r:id="rId12"/>
    <p:sldId id="277" r:id="rId13"/>
    <p:sldId id="278" r:id="rId14"/>
    <p:sldId id="276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62DA"/>
    <a:srgbClr val="A1B82D"/>
    <a:srgbClr val="71801E"/>
    <a:srgbClr val="FF637F"/>
    <a:srgbClr val="6FBDFF"/>
    <a:srgbClr val="FFF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93" autoAdjust="0"/>
  </p:normalViewPr>
  <p:slideViewPr>
    <p:cSldViewPr snapToGrid="0" snapToObjects="1">
      <p:cViewPr varScale="1">
        <p:scale>
          <a:sx n="90" d="100"/>
          <a:sy n="90" d="100"/>
        </p:scale>
        <p:origin x="-12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9EEFE-5625-1F40-A95B-88A7B804588D}" type="datetimeFigureOut">
              <a:rPr lang="en-US" smtClean="0"/>
              <a:t>5/13/13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86D85-E40C-7D49-9DDD-90D681A31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9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thank Lindsay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Lol</a:t>
            </a:r>
            <a:r>
              <a:rPr lang="en-US" baseline="0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6D85-E40C-7D49-9DDD-90D681A31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98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Human</a:t>
            </a:r>
            <a:r>
              <a:rPr lang="en-US" baseline="0" dirty="0" smtClean="0"/>
              <a:t> researchers benefit because u</a:t>
            </a:r>
            <a:r>
              <a:rPr lang="en-US" dirty="0" smtClean="0"/>
              <a:t>sing</a:t>
            </a:r>
            <a:r>
              <a:rPr lang="en-US" baseline="0" dirty="0" smtClean="0"/>
              <a:t> plants as models for disease is often cheaper and easier than using humans. Plant researchers benefit through access to extensive data on human health.</a:t>
            </a:r>
          </a:p>
          <a:p>
            <a:r>
              <a:rPr lang="en-US" baseline="0" dirty="0" smtClean="0"/>
              <a:t>Talk about crop </a:t>
            </a:r>
            <a:r>
              <a:rPr lang="en-US" baseline="0" smtClean="0"/>
              <a:t>ontology meeting.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6D85-E40C-7D49-9DDD-90D681A310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2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Ontologies are essential tools for accessing and analysing the large quantities of data that come with these newer methods. As part of a larger project to develop ontologies that describe plant phenotypes and stresses, we are developing a plant disease extension of the Infectious Disease Ontology 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IDOPlant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6D85-E40C-7D49-9DDD-90D681A31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4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images of different OBO Foundry ontologies involved in describing plant phenotypes and diseases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6D85-E40C-7D49-9DDD-90D681A31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2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Could either create</a:t>
            </a:r>
            <a:r>
              <a:rPr lang="en-US" baseline="0" dirty="0" smtClean="0"/>
              <a:t> more detailed sub-ontologies of </a:t>
            </a:r>
            <a:r>
              <a:rPr lang="en-US" baseline="0" dirty="0" err="1" smtClean="0"/>
              <a:t>IDOplant</a:t>
            </a:r>
            <a:r>
              <a:rPr lang="en-US" baseline="0" dirty="0" smtClean="0"/>
              <a:t>, or create community views for specific diseases using </a:t>
            </a:r>
            <a:r>
              <a:rPr lang="en-US" baseline="0" dirty="0" err="1" smtClean="0"/>
              <a:t>Ontodog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6D85-E40C-7D49-9DDD-90D681A31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wording of definitions such as this may be unfamiliar to plant pathologists, the meaning is consistent with traditional treatments of plant disease.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6D85-E40C-7D49-9DDD-90D681A31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word “clinical” is not commonly used for plants,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meaning of their definitions was appropriate for plants, despite the names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6D85-E40C-7D49-9DDD-90D681A31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same challenge applied to other IDO ontologies for animals, such as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IDObru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6D85-E40C-7D49-9DDD-90D681A31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term is not actually</a:t>
            </a:r>
            <a:r>
              <a:rPr lang="en-US" baseline="0" dirty="0" smtClean="0"/>
              <a:t> in the </a:t>
            </a:r>
            <a:r>
              <a:rPr lang="en-US" baseline="0" dirty="0" err="1" smtClean="0"/>
              <a:t>IDOplant</a:t>
            </a:r>
            <a:r>
              <a:rPr lang="en-US" baseline="0" dirty="0" smtClean="0"/>
              <a:t>, but we use the definition to define a relation that links symptoms to diseases.</a:t>
            </a:r>
            <a:r>
              <a:rPr lang="en-US" dirty="0" smtClean="0"/>
              <a:t> </a:t>
            </a:r>
            <a:r>
              <a:rPr lang="en-US" baseline="0" dirty="0" smtClean="0"/>
              <a:t> In BFO, quality is a specifically dependent continuant, but plant disease symptoms can also be processes or independent continuants.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6D85-E40C-7D49-9DDD-90D681A31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8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Comment: Features include phenotypes such as </a:t>
            </a:r>
            <a:r>
              <a:rPr lang="en-US" i="1" dirty="0" smtClean="0"/>
              <a:t>pale yellow leaf color</a:t>
            </a:r>
            <a:r>
              <a:rPr lang="en-US" dirty="0" smtClean="0"/>
              <a:t>, processes such as </a:t>
            </a:r>
            <a:r>
              <a:rPr lang="en-US" i="1" dirty="0" smtClean="0"/>
              <a:t>sudden wilting</a:t>
            </a:r>
            <a:r>
              <a:rPr lang="en-US" dirty="0" smtClean="0"/>
              <a:t>, and independent continuants such as </a:t>
            </a:r>
            <a:r>
              <a:rPr lang="en-US" i="1" dirty="0" smtClean="0"/>
              <a:t>leaf lesion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386D85-E40C-7D49-9DDD-90D681A31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9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19B-4A9C-914B-A681-1687C759040A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15-26D7-9F44-98DE-05BC478B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19B-4A9C-914B-A681-1687C759040A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15-26D7-9F44-98DE-05BC478B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19B-4A9C-914B-A681-1687C759040A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15-26D7-9F44-98DE-05BC478B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9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19B-4A9C-914B-A681-1687C759040A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15-26D7-9F44-98DE-05BC478B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3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19B-4A9C-914B-A681-1687C759040A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15-26D7-9F44-98DE-05BC478B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0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19B-4A9C-914B-A681-1687C759040A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15-26D7-9F44-98DE-05BC478B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1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19B-4A9C-914B-A681-1687C759040A}" type="datetimeFigureOut">
              <a:rPr lang="en-US" smtClean="0"/>
              <a:t>5/13/13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15-26D7-9F44-98DE-05BC478B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19B-4A9C-914B-A681-1687C759040A}" type="datetimeFigureOut">
              <a:rPr lang="en-US" smtClean="0"/>
              <a:t>5/13/13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15-26D7-9F44-98DE-05BC478B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0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19B-4A9C-914B-A681-1687C759040A}" type="datetimeFigureOut">
              <a:rPr lang="en-US" smtClean="0"/>
              <a:t>5/13/13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15-26D7-9F44-98DE-05BC478B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1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19B-4A9C-914B-A681-1687C759040A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15-26D7-9F44-98DE-05BC478B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6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719B-4A9C-914B-A681-1687C759040A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15-26D7-9F44-98DE-05BC478B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719B-4A9C-914B-A681-1687C759040A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8F515-26D7-9F44-98DE-05BC478BD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87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A plant disease extension of the Infectious Disease </a:t>
            </a:r>
            <a:r>
              <a:rPr lang="en-US" b="1" dirty="0" smtClean="0"/>
              <a:t>Ontology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33422"/>
            <a:ext cx="7772399" cy="2365022"/>
          </a:xfrm>
        </p:spPr>
        <p:txBody>
          <a:bodyPr>
            <a:noAutofit/>
          </a:bodyPr>
          <a:lstStyle/>
          <a:p>
            <a:r>
              <a:rPr lang="en-US" sz="1800" dirty="0"/>
              <a:t>Ramona Walls</a:t>
            </a:r>
            <a:r>
              <a:rPr lang="en-US" sz="1800" baseline="30000" dirty="0"/>
              <a:t>1</a:t>
            </a:r>
            <a:r>
              <a:rPr lang="en-US" sz="1800" dirty="0"/>
              <a:t>, Barry Smith</a:t>
            </a:r>
            <a:r>
              <a:rPr lang="en-US" sz="1800" baseline="30000" dirty="0"/>
              <a:t>2</a:t>
            </a:r>
            <a:r>
              <a:rPr lang="en-US" sz="1800" dirty="0"/>
              <a:t>, Justin Elser</a:t>
            </a:r>
            <a:r>
              <a:rPr lang="en-US" sz="1800" baseline="30000" dirty="0"/>
              <a:t>3</a:t>
            </a:r>
            <a:r>
              <a:rPr lang="en-US" sz="1800" dirty="0"/>
              <a:t>, Albert Goldfain</a:t>
            </a:r>
            <a:r>
              <a:rPr lang="en-US" sz="1800" baseline="30000" dirty="0"/>
              <a:t>4</a:t>
            </a:r>
            <a:endParaRPr lang="en-US" sz="1800" i="1" dirty="0"/>
          </a:p>
          <a:p>
            <a:r>
              <a:rPr lang="en-US" sz="1800" dirty="0"/>
              <a:t>Dennis W. Stevenson</a:t>
            </a:r>
            <a:r>
              <a:rPr lang="en-US" sz="1800" baseline="30000" dirty="0"/>
              <a:t>1</a:t>
            </a:r>
            <a:r>
              <a:rPr lang="en-US" sz="1800" dirty="0"/>
              <a:t>, </a:t>
            </a:r>
            <a:r>
              <a:rPr lang="en-US" sz="1800" dirty="0" err="1"/>
              <a:t>Pankaj</a:t>
            </a:r>
            <a:r>
              <a:rPr lang="en-US" sz="1800" dirty="0"/>
              <a:t> </a:t>
            </a:r>
            <a:r>
              <a:rPr lang="en-US" sz="1800" dirty="0" smtClean="0"/>
              <a:t>Jaiswal</a:t>
            </a:r>
            <a:r>
              <a:rPr lang="en-US" sz="1800" baseline="30000" dirty="0" smtClean="0"/>
              <a:t>3</a:t>
            </a:r>
          </a:p>
          <a:p>
            <a:endParaRPr lang="en-US" sz="1600" dirty="0"/>
          </a:p>
          <a:p>
            <a:r>
              <a:rPr lang="en-GB" sz="1600" dirty="0"/>
              <a:t>1. New York Botanical Garden, Bronx, NY, USA, </a:t>
            </a:r>
            <a:endParaRPr lang="en-US" sz="1600" dirty="0"/>
          </a:p>
          <a:p>
            <a:r>
              <a:rPr lang="en-GB" sz="1600" dirty="0"/>
              <a:t>2. Department of Philosophy, University at Buffalo, Buffalo, NY, USA, </a:t>
            </a:r>
            <a:endParaRPr lang="en-US" sz="1600" dirty="0"/>
          </a:p>
          <a:p>
            <a:r>
              <a:rPr lang="en-GB" sz="1600" dirty="0"/>
              <a:t>3. Department of Botany and Plant Pathology, Oregon State University, Corvallis, OR, USA, </a:t>
            </a:r>
            <a:endParaRPr lang="en-US" sz="1600" dirty="0"/>
          </a:p>
          <a:p>
            <a:r>
              <a:rPr lang="en-GB" sz="1600" dirty="0"/>
              <a:t>4. Computer Science Department, Blue Highway, Inc., Syracuse, NY, USA</a:t>
            </a:r>
            <a:r>
              <a:rPr lang="en-US" sz="1600" dirty="0" smtClean="0">
                <a:effectLst/>
              </a:rPr>
              <a:t> </a:t>
            </a:r>
          </a:p>
          <a:p>
            <a:endParaRPr lang="en-US" sz="1600" dirty="0"/>
          </a:p>
          <a:p>
            <a:r>
              <a:rPr lang="en-US" sz="1800" dirty="0" smtClean="0"/>
              <a:t>With thanks to Lindsay </a:t>
            </a:r>
            <a:r>
              <a:rPr lang="en-US" sz="1800" dirty="0" err="1" smtClean="0"/>
              <a:t>Cowell</a:t>
            </a:r>
            <a:r>
              <a:rPr lang="en-US" sz="1800" dirty="0" smtClean="0"/>
              <a:t> (IDO), </a:t>
            </a:r>
            <a:r>
              <a:rPr lang="en-US" sz="1800" dirty="0" err="1"/>
              <a:t>Lol</a:t>
            </a:r>
            <a:r>
              <a:rPr lang="en-US" sz="1800" dirty="0"/>
              <a:t> </a:t>
            </a:r>
            <a:r>
              <a:rPr lang="en-US" sz="1800" dirty="0" smtClean="0"/>
              <a:t>Cooper (PO), and Laura </a:t>
            </a:r>
            <a:r>
              <a:rPr lang="en-US" sz="1800" dirty="0" err="1" smtClean="0"/>
              <a:t>Mooray</a:t>
            </a:r>
            <a:r>
              <a:rPr lang="en-US" sz="1800" dirty="0" smtClean="0"/>
              <a:t> (PO)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46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388" y="1206020"/>
            <a:ext cx="7878420" cy="4998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/>
              <a:t>P</a:t>
            </a:r>
            <a:r>
              <a:rPr lang="en-US" b="1" i="1" dirty="0" smtClean="0"/>
              <a:t>lant </a:t>
            </a:r>
            <a:r>
              <a:rPr lang="en-US" b="1" i="1" dirty="0"/>
              <a:t>disease </a:t>
            </a:r>
            <a:r>
              <a:rPr lang="en-US" b="1" i="1" dirty="0" smtClean="0"/>
              <a:t>symptom</a:t>
            </a:r>
            <a:r>
              <a:rPr lang="en-US" b="1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feature of a plant that is of the type that can be hypothesized to be involved in the realization of a plant disease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Comment</a:t>
            </a:r>
            <a:r>
              <a:rPr lang="en-US" dirty="0"/>
              <a:t>: Features include phenotypes such as </a:t>
            </a:r>
            <a:r>
              <a:rPr lang="en-US" i="1" dirty="0"/>
              <a:t>pale yellow leaf color</a:t>
            </a:r>
            <a:r>
              <a:rPr lang="en-US" dirty="0"/>
              <a:t>, processes such as </a:t>
            </a:r>
            <a:r>
              <a:rPr lang="en-US" i="1" dirty="0"/>
              <a:t>sudden wilting</a:t>
            </a:r>
            <a:r>
              <a:rPr lang="en-US" dirty="0"/>
              <a:t>, and independent continuants such as </a:t>
            </a:r>
            <a:r>
              <a:rPr lang="en-US" i="1" dirty="0"/>
              <a:t>leaf lesion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7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relations for the </a:t>
            </a:r>
            <a:r>
              <a:rPr lang="en-US" dirty="0" err="1" smtClean="0"/>
              <a:t>IDOPlant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err="1"/>
              <a:t>has_plant</a:t>
            </a:r>
            <a:r>
              <a:rPr lang="en-US" dirty="0"/>
              <a:t> </a:t>
            </a:r>
            <a:r>
              <a:rPr lang="en-US" dirty="0" err="1"/>
              <a:t>disease_symptom</a:t>
            </a:r>
            <a:r>
              <a:rPr lang="en-US" dirty="0"/>
              <a:t> (</a:t>
            </a:r>
            <a:r>
              <a:rPr lang="en-US" dirty="0" err="1"/>
              <a:t>IDOPlant</a:t>
            </a:r>
            <a:r>
              <a:rPr lang="en-US" dirty="0"/>
              <a:t>)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has_material_basis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(BFO)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has_infectious_agent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(IDO)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7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45686" y="5635857"/>
            <a:ext cx="1620409" cy="70788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PO:</a:t>
            </a:r>
          </a:p>
          <a:p>
            <a:pPr algn="ctr"/>
            <a:r>
              <a:rPr lang="en-US" sz="2000" dirty="0" smtClean="0"/>
              <a:t>vascular leaf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099012" y="5635857"/>
            <a:ext cx="1427831" cy="70788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PATO:</a:t>
            </a:r>
          </a:p>
          <a:p>
            <a:pPr algn="ctr"/>
            <a:r>
              <a:rPr lang="en-US" sz="2000" dirty="0" smtClean="0"/>
              <a:t>pale yellow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87354" y="4206388"/>
            <a:ext cx="1211658" cy="707886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</a:t>
            </a:r>
            <a:r>
              <a:rPr lang="en-US" sz="2000" dirty="0" smtClean="0"/>
              <a:t>O:</a:t>
            </a:r>
          </a:p>
          <a:p>
            <a:pPr algn="ctr"/>
            <a:r>
              <a:rPr lang="en-US" sz="2000" dirty="0" smtClean="0"/>
              <a:t>leaf color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3677038" y="2159951"/>
            <a:ext cx="1841148" cy="101566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IDOplant</a:t>
            </a:r>
            <a:r>
              <a:rPr lang="en-US" sz="2000" dirty="0" smtClean="0"/>
              <a:t>:</a:t>
            </a:r>
          </a:p>
          <a:p>
            <a:pPr algn="ctr"/>
            <a:r>
              <a:rPr lang="en-US" sz="2000" dirty="0" smtClean="0"/>
              <a:t>rice bacterial blight disease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45818" y="454113"/>
            <a:ext cx="1841148" cy="1015663"/>
          </a:xfrm>
          <a:prstGeom prst="rect">
            <a:avLst/>
          </a:prstGeom>
          <a:noFill/>
          <a:ln w="19050" cmpd="sng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IDOplant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plant bacterial disease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29456" y="423877"/>
            <a:ext cx="2268963" cy="1015663"/>
          </a:xfrm>
          <a:prstGeom prst="rect">
            <a:avLst/>
          </a:prstGeom>
          <a:noFill/>
          <a:ln w="19050" cmpd="sng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IDOplant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X.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orzyae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infected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Orzya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sativa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75641" y="3898611"/>
            <a:ext cx="2009957" cy="1015663"/>
          </a:xfrm>
          <a:prstGeom prst="rect">
            <a:avLst/>
          </a:prstGeom>
          <a:noFill/>
          <a:ln w="19050" cmpd="sng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IDOplant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algn="ctr"/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X.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</a:rPr>
              <a:t>orzyae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 infectious agent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Arrow Connector 26"/>
          <p:cNvCxnSpPr>
            <a:endCxn id="16" idx="0"/>
          </p:cNvCxnSpPr>
          <p:nvPr/>
        </p:nvCxnSpPr>
        <p:spPr>
          <a:xfrm flipH="1">
            <a:off x="4597612" y="1469776"/>
            <a:ext cx="2263581" cy="690175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175144" y="1469776"/>
            <a:ext cx="1912375" cy="690175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06192" y="3175614"/>
            <a:ext cx="1855001" cy="722997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408717" y="3175614"/>
            <a:ext cx="1678802" cy="103077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3" idx="0"/>
          </p:cNvCxnSpPr>
          <p:nvPr/>
        </p:nvCxnSpPr>
        <p:spPr>
          <a:xfrm>
            <a:off x="2686966" y="4914274"/>
            <a:ext cx="1125962" cy="7215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1" idx="0"/>
          </p:cNvCxnSpPr>
          <p:nvPr/>
        </p:nvCxnSpPr>
        <p:spPr>
          <a:xfrm flipH="1">
            <a:off x="1255891" y="4914274"/>
            <a:ext cx="919254" cy="72158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83722" y="5098940"/>
            <a:ext cx="138119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has_value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45818" y="5098940"/>
            <a:ext cx="138119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inheres_in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349012" y="3529279"/>
            <a:ext cx="306942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has_plant_disease_symptom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5593" y="3345162"/>
            <a:ext cx="2307726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has_infectious_agent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3701" y="1649361"/>
            <a:ext cx="138119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ubClassOf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06192" y="1649361"/>
            <a:ext cx="171836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has_disposition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07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has_plant_disease_symptom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Used to relate a plant disease to a </a:t>
            </a:r>
            <a:r>
              <a:rPr lang="en-US" dirty="0"/>
              <a:t>phenotype, process, or independent continuant that is evaluated to diagnose </a:t>
            </a:r>
            <a:r>
              <a:rPr lang="en-US" dirty="0" smtClean="0"/>
              <a:t>the disease.</a:t>
            </a:r>
          </a:p>
          <a:p>
            <a:pPr marL="0" indent="0">
              <a:buNone/>
            </a:pPr>
            <a:r>
              <a:rPr lang="en-US" dirty="0" smtClean="0"/>
              <a:t>e.g.: </a:t>
            </a:r>
            <a:r>
              <a:rPr lang="en-US" i="1" dirty="0" smtClean="0"/>
              <a:t>rice </a:t>
            </a:r>
            <a:r>
              <a:rPr lang="en-US" i="1" dirty="0"/>
              <a:t>bacterial leaf blight disease</a:t>
            </a:r>
            <a:r>
              <a:rPr lang="en-US" dirty="0"/>
              <a:t> </a:t>
            </a:r>
            <a:r>
              <a:rPr lang="en-US" i="1" dirty="0" err="1" smtClean="0"/>
              <a:t>has_plant_disease</a:t>
            </a:r>
            <a:r>
              <a:rPr lang="en-US" i="1" dirty="0" smtClean="0"/>
              <a:t> _symptom </a:t>
            </a:r>
            <a:r>
              <a:rPr lang="en-US" i="1" dirty="0"/>
              <a:t>leaf color pale </a:t>
            </a:r>
            <a:r>
              <a:rPr lang="en-US" i="1" dirty="0" smtClean="0"/>
              <a:t>yellow</a:t>
            </a:r>
            <a:endParaRPr lang="en-US" i="1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i="1" dirty="0"/>
              <a:t>P</a:t>
            </a:r>
            <a:r>
              <a:rPr lang="en-US" i="1" dirty="0" smtClean="0"/>
              <a:t>ale </a:t>
            </a:r>
            <a:r>
              <a:rPr lang="en-US" i="1" dirty="0"/>
              <a:t>yellow leaf color</a:t>
            </a:r>
            <a:r>
              <a:rPr lang="en-US" dirty="0"/>
              <a:t> is a plant disease symptom </a:t>
            </a:r>
            <a:r>
              <a:rPr lang="en-US" dirty="0" smtClean="0"/>
              <a:t>of </a:t>
            </a:r>
            <a:r>
              <a:rPr lang="en-US" i="1" dirty="0"/>
              <a:t>rice bacterial leaf blight </a:t>
            </a:r>
            <a:r>
              <a:rPr lang="en-US" i="1" dirty="0" smtClean="0"/>
              <a:t>disease.</a:t>
            </a:r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b="1" dirty="0"/>
              <a:t>does not mean </a:t>
            </a:r>
            <a:r>
              <a:rPr lang="en-US" dirty="0"/>
              <a:t>that every instance of </a:t>
            </a:r>
            <a:r>
              <a:rPr lang="en-US" i="1" dirty="0"/>
              <a:t>rice bacterial leaf blight disease </a:t>
            </a:r>
            <a:r>
              <a:rPr lang="en-US" dirty="0"/>
              <a:t>has pale yellow leaves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500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1094871" y="1872637"/>
            <a:ext cx="4598460" cy="328524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644616" y="4828404"/>
            <a:ext cx="2535447" cy="16312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Plant Ontology - </a:t>
            </a:r>
            <a:r>
              <a:rPr lang="en-US" dirty="0" err="1" smtClean="0"/>
              <a:t>po.owl</a:t>
            </a:r>
            <a:endParaRPr lang="en-US" dirty="0" smtClean="0"/>
          </a:p>
          <a:p>
            <a:endParaRPr lang="en-US" sz="1200" dirty="0" smtClean="0"/>
          </a:p>
          <a:p>
            <a:r>
              <a:rPr lang="pl-PL" sz="1000" dirty="0">
                <a:latin typeface="Courier"/>
                <a:cs typeface="Courier"/>
              </a:rPr>
              <a:t>&lt;?</a:t>
            </a:r>
            <a:r>
              <a:rPr lang="pl-PL" sz="1000" dirty="0" err="1">
                <a:latin typeface="Courier"/>
                <a:cs typeface="Courier"/>
              </a:rPr>
              <a:t>xml</a:t>
            </a:r>
            <a:r>
              <a:rPr lang="pl-PL" sz="1000" dirty="0">
                <a:latin typeface="Courier"/>
                <a:cs typeface="Courier"/>
              </a:rPr>
              <a:t> version="1.0"?&gt; &lt;</a:t>
            </a:r>
            <a:r>
              <a:rPr lang="pl-PL" sz="1000" dirty="0" err="1">
                <a:latin typeface="Courier"/>
                <a:cs typeface="Courier"/>
              </a:rPr>
              <a:t>rdf:RDF</a:t>
            </a:r>
            <a:r>
              <a:rPr lang="pl-PL" sz="1000" dirty="0">
                <a:latin typeface="Courier"/>
                <a:cs typeface="Courier"/>
              </a:rPr>
              <a:t> </a:t>
            </a:r>
            <a:r>
              <a:rPr lang="pl-PL" sz="1000" dirty="0" err="1">
                <a:latin typeface="Courier"/>
                <a:cs typeface="Courier"/>
              </a:rPr>
              <a:t>xmlns</a:t>
            </a:r>
            <a:r>
              <a:rPr lang="pl-PL" sz="1000" dirty="0">
                <a:latin typeface="Courier"/>
                <a:cs typeface="Courier"/>
              </a:rPr>
              <a:t>="http://</a:t>
            </a:r>
            <a:r>
              <a:rPr lang="pl-PL" sz="1000" dirty="0" err="1">
                <a:latin typeface="Courier"/>
                <a:cs typeface="Courier"/>
              </a:rPr>
              <a:t>purl.obolibrary.org</a:t>
            </a:r>
            <a:r>
              <a:rPr lang="pl-PL" sz="1000" dirty="0">
                <a:latin typeface="Courier"/>
                <a:cs typeface="Courier"/>
              </a:rPr>
              <a:t>/</a:t>
            </a:r>
            <a:r>
              <a:rPr lang="pl-PL" sz="1000" dirty="0" err="1">
                <a:latin typeface="Courier"/>
                <a:cs typeface="Courier"/>
              </a:rPr>
              <a:t>obo</a:t>
            </a:r>
            <a:r>
              <a:rPr lang="pl-PL" sz="1000" dirty="0">
                <a:latin typeface="Courier"/>
                <a:cs typeface="Courier"/>
              </a:rPr>
              <a:t>/</a:t>
            </a:r>
            <a:r>
              <a:rPr lang="pl-PL" sz="1000" dirty="0" err="1">
                <a:latin typeface="Courier"/>
                <a:cs typeface="Courier"/>
              </a:rPr>
              <a:t>po.owl</a:t>
            </a:r>
            <a:r>
              <a:rPr lang="pl-PL" sz="1000" dirty="0">
                <a:latin typeface="Courier"/>
                <a:cs typeface="Courier"/>
              </a:rPr>
              <a:t>#" </a:t>
            </a:r>
            <a:r>
              <a:rPr lang="pl-PL" sz="1000" dirty="0" err="1">
                <a:latin typeface="Courier"/>
                <a:cs typeface="Courier"/>
              </a:rPr>
              <a:t>xml:base</a:t>
            </a:r>
            <a:r>
              <a:rPr lang="pl-PL" sz="1000" dirty="0" smtClean="0">
                <a:latin typeface="Courier"/>
                <a:cs typeface="Courier"/>
              </a:rPr>
              <a:t>="http</a:t>
            </a:r>
            <a:r>
              <a:rPr lang="pl-PL" sz="1000" dirty="0">
                <a:latin typeface="Courier"/>
                <a:cs typeface="Courier"/>
              </a:rPr>
              <a:t>://</a:t>
            </a:r>
            <a:r>
              <a:rPr lang="pl-PL" sz="1000" dirty="0" err="1">
                <a:latin typeface="Courier"/>
                <a:cs typeface="Courier"/>
              </a:rPr>
              <a:t>purl.obolibrary.org</a:t>
            </a:r>
            <a:r>
              <a:rPr lang="pl-PL" sz="1000" dirty="0">
                <a:latin typeface="Courier"/>
                <a:cs typeface="Courier"/>
              </a:rPr>
              <a:t>/</a:t>
            </a:r>
            <a:r>
              <a:rPr lang="pl-PL" sz="1000" dirty="0" err="1">
                <a:latin typeface="Courier"/>
                <a:cs typeface="Courier"/>
              </a:rPr>
              <a:t>obo</a:t>
            </a:r>
            <a:r>
              <a:rPr lang="pl-PL" sz="1000" dirty="0">
                <a:latin typeface="Courier"/>
                <a:cs typeface="Courier"/>
              </a:rPr>
              <a:t>/</a:t>
            </a:r>
            <a:r>
              <a:rPr lang="pl-PL" sz="1000" dirty="0" err="1" smtClean="0">
                <a:latin typeface="Courier"/>
                <a:cs typeface="Courier"/>
              </a:rPr>
              <a:t>po.owl</a:t>
            </a:r>
            <a:r>
              <a:rPr lang="pl-PL" sz="1000" dirty="0" smtClean="0">
                <a:latin typeface="Courier"/>
                <a:cs typeface="Courier"/>
              </a:rPr>
              <a:t>”</a:t>
            </a:r>
          </a:p>
          <a:p>
            <a:r>
              <a:rPr lang="pl-PL" sz="1000" dirty="0" smtClean="0">
                <a:latin typeface="Courier"/>
                <a:cs typeface="Courier"/>
              </a:rPr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636" y="4617706"/>
            <a:ext cx="2360269" cy="16312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IDOplant</a:t>
            </a:r>
            <a:r>
              <a:rPr lang="en-US" dirty="0" smtClean="0"/>
              <a:t>- </a:t>
            </a:r>
            <a:r>
              <a:rPr lang="en-US" dirty="0" err="1" smtClean="0"/>
              <a:t>idoplant.owl</a:t>
            </a:r>
            <a:endParaRPr lang="en-US" dirty="0" smtClean="0"/>
          </a:p>
          <a:p>
            <a:endParaRPr lang="en-US" sz="1200" dirty="0" smtClean="0"/>
          </a:p>
          <a:p>
            <a:r>
              <a:rPr lang="en-US" sz="1000" dirty="0" smtClean="0"/>
              <a:t>&lt;?xml version="1.0"?&gt; &lt;!DOCTYPE </a:t>
            </a:r>
            <a:r>
              <a:rPr lang="en-US" sz="1000" dirty="0" err="1" smtClean="0"/>
              <a:t>rdf:RDF</a:t>
            </a:r>
            <a:r>
              <a:rPr lang="en-US" sz="1000" dirty="0" smtClean="0"/>
              <a:t> [ &lt;!ENTITY owl "http://www.w3.org/2002/07/owl#" &gt; &lt;!ENTITY obo "http://</a:t>
            </a:r>
            <a:r>
              <a:rPr lang="en-US" sz="1000" dirty="0" err="1" smtClean="0"/>
              <a:t>purl.obolibrary.org</a:t>
            </a:r>
            <a:r>
              <a:rPr lang="en-US" sz="1000" dirty="0" smtClean="0"/>
              <a:t>/obo/" &gt; &lt;!ENTITY OBO_REL "http://</a:t>
            </a:r>
            <a:r>
              <a:rPr lang="en-US" sz="1000" dirty="0" err="1" smtClean="0"/>
              <a:t>purl.org</a:t>
            </a:r>
            <a:r>
              <a:rPr lang="en-US" sz="1000" dirty="0" smtClean="0"/>
              <a:t>/obo/owl/</a:t>
            </a:r>
          </a:p>
          <a:p>
            <a:r>
              <a:rPr lang="en-US" sz="1000" dirty="0" smtClean="0">
                <a:latin typeface="Courier"/>
                <a:cs typeface="Courier"/>
              </a:rPr>
              <a:t>...</a:t>
            </a:r>
            <a:endParaRPr lang="en-US" sz="1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6392" y="5157879"/>
            <a:ext cx="2579243" cy="163121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Trait </a:t>
            </a:r>
            <a:r>
              <a:rPr lang="en-US" dirty="0" err="1" smtClean="0"/>
              <a:t>Ontllogy</a:t>
            </a:r>
            <a:r>
              <a:rPr lang="en-US" dirty="0" smtClean="0"/>
              <a:t> - </a:t>
            </a:r>
            <a:r>
              <a:rPr lang="en-US" dirty="0" err="1" smtClean="0"/>
              <a:t>to.owl</a:t>
            </a:r>
            <a:endParaRPr lang="en-US" dirty="0" smtClean="0"/>
          </a:p>
          <a:p>
            <a:endParaRPr lang="en-US" sz="1200" dirty="0" smtClean="0"/>
          </a:p>
          <a:p>
            <a:r>
              <a:rPr lang="en-US" sz="1000" dirty="0" smtClean="0"/>
              <a:t>&lt;?xml version="1.0"?&gt; &lt;!DOCTYPE </a:t>
            </a:r>
            <a:r>
              <a:rPr lang="en-US" sz="1000" dirty="0" err="1" smtClean="0"/>
              <a:t>rdf:RDF</a:t>
            </a:r>
            <a:r>
              <a:rPr lang="en-US" sz="1000" dirty="0" smtClean="0"/>
              <a:t> [ &lt;!ENTITY owl "http://www.w3.org/2002/07/owl#" &gt; &lt;!ENTITY obo "http://</a:t>
            </a:r>
            <a:r>
              <a:rPr lang="en-US" sz="1000" dirty="0" err="1" smtClean="0"/>
              <a:t>purl.obolibrary.org</a:t>
            </a:r>
            <a:r>
              <a:rPr lang="en-US" sz="1000" dirty="0" smtClean="0"/>
              <a:t>/obo/" &gt; &lt;!ENTITY OBO_REL "http://</a:t>
            </a:r>
            <a:r>
              <a:rPr lang="en-US" sz="1000" dirty="0" err="1" smtClean="0"/>
              <a:t>purl.org</a:t>
            </a:r>
            <a:r>
              <a:rPr lang="en-US" sz="1000" dirty="0" smtClean="0"/>
              <a:t>/obo/owl/OBO_REL#" &gt; &lt;!ENTITY </a:t>
            </a:r>
            <a:r>
              <a:rPr lang="en-US" sz="1000" dirty="0" err="1" smtClean="0"/>
              <a:t>xsd</a:t>
            </a:r>
            <a:r>
              <a:rPr lang="en-US" sz="1000" dirty="0" smtClean="0"/>
              <a:t> "http://</a:t>
            </a:r>
          </a:p>
          <a:p>
            <a:r>
              <a:rPr lang="en-US" sz="1000" dirty="0" smtClean="0">
                <a:latin typeface="Courier"/>
                <a:cs typeface="Courier"/>
              </a:rPr>
              <a:t>.</a:t>
            </a:r>
            <a:r>
              <a:rPr lang="en-US" sz="1000" dirty="0">
                <a:latin typeface="Courier"/>
                <a:cs typeface="Courier"/>
              </a:rPr>
              <a:t>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956" y="302977"/>
            <a:ext cx="8370292" cy="15696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IDOplant</a:t>
            </a:r>
            <a:r>
              <a:rPr lang="en-US" dirty="0" smtClean="0"/>
              <a:t> cross product importer – x-</a:t>
            </a:r>
            <a:r>
              <a:rPr lang="en-US" dirty="0" err="1" smtClean="0"/>
              <a:t>disease_phenotype_importer.owl</a:t>
            </a:r>
            <a:endParaRPr lang="en-US" dirty="0" smtClean="0"/>
          </a:p>
          <a:p>
            <a:endParaRPr lang="en-US" sz="1200" dirty="0" smtClean="0">
              <a:latin typeface="Courier"/>
              <a:cs typeface="Courier"/>
            </a:endParaRPr>
          </a:p>
          <a:p>
            <a:r>
              <a:rPr lang="en-US" sz="1100" dirty="0">
                <a:latin typeface="Courier"/>
                <a:cs typeface="Courier"/>
              </a:rPr>
              <a:t>&lt;</a:t>
            </a:r>
            <a:r>
              <a:rPr lang="en-US" sz="1100" dirty="0" err="1">
                <a:latin typeface="Courier"/>
                <a:cs typeface="Courier"/>
              </a:rPr>
              <a:t>owl:Ontology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rdf:about</a:t>
            </a:r>
            <a:r>
              <a:rPr lang="en-US" sz="1100" dirty="0">
                <a:latin typeface="Courier"/>
                <a:cs typeface="Courier"/>
              </a:rPr>
              <a:t>="http://purl.obolibrary.org/obo/go/extensions/x</a:t>
            </a:r>
            <a:r>
              <a:rPr lang="en-US" sz="1100" dirty="0" smtClean="0">
                <a:latin typeface="Courier"/>
                <a:cs typeface="Courier"/>
              </a:rPr>
              <a:t>-idoplant-</a:t>
            </a:r>
            <a:r>
              <a:rPr lang="en-US" sz="1100" dirty="0">
                <a:latin typeface="Courier"/>
                <a:cs typeface="Courier"/>
              </a:rPr>
              <a:t>importer.owl"&gt; 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&lt;</a:t>
            </a:r>
            <a:r>
              <a:rPr lang="en-US" sz="1100" dirty="0" err="1">
                <a:latin typeface="Courier"/>
                <a:cs typeface="Courier"/>
              </a:rPr>
              <a:t>owl:imports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rdf:resource</a:t>
            </a:r>
            <a:r>
              <a:rPr lang="en-US" sz="1100" dirty="0">
                <a:latin typeface="Courier"/>
                <a:cs typeface="Courier"/>
              </a:rPr>
              <a:t>="http://purl.obolibrary.org/obo</a:t>
            </a:r>
            <a:r>
              <a:rPr lang="en-US" sz="1100" dirty="0" smtClean="0">
                <a:latin typeface="Courier"/>
                <a:cs typeface="Courier"/>
              </a:rPr>
              <a:t>/idoplant.owl</a:t>
            </a:r>
            <a:r>
              <a:rPr lang="en-US" sz="1100" dirty="0">
                <a:latin typeface="Courier"/>
                <a:cs typeface="Courier"/>
              </a:rPr>
              <a:t>"/&gt; 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&lt;</a:t>
            </a:r>
            <a:r>
              <a:rPr lang="en-US" sz="1100" dirty="0" err="1">
                <a:latin typeface="Courier"/>
                <a:cs typeface="Courier"/>
              </a:rPr>
              <a:t>owl:imports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rdf:resource</a:t>
            </a:r>
            <a:r>
              <a:rPr lang="en-US" sz="1100" dirty="0">
                <a:latin typeface="Courier"/>
                <a:cs typeface="Courier"/>
              </a:rPr>
              <a:t>="http://purl.obolibrary.org/obo</a:t>
            </a:r>
            <a:r>
              <a:rPr lang="en-US" sz="1100" dirty="0" smtClean="0">
                <a:latin typeface="Courier"/>
                <a:cs typeface="Courier"/>
              </a:rPr>
              <a:t>/po.owl</a:t>
            </a:r>
            <a:r>
              <a:rPr lang="en-US" sz="1100" dirty="0">
                <a:latin typeface="Courier"/>
                <a:cs typeface="Courier"/>
              </a:rPr>
              <a:t>"/&gt; 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&lt;</a:t>
            </a:r>
            <a:r>
              <a:rPr lang="en-US" sz="1100" dirty="0" err="1">
                <a:latin typeface="Courier"/>
                <a:cs typeface="Courier"/>
              </a:rPr>
              <a:t>owl:imports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rdf:resource</a:t>
            </a:r>
            <a:r>
              <a:rPr lang="en-US" sz="1100" dirty="0">
                <a:latin typeface="Courier"/>
                <a:cs typeface="Courier"/>
              </a:rPr>
              <a:t>="http://purl.obolibrary.org/obo</a:t>
            </a:r>
            <a:r>
              <a:rPr lang="en-US" sz="1100" dirty="0" smtClean="0">
                <a:latin typeface="Courier"/>
                <a:cs typeface="Courier"/>
              </a:rPr>
              <a:t>/to.owl</a:t>
            </a:r>
            <a:r>
              <a:rPr lang="en-US" sz="1100" dirty="0">
                <a:latin typeface="Courier"/>
                <a:cs typeface="Courier"/>
              </a:rPr>
              <a:t>"/&gt; </a:t>
            </a:r>
            <a:endParaRPr lang="en-US" sz="1100" dirty="0" smtClean="0">
              <a:latin typeface="Courier"/>
              <a:cs typeface="Courier"/>
            </a:endParaRPr>
          </a:p>
          <a:p>
            <a:r>
              <a:rPr lang="en-US" sz="1100" dirty="0" smtClean="0">
                <a:latin typeface="Courier"/>
                <a:cs typeface="Courier"/>
              </a:rPr>
              <a:t>&lt;</a:t>
            </a:r>
            <a:r>
              <a:rPr lang="en-US" sz="1100" dirty="0" err="1">
                <a:latin typeface="Courier"/>
                <a:cs typeface="Courier"/>
              </a:rPr>
              <a:t>owl:imports</a:t>
            </a:r>
            <a:r>
              <a:rPr lang="en-US" sz="1100" dirty="0">
                <a:latin typeface="Courier"/>
                <a:cs typeface="Courier"/>
              </a:rPr>
              <a:t> </a:t>
            </a:r>
            <a:r>
              <a:rPr lang="en-US" sz="1100" dirty="0" err="1">
                <a:latin typeface="Courier"/>
                <a:cs typeface="Courier"/>
              </a:rPr>
              <a:t>rdf:resource</a:t>
            </a:r>
            <a:r>
              <a:rPr lang="en-US" sz="1100" dirty="0" smtClean="0">
                <a:latin typeface="Courier"/>
                <a:cs typeface="Courier"/>
              </a:rPr>
              <a:t>="http</a:t>
            </a:r>
            <a:r>
              <a:rPr lang="en-US" sz="1100" dirty="0">
                <a:latin typeface="Courier"/>
                <a:cs typeface="Courier"/>
              </a:rPr>
              <a:t>://purl.obolibrary.org/obo</a:t>
            </a:r>
            <a:r>
              <a:rPr lang="en-US" sz="1100" dirty="0" smtClean="0">
                <a:latin typeface="Courier"/>
                <a:cs typeface="Courier"/>
              </a:rPr>
              <a:t>/idoplant/</a:t>
            </a:r>
            <a:r>
              <a:rPr lang="en-US" sz="1100" dirty="0">
                <a:latin typeface="Courier"/>
                <a:cs typeface="Courier"/>
              </a:rPr>
              <a:t>extensions/x</a:t>
            </a:r>
            <a:r>
              <a:rPr lang="en-US" sz="1100" dirty="0" smtClean="0">
                <a:latin typeface="Courier"/>
                <a:cs typeface="Courier"/>
              </a:rPr>
              <a:t>-idoplant.owl</a:t>
            </a:r>
            <a:r>
              <a:rPr lang="en-US" sz="1100" dirty="0">
                <a:latin typeface="Courier"/>
                <a:cs typeface="Courier"/>
              </a:rPr>
              <a:t>"/</a:t>
            </a:r>
            <a:r>
              <a:rPr lang="en-US" sz="1100" dirty="0" smtClean="0">
                <a:latin typeface="Courier"/>
                <a:cs typeface="Courier"/>
              </a:rPr>
              <a:t>&gt;</a:t>
            </a:r>
          </a:p>
          <a:p>
            <a:r>
              <a:rPr lang="en-US" sz="1100" dirty="0" smtClean="0">
                <a:latin typeface="Courier"/>
                <a:cs typeface="Courier"/>
              </a:rPr>
              <a:t> </a:t>
            </a:r>
            <a:r>
              <a:rPr lang="en-US" sz="1100" dirty="0">
                <a:latin typeface="Courier"/>
                <a:cs typeface="Courier"/>
              </a:rPr>
              <a:t>&lt;/</a:t>
            </a:r>
            <a:r>
              <a:rPr lang="en-US" sz="1100" dirty="0" err="1">
                <a:latin typeface="Courier"/>
                <a:cs typeface="Courier"/>
              </a:rPr>
              <a:t>owl:Ontology</a:t>
            </a:r>
            <a:r>
              <a:rPr lang="en-US" sz="1100" dirty="0" smtClean="0">
                <a:latin typeface="Courier"/>
                <a:cs typeface="Courier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81673" y="2014616"/>
            <a:ext cx="3941537" cy="138499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IDOplant</a:t>
            </a:r>
            <a:r>
              <a:rPr lang="en-US" dirty="0" smtClean="0"/>
              <a:t> cross products - x-</a:t>
            </a:r>
            <a:r>
              <a:rPr lang="en-US" dirty="0" err="1" smtClean="0"/>
              <a:t>idoplant.owl</a:t>
            </a:r>
            <a:endParaRPr lang="en-US" dirty="0" smtClean="0"/>
          </a:p>
          <a:p>
            <a:endParaRPr lang="en-US" sz="1100" dirty="0">
              <a:latin typeface="Courier"/>
              <a:cs typeface="Courier"/>
            </a:endParaRPr>
          </a:p>
          <a:p>
            <a:r>
              <a:rPr lang="pl-PL" sz="1100" dirty="0">
                <a:latin typeface="Courier"/>
                <a:cs typeface="Courier"/>
              </a:rPr>
              <a:t>&lt;?</a:t>
            </a:r>
            <a:r>
              <a:rPr lang="pl-PL" sz="1100" dirty="0" err="1">
                <a:latin typeface="Courier"/>
                <a:cs typeface="Courier"/>
              </a:rPr>
              <a:t>xml</a:t>
            </a:r>
            <a:r>
              <a:rPr lang="pl-PL" sz="1100" dirty="0">
                <a:latin typeface="Courier"/>
                <a:cs typeface="Courier"/>
              </a:rPr>
              <a:t> version="1.0"?&gt; &lt;!DOCTYPE </a:t>
            </a:r>
            <a:r>
              <a:rPr lang="pl-PL" sz="1100" dirty="0" err="1">
                <a:latin typeface="Courier"/>
                <a:cs typeface="Courier"/>
              </a:rPr>
              <a:t>rdf:RDF</a:t>
            </a:r>
            <a:r>
              <a:rPr lang="pl-PL" sz="1100" dirty="0">
                <a:latin typeface="Courier"/>
                <a:cs typeface="Courier"/>
              </a:rPr>
              <a:t> [ &lt;!ENTITY </a:t>
            </a:r>
            <a:r>
              <a:rPr lang="pl-PL" sz="1100" dirty="0" err="1">
                <a:latin typeface="Courier"/>
                <a:cs typeface="Courier"/>
              </a:rPr>
              <a:t>owl</a:t>
            </a:r>
            <a:r>
              <a:rPr lang="pl-PL" sz="1100" dirty="0">
                <a:latin typeface="Courier"/>
                <a:cs typeface="Courier"/>
              </a:rPr>
              <a:t> </a:t>
            </a:r>
            <a:r>
              <a:rPr lang="pl-PL" sz="1100" dirty="0" smtClean="0">
                <a:latin typeface="Courier"/>
                <a:cs typeface="Courier"/>
              </a:rPr>
              <a:t>"http</a:t>
            </a:r>
            <a:r>
              <a:rPr lang="pl-PL" sz="1100" dirty="0">
                <a:latin typeface="Courier"/>
                <a:cs typeface="Courier"/>
              </a:rPr>
              <a:t>://www.w3.org/2002/07/</a:t>
            </a:r>
            <a:r>
              <a:rPr lang="pl-PL" sz="1100" dirty="0" err="1">
                <a:latin typeface="Courier"/>
                <a:cs typeface="Courier"/>
              </a:rPr>
              <a:t>owl</a:t>
            </a:r>
            <a:r>
              <a:rPr lang="pl-PL" sz="1100" dirty="0" smtClean="0">
                <a:latin typeface="Courier"/>
                <a:cs typeface="Courier"/>
              </a:rPr>
              <a:t>#" </a:t>
            </a:r>
          </a:p>
          <a:p>
            <a:r>
              <a:rPr lang="pl-PL" sz="1100" dirty="0" smtClean="0">
                <a:latin typeface="Courier"/>
                <a:cs typeface="Courier"/>
              </a:rPr>
              <a:t>&lt;</a:t>
            </a:r>
            <a:r>
              <a:rPr lang="pl-PL" sz="1100" dirty="0">
                <a:latin typeface="Courier"/>
                <a:cs typeface="Courier"/>
              </a:rPr>
              <a:t>!ENTITY x-plant-</a:t>
            </a:r>
            <a:r>
              <a:rPr lang="pl-PL" sz="1100" dirty="0" err="1">
                <a:latin typeface="Courier"/>
                <a:cs typeface="Courier"/>
              </a:rPr>
              <a:t>anatomy</a:t>
            </a:r>
            <a:r>
              <a:rPr lang="pl-PL" sz="1100" dirty="0">
                <a:latin typeface="Courier"/>
                <a:cs typeface="Courier"/>
              </a:rPr>
              <a:t> "http://</a:t>
            </a:r>
            <a:r>
              <a:rPr lang="pl-PL" sz="1100" dirty="0" err="1">
                <a:latin typeface="Courier"/>
                <a:cs typeface="Courier"/>
              </a:rPr>
              <a:t>purl.obolibrary.org</a:t>
            </a:r>
            <a:r>
              <a:rPr lang="pl-PL" sz="1100" dirty="0">
                <a:latin typeface="Courier"/>
                <a:cs typeface="Courier"/>
              </a:rPr>
              <a:t>/</a:t>
            </a:r>
            <a:r>
              <a:rPr lang="pl-PL" sz="1100" dirty="0" err="1">
                <a:latin typeface="Courier"/>
                <a:cs typeface="Courier"/>
              </a:rPr>
              <a:t>obo</a:t>
            </a:r>
            <a:r>
              <a:rPr lang="pl-PL" sz="1100" dirty="0">
                <a:latin typeface="Courier"/>
                <a:cs typeface="Courier"/>
              </a:rPr>
              <a:t>/</a:t>
            </a:r>
            <a:r>
              <a:rPr lang="pl-PL" sz="1100" dirty="0" err="1">
                <a:latin typeface="Courier"/>
                <a:cs typeface="Courier"/>
              </a:rPr>
              <a:t>extensions</a:t>
            </a:r>
            <a:r>
              <a:rPr lang="pl-PL" sz="1100" dirty="0" smtClean="0">
                <a:latin typeface="Courier"/>
                <a:cs typeface="Courier"/>
              </a:rPr>
              <a:t>/x-</a:t>
            </a:r>
            <a:r>
              <a:rPr lang="pl-PL" sz="1100" dirty="0" err="1" smtClean="0">
                <a:latin typeface="Courier"/>
                <a:cs typeface="Courier"/>
              </a:rPr>
              <a:t>idoplant</a:t>
            </a:r>
            <a:r>
              <a:rPr lang="pl-PL" sz="1100" dirty="0" smtClean="0">
                <a:latin typeface="Courier"/>
                <a:cs typeface="Courier"/>
              </a:rPr>
              <a:t>#</a:t>
            </a:r>
            <a:r>
              <a:rPr lang="pl-PL" sz="1100" dirty="0">
                <a:latin typeface="Courier"/>
                <a:cs typeface="Courier"/>
              </a:rPr>
              <a:t>" &gt; ]&gt; </a:t>
            </a:r>
            <a:r>
              <a:rPr lang="pl-PL" sz="1100" dirty="0" smtClean="0">
                <a:latin typeface="Courier"/>
                <a:cs typeface="Courier"/>
              </a:rPr>
              <a:t>...</a:t>
            </a:r>
            <a:endParaRPr lang="en-US" sz="1100" dirty="0">
              <a:latin typeface="Courier"/>
              <a:cs typeface="Courier"/>
            </a:endParaRPr>
          </a:p>
        </p:txBody>
      </p:sp>
      <p:cxnSp>
        <p:nvCxnSpPr>
          <p:cNvPr id="10" name="Straight Arrow Connector 9"/>
          <p:cNvCxnSpPr>
            <a:endCxn id="4" idx="0"/>
          </p:cNvCxnSpPr>
          <p:nvPr/>
        </p:nvCxnSpPr>
        <p:spPr>
          <a:xfrm>
            <a:off x="1094871" y="1872637"/>
            <a:ext cx="235900" cy="274506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94871" y="1872637"/>
            <a:ext cx="2131350" cy="295576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94871" y="1872637"/>
            <a:ext cx="3386802" cy="52164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93711" y="3506151"/>
            <a:ext cx="3941537" cy="121571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Phenotypic Quality Ontology - </a:t>
            </a:r>
            <a:r>
              <a:rPr lang="en-US" dirty="0" err="1" smtClean="0"/>
              <a:t>pato.owl</a:t>
            </a:r>
            <a:endParaRPr lang="en-US" dirty="0" smtClean="0"/>
          </a:p>
          <a:p>
            <a:r>
              <a:rPr lang="en-US" sz="1100" dirty="0"/>
              <a:t>&lt;?xml version="1.0"?&gt; &lt;!DOCTYPE </a:t>
            </a:r>
            <a:r>
              <a:rPr lang="en-US" sz="1100" dirty="0" err="1"/>
              <a:t>rdf:RDF</a:t>
            </a:r>
            <a:r>
              <a:rPr lang="en-US" sz="1100" dirty="0"/>
              <a:t> [ &lt;!ENTITY owl "http://www.w3.org/2002/07/owl#" &gt; &lt;!ENTITY obo "http://</a:t>
            </a:r>
            <a:r>
              <a:rPr lang="en-US" sz="1100" dirty="0" err="1"/>
              <a:t>purl.obolibrary.org</a:t>
            </a:r>
            <a:r>
              <a:rPr lang="en-US" sz="1100" dirty="0"/>
              <a:t>/obo/" &gt; &lt;!ENTITY OBO_REL "http://</a:t>
            </a:r>
            <a:r>
              <a:rPr lang="en-US" sz="1100" dirty="0" err="1"/>
              <a:t>purl.org</a:t>
            </a:r>
            <a:r>
              <a:rPr lang="en-US" sz="1100" dirty="0"/>
              <a:t>/obo/owl/OBO_REL#" &gt; &lt;!ENTITY </a:t>
            </a:r>
            <a:r>
              <a:rPr lang="en-US" sz="1100" dirty="0" err="1"/>
              <a:t>xsd</a:t>
            </a:r>
            <a:r>
              <a:rPr lang="en-US" sz="1100" dirty="0"/>
              <a:t> "http://</a:t>
            </a:r>
          </a:p>
          <a:p>
            <a:r>
              <a:rPr lang="pl-PL" sz="1100" dirty="0" smtClean="0">
                <a:latin typeface="Courier"/>
                <a:cs typeface="Courier"/>
              </a:rPr>
              <a:t>...</a:t>
            </a:r>
            <a:endParaRPr lang="en-US" sz="1100" dirty="0">
              <a:latin typeface="Courier"/>
              <a:cs typeface="Courier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94871" y="1872637"/>
            <a:ext cx="3698840" cy="20253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36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Plant infectious diseases can be modeled using the general IDO format</a:t>
            </a:r>
          </a:p>
          <a:p>
            <a:pPr lvl="1"/>
            <a:r>
              <a:rPr lang="en-US" dirty="0" smtClean="0"/>
              <a:t>creates potential for translational research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Plant Phenotype and Stress Ontology framework allows for complex modeling of across ontologies</a:t>
            </a:r>
          </a:p>
          <a:p>
            <a:pPr lvl="1"/>
            <a:r>
              <a:rPr lang="en-US" dirty="0" smtClean="0"/>
              <a:t>needs a user-friendly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2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234530" cy="39228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743" y="1817179"/>
            <a:ext cx="5312257" cy="38400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88000" y="5722193"/>
            <a:ext cx="355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udden oak death</a:t>
            </a:r>
          </a:p>
          <a:p>
            <a:r>
              <a:rPr lang="en-US" sz="2400" i="1" dirty="0" err="1"/>
              <a:t>Phytophthora</a:t>
            </a:r>
            <a:r>
              <a:rPr lang="en-US" sz="2400" i="1" dirty="0"/>
              <a:t> </a:t>
            </a:r>
            <a:r>
              <a:rPr lang="en-US" sz="2400" i="1" dirty="0" err="1"/>
              <a:t>ramorum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80620" y="4089988"/>
            <a:ext cx="2331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Corn smut</a:t>
            </a:r>
          </a:p>
          <a:p>
            <a:r>
              <a:rPr lang="tr-TR" sz="2400" i="1" dirty="0" err="1"/>
              <a:t>Ustilago</a:t>
            </a:r>
            <a:r>
              <a:rPr lang="tr-TR" sz="2400" i="1" dirty="0"/>
              <a:t> </a:t>
            </a:r>
            <a:r>
              <a:rPr lang="tr-TR" sz="2400" i="1" dirty="0" err="1"/>
              <a:t>maydis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924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891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Traditional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4362" y="1357313"/>
            <a:ext cx="8072438" cy="4927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Plant disease: </a:t>
            </a:r>
            <a:r>
              <a:rPr lang="en-US" dirty="0" smtClean="0"/>
              <a:t>A </a:t>
            </a:r>
            <a:r>
              <a:rPr lang="en-US" dirty="0"/>
              <a:t>deviation from normal physiological functioning that is harmful to a </a:t>
            </a:r>
            <a:r>
              <a:rPr lang="en-US" dirty="0" smtClean="0"/>
              <a:t>plant.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Plant </a:t>
            </a:r>
            <a:r>
              <a:rPr lang="en-US" b="1" dirty="0" smtClean="0"/>
              <a:t>infectious disease: </a:t>
            </a:r>
            <a:r>
              <a:rPr lang="en-US" dirty="0" smtClean="0"/>
              <a:t>A plant disease caused by an infectious agent (bacteria, fungus, virus)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Abiotic </a:t>
            </a:r>
            <a:r>
              <a:rPr lang="en-US" b="1" dirty="0" smtClean="0"/>
              <a:t>(non</a:t>
            </a:r>
            <a:r>
              <a:rPr lang="en-US" b="1" dirty="0"/>
              <a:t>-</a:t>
            </a:r>
            <a:r>
              <a:rPr lang="en-US" b="1" dirty="0" smtClean="0"/>
              <a:t>infectious) </a:t>
            </a:r>
            <a:r>
              <a:rPr lang="en-US" b="1" dirty="0" smtClean="0"/>
              <a:t>plant disease: </a:t>
            </a:r>
            <a:r>
              <a:rPr lang="en-US" dirty="0" smtClean="0"/>
              <a:t>A plant disease that results from some abiotic stress</a:t>
            </a:r>
          </a:p>
          <a:p>
            <a:pPr marL="0" indent="0">
              <a:buNone/>
            </a:pPr>
            <a:r>
              <a:rPr lang="en-US" dirty="0" smtClean="0"/>
              <a:t>such as heat, cold, nutrient deficiency, or drought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6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5898"/>
            <a:ext cx="8229600" cy="97055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Ontologies for plant </a:t>
            </a:r>
            <a:r>
              <a:rPr lang="en-US" sz="3200" dirty="0" smtClean="0"/>
              <a:t>p</a:t>
            </a:r>
            <a:r>
              <a:rPr lang="en-US" sz="3200" dirty="0" smtClean="0"/>
              <a:t>henotypes </a:t>
            </a:r>
            <a:r>
              <a:rPr lang="en-US" sz="3200" dirty="0"/>
              <a:t>and </a:t>
            </a:r>
            <a:r>
              <a:rPr lang="en-US" sz="3200" dirty="0" smtClean="0"/>
              <a:t>stress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568587" y="1136455"/>
            <a:ext cx="7073253" cy="5447420"/>
            <a:chOff x="1013863" y="1267848"/>
            <a:chExt cx="7073253" cy="5447420"/>
          </a:xfrm>
        </p:grpSpPr>
        <p:sp>
          <p:nvSpPr>
            <p:cNvPr id="4" name="Oval 3"/>
            <p:cNvSpPr/>
            <p:nvPr/>
          </p:nvSpPr>
          <p:spPr>
            <a:xfrm>
              <a:off x="1013863" y="1804601"/>
              <a:ext cx="2765778" cy="1905000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PO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Plant anatomical entities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Plant development stages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349251" y="1267848"/>
              <a:ext cx="1737078" cy="1608668"/>
            </a:xfrm>
            <a:prstGeom prst="ellipse">
              <a:avLst/>
            </a:prstGeom>
            <a:solidFill>
              <a:srgbClr val="FFFCC1">
                <a:alpha val="39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r>
                <a:rPr lang="en-US" dirty="0" smtClean="0">
                  <a:solidFill>
                    <a:schemeClr val="tx1"/>
                  </a:solidFill>
                </a:rPr>
                <a:t>O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Biological processes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167218" y="2714767"/>
              <a:ext cx="2638778" cy="2606324"/>
            </a:xfrm>
            <a:prstGeom prst="ellipse">
              <a:avLst/>
            </a:prstGeom>
            <a:solidFill>
              <a:schemeClr val="bg1">
                <a:lumMod val="75000"/>
                <a:alpha val="39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IDOPlant</a:t>
              </a:r>
              <a:r>
                <a:rPr lang="en-US" dirty="0" smtClean="0">
                  <a:solidFill>
                    <a:schemeClr val="tx1"/>
                  </a:solidFill>
                </a:rPr>
                <a:t/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P</a:t>
              </a:r>
              <a:r>
                <a:rPr lang="en-US" dirty="0" smtClean="0">
                  <a:solidFill>
                    <a:schemeClr val="tx1"/>
                  </a:solidFill>
                </a:rPr>
                <a:t>lant infectious diseases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341241" y="3465478"/>
              <a:ext cx="2219678" cy="1608668"/>
            </a:xfrm>
            <a:prstGeom prst="ellipse">
              <a:avLst/>
            </a:prstGeom>
            <a:solidFill>
              <a:srgbClr val="A1B82D">
                <a:alpha val="39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TO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Plant traits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341240" y="4749591"/>
              <a:ext cx="1825978" cy="1608668"/>
            </a:xfrm>
            <a:prstGeom prst="ellipse">
              <a:avLst/>
            </a:prstGeom>
            <a:solidFill>
              <a:srgbClr val="6FBDFF">
                <a:alpha val="39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PATO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Phenotypic qualities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59140" y="1716272"/>
              <a:ext cx="1893711" cy="1749206"/>
            </a:xfrm>
            <a:prstGeom prst="ellipse">
              <a:avLst/>
            </a:prstGeom>
            <a:solidFill>
              <a:srgbClr val="FF637F">
                <a:alpha val="39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IDO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Infectious diseases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349254" y="5106600"/>
              <a:ext cx="1893711" cy="160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39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NCBITaxon</a:t>
              </a:r>
              <a:r>
                <a:rPr lang="en-US" dirty="0" smtClean="0">
                  <a:solidFill>
                    <a:schemeClr val="tx1"/>
                  </a:solidFill>
                </a:rPr>
                <a:t/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Plants Pathogens </a:t>
              </a:r>
              <a:r>
                <a:rPr lang="en-US" dirty="0">
                  <a:solidFill>
                    <a:schemeClr val="tx1"/>
                  </a:solidFill>
                </a:rPr>
                <a:t>V</a:t>
              </a:r>
              <a:r>
                <a:rPr lang="en-US" dirty="0" smtClean="0">
                  <a:solidFill>
                    <a:schemeClr val="tx1"/>
                  </a:solidFill>
                </a:rPr>
                <a:t>ectors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170290" y="4642345"/>
              <a:ext cx="1582561" cy="928509"/>
            </a:xfrm>
            <a:prstGeom prst="ellipse">
              <a:avLst/>
            </a:prstGeom>
            <a:solidFill>
              <a:schemeClr val="accent5">
                <a:lumMod val="40000"/>
                <a:lumOff val="60000"/>
                <a:alpha val="39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ENVO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Habitats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5634030" y="3647281"/>
              <a:ext cx="1753631" cy="928509"/>
            </a:xfrm>
            <a:prstGeom prst="ellipse">
              <a:avLst/>
            </a:prstGeom>
            <a:solidFill>
              <a:schemeClr val="bg2">
                <a:lumMod val="50000"/>
                <a:alpha val="39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GAZ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Geography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310454" y="1716272"/>
              <a:ext cx="1776662" cy="1568560"/>
            </a:xfrm>
            <a:prstGeom prst="ellipse">
              <a:avLst/>
            </a:prstGeom>
            <a:solidFill>
              <a:srgbClr val="AA62DA">
                <a:alpha val="39000"/>
              </a:srgb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OGMS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Disorders and diseases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Oval 14"/>
          <p:cNvSpPr/>
          <p:nvPr/>
        </p:nvSpPr>
        <p:spPr>
          <a:xfrm>
            <a:off x="131382" y="1615489"/>
            <a:ext cx="6525435" cy="467746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3364" y="3613400"/>
            <a:ext cx="187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Plant stress and disease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2011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49177" y="2188146"/>
            <a:ext cx="2061523" cy="1949855"/>
          </a:xfrm>
          <a:prstGeom prst="ellipse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IDO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Infectious diseases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16062" y="4673582"/>
            <a:ext cx="1875861" cy="1603599"/>
          </a:xfrm>
          <a:prstGeom prst="ellipse">
            <a:avLst/>
          </a:prstGeom>
          <a:solidFill>
            <a:srgbClr val="FFFFFF">
              <a:alpha val="39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IDOmal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Malaria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116749" y="907201"/>
            <a:ext cx="1875861" cy="1603599"/>
          </a:xfrm>
          <a:prstGeom prst="ellipse">
            <a:avLst/>
          </a:prstGeom>
          <a:solidFill>
            <a:srgbClr val="FFFFFF">
              <a:alpha val="39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IDOflu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Influenza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81106" y="3141594"/>
            <a:ext cx="1875861" cy="1603599"/>
          </a:xfrm>
          <a:prstGeom prst="ellipse">
            <a:avLst/>
          </a:prstGeom>
          <a:solidFill>
            <a:srgbClr val="FFFFFF">
              <a:alpha val="39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IDObru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Brucellosis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992610" y="57435"/>
            <a:ext cx="1672383" cy="1443102"/>
          </a:xfrm>
          <a:prstGeom prst="ellipse">
            <a:avLst/>
          </a:prstGeom>
          <a:solidFill>
            <a:srgbClr val="FFFFFF">
              <a:alpha val="39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IDO-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avian flu</a:t>
            </a:r>
          </a:p>
        </p:txBody>
      </p:sp>
      <p:sp>
        <p:nvSpPr>
          <p:cNvPr id="9" name="Oval 8"/>
          <p:cNvSpPr/>
          <p:nvPr/>
        </p:nvSpPr>
        <p:spPr>
          <a:xfrm>
            <a:off x="7223511" y="1601549"/>
            <a:ext cx="1672383" cy="1443102"/>
          </a:xfrm>
          <a:prstGeom prst="ellipse">
            <a:avLst/>
          </a:prstGeom>
          <a:solidFill>
            <a:srgbClr val="FFFFFF">
              <a:alpha val="39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IDO-human flu</a:t>
            </a:r>
          </a:p>
        </p:txBody>
      </p:sp>
      <p:sp>
        <p:nvSpPr>
          <p:cNvPr id="10" name="Oval 9"/>
          <p:cNvSpPr/>
          <p:nvPr/>
        </p:nvSpPr>
        <p:spPr>
          <a:xfrm>
            <a:off x="938030" y="2473696"/>
            <a:ext cx="1775045" cy="1664306"/>
          </a:xfrm>
          <a:prstGeom prst="ellipse">
            <a:avLst/>
          </a:prstGeom>
          <a:solidFill>
            <a:srgbClr val="FFFFFF">
              <a:alpha val="39000"/>
            </a:srgb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IDOPlant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Plant infectious diseases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9544" y="425458"/>
            <a:ext cx="2127788" cy="1422480"/>
          </a:xfrm>
          <a:prstGeom prst="ellipse">
            <a:avLst/>
          </a:prstGeom>
          <a:solidFill>
            <a:srgbClr val="FFFFFF">
              <a:alpha val="39000"/>
            </a:srgbClr>
          </a:solidFill>
          <a:ln w="12700" cmpd="sng"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7F7F7F"/>
                </a:solidFill>
              </a:rPr>
              <a:t>IDOPlant</a:t>
            </a:r>
            <a:r>
              <a:rPr lang="en-US" dirty="0" smtClean="0">
                <a:solidFill>
                  <a:srgbClr val="7F7F7F"/>
                </a:solidFill>
              </a:rPr>
              <a:t>- </a:t>
            </a:r>
          </a:p>
          <a:p>
            <a:pPr algn="ctr"/>
            <a:r>
              <a:rPr lang="en-US" dirty="0" smtClean="0">
                <a:solidFill>
                  <a:srgbClr val="7F7F7F"/>
                </a:solidFill>
              </a:rPr>
              <a:t>rice bacterial leaf blight disease</a:t>
            </a:r>
          </a:p>
        </p:txBody>
      </p:sp>
      <p:sp>
        <p:nvSpPr>
          <p:cNvPr id="12" name="Oval 11"/>
          <p:cNvSpPr/>
          <p:nvPr/>
        </p:nvSpPr>
        <p:spPr>
          <a:xfrm>
            <a:off x="149544" y="4687798"/>
            <a:ext cx="1794076" cy="1422480"/>
          </a:xfrm>
          <a:prstGeom prst="ellipse">
            <a:avLst/>
          </a:prstGeom>
          <a:solidFill>
            <a:srgbClr val="FFFFFF">
              <a:alpha val="39000"/>
            </a:srgbClr>
          </a:solidFill>
          <a:ln w="12700" cmpd="sng">
            <a:solidFill>
              <a:srgbClr val="A6A6A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IDOPlant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-</a:t>
            </a:r>
          </a:p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potato blight </a:t>
            </a:r>
          </a:p>
          <a:p>
            <a:pPr algn="ctr"/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Straight Connector 13"/>
          <p:cNvCxnSpPr>
            <a:stCxn id="10" idx="4"/>
            <a:endCxn id="12" idx="0"/>
          </p:cNvCxnSpPr>
          <p:nvPr/>
        </p:nvCxnSpPr>
        <p:spPr>
          <a:xfrm flipH="1">
            <a:off x="1046582" y="4138002"/>
            <a:ext cx="778971" cy="549796"/>
          </a:xfrm>
          <a:prstGeom prst="line">
            <a:avLst/>
          </a:prstGeom>
          <a:ln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2"/>
            <a:endCxn id="10" idx="6"/>
          </p:cNvCxnSpPr>
          <p:nvPr/>
        </p:nvCxnSpPr>
        <p:spPr>
          <a:xfrm flipH="1">
            <a:off x="2713075" y="3163074"/>
            <a:ext cx="536102" cy="14277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0"/>
            <a:endCxn id="11" idx="4"/>
          </p:cNvCxnSpPr>
          <p:nvPr/>
        </p:nvCxnSpPr>
        <p:spPr>
          <a:xfrm flipH="1" flipV="1">
            <a:off x="1213438" y="1847938"/>
            <a:ext cx="612115" cy="625758"/>
          </a:xfrm>
          <a:prstGeom prst="line">
            <a:avLst/>
          </a:prstGeom>
          <a:ln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" idx="6"/>
            <a:endCxn id="7" idx="1"/>
          </p:cNvCxnSpPr>
          <p:nvPr/>
        </p:nvCxnSpPr>
        <p:spPr>
          <a:xfrm>
            <a:off x="5310700" y="3163074"/>
            <a:ext cx="745119" cy="21336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4"/>
            <a:endCxn id="5" idx="1"/>
          </p:cNvCxnSpPr>
          <p:nvPr/>
        </p:nvCxnSpPr>
        <p:spPr>
          <a:xfrm>
            <a:off x="4279939" y="4138001"/>
            <a:ext cx="410836" cy="770423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" idx="7"/>
            <a:endCxn id="6" idx="3"/>
          </p:cNvCxnSpPr>
          <p:nvPr/>
        </p:nvCxnSpPr>
        <p:spPr>
          <a:xfrm flipV="1">
            <a:off x="5008797" y="2275958"/>
            <a:ext cx="382665" cy="197738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2"/>
            <a:endCxn id="6" idx="7"/>
          </p:cNvCxnSpPr>
          <p:nvPr/>
        </p:nvCxnSpPr>
        <p:spPr>
          <a:xfrm flipH="1">
            <a:off x="6717897" y="778986"/>
            <a:ext cx="274713" cy="363057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9" idx="2"/>
            <a:endCxn id="6" idx="5"/>
          </p:cNvCxnSpPr>
          <p:nvPr/>
        </p:nvCxnSpPr>
        <p:spPr>
          <a:xfrm flipH="1" flipV="1">
            <a:off x="6717897" y="2275958"/>
            <a:ext cx="505614" cy="47142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19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092"/>
            <a:ext cx="6007100" cy="16256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150115"/>
            <a:ext cx="8229600" cy="39760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Applicability to plant pathology:</a:t>
            </a:r>
          </a:p>
          <a:p>
            <a:r>
              <a:rPr lang="en-US" dirty="0" smtClean="0"/>
              <a:t>Rooted in BFO – compatible with other OBO Foundry ontologies</a:t>
            </a:r>
          </a:p>
          <a:p>
            <a:pPr lvl="1"/>
            <a:r>
              <a:rPr lang="en-US" dirty="0" smtClean="0"/>
              <a:t>imports from OGMS, GO, OBI, ENVO</a:t>
            </a:r>
          </a:p>
          <a:p>
            <a:r>
              <a:rPr lang="en-US" dirty="0" smtClean="0"/>
              <a:t>Most </a:t>
            </a:r>
            <a:r>
              <a:rPr lang="en-US" dirty="0"/>
              <a:t>t</a:t>
            </a:r>
            <a:r>
              <a:rPr lang="en-US" dirty="0" smtClean="0"/>
              <a:t>erm definitions are compatible with plant pathology without modification</a:t>
            </a:r>
          </a:p>
          <a:p>
            <a:pPr lvl="1"/>
            <a:r>
              <a:rPr lang="en-US" i="1" dirty="0" smtClean="0"/>
              <a:t>disease</a:t>
            </a:r>
            <a:r>
              <a:rPr lang="en-US" dirty="0" smtClean="0"/>
              <a:t>, </a:t>
            </a:r>
            <a:r>
              <a:rPr lang="en-US" i="1" dirty="0" smtClean="0"/>
              <a:t>disorder</a:t>
            </a:r>
            <a:r>
              <a:rPr lang="en-US" dirty="0" smtClean="0"/>
              <a:t>, </a:t>
            </a:r>
            <a:r>
              <a:rPr lang="en-US" i="1" dirty="0" smtClean="0"/>
              <a:t>resistance to infectious </a:t>
            </a:r>
            <a:r>
              <a:rPr lang="en-US" i="1" dirty="0"/>
              <a:t>agent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05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IDO:</a:t>
            </a:r>
            <a:r>
              <a:rPr lang="en-US" b="1" i="1" dirty="0" err="1" smtClean="0"/>
              <a:t>infectious</a:t>
            </a:r>
            <a:r>
              <a:rPr lang="en-US" b="1" i="1" dirty="0" smtClean="0"/>
              <a:t> </a:t>
            </a:r>
            <a:r>
              <a:rPr lang="en-US" b="1" i="1" dirty="0"/>
              <a:t>disease</a:t>
            </a:r>
            <a:r>
              <a:rPr lang="en-US" b="1" dirty="0"/>
              <a:t> </a:t>
            </a:r>
            <a:r>
              <a:rPr lang="en-US" b="1" dirty="0" smtClean="0"/>
              <a:t>:</a:t>
            </a:r>
            <a:r>
              <a:rPr lang="en-US" dirty="0" smtClean="0"/>
              <a:t> A </a:t>
            </a:r>
            <a:r>
              <a:rPr lang="en-US" dirty="0"/>
              <a:t>disease whose physical basis is an infectious </a:t>
            </a:r>
            <a:r>
              <a:rPr lang="en-US" dirty="0" smtClean="0"/>
              <a:t>disorder.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OGMS:</a:t>
            </a:r>
            <a:r>
              <a:rPr lang="en-US" b="1" i="1" dirty="0" err="1" smtClean="0"/>
              <a:t>disease</a:t>
            </a:r>
            <a:r>
              <a:rPr lang="en-US" b="1" dirty="0"/>
              <a:t>: </a:t>
            </a:r>
            <a:r>
              <a:rPr lang="en-US" dirty="0" smtClean="0"/>
              <a:t>A </a:t>
            </a:r>
            <a:r>
              <a:rPr lang="en-US" dirty="0"/>
              <a:t>disposition (</a:t>
            </a:r>
            <a:r>
              <a:rPr lang="en-US" dirty="0" err="1"/>
              <a:t>i</a:t>
            </a:r>
            <a:r>
              <a:rPr lang="en-US" dirty="0"/>
              <a:t>) to undergo pathological processes that (ii) exists in an organism because of one or more disorders in that </a:t>
            </a:r>
            <a:r>
              <a:rPr lang="en-US" dirty="0" smtClean="0"/>
              <a:t>organism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196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challenging: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6260"/>
            <a:ext cx="8229600" cy="47593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IDO:</a:t>
            </a:r>
            <a:r>
              <a:rPr lang="en-US" b="1" i="1" dirty="0" err="1" smtClean="0"/>
              <a:t>subclinical</a:t>
            </a:r>
            <a:r>
              <a:rPr lang="en-US" b="1" i="1" dirty="0" smtClean="0"/>
              <a:t> infection</a:t>
            </a:r>
            <a:r>
              <a:rPr lang="en-US" b="1" dirty="0" smtClean="0"/>
              <a:t>:</a:t>
            </a:r>
            <a:r>
              <a:rPr lang="en-US" b="1" dirty="0"/>
              <a:t> </a:t>
            </a:r>
            <a:r>
              <a:rPr lang="en-US" dirty="0"/>
              <a:t>An infection that is part of an asymptomatic host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err="1" smtClean="0"/>
              <a:t>IDO:</a:t>
            </a:r>
            <a:r>
              <a:rPr lang="en-US" b="1" i="1" dirty="0" err="1" smtClean="0"/>
              <a:t>transition</a:t>
            </a:r>
            <a:r>
              <a:rPr lang="en-US" b="1" i="1" dirty="0" smtClean="0"/>
              <a:t> </a:t>
            </a:r>
            <a:r>
              <a:rPr lang="en-US" b="1" i="1" dirty="0"/>
              <a:t>to clinical abnormality</a:t>
            </a:r>
            <a:r>
              <a:rPr lang="en-US" b="1" dirty="0"/>
              <a:t> or </a:t>
            </a:r>
            <a:r>
              <a:rPr lang="en-US" b="1" i="1" dirty="0"/>
              <a:t>subclinical </a:t>
            </a:r>
            <a:r>
              <a:rPr lang="en-US" b="1" i="1" dirty="0" smtClean="0"/>
              <a:t>infection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A process by which a part of an organism or something contained in an organism becomes clinically </a:t>
            </a:r>
            <a:r>
              <a:rPr lang="en-US" dirty="0" smtClean="0"/>
              <a:t>abnormal.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clinical abnormality </a:t>
            </a:r>
            <a:r>
              <a:rPr lang="en-US" b="1" dirty="0" smtClean="0"/>
              <a:t>(as used by OGMS):</a:t>
            </a:r>
            <a:r>
              <a:rPr lang="en-US" dirty="0" smtClean="0"/>
              <a:t>(</a:t>
            </a:r>
            <a:r>
              <a:rPr lang="en-US" dirty="0"/>
              <a:t>1</a:t>
            </a:r>
            <a:r>
              <a:rPr lang="en-US" dirty="0" smtClean="0"/>
              <a:t>) </a:t>
            </a:r>
            <a:r>
              <a:rPr lang="en-US" dirty="0"/>
              <a:t>not part of the life plan for an organism of the relevant type … (2</a:t>
            </a:r>
            <a:r>
              <a:rPr lang="en-US" dirty="0" smtClean="0"/>
              <a:t>)causally </a:t>
            </a:r>
            <a:r>
              <a:rPr lang="en-US" dirty="0"/>
              <a:t>linked to an elevated risk either of pain or other feelings of illness, or of death or dysfunction, and (3) is such that the elevated risk exceeds a certain threshold </a:t>
            </a:r>
            <a:r>
              <a:rPr lang="en-US" dirty="0" smtClean="0"/>
              <a:t>level </a:t>
            </a:r>
            <a:r>
              <a:rPr lang="en-US" dirty="0"/>
              <a:t>(</a:t>
            </a:r>
            <a:r>
              <a:rPr lang="en-US" dirty="0" err="1"/>
              <a:t>Scheuermann</a:t>
            </a:r>
            <a:r>
              <a:rPr lang="en-US" dirty="0"/>
              <a:t> et al., 2009) </a:t>
            </a:r>
          </a:p>
        </p:txBody>
      </p:sp>
    </p:spTree>
    <p:extLst>
      <p:ext uri="{BB962C8B-B14F-4D97-AF65-F5344CB8AC3E}">
        <p14:creationId xmlns:p14="http://schemas.microsoft.com/office/powerpoint/2010/main" val="241959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192"/>
            <a:ext cx="8229600" cy="2014696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/>
              <a:t>Even more challenging: </a:t>
            </a:r>
            <a:br>
              <a:rPr lang="en-US" sz="3600" b="1" dirty="0" smtClean="0"/>
            </a:br>
            <a:r>
              <a:rPr lang="en-US" sz="3600" dirty="0" smtClean="0"/>
              <a:t>OGMS</a:t>
            </a:r>
            <a:r>
              <a:rPr lang="en-US" sz="3600" dirty="0"/>
              <a:t>/IDO terms that are defined </a:t>
            </a:r>
            <a:r>
              <a:rPr lang="en-US" sz="3600" dirty="0" smtClean="0"/>
              <a:t>with humans in mind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1071"/>
            <a:ext cx="8229600" cy="42301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 smtClean="0"/>
              <a:t>OGMS:symptom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A quality of a patient that is observed by the patient and is hypothesized by the patient to be a realization of a disease.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Requires a sentient host</a:t>
            </a:r>
          </a:p>
          <a:p>
            <a:r>
              <a:rPr lang="en-US" dirty="0" smtClean="0"/>
              <a:t>Possible alternate term “sign” would be odd to many plant pathologists</a:t>
            </a:r>
          </a:p>
        </p:txBody>
      </p:sp>
    </p:spTree>
    <p:extLst>
      <p:ext uri="{BB962C8B-B14F-4D97-AF65-F5344CB8AC3E}">
        <p14:creationId xmlns:p14="http://schemas.microsoft.com/office/powerpoint/2010/main" val="120038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1465</Words>
  <Application>Microsoft Macintosh PowerPoint</Application>
  <PresentationFormat>On-screen Show (4:3)</PresentationFormat>
  <Paragraphs>158</Paragraphs>
  <Slides>15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 plant disease extension of the Infectious Disease Ontology</vt:lpstr>
      <vt:lpstr>PowerPoint Presentation</vt:lpstr>
      <vt:lpstr>Traditional definitions</vt:lpstr>
      <vt:lpstr>Ontologies for plant phenotypes and stress</vt:lpstr>
      <vt:lpstr>PowerPoint Presentation</vt:lpstr>
      <vt:lpstr>PowerPoint Presentation</vt:lpstr>
      <vt:lpstr>Example: </vt:lpstr>
      <vt:lpstr>More challenging: </vt:lpstr>
      <vt:lpstr>Even more challenging:  OGMS/IDO terms that are defined with humans in mind</vt:lpstr>
      <vt:lpstr>PowerPoint Presentation</vt:lpstr>
      <vt:lpstr>New relations for the IDOPlant</vt:lpstr>
      <vt:lpstr>PowerPoint Presentation</vt:lpstr>
      <vt:lpstr>has_plant_disease_symptom</vt:lpstr>
      <vt:lpstr>PowerPoint Presentation</vt:lpstr>
      <vt:lpstr>Conclusions</vt:lpstr>
    </vt:vector>
  </TitlesOfParts>
  <Company>New York Botanical Garden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plant disease extension of the Infectious Disease Ontology</dc:title>
  <dc:creator>Ramona Walls</dc:creator>
  <cp:lastModifiedBy>Ramona Walls</cp:lastModifiedBy>
  <cp:revision>102</cp:revision>
  <dcterms:created xsi:type="dcterms:W3CDTF">2012-07-19T18:32:27Z</dcterms:created>
  <dcterms:modified xsi:type="dcterms:W3CDTF">2013-05-14T00:07:26Z</dcterms:modified>
</cp:coreProperties>
</file>