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300" r:id="rId2"/>
    <p:sldId id="313" r:id="rId3"/>
    <p:sldId id="302" r:id="rId4"/>
    <p:sldId id="303" r:id="rId5"/>
    <p:sldId id="305" r:id="rId6"/>
    <p:sldId id="304" r:id="rId7"/>
    <p:sldId id="306" r:id="rId8"/>
    <p:sldId id="307" r:id="rId9"/>
    <p:sldId id="315" r:id="rId10"/>
    <p:sldId id="314" r:id="rId11"/>
    <p:sldId id="321" r:id="rId12"/>
    <p:sldId id="317" r:id="rId13"/>
  </p:sldIdLst>
  <p:sldSz cx="9144000" cy="6858000" type="screen4x3"/>
  <p:notesSz cx="6950075" cy="9236075"/>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mn-ea"/>
        <a:cs typeface="+mn-cs"/>
      </a:defRPr>
    </a:lvl1pPr>
    <a:lvl2pPr marL="457200" algn="l" rtl="0" eaLnBrk="0" fontAlgn="base" hangingPunct="0">
      <a:spcBef>
        <a:spcPct val="0"/>
      </a:spcBef>
      <a:spcAft>
        <a:spcPct val="0"/>
      </a:spcAft>
      <a:defRPr sz="4000" kern="1200">
        <a:solidFill>
          <a:schemeClr val="tx1"/>
        </a:solidFill>
        <a:latin typeface="Arial" charset="0"/>
        <a:ea typeface="+mn-ea"/>
        <a:cs typeface="+mn-cs"/>
      </a:defRPr>
    </a:lvl2pPr>
    <a:lvl3pPr marL="914400" algn="l" rtl="0" eaLnBrk="0" fontAlgn="base" hangingPunct="0">
      <a:spcBef>
        <a:spcPct val="0"/>
      </a:spcBef>
      <a:spcAft>
        <a:spcPct val="0"/>
      </a:spcAft>
      <a:defRPr sz="4000" kern="1200">
        <a:solidFill>
          <a:schemeClr val="tx1"/>
        </a:solidFill>
        <a:latin typeface="Arial" charset="0"/>
        <a:ea typeface="+mn-ea"/>
        <a:cs typeface="+mn-cs"/>
      </a:defRPr>
    </a:lvl3pPr>
    <a:lvl4pPr marL="1371600" algn="l" rtl="0" eaLnBrk="0" fontAlgn="base" hangingPunct="0">
      <a:spcBef>
        <a:spcPct val="0"/>
      </a:spcBef>
      <a:spcAft>
        <a:spcPct val="0"/>
      </a:spcAft>
      <a:defRPr sz="4000" kern="1200">
        <a:solidFill>
          <a:schemeClr val="tx1"/>
        </a:solidFill>
        <a:latin typeface="Arial" charset="0"/>
        <a:ea typeface="+mn-ea"/>
        <a:cs typeface="+mn-cs"/>
      </a:defRPr>
    </a:lvl4pPr>
    <a:lvl5pPr marL="1828800" algn="l" rtl="0" eaLnBrk="0" fontAlgn="base" hangingPunct="0">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99"/>
    <a:srgbClr val="180F9B"/>
    <a:srgbClr val="007B71"/>
    <a:srgbClr val="006F41"/>
    <a:srgbClr val="66A48B"/>
    <a:srgbClr val="EAEAEA"/>
    <a:srgbClr val="DDDDDD"/>
    <a:srgbClr val="0061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21" autoAdjust="0"/>
    <p:restoredTop sz="79457" autoAdjust="0"/>
  </p:normalViewPr>
  <p:slideViewPr>
    <p:cSldViewPr>
      <p:cViewPr varScale="1">
        <p:scale>
          <a:sx n="68" d="100"/>
          <a:sy n="68" d="100"/>
        </p:scale>
        <p:origin x="-822" y="-102"/>
      </p:cViewPr>
      <p:guideLst>
        <p:guide orient="horz" pos="2160"/>
        <p:guide pos="2880"/>
      </p:guideLst>
    </p:cSldViewPr>
  </p:slideViewPr>
  <p:notesTextViewPr>
    <p:cViewPr>
      <p:scale>
        <a:sx n="1" d="1"/>
        <a:sy n="1" d="1"/>
      </p:scale>
      <p:origin x="0" y="0"/>
    </p:cViewPr>
  </p:notesTextViewPr>
  <p:sorterViewPr>
    <p:cViewPr>
      <p:scale>
        <a:sx n="100" d="100"/>
        <a:sy n="100" d="100"/>
      </p:scale>
      <p:origin x="0" y="5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07883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5513" y="4387850"/>
            <a:ext cx="509905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746" tIns="45068" rIns="91746" bIns="4506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1" name="Rectangle 3"/>
          <p:cNvSpPr>
            <a:spLocks noGrp="1" noRot="1" noChangeAspect="1" noChangeArrowheads="1" noTextEdit="1"/>
          </p:cNvSpPr>
          <p:nvPr>
            <p:ph type="sldImg" idx="2"/>
          </p:nvPr>
        </p:nvSpPr>
        <p:spPr bwMode="auto">
          <a:xfrm>
            <a:off x="1166813" y="692150"/>
            <a:ext cx="4618037" cy="346392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15484529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Times New Roman" pitchFamily="18" charset="0"/>
                <a:ea typeface="+mn-ea"/>
                <a:cs typeface="+mn-cs"/>
              </a:rPr>
              <a:t>The title of this talk is very general; actually, I’m going to talk about a specific problem and that is the problem of modeling spatial relations of categories, specifically, those spatial relations that help define a category, both in topographic mapping and science data.  </a:t>
            </a:r>
          </a:p>
          <a:p>
            <a:endParaRPr lang="en-US" dirty="0"/>
          </a:p>
        </p:txBody>
      </p:sp>
    </p:spTree>
    <p:extLst>
      <p:ext uri="{BB962C8B-B14F-4D97-AF65-F5344CB8AC3E}">
        <p14:creationId xmlns:p14="http://schemas.microsoft.com/office/powerpoint/2010/main" val="41850951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number of vocabularies</a:t>
            </a:r>
            <a:r>
              <a:rPr lang="en-US" baseline="0" dirty="0" smtClean="0"/>
              <a:t> for spatial location or spatial relations exist, but these are mainly technical terms for data at the instance level. </a:t>
            </a:r>
            <a:endParaRPr lang="en-US" dirty="0"/>
          </a:p>
        </p:txBody>
      </p:sp>
    </p:spTree>
    <p:extLst>
      <p:ext uri="{BB962C8B-B14F-4D97-AF65-F5344CB8AC3E}">
        <p14:creationId xmlns:p14="http://schemas.microsoft.com/office/powerpoint/2010/main" val="2034151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what really holds the standard together are not the categories, bu</a:t>
            </a:r>
            <a:r>
              <a:rPr lang="en-US" baseline="0" dirty="0" smtClean="0"/>
              <a:t>t the text that explains how categories work together. What’s needed are not geometries, but quantitative spatial relations for generalized categories.  </a:t>
            </a:r>
            <a:endParaRPr lang="en-US" dirty="0"/>
          </a:p>
        </p:txBody>
      </p:sp>
    </p:spTree>
    <p:extLst>
      <p:ext uri="{BB962C8B-B14F-4D97-AF65-F5344CB8AC3E}">
        <p14:creationId xmlns:p14="http://schemas.microsoft.com/office/powerpoint/2010/main" val="3478128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our objectives to</a:t>
            </a:r>
            <a:r>
              <a:rPr lang="en-US" baseline="0" dirty="0" smtClean="0"/>
              <a:t> try to achieve using BFO. </a:t>
            </a:r>
            <a:endParaRPr lang="en-US" dirty="0"/>
          </a:p>
        </p:txBody>
      </p:sp>
    </p:spTree>
    <p:extLst>
      <p:ext uri="{BB962C8B-B14F-4D97-AF65-F5344CB8AC3E}">
        <p14:creationId xmlns:p14="http://schemas.microsoft.com/office/powerpoint/2010/main" val="1979775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term topography has historically meant something like</a:t>
            </a:r>
            <a:r>
              <a:rPr lang="en-US" baseline="0" dirty="0" smtClean="0"/>
              <a:t> ‘local geography;’ the study of places that are smaller than regions. More lately, topography has come to mean the surface of the planet earth,  a continuous elevation model. We use the historical meaning. The USGS collected topographic data from combined areal photography and field surveys for about 90 years, inventorying topographic features in the U.S.  Combined into standard feature lists, these feature types fall pretty consistently into 6 topographic object modules:   terrain, etc.</a:t>
            </a:r>
            <a:endParaRPr lang="en-US" dirty="0"/>
          </a:p>
        </p:txBody>
      </p:sp>
    </p:spTree>
    <p:extLst>
      <p:ext uri="{BB962C8B-B14F-4D97-AF65-F5344CB8AC3E}">
        <p14:creationId xmlns:p14="http://schemas.microsoft.com/office/powerpoint/2010/main" val="3535256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Our initial effort</a:t>
            </a:r>
            <a:r>
              <a:rPr lang="en-US" baseline="0" dirty="0" smtClean="0"/>
              <a:t> to build an ontology of topographic data lacked a predicate or property vocabulary. To build this vocabulary, we identified the spatial relation embedded in the feature type definitions. We studied about 660 predicate phrases. Most often, the spatial property – either a relation or an attribute -  took the form of a verb/preposition pair. </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verb/preposition</a:t>
            </a:r>
            <a:r>
              <a:rPr lang="en-US" baseline="0" dirty="0" smtClean="0"/>
              <a:t> pairs, and also adjectives, fell into 4 or 5 categories. Location and part relations are well studied, but we have had trouble designing our other 3 groups – descriptive terms, process terms, and terms of human intentions – into an ontology statements. </a:t>
            </a:r>
            <a:endParaRPr lang="en-US" dirty="0"/>
          </a:p>
        </p:txBody>
      </p:sp>
    </p:spTree>
    <p:extLst>
      <p:ext uri="{BB962C8B-B14F-4D97-AF65-F5344CB8AC3E}">
        <p14:creationId xmlns:p14="http://schemas.microsoft.com/office/powerpoint/2010/main" val="107716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Descriptive</a:t>
            </a:r>
            <a:r>
              <a:rPr lang="en-US" baseline="0" dirty="0" smtClean="0"/>
              <a:t> terms, including geometric terms</a:t>
            </a:r>
            <a:endParaRPr lang="en-US" dirty="0"/>
          </a:p>
        </p:txBody>
      </p:sp>
    </p:spTree>
    <p:extLst>
      <p:ext uri="{BB962C8B-B14F-4D97-AF65-F5344CB8AC3E}">
        <p14:creationId xmlns:p14="http://schemas.microsoft.com/office/powerpoint/2010/main" val="2863425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Force dynamics and process</a:t>
            </a:r>
            <a:r>
              <a:rPr lang="en-US" baseline="0" dirty="0" smtClean="0"/>
              <a:t> terms. We aligned our understanding of these terms to be consistent with psycho linguistic studies of spatial prepositions. </a:t>
            </a:r>
            <a:endParaRPr lang="en-US" dirty="0"/>
          </a:p>
        </p:txBody>
      </p:sp>
    </p:spTree>
    <p:extLst>
      <p:ext uri="{BB962C8B-B14F-4D97-AF65-F5344CB8AC3E}">
        <p14:creationId xmlns:p14="http://schemas.microsoft.com/office/powerpoint/2010/main" val="3660566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Terms of human intention. </a:t>
            </a:r>
          </a:p>
          <a:p>
            <a:r>
              <a:rPr lang="en-US" dirty="0" smtClean="0"/>
              <a:t>Formalizations</a:t>
            </a:r>
            <a:r>
              <a:rPr lang="en-US" baseline="0" dirty="0" smtClean="0"/>
              <a:t> for many of these relations can be found in </a:t>
            </a:r>
            <a:r>
              <a:rPr lang="en-US" baseline="0" dirty="0" err="1" smtClean="0"/>
              <a:t>OpenCyc</a:t>
            </a:r>
            <a:r>
              <a:rPr lang="en-US" baseline="0" dirty="0" smtClean="0"/>
              <a:t>, but  we have not studied </a:t>
            </a:r>
            <a:r>
              <a:rPr lang="en-US" baseline="0" dirty="0" err="1" smtClean="0"/>
              <a:t>OpenCyc</a:t>
            </a:r>
            <a:r>
              <a:rPr lang="en-US" baseline="0" dirty="0" smtClean="0"/>
              <a:t> more deeply to understand how to integrate these terms with categories and domains. </a:t>
            </a:r>
            <a:endParaRPr lang="en-US" dirty="0"/>
          </a:p>
        </p:txBody>
      </p:sp>
    </p:spTree>
    <p:extLst>
      <p:ext uri="{BB962C8B-B14F-4D97-AF65-F5344CB8AC3E}">
        <p14:creationId xmlns:p14="http://schemas.microsoft.com/office/powerpoint/2010/main" val="1056605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motivation to</a:t>
            </a:r>
            <a:r>
              <a:rPr lang="en-US" baseline="0" dirty="0" smtClean="0"/>
              <a:t> build relative spatial data vocabulary is to represent richer semantics for feature types. Currently, a ‘mine’ is more often than not represented as a dot on a map.  With properties such as carries, or powers, mine data can be integrated more easily with its context, for example, the electrical grid, or water aquifers.  In fact, the spatial relations of a feature form its very identity. A mine is ‘an excavation of the earth for removing minerals.’ The relations powers, carries, and connects are the expression of that definition.</a:t>
            </a:r>
            <a:endParaRPr lang="en-US" dirty="0"/>
          </a:p>
        </p:txBody>
      </p:sp>
    </p:spTree>
    <p:extLst>
      <p:ext uri="{BB962C8B-B14F-4D97-AF65-F5344CB8AC3E}">
        <p14:creationId xmlns:p14="http://schemas.microsoft.com/office/powerpoint/2010/main" val="253258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Topographic</a:t>
            </a:r>
            <a:r>
              <a:rPr lang="en-US" baseline="0" dirty="0" smtClean="0"/>
              <a:t> data has historically served as base maps for the spatial articulation of a wide array of themes. And, these all these USGS databases are ‘silos’ among themselves that require thematic or attribute integration.  </a:t>
            </a:r>
            <a:endParaRPr lang="en-US" dirty="0"/>
          </a:p>
        </p:txBody>
      </p:sp>
    </p:spTree>
    <p:extLst>
      <p:ext uri="{BB962C8B-B14F-4D97-AF65-F5344CB8AC3E}">
        <p14:creationId xmlns:p14="http://schemas.microsoft.com/office/powerpoint/2010/main" val="11179372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450" name="Rectangle 1026"/>
          <p:cNvSpPr>
            <a:spLocks noGrp="1" noChangeArrowheads="1"/>
          </p:cNvSpPr>
          <p:nvPr>
            <p:ph type="ctrTitle"/>
          </p:nvPr>
        </p:nvSpPr>
        <p:spPr>
          <a:xfrm>
            <a:off x="381000" y="2286000"/>
            <a:ext cx="8305800" cy="1143000"/>
          </a:xfrm>
        </p:spPr>
        <p:txBody>
          <a:bodyPr/>
          <a:lstStyle>
            <a:lvl1pPr>
              <a:defRPr sz="4400"/>
            </a:lvl1pPr>
          </a:lstStyle>
          <a:p>
            <a:pPr lvl="0"/>
            <a:r>
              <a:rPr lang="en-US" noProof="0" smtClean="0"/>
              <a:t>Click to edit Master title style</a:t>
            </a:r>
          </a:p>
        </p:txBody>
      </p:sp>
      <p:sp>
        <p:nvSpPr>
          <p:cNvPr id="104451" name="Rectangle 1027"/>
          <p:cNvSpPr>
            <a:spLocks noGrp="1" noChangeArrowheads="1"/>
          </p:cNvSpPr>
          <p:nvPr>
            <p:ph type="subTitle" idx="1"/>
          </p:nvPr>
        </p:nvSpPr>
        <p:spPr>
          <a:xfrm>
            <a:off x="381000" y="3886200"/>
            <a:ext cx="8305800" cy="1752600"/>
          </a:xfrm>
        </p:spPr>
        <p:txBody>
          <a:bodyPr/>
          <a:lstStyle>
            <a:lvl1pPr marL="0" indent="0">
              <a:buFont typeface="Wingdings" pitchFamily="2" charset="2"/>
              <a:buNone/>
              <a:defRPr/>
            </a:lvl1pPr>
          </a:lstStyle>
          <a:p>
            <a:pPr lvl="0"/>
            <a:r>
              <a:rPr lang="en-US" noProof="0" smtClean="0"/>
              <a:t>Click to edit Master subtitle style</a:t>
            </a:r>
          </a:p>
        </p:txBody>
      </p:sp>
      <p:sp>
        <p:nvSpPr>
          <p:cNvPr id="104455" name="Rectangle 1031"/>
          <p:cNvSpPr>
            <a:spLocks noChangeArrowheads="1"/>
          </p:cNvSpPr>
          <p:nvPr/>
        </p:nvSpPr>
        <p:spPr bwMode="auto">
          <a:xfrm>
            <a:off x="404813" y="6083300"/>
            <a:ext cx="2016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8900" tIns="44450" rIns="88900" bIns="44450">
            <a:spAutoFit/>
          </a:bodyPr>
          <a:lstStyle/>
          <a:p>
            <a:pPr defTabSz="885825"/>
            <a:r>
              <a:rPr lang="en-US" sz="1000" b="1">
                <a:solidFill>
                  <a:schemeClr val="bg1"/>
                </a:solidFill>
              </a:rPr>
              <a:t>U.S. Department of the Interior</a:t>
            </a:r>
          </a:p>
          <a:p>
            <a:pPr defTabSz="885825"/>
            <a:r>
              <a:rPr lang="en-US" sz="1000" b="1">
                <a:solidFill>
                  <a:schemeClr val="bg1"/>
                </a:solidFill>
              </a:rPr>
              <a:t>U.S. Geological Survey</a:t>
            </a:r>
          </a:p>
        </p:txBody>
      </p:sp>
      <p:pic>
        <p:nvPicPr>
          <p:cNvPr id="104457" name="Picture 1033" descr="D:\Vugraph Info\Vugraph Templates\Templates-NEW-NMP and Bureau\ident_4_onscreen_png.png"/>
          <p:cNvPicPr>
            <a:picLocks noChangeAspect="1" noChangeArrowheads="1"/>
          </p:cNvPicPr>
          <p:nvPr/>
        </p:nvPicPr>
        <p:blipFill>
          <a:blip r:embed="rId2" cstate="print">
            <a:lum bright="100000"/>
            <a:extLst>
              <a:ext uri="{28A0092B-C50C-407E-A947-70E740481C1C}">
                <a14:useLocalDpi xmlns:a14="http://schemas.microsoft.com/office/drawing/2010/main" val="0"/>
              </a:ext>
            </a:extLst>
          </a:blip>
          <a:srcRect/>
          <a:stretch>
            <a:fillRect/>
          </a:stretch>
        </p:blipFill>
        <p:spPr bwMode="black">
          <a:xfrm>
            <a:off x="457200" y="461963"/>
            <a:ext cx="2057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5669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152400"/>
            <a:ext cx="207645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152400"/>
            <a:ext cx="607695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8500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3983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24546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0767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74933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27831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55468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70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8987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92494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1A3"/>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305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p>
            <a:pPr lvl="0"/>
            <a:r>
              <a:rPr lang="en-US" smtClean="0"/>
              <a:t>Click to edit Master </a:t>
            </a:r>
          </a:p>
        </p:txBody>
      </p:sp>
      <p:sp>
        <p:nvSpPr>
          <p:cNvPr id="1027" name="Rectangle 3"/>
          <p:cNvSpPr>
            <a:spLocks noGrp="1" noChangeArrowheads="1"/>
          </p:cNvSpPr>
          <p:nvPr>
            <p:ph type="body" idx="1"/>
          </p:nvPr>
        </p:nvSpPr>
        <p:spPr bwMode="auto">
          <a:xfrm>
            <a:off x="381000" y="1371600"/>
            <a:ext cx="83058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First level</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5" name="Picture 11" descr="D:\Vugraph Info\Vugraph Templates\Templates-NEW-NMP and Bureau\ident-small_4_onscreen_png.png"/>
          <p:cNvPicPr>
            <a:picLocks noChangeAspect="1" noChangeArrowheads="1"/>
          </p:cNvPicPr>
          <p:nvPr/>
        </p:nvPicPr>
        <p:blipFill>
          <a:blip r:embed="rId13" cstate="print">
            <a:lum bright="100000"/>
            <a:extLst>
              <a:ext uri="{28A0092B-C50C-407E-A947-70E740481C1C}">
                <a14:useLocalDpi xmlns:a14="http://schemas.microsoft.com/office/drawing/2010/main" val="0"/>
              </a:ext>
            </a:extLst>
          </a:blip>
          <a:srcRect/>
          <a:stretch>
            <a:fillRect/>
          </a:stretch>
        </p:blipFill>
        <p:spPr bwMode="black">
          <a:xfrm>
            <a:off x="457200" y="6094413"/>
            <a:ext cx="11430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600" b="1">
          <a:solidFill>
            <a:srgbClr val="FFFF99"/>
          </a:solidFill>
          <a:latin typeface="+mj-lt"/>
          <a:ea typeface="+mj-ea"/>
          <a:cs typeface="+mj-cs"/>
        </a:defRPr>
      </a:lvl1pPr>
      <a:lvl2pPr algn="l" rtl="0" eaLnBrk="1" fontAlgn="base" hangingPunct="1">
        <a:spcBef>
          <a:spcPct val="0"/>
        </a:spcBef>
        <a:spcAft>
          <a:spcPct val="0"/>
        </a:spcAft>
        <a:defRPr sz="3600" b="1">
          <a:solidFill>
            <a:srgbClr val="FFFF99"/>
          </a:solidFill>
          <a:latin typeface="Arial" charset="0"/>
        </a:defRPr>
      </a:lvl2pPr>
      <a:lvl3pPr algn="l" rtl="0" eaLnBrk="1" fontAlgn="base" hangingPunct="1">
        <a:spcBef>
          <a:spcPct val="0"/>
        </a:spcBef>
        <a:spcAft>
          <a:spcPct val="0"/>
        </a:spcAft>
        <a:defRPr sz="3600" b="1">
          <a:solidFill>
            <a:srgbClr val="FFFF99"/>
          </a:solidFill>
          <a:latin typeface="Arial" charset="0"/>
        </a:defRPr>
      </a:lvl3pPr>
      <a:lvl4pPr algn="l" rtl="0" eaLnBrk="1" fontAlgn="base" hangingPunct="1">
        <a:spcBef>
          <a:spcPct val="0"/>
        </a:spcBef>
        <a:spcAft>
          <a:spcPct val="0"/>
        </a:spcAft>
        <a:defRPr sz="3600" b="1">
          <a:solidFill>
            <a:srgbClr val="FFFF99"/>
          </a:solidFill>
          <a:latin typeface="Arial" charset="0"/>
        </a:defRPr>
      </a:lvl4pPr>
      <a:lvl5pPr algn="l" rtl="0" eaLnBrk="1" fontAlgn="base" hangingPunct="1">
        <a:spcBef>
          <a:spcPct val="0"/>
        </a:spcBef>
        <a:spcAft>
          <a:spcPct val="0"/>
        </a:spcAft>
        <a:defRPr sz="3600" b="1">
          <a:solidFill>
            <a:srgbClr val="FFFF99"/>
          </a:solidFill>
          <a:latin typeface="Arial" charset="0"/>
        </a:defRPr>
      </a:lvl5pPr>
      <a:lvl6pPr marL="457200" algn="l" rtl="0" eaLnBrk="1" fontAlgn="base" hangingPunct="1">
        <a:spcBef>
          <a:spcPct val="0"/>
        </a:spcBef>
        <a:spcAft>
          <a:spcPct val="0"/>
        </a:spcAft>
        <a:defRPr sz="3600" b="1">
          <a:solidFill>
            <a:srgbClr val="FFFF99"/>
          </a:solidFill>
          <a:latin typeface="Arial" charset="0"/>
        </a:defRPr>
      </a:lvl6pPr>
      <a:lvl7pPr marL="914400" algn="l" rtl="0" eaLnBrk="1" fontAlgn="base" hangingPunct="1">
        <a:spcBef>
          <a:spcPct val="0"/>
        </a:spcBef>
        <a:spcAft>
          <a:spcPct val="0"/>
        </a:spcAft>
        <a:defRPr sz="3600" b="1">
          <a:solidFill>
            <a:srgbClr val="FFFF99"/>
          </a:solidFill>
          <a:latin typeface="Arial" charset="0"/>
        </a:defRPr>
      </a:lvl7pPr>
      <a:lvl8pPr marL="1371600" algn="l" rtl="0" eaLnBrk="1" fontAlgn="base" hangingPunct="1">
        <a:spcBef>
          <a:spcPct val="0"/>
        </a:spcBef>
        <a:spcAft>
          <a:spcPct val="0"/>
        </a:spcAft>
        <a:defRPr sz="3600" b="1">
          <a:solidFill>
            <a:srgbClr val="FFFF99"/>
          </a:solidFill>
          <a:latin typeface="Arial" charset="0"/>
        </a:defRPr>
      </a:lvl8pPr>
      <a:lvl9pPr marL="1828800" algn="l" rtl="0" eaLnBrk="1" fontAlgn="base" hangingPunct="1">
        <a:spcBef>
          <a:spcPct val="0"/>
        </a:spcBef>
        <a:spcAft>
          <a:spcPct val="0"/>
        </a:spcAft>
        <a:defRPr sz="3600" b="1">
          <a:solidFill>
            <a:srgbClr val="FFFF99"/>
          </a:solidFill>
          <a:latin typeface="Arial" charset="0"/>
        </a:defRPr>
      </a:lvl9pPr>
    </p:titleStyle>
    <p:bodyStyle>
      <a:lvl1pPr marL="342900" indent="-342900" algn="l" rtl="0" eaLnBrk="1" fontAlgn="base" hangingPunct="1">
        <a:spcBef>
          <a:spcPct val="20000"/>
        </a:spcBef>
        <a:spcAft>
          <a:spcPct val="0"/>
        </a:spcAft>
        <a:buClr>
          <a:srgbClr val="FFFF99"/>
        </a:buClr>
        <a:buSzPct val="125000"/>
        <a:buFont typeface="Wingdings" pitchFamily="2" charset="2"/>
        <a:buChar char="§"/>
        <a:defRPr sz="2800" b="1">
          <a:solidFill>
            <a:schemeClr val="bg1"/>
          </a:solidFill>
          <a:latin typeface="+mn-lt"/>
          <a:ea typeface="+mn-ea"/>
          <a:cs typeface="+mn-cs"/>
        </a:defRPr>
      </a:lvl1pPr>
      <a:lvl2pPr marL="742950" indent="-285750" algn="l" rtl="0" eaLnBrk="1" fontAlgn="base" hangingPunct="1">
        <a:spcBef>
          <a:spcPct val="20000"/>
        </a:spcBef>
        <a:spcAft>
          <a:spcPct val="0"/>
        </a:spcAft>
        <a:buClr>
          <a:srgbClr val="FFFF99"/>
        </a:buClr>
        <a:buSzPct val="125000"/>
        <a:buFont typeface="Wingdings" pitchFamily="2" charset="2"/>
        <a:buChar char="§"/>
        <a:defRPr sz="2400" b="1">
          <a:solidFill>
            <a:schemeClr val="bg1"/>
          </a:solidFill>
          <a:latin typeface="+mn-lt"/>
        </a:defRPr>
      </a:lvl2pPr>
      <a:lvl3pPr marL="1143000" indent="-228600" algn="l" rtl="0" eaLnBrk="1" fontAlgn="base" hangingPunct="1">
        <a:spcBef>
          <a:spcPct val="20000"/>
        </a:spcBef>
        <a:spcAft>
          <a:spcPct val="0"/>
        </a:spcAft>
        <a:buClr>
          <a:srgbClr val="FFFF99"/>
        </a:buClr>
        <a:buSzPct val="125000"/>
        <a:buFont typeface="Wingdings" pitchFamily="2" charset="2"/>
        <a:buChar char="§"/>
        <a:defRPr sz="2000" b="1">
          <a:solidFill>
            <a:schemeClr val="bg1"/>
          </a:solidFill>
          <a:latin typeface="+mn-lt"/>
        </a:defRPr>
      </a:lvl3pPr>
      <a:lvl4pPr marL="16002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4pPr>
      <a:lvl5pPr marL="20574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5pPr>
      <a:lvl6pPr marL="25146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6pPr>
      <a:lvl7pPr marL="29718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7pPr>
      <a:lvl8pPr marL="34290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8pPr>
      <a:lvl9pPr marL="3886200" indent="-228600" algn="l" rtl="0" eaLnBrk="1" fontAlgn="base" hangingPunct="1">
        <a:spcBef>
          <a:spcPct val="20000"/>
        </a:spcBef>
        <a:spcAft>
          <a:spcPct val="0"/>
        </a:spcAft>
        <a:buClr>
          <a:srgbClr val="FFFF99"/>
        </a:buClr>
        <a:buSzPct val="125000"/>
        <a:buFont typeface="Wingdings" pitchFamily="2" charset="2"/>
        <a:buChar char="§"/>
        <a:defRPr b="1">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ctrTitle"/>
          </p:nvPr>
        </p:nvSpPr>
        <p:spPr/>
        <p:txBody>
          <a:bodyPr/>
          <a:lstStyle/>
          <a:p>
            <a:r>
              <a:rPr lang="en-US" dirty="0" smtClean="0"/>
              <a:t>Category Spatial Relations</a:t>
            </a:r>
            <a:endParaRPr lang="en-US" dirty="0"/>
          </a:p>
        </p:txBody>
      </p:sp>
      <p:sp>
        <p:nvSpPr>
          <p:cNvPr id="162819" name="Rectangle 3"/>
          <p:cNvSpPr>
            <a:spLocks noGrp="1" noChangeArrowheads="1"/>
          </p:cNvSpPr>
          <p:nvPr>
            <p:ph type="subTitle" idx="1"/>
          </p:nvPr>
        </p:nvSpPr>
        <p:spPr>
          <a:xfrm>
            <a:off x="381000" y="3657600"/>
            <a:ext cx="8305800" cy="2362200"/>
          </a:xfrm>
        </p:spPr>
        <p:txBody>
          <a:bodyPr/>
          <a:lstStyle/>
          <a:p>
            <a:endParaRPr lang="en-US" dirty="0" smtClean="0"/>
          </a:p>
          <a:p>
            <a:r>
              <a:rPr lang="en-US" dirty="0" smtClean="0"/>
              <a:t>Dalia </a:t>
            </a:r>
            <a:r>
              <a:rPr lang="en-US" dirty="0" err="1" smtClean="0"/>
              <a:t>Varanka</a:t>
            </a:r>
            <a:r>
              <a:rPr lang="en-US" dirty="0" smtClean="0"/>
              <a:t>, Research Geographer</a:t>
            </a:r>
          </a:p>
          <a:p>
            <a:r>
              <a:rPr lang="en-US" sz="2000" dirty="0" smtClean="0"/>
              <a:t>Center of Excellence for Geospatial Information Science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Location Vocabularies</a:t>
            </a:r>
            <a:endParaRPr lang="en-US" dirty="0"/>
          </a:p>
        </p:txBody>
      </p:sp>
      <p:sp>
        <p:nvSpPr>
          <p:cNvPr id="3" name="Content Placeholder 2"/>
          <p:cNvSpPr>
            <a:spLocks noGrp="1"/>
          </p:cNvSpPr>
          <p:nvPr>
            <p:ph idx="1"/>
          </p:nvPr>
        </p:nvSpPr>
        <p:spPr>
          <a:xfrm>
            <a:off x="381000" y="1371600"/>
            <a:ext cx="8305800" cy="1981200"/>
          </a:xfrm>
        </p:spPr>
        <p:txBody>
          <a:bodyPr/>
          <a:lstStyle/>
          <a:p>
            <a:r>
              <a:rPr lang="en-US" dirty="0" smtClean="0"/>
              <a:t>W3C Geo ontologies</a:t>
            </a:r>
          </a:p>
          <a:p>
            <a:r>
              <a:rPr lang="en-US" dirty="0" smtClean="0"/>
              <a:t>Geography Markup Language (GML)</a:t>
            </a:r>
          </a:p>
          <a:p>
            <a:r>
              <a:rPr lang="en-US" dirty="0" smtClean="0"/>
              <a:t>Well Known Text (WKT)</a:t>
            </a:r>
          </a:p>
          <a:p>
            <a:r>
              <a:rPr lang="en-US" dirty="0" err="1" smtClean="0"/>
              <a:t>GeoSPARQL</a:t>
            </a:r>
            <a:r>
              <a:rPr lang="en-US" dirty="0" smtClean="0"/>
              <a:t> for binary topologic relations</a:t>
            </a:r>
          </a:p>
          <a:p>
            <a:r>
              <a:rPr lang="en-US" dirty="0" smtClean="0"/>
              <a:t>SKOS </a:t>
            </a:r>
            <a:r>
              <a:rPr lang="en-US" dirty="0" err="1" smtClean="0"/>
              <a:t>broaderThan</a:t>
            </a:r>
            <a:r>
              <a:rPr lang="en-US" dirty="0" smtClean="0"/>
              <a:t>, </a:t>
            </a:r>
            <a:r>
              <a:rPr lang="en-US" dirty="0" err="1" smtClean="0"/>
              <a:t>narrowerThan</a:t>
            </a:r>
            <a:r>
              <a:rPr lang="en-US" dirty="0" smtClean="0"/>
              <a:t> for entities within entities</a:t>
            </a:r>
          </a:p>
          <a:p>
            <a:r>
              <a:rPr lang="en-US" dirty="0" smtClean="0"/>
              <a:t>A limited number of terms at geonames.org</a:t>
            </a:r>
            <a:endParaRPr lang="en-US" dirty="0"/>
          </a:p>
        </p:txBody>
      </p:sp>
    </p:spTree>
    <p:extLst>
      <p:ext uri="{BB962C8B-B14F-4D97-AF65-F5344CB8AC3E}">
        <p14:creationId xmlns:p14="http://schemas.microsoft.com/office/powerpoint/2010/main" val="285329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Categorical Spatial Relations</a:t>
            </a:r>
            <a:endParaRPr lang="en-US" dirty="0"/>
          </a:p>
        </p:txBody>
      </p:sp>
      <p:sp>
        <p:nvSpPr>
          <p:cNvPr id="3" name="Content Placeholder 2"/>
          <p:cNvSpPr>
            <a:spLocks noGrp="1"/>
          </p:cNvSpPr>
          <p:nvPr>
            <p:ph idx="1"/>
          </p:nvPr>
        </p:nvSpPr>
        <p:spPr/>
        <p:txBody>
          <a:bodyPr/>
          <a:lstStyle/>
          <a:p>
            <a:endParaRPr lang="en-US" sz="1800" b="0" dirty="0"/>
          </a:p>
          <a:p>
            <a:r>
              <a:rPr lang="en-US" sz="1800" dirty="0"/>
              <a:t>Subsystem: Lacustrine Littoral – </a:t>
            </a:r>
            <a:r>
              <a:rPr lang="en-US" sz="1800" b="0" dirty="0"/>
              <a:t>The Littoral Subsystem includes shallow habitats in the Lacustrine System. The shoreward boundary of this subsystem extends to the landward limit of non-persistent </a:t>
            </a:r>
            <a:r>
              <a:rPr lang="en-US" sz="1800" b="0" dirty="0" err="1"/>
              <a:t>emergents</a:t>
            </a:r>
            <a:r>
              <a:rPr lang="en-US" sz="1800" b="0" dirty="0"/>
              <a:t>. The </a:t>
            </a:r>
            <a:r>
              <a:rPr lang="en-US" sz="1800" b="0" dirty="0" err="1"/>
              <a:t>lakeward</a:t>
            </a:r>
            <a:r>
              <a:rPr lang="en-US" sz="1800" b="0" dirty="0"/>
              <a:t> boundary includes all waters to a depth of 2 meters below Mean Lower Low Water (MLLW), or to the maximum extent of non-persistent </a:t>
            </a:r>
            <a:r>
              <a:rPr lang="en-US" sz="1800" b="0" dirty="0" err="1"/>
              <a:t>emergents</a:t>
            </a:r>
            <a:r>
              <a:rPr lang="en-US" sz="1800" b="0" dirty="0"/>
              <a:t>, whichever depth is greater. </a:t>
            </a:r>
          </a:p>
          <a:p>
            <a:endParaRPr lang="en-US" sz="1800" b="0" dirty="0"/>
          </a:p>
          <a:p>
            <a:r>
              <a:rPr lang="en-US" sz="1800" dirty="0" smtClean="0"/>
              <a:t>Subsystem</a:t>
            </a:r>
            <a:r>
              <a:rPr lang="en-US" sz="1800" dirty="0"/>
              <a:t>: Lacustrine Limnetic – </a:t>
            </a:r>
            <a:r>
              <a:rPr lang="en-US" sz="1800" b="0" dirty="0"/>
              <a:t>The Limnetic Subsystem includes all </a:t>
            </a:r>
            <a:r>
              <a:rPr lang="en-US" sz="1800" b="0" dirty="0" err="1"/>
              <a:t>deepwater</a:t>
            </a:r>
            <a:r>
              <a:rPr lang="en-US" sz="1800" b="0" dirty="0"/>
              <a:t> habitats within the Lacustrine System. “</a:t>
            </a:r>
            <a:r>
              <a:rPr lang="en-US" sz="1800" b="0" dirty="0" err="1"/>
              <a:t>Deepwater</a:t>
            </a:r>
            <a:r>
              <a:rPr lang="en-US" sz="1800" b="0" dirty="0"/>
              <a:t> habitats” are those that occur at depths greater than 2 meters below MLLW—unless there are non-persistent </a:t>
            </a:r>
            <a:r>
              <a:rPr lang="en-US" sz="1800" b="0" dirty="0" err="1"/>
              <a:t>emergents</a:t>
            </a:r>
            <a:r>
              <a:rPr lang="en-US" sz="1800" b="0" dirty="0"/>
              <a:t> in those areas. In which case, “</a:t>
            </a:r>
            <a:r>
              <a:rPr lang="en-US" sz="1800" b="0" dirty="0" err="1"/>
              <a:t>deepwater</a:t>
            </a:r>
            <a:r>
              <a:rPr lang="en-US" sz="1800" b="0" dirty="0"/>
              <a:t> habits” are those beyond the limit of occurrence of non-persistent </a:t>
            </a:r>
            <a:r>
              <a:rPr lang="en-US" sz="1800" b="0" dirty="0" err="1"/>
              <a:t>emergents</a:t>
            </a:r>
            <a:r>
              <a:rPr lang="en-US" sz="1800" b="0" dirty="0"/>
              <a:t>. </a:t>
            </a:r>
          </a:p>
          <a:p>
            <a:endParaRPr lang="en-US" dirty="0"/>
          </a:p>
        </p:txBody>
      </p:sp>
    </p:spTree>
    <p:extLst>
      <p:ext uri="{BB962C8B-B14F-4D97-AF65-F5344CB8AC3E}">
        <p14:creationId xmlns:p14="http://schemas.microsoft.com/office/powerpoint/2010/main" val="518026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Interest in BFO</a:t>
            </a:r>
            <a:endParaRPr lang="en-US" dirty="0"/>
          </a:p>
        </p:txBody>
      </p:sp>
      <p:sp>
        <p:nvSpPr>
          <p:cNvPr id="3" name="Content Placeholder 2"/>
          <p:cNvSpPr>
            <a:spLocks noGrp="1"/>
          </p:cNvSpPr>
          <p:nvPr>
            <p:ph idx="1"/>
          </p:nvPr>
        </p:nvSpPr>
        <p:spPr/>
        <p:txBody>
          <a:bodyPr/>
          <a:lstStyle/>
          <a:p>
            <a:r>
              <a:rPr lang="en-US" dirty="0" smtClean="0"/>
              <a:t>Ontology modeling </a:t>
            </a:r>
            <a:r>
              <a:rPr lang="en-US" dirty="0"/>
              <a:t>b</a:t>
            </a:r>
            <a:r>
              <a:rPr lang="en-US" dirty="0" smtClean="0"/>
              <a:t>est </a:t>
            </a:r>
            <a:r>
              <a:rPr lang="en-US" dirty="0"/>
              <a:t>p</a:t>
            </a:r>
            <a:r>
              <a:rPr lang="en-US" dirty="0" smtClean="0"/>
              <a:t>ractices </a:t>
            </a:r>
          </a:p>
          <a:p>
            <a:r>
              <a:rPr lang="en-US" dirty="0" smtClean="0"/>
              <a:t>Strong general environment/science specification approaches</a:t>
            </a:r>
          </a:p>
          <a:p>
            <a:r>
              <a:rPr lang="en-US" dirty="0" smtClean="0"/>
              <a:t>Recognition of the role of geographic features and/or space</a:t>
            </a:r>
          </a:p>
          <a:p>
            <a:r>
              <a:rPr lang="en-US" dirty="0" smtClean="0"/>
              <a:t>Approaches to processes and change</a:t>
            </a:r>
          </a:p>
          <a:p>
            <a:endParaRPr lang="en-US" dirty="0"/>
          </a:p>
        </p:txBody>
      </p:sp>
    </p:spTree>
    <p:extLst>
      <p:ext uri="{BB962C8B-B14F-4D97-AF65-F5344CB8AC3E}">
        <p14:creationId xmlns:p14="http://schemas.microsoft.com/office/powerpoint/2010/main" val="211301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 Feature Vocabulary</a:t>
            </a:r>
            <a:endParaRPr lang="en-US" dirty="0"/>
          </a:p>
        </p:txBody>
      </p:sp>
      <p:sp>
        <p:nvSpPr>
          <p:cNvPr id="3" name="Content Placeholder 2"/>
          <p:cNvSpPr>
            <a:spLocks noGrp="1"/>
          </p:cNvSpPr>
          <p:nvPr>
            <p:ph idx="1"/>
          </p:nvPr>
        </p:nvSpPr>
        <p:spPr>
          <a:xfrm>
            <a:off x="381000" y="1371600"/>
            <a:ext cx="6934200" cy="1219200"/>
          </a:xfrm>
        </p:spPr>
        <p:txBody>
          <a:bodyPr/>
          <a:lstStyle/>
          <a:p>
            <a:pPr marL="0" indent="0">
              <a:buNone/>
            </a:pPr>
            <a:r>
              <a:rPr lang="en-US" dirty="0" smtClean="0"/>
              <a:t>‘Local geography’ ground collection and validation from 1890s – 1980s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2400" y="2514600"/>
            <a:ext cx="4485715" cy="3752381"/>
          </a:xfrm>
          <a:prstGeom prst="rect">
            <a:avLst/>
          </a:prstGeom>
        </p:spPr>
      </p:pic>
    </p:spTree>
    <p:extLst>
      <p:ext uri="{BB962C8B-B14F-4D97-AF65-F5344CB8AC3E}">
        <p14:creationId xmlns:p14="http://schemas.microsoft.com/office/powerpoint/2010/main" val="2270673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algn="ctr"/>
            <a:r>
              <a:rPr lang="en-US" dirty="0" smtClean="0"/>
              <a:t>Spatial Relation Primitives</a:t>
            </a:r>
          </a:p>
        </p:txBody>
      </p:sp>
      <p:sp>
        <p:nvSpPr>
          <p:cNvPr id="3075" name="Content Placeholder 2"/>
          <p:cNvSpPr>
            <a:spLocks noGrp="1"/>
          </p:cNvSpPr>
          <p:nvPr>
            <p:ph idx="1"/>
          </p:nvPr>
        </p:nvSpPr>
        <p:spPr>
          <a:xfrm>
            <a:off x="381000" y="1219200"/>
            <a:ext cx="8229600" cy="1066800"/>
          </a:xfrm>
        </p:spPr>
        <p:txBody>
          <a:bodyPr/>
          <a:lstStyle/>
          <a:p>
            <a:pPr marL="0" indent="0">
              <a:buNone/>
            </a:pPr>
            <a:r>
              <a:rPr lang="en-US" dirty="0"/>
              <a:t>S</a:t>
            </a:r>
            <a:r>
              <a:rPr lang="en-US" dirty="0" smtClean="0"/>
              <a:t>patial relation properties (verb/preposition pairs) extracted from </a:t>
            </a:r>
            <a:r>
              <a:rPr lang="en-US" dirty="0" err="1" smtClean="0"/>
              <a:t>topo</a:t>
            </a:r>
            <a:r>
              <a:rPr lang="en-US" dirty="0" smtClean="0"/>
              <a:t> feature definitions</a:t>
            </a:r>
          </a:p>
          <a:p>
            <a:pPr lvl="1">
              <a:buFont typeface="Wingdings" pitchFamily="2" charset="2"/>
              <a:buNone/>
            </a:pPr>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1328722786"/>
              </p:ext>
            </p:extLst>
          </p:nvPr>
        </p:nvGraphicFramePr>
        <p:xfrm>
          <a:off x="1676400" y="2362200"/>
          <a:ext cx="6765924" cy="4037536"/>
        </p:xfrm>
        <a:graphic>
          <a:graphicData uri="http://schemas.openxmlformats.org/drawingml/2006/table">
            <a:tbl>
              <a:tblPr/>
              <a:tblGrid>
                <a:gridCol w="2712508"/>
                <a:gridCol w="2026708"/>
                <a:gridCol w="2026708"/>
              </a:tblGrid>
              <a:tr h="509367">
                <a:tc gridSpan="3">
                  <a:txBody>
                    <a:bodyPr/>
                    <a:lstStyle/>
                    <a:p>
                      <a:pPr marL="0" marR="0">
                        <a:lnSpc>
                          <a:spcPct val="115000"/>
                        </a:lnSpc>
                        <a:spcBef>
                          <a:spcPts val="0"/>
                        </a:spcBef>
                        <a:spcAft>
                          <a:spcPts val="0"/>
                        </a:spcAft>
                      </a:pPr>
                      <a:r>
                        <a:rPr lang="en-US" sz="1200" b="1" baseline="0" dirty="0">
                          <a:solidFill>
                            <a:schemeClr val="bg1"/>
                          </a:solidFill>
                          <a:latin typeface="Times New Roman"/>
                          <a:ea typeface="Calibri"/>
                          <a:cs typeface="Times New Roman"/>
                        </a:rPr>
                        <a:t>FLOW </a:t>
                      </a:r>
                      <a:endParaRPr lang="en-US" sz="1200" baseline="0" dirty="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45482">
                <a:tc>
                  <a:txBody>
                    <a:bodyPr/>
                    <a:lstStyle/>
                    <a:p>
                      <a:pPr marL="0" marR="0" algn="ctr">
                        <a:lnSpc>
                          <a:spcPct val="115000"/>
                        </a:lnSpc>
                        <a:spcBef>
                          <a:spcPts val="0"/>
                        </a:spcBef>
                        <a:spcAft>
                          <a:spcPts val="0"/>
                        </a:spcAft>
                      </a:pPr>
                      <a:r>
                        <a:rPr lang="en-US" sz="1200" baseline="0" dirty="0" smtClean="0">
                          <a:solidFill>
                            <a:schemeClr val="bg1"/>
                          </a:solidFill>
                          <a:latin typeface="Times New Roman" pitchFamily="18" charset="0"/>
                          <a:ea typeface="Calibri"/>
                          <a:cs typeface="Times New Roman" pitchFamily="18" charset="0"/>
                        </a:rPr>
                        <a:t>Subject</a:t>
                      </a:r>
                      <a:endParaRPr lang="en-US" sz="1200" baseline="0" dirty="0">
                        <a:solidFill>
                          <a:schemeClr val="bg1"/>
                        </a:solidFill>
                        <a:latin typeface="Times New Roman" pitchFamily="18" charset="0"/>
                        <a:ea typeface="Calibri"/>
                        <a:cs typeface="Times New Roman" pitchFamily="18" charset="0"/>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aseline="0" dirty="0" smtClean="0">
                          <a:solidFill>
                            <a:schemeClr val="bg1"/>
                          </a:solidFill>
                          <a:latin typeface="Times New Roman" pitchFamily="18" charset="0"/>
                          <a:ea typeface="Calibri"/>
                          <a:cs typeface="Times New Roman" pitchFamily="18" charset="0"/>
                        </a:rPr>
                        <a:t>Predicate</a:t>
                      </a:r>
                      <a:endParaRPr lang="en-US" sz="1200" baseline="0" dirty="0">
                        <a:solidFill>
                          <a:schemeClr val="bg1"/>
                        </a:solidFill>
                        <a:latin typeface="Times New Roman" pitchFamily="18" charset="0"/>
                        <a:ea typeface="Calibri"/>
                        <a:cs typeface="Times New Roman" pitchFamily="18" charset="0"/>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aseline="0" dirty="0" smtClean="0">
                          <a:solidFill>
                            <a:schemeClr val="bg1"/>
                          </a:solidFill>
                          <a:latin typeface="Times New Roman" pitchFamily="18" charset="0"/>
                          <a:ea typeface="Calibri"/>
                          <a:cs typeface="Times New Roman" pitchFamily="18" charset="0"/>
                        </a:rPr>
                        <a:t>Object</a:t>
                      </a:r>
                      <a:endParaRPr lang="en-US" sz="1200" baseline="0" dirty="0">
                        <a:solidFill>
                          <a:schemeClr val="bg1"/>
                        </a:solidFill>
                        <a:latin typeface="Times New Roman" pitchFamily="18" charset="0"/>
                        <a:ea typeface="Calibri"/>
                        <a:cs typeface="Times New Roman" pitchFamily="18" charset="0"/>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137">
                <a:tc>
                  <a:txBody>
                    <a:bodyPr/>
                    <a:lstStyle/>
                    <a:p>
                      <a:pPr marL="0" marR="0">
                        <a:lnSpc>
                          <a:spcPct val="115000"/>
                        </a:lnSpc>
                        <a:spcBef>
                          <a:spcPts val="0"/>
                        </a:spcBef>
                        <a:spcAft>
                          <a:spcPts val="0"/>
                        </a:spcAft>
                      </a:pPr>
                      <a:r>
                        <a:rPr lang="en-US" sz="1200" baseline="0" dirty="0">
                          <a:solidFill>
                            <a:schemeClr val="bg1"/>
                          </a:solidFill>
                          <a:latin typeface="Times New Roman"/>
                          <a:ea typeface="Calibri"/>
                          <a:cs typeface="Times New Roman"/>
                        </a:rPr>
                        <a:t>W</a:t>
                      </a:r>
                      <a:r>
                        <a:rPr lang="en-US" sz="1200" baseline="0" dirty="0" smtClean="0">
                          <a:solidFill>
                            <a:schemeClr val="bg1"/>
                          </a:solidFill>
                          <a:latin typeface="Times New Roman"/>
                          <a:ea typeface="Calibri"/>
                          <a:cs typeface="Times New Roman"/>
                        </a:rPr>
                        <a:t>ater</a:t>
                      </a:r>
                      <a:endParaRPr lang="en-US" sz="1200" baseline="0" dirty="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200" baseline="0" dirty="0" err="1" smtClean="0">
                          <a:solidFill>
                            <a:schemeClr val="bg1"/>
                          </a:solidFill>
                          <a:latin typeface="Times New Roman"/>
                          <a:ea typeface="Calibri"/>
                          <a:cs typeface="Times New Roman"/>
                        </a:rPr>
                        <a:t>flowTHROUGH</a:t>
                      </a:r>
                      <a:endParaRPr lang="en-US" sz="1200" baseline="0" dirty="0" smtClean="0">
                        <a:solidFill>
                          <a:schemeClr val="bg1"/>
                        </a:solidFill>
                        <a:latin typeface="Calibri"/>
                        <a:ea typeface="Calibri"/>
                        <a:cs typeface="Times New Roman"/>
                      </a:endParaRPr>
                    </a:p>
                    <a:p>
                      <a:pPr marL="0" marR="0">
                        <a:lnSpc>
                          <a:spcPct val="115000"/>
                        </a:lnSpc>
                        <a:spcBef>
                          <a:spcPts val="0"/>
                        </a:spcBef>
                        <a:spcAft>
                          <a:spcPts val="0"/>
                        </a:spcAft>
                      </a:pPr>
                      <a:endParaRPr lang="en-US" sz="1200" baseline="0" dirty="0">
                        <a:solidFill>
                          <a:schemeClr val="bg1"/>
                        </a:solidFill>
                        <a:latin typeface="Times New Roman"/>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aseline="0">
                          <a:solidFill>
                            <a:schemeClr val="bg1"/>
                          </a:solidFill>
                          <a:latin typeface="Times New Roman"/>
                          <a:ea typeface="Calibri"/>
                          <a:cs typeface="Times New Roman"/>
                        </a:rPr>
                        <a:t>Channel (Linear deep part of a body of water)</a:t>
                      </a:r>
                      <a:endParaRPr lang="en-US" sz="1200" baseline="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4569">
                <a:tc>
                  <a:txBody>
                    <a:bodyPr/>
                    <a:lstStyle/>
                    <a:p>
                      <a:pPr marL="0" marR="0">
                        <a:lnSpc>
                          <a:spcPct val="115000"/>
                        </a:lnSpc>
                        <a:spcBef>
                          <a:spcPts val="0"/>
                        </a:spcBef>
                        <a:spcAft>
                          <a:spcPts val="0"/>
                        </a:spcAft>
                      </a:pPr>
                      <a:r>
                        <a:rPr lang="en-US" sz="1200" baseline="0" dirty="0">
                          <a:solidFill>
                            <a:schemeClr val="bg1"/>
                          </a:solidFill>
                          <a:latin typeface="Times New Roman"/>
                          <a:ea typeface="Calibri"/>
                          <a:cs typeface="Times New Roman"/>
                        </a:rPr>
                        <a:t>Underground water </a:t>
                      </a:r>
                      <a:endParaRPr lang="en-US" sz="1200" baseline="0" dirty="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aseline="0">
                          <a:solidFill>
                            <a:schemeClr val="bg1"/>
                          </a:solidFill>
                          <a:latin typeface="Times New Roman"/>
                          <a:ea typeface="Calibri"/>
                          <a:cs typeface="Times New Roman"/>
                        </a:rPr>
                        <a:t>flowTO</a:t>
                      </a:r>
                      <a:endParaRPr lang="en-US" sz="1200" baseline="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aseline="0">
                          <a:solidFill>
                            <a:schemeClr val="bg1"/>
                          </a:solidFill>
                          <a:latin typeface="Times New Roman"/>
                          <a:ea typeface="Calibri"/>
                          <a:cs typeface="Times New Roman"/>
                        </a:rPr>
                        <a:t>The surface of the Earth</a:t>
                      </a:r>
                      <a:endParaRPr lang="en-US" sz="1200" baseline="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4569">
                <a:tc gridSpan="3">
                  <a:txBody>
                    <a:bodyPr/>
                    <a:lstStyle/>
                    <a:p>
                      <a:pPr marL="0" marR="0">
                        <a:lnSpc>
                          <a:spcPct val="115000"/>
                        </a:lnSpc>
                        <a:spcBef>
                          <a:spcPts val="0"/>
                        </a:spcBef>
                        <a:spcAft>
                          <a:spcPts val="0"/>
                        </a:spcAft>
                      </a:pPr>
                      <a:r>
                        <a:rPr lang="en-US" sz="1200" b="1" baseline="0" dirty="0">
                          <a:solidFill>
                            <a:schemeClr val="bg1"/>
                          </a:solidFill>
                          <a:latin typeface="Times New Roman"/>
                          <a:ea typeface="Calibri"/>
                          <a:cs typeface="Times New Roman"/>
                        </a:rPr>
                        <a:t>CAUSED </a:t>
                      </a:r>
                      <a:endParaRPr lang="en-US" sz="1200" baseline="0" dirty="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613706">
                <a:tc>
                  <a:txBody>
                    <a:bodyPr/>
                    <a:lstStyle/>
                    <a:p>
                      <a:pPr marL="0" marR="0">
                        <a:lnSpc>
                          <a:spcPct val="115000"/>
                        </a:lnSpc>
                        <a:spcBef>
                          <a:spcPts val="0"/>
                        </a:spcBef>
                        <a:spcAft>
                          <a:spcPts val="0"/>
                        </a:spcAft>
                      </a:pPr>
                      <a:r>
                        <a:rPr lang="en-US" sz="1200" baseline="0" dirty="0">
                          <a:solidFill>
                            <a:schemeClr val="bg1"/>
                          </a:solidFill>
                          <a:latin typeface="Times New Roman"/>
                          <a:ea typeface="Calibri"/>
                          <a:cs typeface="Times New Roman"/>
                        </a:rPr>
                        <a:t>Crater (Circular-shaped depression at the summit of a volcanic cone or one on the surface of the land)</a:t>
                      </a:r>
                      <a:endParaRPr lang="en-US" sz="1200" baseline="0" dirty="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aseline="0">
                          <a:solidFill>
                            <a:schemeClr val="bg1"/>
                          </a:solidFill>
                          <a:latin typeface="Times New Roman"/>
                          <a:ea typeface="Calibri"/>
                          <a:cs typeface="Times New Roman"/>
                        </a:rPr>
                        <a:t>causedBY</a:t>
                      </a:r>
                      <a:endParaRPr lang="en-US" sz="1200" baseline="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aseline="0">
                          <a:solidFill>
                            <a:schemeClr val="bg1"/>
                          </a:solidFill>
                          <a:latin typeface="Times New Roman"/>
                          <a:ea typeface="Calibri"/>
                          <a:cs typeface="Times New Roman"/>
                        </a:rPr>
                        <a:t>the impact of a meteorite</a:t>
                      </a:r>
                      <a:endParaRPr lang="en-US" sz="1200" baseline="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4569">
                <a:tc>
                  <a:txBody>
                    <a:bodyPr/>
                    <a:lstStyle/>
                    <a:p>
                      <a:pPr marL="0" marR="0">
                        <a:lnSpc>
                          <a:spcPct val="115000"/>
                        </a:lnSpc>
                        <a:spcBef>
                          <a:spcPts val="0"/>
                        </a:spcBef>
                        <a:spcAft>
                          <a:spcPts val="0"/>
                        </a:spcAft>
                      </a:pPr>
                      <a:r>
                        <a:rPr lang="en-US" sz="1200" baseline="0">
                          <a:solidFill>
                            <a:schemeClr val="bg1"/>
                          </a:solidFill>
                          <a:latin typeface="Times New Roman"/>
                          <a:ea typeface="Calibri"/>
                          <a:cs typeface="Times New Roman"/>
                        </a:rPr>
                        <a:t>Crater (a manmade depression)</a:t>
                      </a:r>
                      <a:endParaRPr lang="en-US" sz="1200" baseline="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200" baseline="0" dirty="0">
                        <a:solidFill>
                          <a:schemeClr val="bg1"/>
                        </a:solidFill>
                        <a:latin typeface="Times New Roman"/>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aseline="0">
                          <a:solidFill>
                            <a:schemeClr val="bg1"/>
                          </a:solidFill>
                          <a:latin typeface="Times New Roman"/>
                          <a:ea typeface="Calibri"/>
                          <a:cs typeface="Times New Roman"/>
                        </a:rPr>
                        <a:t>an explosion (caldera, lua)</a:t>
                      </a:r>
                      <a:endParaRPr lang="en-US" sz="1200" baseline="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4569">
                <a:tc gridSpan="3">
                  <a:txBody>
                    <a:bodyPr/>
                    <a:lstStyle/>
                    <a:p>
                      <a:pPr marL="0" marR="0">
                        <a:lnSpc>
                          <a:spcPct val="115000"/>
                        </a:lnSpc>
                        <a:spcBef>
                          <a:spcPts val="0"/>
                        </a:spcBef>
                        <a:spcAft>
                          <a:spcPts val="0"/>
                        </a:spcAft>
                      </a:pPr>
                      <a:r>
                        <a:rPr lang="en-US" sz="1200" b="1" baseline="0" dirty="0">
                          <a:solidFill>
                            <a:schemeClr val="bg1"/>
                          </a:solidFill>
                          <a:latin typeface="Times New Roman"/>
                          <a:ea typeface="Calibri"/>
                          <a:cs typeface="Times New Roman"/>
                        </a:rPr>
                        <a:t>FORM </a:t>
                      </a:r>
                      <a:endParaRPr lang="en-US" sz="1200" baseline="0" dirty="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09137">
                <a:tc>
                  <a:txBody>
                    <a:bodyPr/>
                    <a:lstStyle/>
                    <a:p>
                      <a:pPr marL="0" marR="0">
                        <a:lnSpc>
                          <a:spcPct val="115000"/>
                        </a:lnSpc>
                        <a:spcBef>
                          <a:spcPts val="0"/>
                        </a:spcBef>
                        <a:spcAft>
                          <a:spcPts val="0"/>
                        </a:spcAft>
                      </a:pPr>
                      <a:r>
                        <a:rPr lang="en-US" sz="1200" baseline="0">
                          <a:solidFill>
                            <a:schemeClr val="bg1"/>
                          </a:solidFill>
                          <a:latin typeface="Times New Roman"/>
                          <a:ea typeface="Calibri"/>
                          <a:cs typeface="Times New Roman"/>
                        </a:rPr>
                        <a:t>Crossing (A place where two or more routes of transportation)</a:t>
                      </a:r>
                      <a:endParaRPr lang="en-US" sz="1200" baseline="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aseline="0" dirty="0">
                          <a:solidFill>
                            <a:schemeClr val="bg1"/>
                          </a:solidFill>
                          <a:latin typeface="Times New Roman"/>
                          <a:ea typeface="Calibri"/>
                          <a:cs typeface="Times New Roman"/>
                        </a:rPr>
                        <a:t>form</a:t>
                      </a:r>
                      <a:endParaRPr lang="en-US" sz="1200" baseline="0" dirty="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aseline="0">
                          <a:solidFill>
                            <a:schemeClr val="bg1"/>
                          </a:solidFill>
                          <a:latin typeface="Times New Roman"/>
                          <a:ea typeface="Calibri"/>
                          <a:cs typeface="Times New Roman"/>
                        </a:rPr>
                        <a:t>a junction or intersection (overpass, underpass)</a:t>
                      </a:r>
                      <a:endParaRPr lang="en-US" sz="1200" baseline="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4569">
                <a:tc gridSpan="3">
                  <a:txBody>
                    <a:bodyPr/>
                    <a:lstStyle/>
                    <a:p>
                      <a:pPr marL="0" marR="0">
                        <a:lnSpc>
                          <a:spcPct val="115000"/>
                        </a:lnSpc>
                        <a:spcBef>
                          <a:spcPts val="0"/>
                        </a:spcBef>
                        <a:spcAft>
                          <a:spcPts val="0"/>
                        </a:spcAft>
                      </a:pPr>
                      <a:r>
                        <a:rPr lang="en-US" sz="1200" b="1" baseline="0" dirty="0">
                          <a:solidFill>
                            <a:schemeClr val="bg1"/>
                          </a:solidFill>
                          <a:latin typeface="Times New Roman"/>
                          <a:ea typeface="Calibri"/>
                          <a:cs typeface="Times New Roman"/>
                        </a:rPr>
                        <a:t>REMOVED </a:t>
                      </a:r>
                      <a:endParaRPr lang="en-US" sz="1200" baseline="0" dirty="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09080">
                <a:tc>
                  <a:txBody>
                    <a:bodyPr/>
                    <a:lstStyle/>
                    <a:p>
                      <a:pPr marL="0" marR="0">
                        <a:lnSpc>
                          <a:spcPct val="115000"/>
                        </a:lnSpc>
                        <a:spcBef>
                          <a:spcPts val="0"/>
                        </a:spcBef>
                        <a:spcAft>
                          <a:spcPts val="0"/>
                        </a:spcAft>
                      </a:pPr>
                      <a:r>
                        <a:rPr lang="en-US" sz="1200" baseline="0">
                          <a:solidFill>
                            <a:schemeClr val="bg1"/>
                          </a:solidFill>
                          <a:latin typeface="Times New Roman"/>
                          <a:ea typeface="Calibri"/>
                          <a:cs typeface="Times New Roman"/>
                        </a:rPr>
                        <a:t>Mine (place where commercial minerals)</a:t>
                      </a:r>
                      <a:endParaRPr lang="en-US" sz="1200" baseline="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aseline="0" dirty="0" err="1">
                          <a:solidFill>
                            <a:schemeClr val="bg1"/>
                          </a:solidFill>
                          <a:latin typeface="Times New Roman"/>
                          <a:ea typeface="Calibri"/>
                          <a:cs typeface="Times New Roman"/>
                        </a:rPr>
                        <a:t>removedFROM</a:t>
                      </a:r>
                      <a:endParaRPr lang="en-US" sz="1200" baseline="0" dirty="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aseline="0" dirty="0">
                          <a:solidFill>
                            <a:schemeClr val="bg1"/>
                          </a:solidFill>
                          <a:latin typeface="Times New Roman"/>
                          <a:ea typeface="Calibri"/>
                          <a:cs typeface="Times New Roman"/>
                        </a:rPr>
                        <a:t>Earth</a:t>
                      </a:r>
                      <a:endParaRPr lang="en-US" sz="1200" baseline="0" dirty="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9080">
                <a:tc>
                  <a:txBody>
                    <a:bodyPr/>
                    <a:lstStyle/>
                    <a:p>
                      <a:pPr marL="0" marR="0">
                        <a:lnSpc>
                          <a:spcPct val="115000"/>
                        </a:lnSpc>
                        <a:spcBef>
                          <a:spcPts val="0"/>
                        </a:spcBef>
                        <a:spcAft>
                          <a:spcPts val="0"/>
                        </a:spcAft>
                      </a:pPr>
                      <a:r>
                        <a:rPr lang="en-US" sz="1200" baseline="0" dirty="0">
                          <a:solidFill>
                            <a:schemeClr val="bg1"/>
                          </a:solidFill>
                          <a:latin typeface="Times New Roman"/>
                          <a:ea typeface="Calibri"/>
                          <a:cs typeface="Times New Roman"/>
                        </a:rPr>
                        <a:t>Oilfield (area where petroleum is/was)</a:t>
                      </a:r>
                      <a:endParaRPr lang="en-US" sz="1200" baseline="0" dirty="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endParaRPr lang="en-US" sz="1200" baseline="0">
                        <a:solidFill>
                          <a:schemeClr val="bg1"/>
                        </a:solidFill>
                        <a:latin typeface="Times New Roman"/>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baseline="0" dirty="0">
                          <a:solidFill>
                            <a:schemeClr val="bg1"/>
                          </a:solidFill>
                          <a:latin typeface="Times New Roman"/>
                          <a:ea typeface="Calibri"/>
                          <a:cs typeface="Times New Roman"/>
                        </a:rPr>
                        <a:t>Earth</a:t>
                      </a:r>
                      <a:endParaRPr lang="en-US" sz="1200" baseline="0" dirty="0">
                        <a:solidFill>
                          <a:schemeClr val="bg1"/>
                        </a:solidFill>
                        <a:latin typeface="Calibri"/>
                        <a:ea typeface="Calibri"/>
                        <a:cs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Part Relation Terms for Topographic Data Predicates</a:t>
            </a:r>
          </a:p>
        </p:txBody>
      </p:sp>
      <p:graphicFrame>
        <p:nvGraphicFramePr>
          <p:cNvPr id="6" name="Table 5"/>
          <p:cNvGraphicFramePr>
            <a:graphicFrameLocks noGrp="1"/>
          </p:cNvGraphicFramePr>
          <p:nvPr>
            <p:extLst>
              <p:ext uri="{D42A27DB-BD31-4B8C-83A1-F6EECF244321}">
                <p14:modId xmlns:p14="http://schemas.microsoft.com/office/powerpoint/2010/main" val="3686488498"/>
              </p:ext>
            </p:extLst>
          </p:nvPr>
        </p:nvGraphicFramePr>
        <p:xfrm>
          <a:off x="838200" y="1828800"/>
          <a:ext cx="7239000" cy="2914650"/>
        </p:xfrm>
        <a:graphic>
          <a:graphicData uri="http://schemas.openxmlformats.org/drawingml/2006/table">
            <a:tbl>
              <a:tblPr firstRow="1" firstCol="1" bandRow="1" bandCol="1">
                <a:tableStyleId>{F5AB1C69-6EDB-4FF4-983F-18BD219EF322}</a:tableStyleId>
              </a:tblPr>
              <a:tblGrid>
                <a:gridCol w="1676400"/>
                <a:gridCol w="2000190"/>
                <a:gridCol w="1667025"/>
                <a:gridCol w="1895385"/>
              </a:tblGrid>
              <a:tr h="971550">
                <a:tc>
                  <a:txBody>
                    <a:bodyPr/>
                    <a:lstStyle/>
                    <a:p>
                      <a:pPr marL="0" marR="0" algn="ctr" hangingPunct="0">
                        <a:lnSpc>
                          <a:spcPts val="1000"/>
                        </a:lnSpc>
                        <a:spcBef>
                          <a:spcPts val="300"/>
                        </a:spcBef>
                        <a:spcAft>
                          <a:spcPts val="0"/>
                        </a:spcAft>
                      </a:pPr>
                      <a:r>
                        <a:rPr lang="en-US" sz="2400" baseline="0" dirty="0" smtClean="0">
                          <a:solidFill>
                            <a:schemeClr val="tx1"/>
                          </a:solidFill>
                          <a:effectLst/>
                        </a:rPr>
                        <a:t>Collection</a:t>
                      </a:r>
                    </a:p>
                    <a:p>
                      <a:pPr marL="0" marR="0" algn="ctr" hangingPunct="0">
                        <a:lnSpc>
                          <a:spcPts val="1000"/>
                        </a:lnSpc>
                        <a:spcBef>
                          <a:spcPts val="300"/>
                        </a:spcBef>
                        <a:spcAft>
                          <a:spcPts val="0"/>
                        </a:spcAft>
                      </a:pPr>
                      <a:endParaRPr lang="en-US" sz="2400" baseline="0" dirty="0">
                        <a:solidFill>
                          <a:schemeClr val="tx1"/>
                        </a:solidFill>
                        <a:effectLst/>
                        <a:latin typeface="Times"/>
                        <a:ea typeface="Times New Roman"/>
                        <a:cs typeface="Times New Roman"/>
                      </a:endParaRPr>
                    </a:p>
                  </a:txBody>
                  <a:tcPr marL="0" marR="0" marT="0" marB="0" anchor="b"/>
                </a:tc>
                <a:tc>
                  <a:txBody>
                    <a:bodyPr/>
                    <a:lstStyle/>
                    <a:p>
                      <a:pPr marL="0" marR="0" algn="ctr" hangingPunct="0">
                        <a:lnSpc>
                          <a:spcPts val="1000"/>
                        </a:lnSpc>
                        <a:spcBef>
                          <a:spcPts val="300"/>
                        </a:spcBef>
                        <a:spcAft>
                          <a:spcPts val="0"/>
                        </a:spcAft>
                      </a:pPr>
                      <a:endParaRPr lang="en-US" sz="2400" baseline="0" dirty="0" smtClean="0">
                        <a:solidFill>
                          <a:schemeClr val="tx1"/>
                        </a:solidFill>
                        <a:effectLst/>
                      </a:endParaRPr>
                    </a:p>
                    <a:p>
                      <a:pPr marL="0" marR="0" algn="ctr" hangingPunct="0">
                        <a:lnSpc>
                          <a:spcPts val="1000"/>
                        </a:lnSpc>
                        <a:spcBef>
                          <a:spcPts val="300"/>
                        </a:spcBef>
                        <a:spcAft>
                          <a:spcPts val="0"/>
                        </a:spcAft>
                      </a:pPr>
                      <a:r>
                        <a:rPr lang="en-US" sz="2400" baseline="0" dirty="0" smtClean="0">
                          <a:solidFill>
                            <a:schemeClr val="tx1"/>
                          </a:solidFill>
                          <a:effectLst/>
                        </a:rPr>
                        <a:t>Equipped</a:t>
                      </a:r>
                    </a:p>
                    <a:p>
                      <a:pPr marL="0" marR="0" algn="ctr" hangingPunct="0">
                        <a:lnSpc>
                          <a:spcPts val="1000"/>
                        </a:lnSpc>
                        <a:spcBef>
                          <a:spcPts val="300"/>
                        </a:spcBef>
                        <a:spcAft>
                          <a:spcPts val="0"/>
                        </a:spcAft>
                      </a:pPr>
                      <a:endParaRPr lang="en-US" sz="2400" baseline="0" dirty="0">
                        <a:solidFill>
                          <a:schemeClr val="tx1"/>
                        </a:solidFill>
                        <a:effectLst/>
                        <a:latin typeface="Times"/>
                        <a:ea typeface="Times New Roman"/>
                        <a:cs typeface="Times New Roman"/>
                      </a:endParaRPr>
                    </a:p>
                  </a:txBody>
                  <a:tcPr marL="0" marR="0" marT="0" marB="0" anchor="b"/>
                </a:tc>
                <a:tc>
                  <a:txBody>
                    <a:bodyPr/>
                    <a:lstStyle/>
                    <a:p>
                      <a:pPr marL="0" marR="0" algn="ctr" hangingPunct="0">
                        <a:lnSpc>
                          <a:spcPts val="1000"/>
                        </a:lnSpc>
                        <a:spcBef>
                          <a:spcPts val="300"/>
                        </a:spcBef>
                        <a:spcAft>
                          <a:spcPts val="0"/>
                        </a:spcAft>
                      </a:pPr>
                      <a:r>
                        <a:rPr lang="en-US" sz="2400" baseline="0" dirty="0" smtClean="0">
                          <a:solidFill>
                            <a:schemeClr val="tx1"/>
                          </a:solidFill>
                          <a:effectLst/>
                        </a:rPr>
                        <a:t>Made of</a:t>
                      </a:r>
                    </a:p>
                    <a:p>
                      <a:pPr marL="0" marR="0" algn="ctr" hangingPunct="0">
                        <a:lnSpc>
                          <a:spcPts val="1000"/>
                        </a:lnSpc>
                        <a:spcBef>
                          <a:spcPts val="300"/>
                        </a:spcBef>
                        <a:spcAft>
                          <a:spcPts val="0"/>
                        </a:spcAft>
                      </a:pPr>
                      <a:endParaRPr lang="en-US" sz="2400" baseline="0" dirty="0">
                        <a:solidFill>
                          <a:schemeClr val="tx1"/>
                        </a:solidFill>
                        <a:effectLst/>
                        <a:latin typeface="Times"/>
                        <a:ea typeface="Times New Roman"/>
                        <a:cs typeface="Times New Roman"/>
                      </a:endParaRPr>
                    </a:p>
                  </a:txBody>
                  <a:tcPr marL="0" marR="0" marT="0" marB="0" anchor="b"/>
                </a:tc>
                <a:tc>
                  <a:txBody>
                    <a:bodyPr/>
                    <a:lstStyle/>
                    <a:p>
                      <a:pPr marL="0" marR="0" algn="ctr" hangingPunct="0">
                        <a:lnSpc>
                          <a:spcPts val="1000"/>
                        </a:lnSpc>
                        <a:spcBef>
                          <a:spcPts val="300"/>
                        </a:spcBef>
                        <a:spcAft>
                          <a:spcPts val="0"/>
                        </a:spcAft>
                      </a:pPr>
                      <a:r>
                        <a:rPr lang="en-US" sz="2400" baseline="0" dirty="0" smtClean="0">
                          <a:solidFill>
                            <a:schemeClr val="tx1"/>
                          </a:solidFill>
                          <a:effectLst/>
                        </a:rPr>
                        <a:t>Series</a:t>
                      </a:r>
                    </a:p>
                    <a:p>
                      <a:pPr marL="0" marR="0" algn="ctr" hangingPunct="0">
                        <a:lnSpc>
                          <a:spcPts val="1000"/>
                        </a:lnSpc>
                        <a:spcBef>
                          <a:spcPts val="300"/>
                        </a:spcBef>
                        <a:spcAft>
                          <a:spcPts val="0"/>
                        </a:spcAft>
                      </a:pPr>
                      <a:endParaRPr lang="en-US" sz="2400" baseline="0" dirty="0">
                        <a:solidFill>
                          <a:schemeClr val="tx1"/>
                        </a:solidFill>
                        <a:effectLst/>
                        <a:latin typeface="Times"/>
                        <a:ea typeface="Times New Roman"/>
                        <a:cs typeface="Times New Roman"/>
                      </a:endParaRPr>
                    </a:p>
                  </a:txBody>
                  <a:tcPr marL="0" marR="0" marT="0" marB="0" anchor="b"/>
                </a:tc>
              </a:tr>
              <a:tr h="971550">
                <a:tc>
                  <a:txBody>
                    <a:bodyPr/>
                    <a:lstStyle/>
                    <a:p>
                      <a:pPr marL="0" marR="0" algn="ctr" hangingPunct="0">
                        <a:lnSpc>
                          <a:spcPts val="1000"/>
                        </a:lnSpc>
                        <a:spcBef>
                          <a:spcPts val="300"/>
                        </a:spcBef>
                        <a:spcAft>
                          <a:spcPts val="0"/>
                        </a:spcAft>
                      </a:pPr>
                      <a:r>
                        <a:rPr lang="en-US" sz="2400" baseline="0" dirty="0" smtClean="0">
                          <a:solidFill>
                            <a:schemeClr val="tx1"/>
                          </a:solidFill>
                          <a:effectLst/>
                        </a:rPr>
                        <a:t>Composed</a:t>
                      </a:r>
                    </a:p>
                    <a:p>
                      <a:pPr marL="0" marR="0" algn="ctr" hangingPunct="0">
                        <a:lnSpc>
                          <a:spcPts val="1000"/>
                        </a:lnSpc>
                        <a:spcBef>
                          <a:spcPts val="300"/>
                        </a:spcBef>
                        <a:spcAft>
                          <a:spcPts val="0"/>
                        </a:spcAft>
                      </a:pPr>
                      <a:endParaRPr lang="en-US" sz="2400" baseline="0" dirty="0">
                        <a:solidFill>
                          <a:schemeClr val="tx1"/>
                        </a:solidFill>
                        <a:effectLst/>
                        <a:latin typeface="Times"/>
                        <a:ea typeface="Times New Roman"/>
                        <a:cs typeface="Times New Roman"/>
                      </a:endParaRPr>
                    </a:p>
                  </a:txBody>
                  <a:tcPr marL="0" marR="0" marT="0" marB="0" anchor="b"/>
                </a:tc>
                <a:tc>
                  <a:txBody>
                    <a:bodyPr/>
                    <a:lstStyle/>
                    <a:p>
                      <a:pPr marL="0" marR="0" algn="ctr" hangingPunct="0">
                        <a:lnSpc>
                          <a:spcPts val="1000"/>
                        </a:lnSpc>
                        <a:spcBef>
                          <a:spcPts val="300"/>
                        </a:spcBef>
                        <a:spcAft>
                          <a:spcPts val="0"/>
                        </a:spcAft>
                      </a:pPr>
                      <a:r>
                        <a:rPr lang="en-US" sz="2400" b="1" baseline="0" dirty="0" smtClean="0">
                          <a:solidFill>
                            <a:schemeClr val="tx1"/>
                          </a:solidFill>
                          <a:effectLst/>
                        </a:rPr>
                        <a:t>Fitted</a:t>
                      </a:r>
                    </a:p>
                    <a:p>
                      <a:pPr marL="0" marR="0" algn="ctr" hangingPunct="0">
                        <a:lnSpc>
                          <a:spcPts val="1000"/>
                        </a:lnSpc>
                        <a:spcBef>
                          <a:spcPts val="300"/>
                        </a:spcBef>
                        <a:spcAft>
                          <a:spcPts val="0"/>
                        </a:spcAft>
                      </a:pPr>
                      <a:endParaRPr lang="en-US" sz="2400" b="1" baseline="0" dirty="0">
                        <a:solidFill>
                          <a:schemeClr val="tx1"/>
                        </a:solidFill>
                        <a:effectLst/>
                        <a:latin typeface="Times"/>
                        <a:ea typeface="Times New Roman"/>
                        <a:cs typeface="Times New Roman"/>
                      </a:endParaRPr>
                    </a:p>
                  </a:txBody>
                  <a:tcPr marL="0" marR="0" marT="0" marB="0" anchor="b"/>
                </a:tc>
                <a:tc>
                  <a:txBody>
                    <a:bodyPr/>
                    <a:lstStyle/>
                    <a:p>
                      <a:pPr marL="0" marR="0" algn="ctr" hangingPunct="0">
                        <a:lnSpc>
                          <a:spcPts val="1000"/>
                        </a:lnSpc>
                        <a:spcBef>
                          <a:spcPts val="300"/>
                        </a:spcBef>
                        <a:spcAft>
                          <a:spcPts val="0"/>
                        </a:spcAft>
                      </a:pPr>
                      <a:r>
                        <a:rPr lang="en-US" sz="2400" b="1" baseline="0" dirty="0" smtClean="0">
                          <a:solidFill>
                            <a:schemeClr val="tx1"/>
                          </a:solidFill>
                          <a:effectLst/>
                        </a:rPr>
                        <a:t>Portion</a:t>
                      </a:r>
                    </a:p>
                    <a:p>
                      <a:pPr marL="0" marR="0" algn="ctr" hangingPunct="0">
                        <a:lnSpc>
                          <a:spcPts val="1000"/>
                        </a:lnSpc>
                        <a:spcBef>
                          <a:spcPts val="300"/>
                        </a:spcBef>
                        <a:spcAft>
                          <a:spcPts val="0"/>
                        </a:spcAft>
                      </a:pPr>
                      <a:endParaRPr lang="en-US" sz="2400" b="1" baseline="0" dirty="0">
                        <a:solidFill>
                          <a:schemeClr val="tx1"/>
                        </a:solidFill>
                        <a:effectLst/>
                        <a:latin typeface="Times"/>
                        <a:ea typeface="Times New Roman"/>
                        <a:cs typeface="Times New Roman"/>
                      </a:endParaRPr>
                    </a:p>
                  </a:txBody>
                  <a:tcPr marL="0" marR="0" marT="0" marB="0" anchor="b"/>
                </a:tc>
                <a:tc>
                  <a:txBody>
                    <a:bodyPr/>
                    <a:lstStyle/>
                    <a:p>
                      <a:pPr marL="0" marR="0" algn="ctr" hangingPunct="0">
                        <a:lnSpc>
                          <a:spcPts val="1000"/>
                        </a:lnSpc>
                        <a:spcBef>
                          <a:spcPts val="300"/>
                        </a:spcBef>
                        <a:spcAft>
                          <a:spcPts val="0"/>
                        </a:spcAft>
                      </a:pPr>
                      <a:r>
                        <a:rPr lang="en-US" sz="2400" b="1" baseline="0" dirty="0" smtClean="0">
                          <a:solidFill>
                            <a:schemeClr val="tx1"/>
                          </a:solidFill>
                          <a:effectLst/>
                        </a:rPr>
                        <a:t>Set</a:t>
                      </a:r>
                    </a:p>
                    <a:p>
                      <a:pPr marL="0" marR="0" algn="ctr" hangingPunct="0">
                        <a:lnSpc>
                          <a:spcPts val="1000"/>
                        </a:lnSpc>
                        <a:spcBef>
                          <a:spcPts val="300"/>
                        </a:spcBef>
                        <a:spcAft>
                          <a:spcPts val="0"/>
                        </a:spcAft>
                      </a:pPr>
                      <a:endParaRPr lang="en-US" sz="2400" b="1" baseline="0" dirty="0">
                        <a:solidFill>
                          <a:schemeClr val="tx1"/>
                        </a:solidFill>
                        <a:effectLst/>
                        <a:latin typeface="Times"/>
                        <a:ea typeface="Times New Roman"/>
                        <a:cs typeface="Times New Roman"/>
                      </a:endParaRPr>
                    </a:p>
                  </a:txBody>
                  <a:tcPr marL="0" marR="0" marT="0" marB="0" anchor="b"/>
                </a:tc>
              </a:tr>
              <a:tr h="971550">
                <a:tc>
                  <a:txBody>
                    <a:bodyPr/>
                    <a:lstStyle/>
                    <a:p>
                      <a:pPr marL="0" marR="0" algn="ctr" hangingPunct="0">
                        <a:lnSpc>
                          <a:spcPts val="1000"/>
                        </a:lnSpc>
                        <a:spcBef>
                          <a:spcPts val="300"/>
                        </a:spcBef>
                        <a:spcAft>
                          <a:spcPts val="0"/>
                        </a:spcAft>
                      </a:pPr>
                      <a:r>
                        <a:rPr lang="en-US" sz="2400" baseline="0" dirty="0" smtClean="0">
                          <a:solidFill>
                            <a:schemeClr val="tx1"/>
                          </a:solidFill>
                          <a:effectLst/>
                        </a:rPr>
                        <a:t>Consists</a:t>
                      </a:r>
                    </a:p>
                    <a:p>
                      <a:pPr marL="0" marR="0" algn="ctr" hangingPunct="0">
                        <a:lnSpc>
                          <a:spcPts val="1000"/>
                        </a:lnSpc>
                        <a:spcBef>
                          <a:spcPts val="300"/>
                        </a:spcBef>
                        <a:spcAft>
                          <a:spcPts val="0"/>
                        </a:spcAft>
                      </a:pPr>
                      <a:endParaRPr lang="en-US" sz="2400" baseline="0" dirty="0">
                        <a:solidFill>
                          <a:schemeClr val="tx1"/>
                        </a:solidFill>
                        <a:effectLst/>
                        <a:latin typeface="Times"/>
                        <a:ea typeface="Times New Roman"/>
                        <a:cs typeface="Times New Roman"/>
                      </a:endParaRPr>
                    </a:p>
                  </a:txBody>
                  <a:tcPr marL="0" marR="0" marT="0" marB="0" anchor="b"/>
                </a:tc>
                <a:tc>
                  <a:txBody>
                    <a:bodyPr/>
                    <a:lstStyle/>
                    <a:p>
                      <a:pPr marL="0" marR="0" algn="ctr" hangingPunct="0">
                        <a:lnSpc>
                          <a:spcPts val="1000"/>
                        </a:lnSpc>
                        <a:spcBef>
                          <a:spcPts val="300"/>
                        </a:spcBef>
                        <a:spcAft>
                          <a:spcPts val="0"/>
                        </a:spcAft>
                      </a:pPr>
                      <a:r>
                        <a:rPr lang="en-US" sz="2400" b="1" baseline="0" dirty="0" smtClean="0">
                          <a:solidFill>
                            <a:schemeClr val="tx1"/>
                          </a:solidFill>
                          <a:effectLst/>
                        </a:rPr>
                        <a:t>Group</a:t>
                      </a:r>
                    </a:p>
                    <a:p>
                      <a:pPr marL="0" marR="0" algn="ctr" hangingPunct="0">
                        <a:lnSpc>
                          <a:spcPts val="1000"/>
                        </a:lnSpc>
                        <a:spcBef>
                          <a:spcPts val="300"/>
                        </a:spcBef>
                        <a:spcAft>
                          <a:spcPts val="0"/>
                        </a:spcAft>
                      </a:pPr>
                      <a:endParaRPr lang="en-US" sz="2400" b="1" baseline="0" dirty="0">
                        <a:solidFill>
                          <a:schemeClr val="tx1"/>
                        </a:solidFill>
                        <a:effectLst/>
                        <a:latin typeface="Times"/>
                        <a:ea typeface="Times New Roman"/>
                        <a:cs typeface="Times New Roman"/>
                      </a:endParaRPr>
                    </a:p>
                  </a:txBody>
                  <a:tcPr marL="0" marR="0" marT="0" marB="0" anchor="b"/>
                </a:tc>
                <a:tc>
                  <a:txBody>
                    <a:bodyPr/>
                    <a:lstStyle/>
                    <a:p>
                      <a:pPr marL="0" marR="0" algn="ctr" hangingPunct="0">
                        <a:lnSpc>
                          <a:spcPts val="1000"/>
                        </a:lnSpc>
                        <a:spcBef>
                          <a:spcPts val="300"/>
                        </a:spcBef>
                        <a:spcAft>
                          <a:spcPts val="0"/>
                        </a:spcAft>
                      </a:pPr>
                      <a:r>
                        <a:rPr lang="en-US" sz="2400" b="1" baseline="0" dirty="0" smtClean="0">
                          <a:solidFill>
                            <a:schemeClr val="tx1"/>
                          </a:solidFill>
                          <a:effectLst/>
                        </a:rPr>
                        <a:t>Section</a:t>
                      </a:r>
                    </a:p>
                    <a:p>
                      <a:pPr marL="0" marR="0" algn="ctr" hangingPunct="0">
                        <a:lnSpc>
                          <a:spcPts val="1000"/>
                        </a:lnSpc>
                        <a:spcBef>
                          <a:spcPts val="300"/>
                        </a:spcBef>
                        <a:spcAft>
                          <a:spcPts val="0"/>
                        </a:spcAft>
                      </a:pPr>
                      <a:endParaRPr lang="en-US" sz="2400" b="1" baseline="0" dirty="0">
                        <a:solidFill>
                          <a:schemeClr val="tx1"/>
                        </a:solidFill>
                        <a:effectLst/>
                        <a:latin typeface="Times"/>
                        <a:ea typeface="Times New Roman"/>
                        <a:cs typeface="Times New Roman"/>
                      </a:endParaRPr>
                    </a:p>
                  </a:txBody>
                  <a:tcPr marL="0" marR="0" marT="0" marB="0" anchor="b"/>
                </a:tc>
                <a:tc>
                  <a:txBody>
                    <a:bodyPr/>
                    <a:lstStyle/>
                    <a:p>
                      <a:pPr marL="0" marR="0" algn="ctr" hangingPunct="0">
                        <a:lnSpc>
                          <a:spcPts val="1000"/>
                        </a:lnSpc>
                        <a:spcBef>
                          <a:spcPts val="300"/>
                        </a:spcBef>
                        <a:spcAft>
                          <a:spcPts val="0"/>
                        </a:spcAft>
                      </a:pPr>
                      <a:r>
                        <a:rPr lang="en-US" sz="2400" b="1" baseline="0" dirty="0" smtClean="0">
                          <a:solidFill>
                            <a:schemeClr val="tx1"/>
                          </a:solidFill>
                          <a:effectLst/>
                        </a:rPr>
                        <a:t>Subdivide</a:t>
                      </a:r>
                    </a:p>
                    <a:p>
                      <a:pPr marL="0" marR="0" algn="ctr" hangingPunct="0">
                        <a:lnSpc>
                          <a:spcPts val="1000"/>
                        </a:lnSpc>
                        <a:spcBef>
                          <a:spcPts val="300"/>
                        </a:spcBef>
                        <a:spcAft>
                          <a:spcPts val="0"/>
                        </a:spcAft>
                      </a:pPr>
                      <a:endParaRPr lang="en-US" sz="2400" b="1" baseline="0" dirty="0">
                        <a:solidFill>
                          <a:schemeClr val="tx1"/>
                        </a:solidFill>
                        <a:effectLst/>
                        <a:latin typeface="Times"/>
                        <a:ea typeface="Times New Roman"/>
                        <a:cs typeface="Times New Roman"/>
                      </a:endParaRPr>
                    </a:p>
                  </a:txBody>
                  <a:tcPr marL="0" marR="0" marT="0" marB="0" anchor="b"/>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smtClean="0"/>
              <a:t>Descriptive Terms for Predicates</a:t>
            </a:r>
          </a:p>
        </p:txBody>
      </p:sp>
      <p:graphicFrame>
        <p:nvGraphicFramePr>
          <p:cNvPr id="3" name="Table 2"/>
          <p:cNvGraphicFramePr>
            <a:graphicFrameLocks noGrp="1"/>
          </p:cNvGraphicFramePr>
          <p:nvPr/>
        </p:nvGraphicFramePr>
        <p:xfrm>
          <a:off x="457200" y="1447800"/>
          <a:ext cx="8382001" cy="4267200"/>
        </p:xfrm>
        <a:graphic>
          <a:graphicData uri="http://schemas.openxmlformats.org/drawingml/2006/table">
            <a:tbl>
              <a:tblPr firstRow="1" firstCol="1" bandRow="1" bandCol="1">
                <a:tableStyleId>{5C22544A-7EE6-4342-B048-85BDC9FD1C3A}</a:tableStyleId>
              </a:tblPr>
              <a:tblGrid>
                <a:gridCol w="2160309"/>
                <a:gridCol w="1728248"/>
                <a:gridCol w="1382598"/>
                <a:gridCol w="1742518"/>
                <a:gridCol w="1368328"/>
              </a:tblGrid>
              <a:tr h="355600">
                <a:tc>
                  <a:txBody>
                    <a:bodyPr/>
                    <a:lstStyle/>
                    <a:p>
                      <a:pPr marL="0" marR="0" algn="ctr" hangingPunct="0">
                        <a:lnSpc>
                          <a:spcPts val="1000"/>
                        </a:lnSpc>
                        <a:spcBef>
                          <a:spcPts val="300"/>
                        </a:spcBef>
                        <a:spcAft>
                          <a:spcPts val="0"/>
                        </a:spcAft>
                      </a:pPr>
                      <a:r>
                        <a:rPr lang="en-US" sz="2000" normalizeH="0" baseline="0" dirty="0">
                          <a:solidFill>
                            <a:schemeClr val="tx1"/>
                          </a:solidFill>
                          <a:effectLst/>
                        </a:rPr>
                        <a:t>align</a:t>
                      </a:r>
                      <a:endParaRPr lang="en-US" sz="2000"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normalizeH="0" baseline="0" dirty="0">
                          <a:solidFill>
                            <a:schemeClr val="tx1"/>
                          </a:solidFill>
                          <a:effectLst/>
                        </a:rPr>
                        <a:t>cover</a:t>
                      </a:r>
                      <a:endParaRPr lang="en-US" sz="2000"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normalizeH="0" baseline="0" dirty="0">
                          <a:solidFill>
                            <a:schemeClr val="tx1"/>
                          </a:solidFill>
                          <a:effectLst/>
                        </a:rPr>
                        <a:t>end</a:t>
                      </a:r>
                      <a:endParaRPr lang="en-US" sz="2000"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normalizeH="0" baseline="0" dirty="0">
                          <a:solidFill>
                            <a:schemeClr val="tx1"/>
                          </a:solidFill>
                          <a:effectLst/>
                        </a:rPr>
                        <a:t>low-point</a:t>
                      </a:r>
                      <a:endParaRPr lang="en-US" sz="2000"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normalizeH="0" baseline="0" dirty="0">
                          <a:solidFill>
                            <a:schemeClr val="tx1"/>
                          </a:solidFill>
                          <a:effectLst/>
                        </a:rPr>
                        <a:t>roof</a:t>
                      </a:r>
                      <a:endParaRPr lang="en-US" sz="2000" normalizeH="0" baseline="0" dirty="0">
                        <a:solidFill>
                          <a:schemeClr val="tx1"/>
                        </a:solidFill>
                        <a:effectLst/>
                        <a:latin typeface="Times"/>
                        <a:ea typeface="Times New Roman"/>
                        <a:cs typeface="Times New Roman"/>
                      </a:endParaRPr>
                    </a:p>
                  </a:txBody>
                  <a:tcPr marL="0" marR="0" marT="0" marB="0" anchor="b">
                    <a:solidFill>
                      <a:schemeClr val="bg1"/>
                    </a:solidFill>
                  </a:tcPr>
                </a:tc>
              </a:tr>
              <a:tr h="355600">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along</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cross</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erect</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lower</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rotate</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r>
              <a:tr h="355600">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angle</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curve</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exit</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measured</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slope</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r>
              <a:tr h="355600">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approach</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descend</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extend</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narrowing</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steep </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r>
              <a:tr h="355600">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attach</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deformation</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fill</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nearly</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strung</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r>
              <a:tr h="355600">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border</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delineated</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flank</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network</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submerge</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r>
              <a:tr h="355600">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broken</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depart</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forming</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open</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surface</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r>
              <a:tr h="355600">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characterized</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depression</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fronted</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overhanging</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surrounds</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r>
              <a:tr h="355600">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confluent</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depth</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dirty="0" smtClean="0">
                          <a:solidFill>
                            <a:schemeClr val="tx1"/>
                          </a:solidFill>
                          <a:effectLst/>
                        </a:rPr>
                        <a:t>high(</a:t>
                      </a:r>
                      <a:r>
                        <a:rPr lang="en-US" sz="2000" b="1" normalizeH="0" baseline="0" dirty="0" err="1" smtClean="0">
                          <a:solidFill>
                            <a:schemeClr val="tx1"/>
                          </a:solidFill>
                          <a:effectLst/>
                        </a:rPr>
                        <a:t>er</a:t>
                      </a:r>
                      <a:r>
                        <a:rPr lang="en-US" sz="2000" b="1" normalizeH="0" baseline="0" dirty="0" smtClean="0">
                          <a:solidFill>
                            <a:schemeClr val="tx1"/>
                          </a:solidFill>
                          <a:effectLst/>
                        </a:rPr>
                        <a:t>)</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parallel</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trends</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r>
              <a:tr h="355600">
                <a:tc>
                  <a:txBody>
                    <a:bodyPr/>
                    <a:lstStyle/>
                    <a:p>
                      <a:pPr marL="0" marR="0" algn="ctr" hangingPunct="0">
                        <a:lnSpc>
                          <a:spcPts val="1000"/>
                        </a:lnSpc>
                        <a:spcBef>
                          <a:spcPts val="300"/>
                        </a:spcBef>
                        <a:spcAft>
                          <a:spcPts val="0"/>
                        </a:spcAft>
                      </a:pPr>
                      <a:r>
                        <a:rPr lang="en-US" sz="2000" b="1" normalizeH="0" baseline="0">
                          <a:solidFill>
                            <a:schemeClr val="tx1"/>
                          </a:solidFill>
                          <a:effectLst/>
                        </a:rPr>
                        <a:t>connect</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devoid</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hold</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pass</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upright</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r>
              <a:tr h="355600">
                <a:tc>
                  <a:txBody>
                    <a:bodyPr/>
                    <a:lstStyle/>
                    <a:p>
                      <a:pPr marL="0" marR="0" algn="ctr" hangingPunct="0">
                        <a:lnSpc>
                          <a:spcPts val="1000"/>
                        </a:lnSpc>
                        <a:spcBef>
                          <a:spcPts val="300"/>
                        </a:spcBef>
                        <a:spcAft>
                          <a:spcPts val="0"/>
                        </a:spcAft>
                      </a:pPr>
                      <a:r>
                        <a:rPr lang="en-US" sz="2000" b="1" normalizeH="0" baseline="0">
                          <a:solidFill>
                            <a:schemeClr val="tx1"/>
                          </a:solidFill>
                          <a:effectLst/>
                        </a:rPr>
                        <a:t>contain</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distinct</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level</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project</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a:solidFill>
                            <a:schemeClr val="tx1"/>
                          </a:solidFill>
                          <a:effectLst/>
                        </a:rPr>
                        <a:t>vertical</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r>
              <a:tr h="355600">
                <a:tc>
                  <a:txBody>
                    <a:bodyPr/>
                    <a:lstStyle/>
                    <a:p>
                      <a:pPr marL="0" marR="0" algn="ctr" hangingPunct="0">
                        <a:lnSpc>
                          <a:spcPts val="1000"/>
                        </a:lnSpc>
                        <a:spcBef>
                          <a:spcPts val="300"/>
                        </a:spcBef>
                        <a:spcAft>
                          <a:spcPts val="0"/>
                        </a:spcAft>
                      </a:pPr>
                      <a:r>
                        <a:rPr lang="en-US" sz="2000" b="1" normalizeH="0" baseline="0">
                          <a:solidFill>
                            <a:schemeClr val="tx1"/>
                          </a:solidFill>
                          <a:effectLst/>
                        </a:rPr>
                        <a:t>contact</a:t>
                      </a:r>
                      <a:endParaRPr lang="en-US" sz="2000" b="1" normalizeH="0" baseline="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enclose</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lie</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rise</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2000" b="1" normalizeH="0" baseline="0" dirty="0">
                          <a:solidFill>
                            <a:schemeClr val="tx1"/>
                          </a:solidFill>
                          <a:effectLst/>
                        </a:rPr>
                        <a:t>visible</a:t>
                      </a:r>
                      <a:endParaRPr lang="en-US" sz="2000" b="1" normalizeH="0" baseline="0" dirty="0">
                        <a:solidFill>
                          <a:schemeClr val="tx1"/>
                        </a:solidFill>
                        <a:effectLst/>
                        <a:latin typeface="Times"/>
                        <a:ea typeface="Times New Roman"/>
                        <a:cs typeface="Times New Roman"/>
                      </a:endParaRPr>
                    </a:p>
                  </a:txBody>
                  <a:tcPr marL="0" marR="0" marT="0" marB="0" anchor="b">
                    <a:solidFill>
                      <a:schemeClr val="bg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Force Dynamic / Process Terms for Predicates</a:t>
            </a:r>
          </a:p>
        </p:txBody>
      </p:sp>
      <p:graphicFrame>
        <p:nvGraphicFramePr>
          <p:cNvPr id="3" name="Table 2"/>
          <p:cNvGraphicFramePr>
            <a:graphicFrameLocks noGrp="1"/>
          </p:cNvGraphicFramePr>
          <p:nvPr/>
        </p:nvGraphicFramePr>
        <p:xfrm>
          <a:off x="990600" y="1752600"/>
          <a:ext cx="7162799" cy="3886200"/>
        </p:xfrm>
        <a:graphic>
          <a:graphicData uri="http://schemas.openxmlformats.org/drawingml/2006/table">
            <a:tbl>
              <a:tblPr firstRow="1" firstCol="1" bandRow="1" bandCol="1">
                <a:tableStyleId>{5C22544A-7EE6-4342-B048-85BDC9FD1C3A}</a:tableStyleId>
              </a:tblPr>
              <a:tblGrid>
                <a:gridCol w="1334724"/>
                <a:gridCol w="1140276"/>
                <a:gridCol w="1013578"/>
                <a:gridCol w="1393669"/>
                <a:gridCol w="1140276"/>
                <a:gridCol w="1140276"/>
              </a:tblGrid>
              <a:tr h="323850">
                <a:tc>
                  <a:txBody>
                    <a:bodyPr/>
                    <a:lstStyle/>
                    <a:p>
                      <a:pPr marL="0" marR="0" hangingPunct="0">
                        <a:lnSpc>
                          <a:spcPts val="1000"/>
                        </a:lnSpc>
                        <a:spcBef>
                          <a:spcPts val="300"/>
                        </a:spcBef>
                        <a:spcAft>
                          <a:spcPts val="0"/>
                        </a:spcAft>
                      </a:pPr>
                      <a:r>
                        <a:rPr lang="en-US" sz="1800" b="1" dirty="0">
                          <a:solidFill>
                            <a:schemeClr val="tx1"/>
                          </a:solidFill>
                          <a:effectLst/>
                        </a:rPr>
                        <a:t>adapted</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convert</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dwell</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generate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pile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result</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323850">
                <a:tc>
                  <a:txBody>
                    <a:bodyPr/>
                    <a:lstStyle/>
                    <a:p>
                      <a:pPr marL="0" marR="0" hangingPunct="0">
                        <a:lnSpc>
                          <a:spcPts val="1000"/>
                        </a:lnSpc>
                        <a:spcBef>
                          <a:spcPts val="300"/>
                        </a:spcBef>
                        <a:spcAft>
                          <a:spcPts val="0"/>
                        </a:spcAft>
                      </a:pPr>
                      <a:r>
                        <a:rPr lang="en-US" sz="1800" b="1" dirty="0">
                          <a:solidFill>
                            <a:schemeClr val="tx1"/>
                          </a:solidFill>
                          <a:effectLst/>
                        </a:rPr>
                        <a:t>advance</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course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eject</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go</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plant</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run</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323850">
                <a:tc>
                  <a:txBody>
                    <a:bodyPr/>
                    <a:lstStyle/>
                    <a:p>
                      <a:pPr marL="0" marR="0" hangingPunct="0">
                        <a:lnSpc>
                          <a:spcPts val="1000"/>
                        </a:lnSpc>
                        <a:spcBef>
                          <a:spcPts val="300"/>
                        </a:spcBef>
                        <a:spcAft>
                          <a:spcPts val="0"/>
                        </a:spcAft>
                      </a:pPr>
                      <a:r>
                        <a:rPr lang="en-US" sz="1800" b="1" dirty="0">
                          <a:solidFill>
                            <a:schemeClr val="tx1"/>
                          </a:solidFill>
                          <a:effectLst/>
                        </a:rPr>
                        <a:t>affected</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dirty="0">
                          <a:solidFill>
                            <a:schemeClr val="tx1"/>
                          </a:solidFill>
                          <a:effectLst/>
                        </a:rPr>
                        <a:t>descend</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emit</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interrupt</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position</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rush</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323850">
                <a:tc>
                  <a:txBody>
                    <a:bodyPr/>
                    <a:lstStyle/>
                    <a:p>
                      <a:pPr marL="0" marR="0" hangingPunct="0">
                        <a:lnSpc>
                          <a:spcPts val="1000"/>
                        </a:lnSpc>
                        <a:spcBef>
                          <a:spcPts val="300"/>
                        </a:spcBef>
                        <a:spcAft>
                          <a:spcPts val="0"/>
                        </a:spcAft>
                      </a:pPr>
                      <a:r>
                        <a:rPr lang="en-US" sz="1800" b="1" dirty="0">
                          <a:solidFill>
                            <a:schemeClr val="tx1"/>
                          </a:solidFill>
                          <a:effectLst/>
                        </a:rPr>
                        <a:t>block</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dirty="0">
                          <a:solidFill>
                            <a:schemeClr val="tx1"/>
                          </a:solidFill>
                          <a:effectLst/>
                        </a:rPr>
                        <a:t>deposit</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enter</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inundate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project</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saturate</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323850">
                <a:tc>
                  <a:txBody>
                    <a:bodyPr/>
                    <a:lstStyle/>
                    <a:p>
                      <a:pPr marL="0" marR="0" hangingPunct="0">
                        <a:lnSpc>
                          <a:spcPts val="1000"/>
                        </a:lnSpc>
                        <a:spcBef>
                          <a:spcPts val="300"/>
                        </a:spcBef>
                        <a:spcAft>
                          <a:spcPts val="0"/>
                        </a:spcAft>
                      </a:pPr>
                      <a:r>
                        <a:rPr lang="en-US" sz="1800" b="1" dirty="0">
                          <a:solidFill>
                            <a:schemeClr val="tx1"/>
                          </a:solidFill>
                          <a:effectLst/>
                        </a:rPr>
                        <a:t>bore</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dirty="0">
                          <a:solidFill>
                            <a:schemeClr val="tx1"/>
                          </a:solidFill>
                          <a:effectLst/>
                        </a:rPr>
                        <a:t>direct</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exit</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issue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pump</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send</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323850">
                <a:tc>
                  <a:txBody>
                    <a:bodyPr/>
                    <a:lstStyle/>
                    <a:p>
                      <a:pPr marL="0" marR="0" hangingPunct="0">
                        <a:lnSpc>
                          <a:spcPts val="1000"/>
                        </a:lnSpc>
                        <a:spcBef>
                          <a:spcPts val="300"/>
                        </a:spcBef>
                        <a:spcAft>
                          <a:spcPts val="0"/>
                        </a:spcAft>
                      </a:pPr>
                      <a:r>
                        <a:rPr lang="en-US" sz="1800" b="1">
                          <a:solidFill>
                            <a:schemeClr val="tx1"/>
                          </a:solidFill>
                          <a:effectLst/>
                        </a:rPr>
                        <a:t>break</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dirty="0">
                          <a:solidFill>
                            <a:schemeClr val="tx1"/>
                          </a:solidFill>
                          <a:effectLst/>
                        </a:rPr>
                        <a:t>disappear</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erode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join</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purify</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subject</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323850">
                <a:tc>
                  <a:txBody>
                    <a:bodyPr/>
                    <a:lstStyle/>
                    <a:p>
                      <a:pPr marL="0" marR="0" hangingPunct="0">
                        <a:lnSpc>
                          <a:spcPts val="1000"/>
                        </a:lnSpc>
                        <a:spcBef>
                          <a:spcPts val="300"/>
                        </a:spcBef>
                        <a:spcAft>
                          <a:spcPts val="0"/>
                        </a:spcAft>
                      </a:pPr>
                      <a:r>
                        <a:rPr lang="en-US" sz="1800" b="1">
                          <a:solidFill>
                            <a:schemeClr val="tx1"/>
                          </a:solidFill>
                          <a:effectLst/>
                        </a:rPr>
                        <a:t>built</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dirty="0">
                          <a:solidFill>
                            <a:schemeClr val="tx1"/>
                          </a:solidFill>
                          <a:effectLst/>
                        </a:rPr>
                        <a:t>discharge</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extract </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launch</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raise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support</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323850">
                <a:tc>
                  <a:txBody>
                    <a:bodyPr/>
                    <a:lstStyle/>
                    <a:p>
                      <a:pPr marL="0" marR="0" hangingPunct="0">
                        <a:lnSpc>
                          <a:spcPts val="1000"/>
                        </a:lnSpc>
                        <a:spcBef>
                          <a:spcPts val="300"/>
                        </a:spcBef>
                        <a:spcAft>
                          <a:spcPts val="0"/>
                        </a:spcAft>
                      </a:pPr>
                      <a:r>
                        <a:rPr lang="en-US" sz="1800" b="1">
                          <a:solidFill>
                            <a:schemeClr val="tx1"/>
                          </a:solidFill>
                          <a:effectLst/>
                        </a:rPr>
                        <a:t>bury</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dirty="0">
                          <a:solidFill>
                            <a:schemeClr val="tx1"/>
                          </a:solidFill>
                          <a:effectLst/>
                        </a:rPr>
                        <a:t>divide</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dirty="0">
                          <a:solidFill>
                            <a:schemeClr val="tx1"/>
                          </a:solidFill>
                          <a:effectLst/>
                        </a:rPr>
                        <a:t>fall</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load</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receive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suspend</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323850">
                <a:tc>
                  <a:txBody>
                    <a:bodyPr/>
                    <a:lstStyle/>
                    <a:p>
                      <a:pPr marL="0" marR="0" hangingPunct="0">
                        <a:lnSpc>
                          <a:spcPts val="1000"/>
                        </a:lnSpc>
                        <a:spcBef>
                          <a:spcPts val="300"/>
                        </a:spcBef>
                        <a:spcAft>
                          <a:spcPts val="0"/>
                        </a:spcAft>
                      </a:pPr>
                      <a:r>
                        <a:rPr lang="en-US" sz="1800" b="1">
                          <a:solidFill>
                            <a:schemeClr val="tx1"/>
                          </a:solidFill>
                          <a:effectLst/>
                        </a:rPr>
                        <a:t>carry</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drain</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dirty="0">
                          <a:solidFill>
                            <a:schemeClr val="tx1"/>
                          </a:solidFill>
                          <a:effectLst/>
                        </a:rPr>
                        <a:t>float</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dirty="0">
                          <a:solidFill>
                            <a:schemeClr val="tx1"/>
                          </a:solidFill>
                          <a:effectLst/>
                        </a:rPr>
                        <a:t>made</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remove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swing</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323850">
                <a:tc>
                  <a:txBody>
                    <a:bodyPr/>
                    <a:lstStyle/>
                    <a:p>
                      <a:pPr marL="0" marR="0" hangingPunct="0">
                        <a:lnSpc>
                          <a:spcPts val="1000"/>
                        </a:lnSpc>
                        <a:spcBef>
                          <a:spcPts val="300"/>
                        </a:spcBef>
                        <a:spcAft>
                          <a:spcPts val="0"/>
                        </a:spcAft>
                      </a:pPr>
                      <a:r>
                        <a:rPr lang="en-US" sz="1800" b="1">
                          <a:solidFill>
                            <a:schemeClr val="tx1"/>
                          </a:solidFill>
                          <a:effectLst/>
                        </a:rPr>
                        <a:t>cause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draw</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dirty="0">
                          <a:solidFill>
                            <a:schemeClr val="tx1"/>
                          </a:solidFill>
                          <a:effectLst/>
                        </a:rPr>
                        <a:t>flow</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dirty="0">
                          <a:solidFill>
                            <a:schemeClr val="tx1"/>
                          </a:solidFill>
                          <a:effectLst/>
                        </a:rPr>
                        <a:t>mix</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dirty="0">
                          <a:solidFill>
                            <a:schemeClr val="tx1"/>
                          </a:solidFill>
                          <a:effectLst/>
                        </a:rPr>
                        <a:t>render</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transport</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323850">
                <a:tc>
                  <a:txBody>
                    <a:bodyPr/>
                    <a:lstStyle/>
                    <a:p>
                      <a:pPr marL="0" marR="0" hangingPunct="0">
                        <a:lnSpc>
                          <a:spcPts val="1000"/>
                        </a:lnSpc>
                        <a:spcBef>
                          <a:spcPts val="300"/>
                        </a:spcBef>
                        <a:spcAft>
                          <a:spcPts val="0"/>
                        </a:spcAft>
                      </a:pPr>
                      <a:r>
                        <a:rPr lang="en-US" sz="1800" b="1">
                          <a:solidFill>
                            <a:schemeClr val="tx1"/>
                          </a:solidFill>
                          <a:effectLst/>
                        </a:rPr>
                        <a:t>change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due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force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dirty="0">
                          <a:solidFill>
                            <a:schemeClr val="tx1"/>
                          </a:solidFill>
                          <a:effectLst/>
                        </a:rPr>
                        <a:t>move</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dirty="0">
                          <a:solidFill>
                            <a:schemeClr val="tx1"/>
                          </a:solidFill>
                          <a:effectLst/>
                        </a:rPr>
                        <a:t>resist</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dirty="0">
                          <a:solidFill>
                            <a:schemeClr val="tx1"/>
                          </a:solidFill>
                          <a:effectLst/>
                        </a:rPr>
                        <a:t>wash</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r>
              <a:tr h="323850">
                <a:tc>
                  <a:txBody>
                    <a:bodyPr/>
                    <a:lstStyle/>
                    <a:p>
                      <a:pPr marL="0" marR="0" hangingPunct="0">
                        <a:lnSpc>
                          <a:spcPts val="1000"/>
                        </a:lnSpc>
                        <a:spcBef>
                          <a:spcPts val="300"/>
                        </a:spcBef>
                        <a:spcAft>
                          <a:spcPts val="0"/>
                        </a:spcAft>
                      </a:pPr>
                      <a:r>
                        <a:rPr lang="en-US" sz="1800" b="1">
                          <a:solidFill>
                            <a:schemeClr val="tx1"/>
                          </a:solidFill>
                          <a:effectLst/>
                        </a:rPr>
                        <a:t>control</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dug</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form</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a:solidFill>
                            <a:schemeClr val="tx1"/>
                          </a:solidFill>
                          <a:effectLst/>
                        </a:rPr>
                        <a:t>obstruct</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hangingPunct="0">
                        <a:lnSpc>
                          <a:spcPts val="1000"/>
                        </a:lnSpc>
                        <a:spcBef>
                          <a:spcPts val="300"/>
                        </a:spcBef>
                        <a:spcAft>
                          <a:spcPts val="0"/>
                        </a:spcAft>
                      </a:pPr>
                      <a:r>
                        <a:rPr lang="en-US" sz="1800" b="1" dirty="0">
                          <a:solidFill>
                            <a:schemeClr val="tx1"/>
                          </a:solidFill>
                          <a:effectLst/>
                        </a:rPr>
                        <a:t>restrict</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endParaRPr lang="en-US" sz="1800" b="1" dirty="0">
                        <a:solidFill>
                          <a:schemeClr val="tx1"/>
                        </a:solidFill>
                        <a:effectLst/>
                        <a:latin typeface="Times New Roman"/>
                      </a:endParaRPr>
                    </a:p>
                  </a:txBody>
                  <a:tcPr marL="0" marR="0" marT="0" marB="0" anchor="b">
                    <a:solidFill>
                      <a:schemeClr val="bg1"/>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Human Intention Terms for Predicates</a:t>
            </a:r>
          </a:p>
        </p:txBody>
      </p:sp>
      <p:graphicFrame>
        <p:nvGraphicFramePr>
          <p:cNvPr id="3" name="Table 2"/>
          <p:cNvGraphicFramePr>
            <a:graphicFrameLocks noGrp="1"/>
          </p:cNvGraphicFramePr>
          <p:nvPr/>
        </p:nvGraphicFramePr>
        <p:xfrm>
          <a:off x="914400" y="1676400"/>
          <a:ext cx="7619998" cy="4114800"/>
        </p:xfrm>
        <a:graphic>
          <a:graphicData uri="http://schemas.openxmlformats.org/drawingml/2006/table">
            <a:tbl>
              <a:tblPr firstRow="1" firstCol="1" bandRow="1" bandCol="1">
                <a:tableStyleId>{5C22544A-7EE6-4342-B048-85BDC9FD1C3A}</a:tableStyleId>
              </a:tblPr>
              <a:tblGrid>
                <a:gridCol w="1512099"/>
                <a:gridCol w="1267082"/>
                <a:gridCol w="1389591"/>
                <a:gridCol w="1057069"/>
                <a:gridCol w="1109573"/>
                <a:gridCol w="1284584"/>
              </a:tblGrid>
              <a:tr h="457200">
                <a:tc>
                  <a:txBody>
                    <a:bodyPr/>
                    <a:lstStyle/>
                    <a:p>
                      <a:pPr marL="0" marR="0" algn="ctr" hangingPunct="0">
                        <a:lnSpc>
                          <a:spcPts val="1000"/>
                        </a:lnSpc>
                        <a:spcBef>
                          <a:spcPts val="300"/>
                        </a:spcBef>
                        <a:spcAft>
                          <a:spcPts val="0"/>
                        </a:spcAft>
                      </a:pPr>
                      <a:r>
                        <a:rPr lang="en-US" sz="1800" b="1" dirty="0">
                          <a:solidFill>
                            <a:schemeClr val="tx1"/>
                          </a:solidFill>
                          <a:effectLst/>
                        </a:rPr>
                        <a:t>able</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create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entry</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intended</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passage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serve</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457200">
                <a:tc>
                  <a:txBody>
                    <a:bodyPr/>
                    <a:lstStyle/>
                    <a:p>
                      <a:pPr marL="0" marR="0" algn="ctr" hangingPunct="0">
                        <a:lnSpc>
                          <a:spcPts val="1000"/>
                        </a:lnSpc>
                        <a:spcBef>
                          <a:spcPts val="300"/>
                        </a:spcBef>
                        <a:spcAft>
                          <a:spcPts val="0"/>
                        </a:spcAft>
                      </a:pPr>
                      <a:r>
                        <a:rPr lang="en-US" sz="1800" b="1" dirty="0">
                          <a:solidFill>
                            <a:schemeClr val="tx1"/>
                          </a:solidFill>
                          <a:effectLst/>
                        </a:rPr>
                        <a:t>access</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cultivate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established</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kept </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place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set aside</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457200">
                <a:tc>
                  <a:txBody>
                    <a:bodyPr/>
                    <a:lstStyle/>
                    <a:p>
                      <a:pPr marL="0" marR="0" algn="ctr" hangingPunct="0">
                        <a:lnSpc>
                          <a:spcPts val="1000"/>
                        </a:lnSpc>
                        <a:spcBef>
                          <a:spcPts val="300"/>
                        </a:spcBef>
                        <a:spcAft>
                          <a:spcPts val="0"/>
                        </a:spcAft>
                      </a:pPr>
                      <a:r>
                        <a:rPr lang="en-US" sz="1800" b="1" dirty="0">
                          <a:solidFill>
                            <a:schemeClr val="tx1"/>
                          </a:solidFill>
                          <a:effectLst/>
                        </a:rPr>
                        <a:t>administrative</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danger</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form</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known</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prescribe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store</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457200">
                <a:tc>
                  <a:txBody>
                    <a:bodyPr/>
                    <a:lstStyle/>
                    <a:p>
                      <a:pPr marL="0" marR="0" algn="ctr" hangingPunct="0">
                        <a:lnSpc>
                          <a:spcPts val="1000"/>
                        </a:lnSpc>
                        <a:spcBef>
                          <a:spcPts val="300"/>
                        </a:spcBef>
                        <a:spcAft>
                          <a:spcPts val="0"/>
                        </a:spcAft>
                      </a:pPr>
                      <a:r>
                        <a:rPr lang="en-US" sz="1800" b="1" dirty="0">
                          <a:solidFill>
                            <a:schemeClr val="tx1"/>
                          </a:solidFill>
                          <a:effectLst/>
                        </a:rPr>
                        <a:t>afford</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dirty="0">
                          <a:solidFill>
                            <a:schemeClr val="tx1"/>
                          </a:solidFill>
                          <a:effectLst/>
                        </a:rPr>
                        <a:t>defined</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fortify</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limit</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provide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subject</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457200">
                <a:tc>
                  <a:txBody>
                    <a:bodyPr/>
                    <a:lstStyle/>
                    <a:p>
                      <a:pPr marL="0" marR="0" algn="ctr" hangingPunct="0">
                        <a:lnSpc>
                          <a:spcPts val="1000"/>
                        </a:lnSpc>
                        <a:spcBef>
                          <a:spcPts val="300"/>
                        </a:spcBef>
                        <a:spcAft>
                          <a:spcPts val="0"/>
                        </a:spcAft>
                      </a:pPr>
                      <a:r>
                        <a:rPr lang="en-US" sz="1800" b="1">
                          <a:solidFill>
                            <a:schemeClr val="tx1"/>
                          </a:solidFill>
                          <a:effectLst/>
                        </a:rPr>
                        <a:t>application</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dirty="0">
                          <a:solidFill>
                            <a:schemeClr val="tx1"/>
                          </a:solidFill>
                          <a:effectLst/>
                        </a:rPr>
                        <a:t>designated</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function</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load</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pump</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submerge</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457200">
                <a:tc>
                  <a:txBody>
                    <a:bodyPr/>
                    <a:lstStyle/>
                    <a:p>
                      <a:pPr marL="0" marR="0" algn="ctr" hangingPunct="0">
                        <a:lnSpc>
                          <a:spcPts val="1000"/>
                        </a:lnSpc>
                        <a:spcBef>
                          <a:spcPts val="300"/>
                        </a:spcBef>
                        <a:spcAft>
                          <a:spcPts val="0"/>
                        </a:spcAft>
                      </a:pPr>
                      <a:r>
                        <a:rPr lang="en-US" sz="1800" b="1">
                          <a:solidFill>
                            <a:schemeClr val="tx1"/>
                          </a:solidFill>
                          <a:effectLst/>
                        </a:rPr>
                        <a:t>capable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dirty="0">
                          <a:solidFill>
                            <a:schemeClr val="tx1"/>
                          </a:solidFill>
                          <a:effectLst/>
                        </a:rPr>
                        <a:t>designed</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dirty="0">
                          <a:solidFill>
                            <a:schemeClr val="tx1"/>
                          </a:solidFill>
                          <a:effectLst/>
                        </a:rPr>
                        <a:t>hold</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maintain</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reference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test</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457200">
                <a:tc>
                  <a:txBody>
                    <a:bodyPr/>
                    <a:lstStyle/>
                    <a:p>
                      <a:pPr marL="0" marR="0" algn="ctr" hangingPunct="0">
                        <a:lnSpc>
                          <a:spcPts val="1000"/>
                        </a:lnSpc>
                        <a:spcBef>
                          <a:spcPts val="300"/>
                        </a:spcBef>
                        <a:spcAft>
                          <a:spcPts val="0"/>
                        </a:spcAft>
                      </a:pPr>
                      <a:r>
                        <a:rPr lang="en-US" sz="1800" b="1">
                          <a:solidFill>
                            <a:schemeClr val="tx1"/>
                          </a:solidFill>
                          <a:effectLst/>
                        </a:rPr>
                        <a:t>carry out </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determined</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dirty="0">
                          <a:solidFill>
                            <a:schemeClr val="tx1"/>
                          </a:solidFill>
                          <a:effectLst/>
                        </a:rPr>
                        <a:t>identified</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obstruct</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require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jurisdiction</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457200">
                <a:tc>
                  <a:txBody>
                    <a:bodyPr/>
                    <a:lstStyle/>
                    <a:p>
                      <a:pPr marL="0" marR="0" algn="ctr" hangingPunct="0">
                        <a:lnSpc>
                          <a:spcPts val="1000"/>
                        </a:lnSpc>
                        <a:spcBef>
                          <a:spcPts val="300"/>
                        </a:spcBef>
                        <a:spcAft>
                          <a:spcPts val="0"/>
                        </a:spcAft>
                      </a:pPr>
                      <a:r>
                        <a:rPr lang="en-US" sz="1800" b="1">
                          <a:solidFill>
                            <a:schemeClr val="tx1"/>
                          </a:solidFill>
                          <a:effectLst/>
                        </a:rPr>
                        <a:t>charted</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develop</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dirty="0">
                          <a:solidFill>
                            <a:schemeClr val="tx1"/>
                          </a:solidFill>
                          <a:effectLst/>
                        </a:rPr>
                        <a:t>incorporated</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dirty="0">
                          <a:solidFill>
                            <a:schemeClr val="tx1"/>
                          </a:solidFill>
                          <a:effectLst/>
                        </a:rPr>
                        <a:t>operate</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restrict</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use</a:t>
                      </a:r>
                      <a:endParaRPr lang="en-US" sz="1800" b="1">
                        <a:solidFill>
                          <a:schemeClr val="tx1"/>
                        </a:solidFill>
                        <a:effectLst/>
                        <a:latin typeface="Times"/>
                        <a:ea typeface="Times New Roman"/>
                        <a:cs typeface="Times New Roman"/>
                      </a:endParaRPr>
                    </a:p>
                  </a:txBody>
                  <a:tcPr marL="0" marR="0" marT="0" marB="0" anchor="b">
                    <a:solidFill>
                      <a:schemeClr val="bg1"/>
                    </a:solidFill>
                  </a:tcPr>
                </a:tc>
              </a:tr>
              <a:tr h="457200">
                <a:tc>
                  <a:txBody>
                    <a:bodyPr/>
                    <a:lstStyle/>
                    <a:p>
                      <a:pPr marL="0" marR="0" algn="ctr" hangingPunct="0">
                        <a:lnSpc>
                          <a:spcPts val="1000"/>
                        </a:lnSpc>
                        <a:spcBef>
                          <a:spcPts val="300"/>
                        </a:spcBef>
                        <a:spcAft>
                          <a:spcPts val="0"/>
                        </a:spcAft>
                      </a:pPr>
                      <a:r>
                        <a:rPr lang="en-US" sz="1800" b="1">
                          <a:solidFill>
                            <a:schemeClr val="tx1"/>
                          </a:solidFill>
                          <a:effectLst/>
                        </a:rPr>
                        <a:t>construct</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divide</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a:solidFill>
                            <a:schemeClr val="tx1"/>
                          </a:solidFill>
                          <a:effectLst/>
                        </a:rPr>
                        <a:t>indicating</a:t>
                      </a:r>
                      <a:endParaRPr lang="en-US" sz="1800" b="1">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dirty="0">
                          <a:solidFill>
                            <a:schemeClr val="tx1"/>
                          </a:solidFill>
                          <a:effectLst/>
                        </a:rPr>
                        <a:t>own</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marL="0" marR="0" algn="ctr" hangingPunct="0">
                        <a:lnSpc>
                          <a:spcPts val="1000"/>
                        </a:lnSpc>
                        <a:spcBef>
                          <a:spcPts val="300"/>
                        </a:spcBef>
                        <a:spcAft>
                          <a:spcPts val="0"/>
                        </a:spcAft>
                      </a:pPr>
                      <a:r>
                        <a:rPr lang="en-US" sz="1800" b="1" dirty="0">
                          <a:solidFill>
                            <a:schemeClr val="tx1"/>
                          </a:solidFill>
                          <a:effectLst/>
                        </a:rPr>
                        <a:t>secure</a:t>
                      </a:r>
                      <a:endParaRPr lang="en-US" sz="1800" b="1" dirty="0">
                        <a:solidFill>
                          <a:schemeClr val="tx1"/>
                        </a:solidFill>
                        <a:effectLst/>
                        <a:latin typeface="Times"/>
                        <a:ea typeface="Times New Roman"/>
                        <a:cs typeface="Times New Roman"/>
                      </a:endParaRPr>
                    </a:p>
                  </a:txBody>
                  <a:tcPr marL="0" marR="0" marT="0" marB="0" anchor="b">
                    <a:solidFill>
                      <a:schemeClr val="bg1"/>
                    </a:solidFill>
                  </a:tcPr>
                </a:tc>
                <a:tc>
                  <a:txBody>
                    <a:bodyPr/>
                    <a:lstStyle/>
                    <a:p>
                      <a:pPr algn="ctr"/>
                      <a:endParaRPr lang="en-US" sz="1800" b="1" dirty="0">
                        <a:solidFill>
                          <a:schemeClr val="tx1"/>
                        </a:solidFill>
                        <a:effectLst/>
                        <a:latin typeface="Times New Roman"/>
                      </a:endParaRPr>
                    </a:p>
                  </a:txBody>
                  <a:tcPr marL="0" marR="0" marT="0" marB="0" anchor="b">
                    <a:solidFill>
                      <a:schemeClr val="bg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ctr"/>
            <a:r>
              <a:rPr lang="en-US" sz="3200" dirty="0" smtClean="0"/>
              <a:t>Semantic Richness for Complex Feature Classes</a:t>
            </a:r>
          </a:p>
        </p:txBody>
      </p:sp>
      <p:sp>
        <p:nvSpPr>
          <p:cNvPr id="8195" name="Rectangle 2"/>
          <p:cNvSpPr>
            <a:spLocks noChangeArrowheads="1"/>
          </p:cNvSpPr>
          <p:nvPr/>
        </p:nvSpPr>
        <p:spPr bwMode="auto">
          <a:xfrm>
            <a:off x="2209800" y="1219200"/>
            <a:ext cx="5181600" cy="5486400"/>
          </a:xfrm>
          <a:prstGeom prst="rect">
            <a:avLst/>
          </a:prstGeom>
          <a:solidFill>
            <a:srgbClr val="FFFF99"/>
          </a:solidFill>
          <a:ln w="12700" algn="ctr">
            <a:solidFill>
              <a:schemeClr val="tx1"/>
            </a:solidFill>
            <a:round/>
            <a:headEnd/>
            <a:tailEnd/>
          </a:ln>
        </p:spPr>
        <p:txBody>
          <a:bodyPr/>
          <a:lstStyle/>
          <a:p>
            <a:pPr algn="ctr"/>
            <a:endParaRPr lang="en-US">
              <a:solidFill>
                <a:srgbClr val="000000"/>
              </a:solidFill>
            </a:endParaRPr>
          </a:p>
        </p:txBody>
      </p:sp>
      <p:grpSp>
        <p:nvGrpSpPr>
          <p:cNvPr id="8196" name="Group 50"/>
          <p:cNvGrpSpPr>
            <a:grpSpLocks/>
          </p:cNvGrpSpPr>
          <p:nvPr/>
        </p:nvGrpSpPr>
        <p:grpSpPr bwMode="auto">
          <a:xfrm>
            <a:off x="2286000" y="1295400"/>
            <a:ext cx="1371600" cy="381000"/>
            <a:chOff x="2286000" y="1295400"/>
            <a:chExt cx="1371600" cy="381000"/>
          </a:xfrm>
        </p:grpSpPr>
        <p:sp>
          <p:nvSpPr>
            <p:cNvPr id="8235" name="Rounded Rectangle 3"/>
            <p:cNvSpPr>
              <a:spLocks noChangeArrowheads="1"/>
            </p:cNvSpPr>
            <p:nvPr/>
          </p:nvSpPr>
          <p:spPr bwMode="auto">
            <a:xfrm>
              <a:off x="2286000" y="1295400"/>
              <a:ext cx="1371600" cy="381000"/>
            </a:xfrm>
            <a:prstGeom prst="roundRect">
              <a:avLst>
                <a:gd name="adj" fmla="val 16667"/>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236" name="TextBox 11"/>
            <p:cNvSpPr txBox="1">
              <a:spLocks noChangeArrowheads="1"/>
            </p:cNvSpPr>
            <p:nvPr/>
          </p:nvSpPr>
          <p:spPr bwMode="auto">
            <a:xfrm>
              <a:off x="2286000" y="1295400"/>
              <a:ext cx="1371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defRPr>
              </a:lvl1pPr>
              <a:lvl2pPr marL="742950" indent="-285750">
                <a:defRPr sz="4000">
                  <a:solidFill>
                    <a:schemeClr val="tx1"/>
                  </a:solidFill>
                  <a:latin typeface="Arial" charset="0"/>
                </a:defRPr>
              </a:lvl2pPr>
              <a:lvl3pPr marL="1143000" indent="-228600">
                <a:defRPr sz="4000">
                  <a:solidFill>
                    <a:schemeClr val="tx1"/>
                  </a:solidFill>
                  <a:latin typeface="Arial" charset="0"/>
                </a:defRPr>
              </a:lvl3pPr>
              <a:lvl4pPr marL="1600200" indent="-228600">
                <a:defRPr sz="4000">
                  <a:solidFill>
                    <a:schemeClr val="tx1"/>
                  </a:solidFill>
                  <a:latin typeface="Arial" charset="0"/>
                </a:defRPr>
              </a:lvl4pPr>
              <a:lvl5pPr marL="2057400" indent="-22860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r>
                <a:rPr lang="en-US" sz="1800">
                  <a:solidFill>
                    <a:srgbClr val="000000"/>
                  </a:solidFill>
                </a:rPr>
                <a:t>Power lines</a:t>
              </a:r>
            </a:p>
          </p:txBody>
        </p:sp>
      </p:grpSp>
      <p:sp>
        <p:nvSpPr>
          <p:cNvPr id="8197" name="Rounded Rectangle 5"/>
          <p:cNvSpPr>
            <a:spLocks noChangeArrowheads="1"/>
          </p:cNvSpPr>
          <p:nvPr/>
        </p:nvSpPr>
        <p:spPr bwMode="auto">
          <a:xfrm>
            <a:off x="2286000" y="2895600"/>
            <a:ext cx="1295400" cy="381000"/>
          </a:xfrm>
          <a:prstGeom prst="roundRect">
            <a:avLst>
              <a:gd name="adj" fmla="val 16667"/>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198" name="TextBox 13"/>
          <p:cNvSpPr txBox="1">
            <a:spLocks noChangeArrowheads="1"/>
          </p:cNvSpPr>
          <p:nvPr/>
        </p:nvSpPr>
        <p:spPr bwMode="auto">
          <a:xfrm>
            <a:off x="2286000" y="2895600"/>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defRPr>
            </a:lvl1pPr>
            <a:lvl2pPr marL="742950" indent="-285750">
              <a:defRPr sz="4000">
                <a:solidFill>
                  <a:schemeClr val="tx1"/>
                </a:solidFill>
                <a:latin typeface="Arial" charset="0"/>
              </a:defRPr>
            </a:lvl2pPr>
            <a:lvl3pPr marL="1143000" indent="-228600">
              <a:defRPr sz="4000">
                <a:solidFill>
                  <a:schemeClr val="tx1"/>
                </a:solidFill>
                <a:latin typeface="Arial" charset="0"/>
              </a:defRPr>
            </a:lvl3pPr>
            <a:lvl4pPr marL="1600200" indent="-228600">
              <a:defRPr sz="4000">
                <a:solidFill>
                  <a:schemeClr val="tx1"/>
                </a:solidFill>
                <a:latin typeface="Arial" charset="0"/>
              </a:defRPr>
            </a:lvl4pPr>
            <a:lvl5pPr marL="2057400" indent="-22860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r>
              <a:rPr lang="en-US" sz="1800">
                <a:solidFill>
                  <a:srgbClr val="000000"/>
                </a:solidFill>
              </a:rPr>
              <a:t>Conveyors</a:t>
            </a:r>
          </a:p>
        </p:txBody>
      </p:sp>
      <p:sp>
        <p:nvSpPr>
          <p:cNvPr id="8199" name="Rounded Rectangle 6"/>
          <p:cNvSpPr>
            <a:spLocks noChangeArrowheads="1"/>
          </p:cNvSpPr>
          <p:nvPr/>
        </p:nvSpPr>
        <p:spPr bwMode="auto">
          <a:xfrm>
            <a:off x="2362200" y="6172200"/>
            <a:ext cx="1066800" cy="381000"/>
          </a:xfrm>
          <a:prstGeom prst="roundRect">
            <a:avLst>
              <a:gd name="adj" fmla="val 16667"/>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200" name="TextBox 14"/>
          <p:cNvSpPr txBox="1">
            <a:spLocks noChangeArrowheads="1"/>
          </p:cNvSpPr>
          <p:nvPr/>
        </p:nvSpPr>
        <p:spPr bwMode="auto">
          <a:xfrm>
            <a:off x="2362200" y="6172200"/>
            <a:ext cx="106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defRPr>
            </a:lvl1pPr>
            <a:lvl2pPr marL="742950" indent="-285750">
              <a:defRPr sz="4000">
                <a:solidFill>
                  <a:schemeClr val="tx1"/>
                </a:solidFill>
                <a:latin typeface="Arial" charset="0"/>
              </a:defRPr>
            </a:lvl2pPr>
            <a:lvl3pPr marL="1143000" indent="-228600">
              <a:defRPr sz="4000">
                <a:solidFill>
                  <a:schemeClr val="tx1"/>
                </a:solidFill>
                <a:latin typeface="Arial" charset="0"/>
              </a:defRPr>
            </a:lvl3pPr>
            <a:lvl4pPr marL="1600200" indent="-228600">
              <a:defRPr sz="4000">
                <a:solidFill>
                  <a:schemeClr val="tx1"/>
                </a:solidFill>
                <a:latin typeface="Arial" charset="0"/>
              </a:defRPr>
            </a:lvl4pPr>
            <a:lvl5pPr marL="2057400" indent="-22860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r>
              <a:rPr lang="en-US" sz="1800">
                <a:solidFill>
                  <a:srgbClr val="000000"/>
                </a:solidFill>
              </a:rPr>
              <a:t>Railroad</a:t>
            </a:r>
          </a:p>
        </p:txBody>
      </p:sp>
      <p:sp>
        <p:nvSpPr>
          <p:cNvPr id="8201" name="Rounded Rectangle 7"/>
          <p:cNvSpPr>
            <a:spLocks noChangeArrowheads="1"/>
          </p:cNvSpPr>
          <p:nvPr/>
        </p:nvSpPr>
        <p:spPr bwMode="auto">
          <a:xfrm>
            <a:off x="6019800" y="3505200"/>
            <a:ext cx="1219200" cy="527050"/>
          </a:xfrm>
          <a:prstGeom prst="roundRect">
            <a:avLst>
              <a:gd name="adj" fmla="val 16667"/>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202" name="TextBox 15"/>
          <p:cNvSpPr txBox="1">
            <a:spLocks noChangeArrowheads="1"/>
          </p:cNvSpPr>
          <p:nvPr/>
        </p:nvSpPr>
        <p:spPr bwMode="auto">
          <a:xfrm>
            <a:off x="6019800" y="342900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defRPr>
            </a:lvl1pPr>
            <a:lvl2pPr marL="742950" indent="-285750">
              <a:defRPr sz="4000">
                <a:solidFill>
                  <a:schemeClr val="tx1"/>
                </a:solidFill>
                <a:latin typeface="Arial" charset="0"/>
              </a:defRPr>
            </a:lvl2pPr>
            <a:lvl3pPr marL="1143000" indent="-228600">
              <a:defRPr sz="4000">
                <a:solidFill>
                  <a:schemeClr val="tx1"/>
                </a:solidFill>
                <a:latin typeface="Arial" charset="0"/>
              </a:defRPr>
            </a:lvl3pPr>
            <a:lvl4pPr marL="1600200" indent="-228600">
              <a:defRPr sz="4000">
                <a:solidFill>
                  <a:schemeClr val="tx1"/>
                </a:solidFill>
                <a:latin typeface="Arial" charset="0"/>
              </a:defRPr>
            </a:lvl4pPr>
            <a:lvl5pPr marL="2057400" indent="-22860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r>
              <a:rPr lang="en-US" sz="2000">
                <a:solidFill>
                  <a:srgbClr val="000000"/>
                </a:solidFill>
              </a:rPr>
              <a:t>   </a:t>
            </a:r>
            <a:r>
              <a:rPr lang="en-US" sz="1800">
                <a:solidFill>
                  <a:srgbClr val="000000"/>
                </a:solidFill>
              </a:rPr>
              <a:t>Roads</a:t>
            </a:r>
          </a:p>
          <a:p>
            <a:r>
              <a:rPr lang="en-US" sz="1400">
                <a:solidFill>
                  <a:srgbClr val="000000"/>
                </a:solidFill>
              </a:rPr>
              <a:t>• dirt / gravel</a:t>
            </a:r>
          </a:p>
        </p:txBody>
      </p:sp>
      <p:grpSp>
        <p:nvGrpSpPr>
          <p:cNvPr id="8203" name="Group 51"/>
          <p:cNvGrpSpPr>
            <a:grpSpLocks/>
          </p:cNvGrpSpPr>
          <p:nvPr/>
        </p:nvGrpSpPr>
        <p:grpSpPr bwMode="auto">
          <a:xfrm>
            <a:off x="5334000" y="1676400"/>
            <a:ext cx="1909763" cy="1295400"/>
            <a:chOff x="5334000" y="1676400"/>
            <a:chExt cx="1910080" cy="1295400"/>
          </a:xfrm>
        </p:grpSpPr>
        <p:sp>
          <p:nvSpPr>
            <p:cNvPr id="8233" name="Rounded Rectangle 4"/>
            <p:cNvSpPr>
              <a:spLocks noChangeArrowheads="1"/>
            </p:cNvSpPr>
            <p:nvPr/>
          </p:nvSpPr>
          <p:spPr bwMode="auto">
            <a:xfrm>
              <a:off x="5339080" y="1676400"/>
              <a:ext cx="1905000" cy="1295400"/>
            </a:xfrm>
            <a:prstGeom prst="roundRect">
              <a:avLst>
                <a:gd name="adj" fmla="val 16667"/>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234" name="TextBox 18"/>
            <p:cNvSpPr txBox="1">
              <a:spLocks noChangeArrowheads="1"/>
            </p:cNvSpPr>
            <p:nvPr/>
          </p:nvSpPr>
          <p:spPr bwMode="auto">
            <a:xfrm>
              <a:off x="5334000" y="1709916"/>
              <a:ext cx="191008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defRPr>
              </a:lvl1pPr>
              <a:lvl2pPr marL="742950" indent="-285750">
                <a:defRPr sz="4000">
                  <a:solidFill>
                    <a:schemeClr val="tx1"/>
                  </a:solidFill>
                  <a:latin typeface="Arial" charset="0"/>
                </a:defRPr>
              </a:lvl2pPr>
              <a:lvl3pPr marL="1143000" indent="-228600">
                <a:defRPr sz="4000">
                  <a:solidFill>
                    <a:schemeClr val="tx1"/>
                  </a:solidFill>
                  <a:latin typeface="Arial" charset="0"/>
                </a:defRPr>
              </a:lvl3pPr>
              <a:lvl4pPr marL="1600200" indent="-228600">
                <a:defRPr sz="4000">
                  <a:solidFill>
                    <a:schemeClr val="tx1"/>
                  </a:solidFill>
                  <a:latin typeface="Arial" charset="0"/>
                </a:defRPr>
              </a:lvl4pPr>
              <a:lvl5pPr marL="2057400" indent="-22860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r>
                <a:rPr lang="en-US" sz="2000">
                  <a:solidFill>
                    <a:srgbClr val="000000"/>
                  </a:solidFill>
                </a:rPr>
                <a:t>       </a:t>
              </a:r>
              <a:r>
                <a:rPr lang="en-US" sz="1800">
                  <a:solidFill>
                    <a:srgbClr val="000000"/>
                  </a:solidFill>
                </a:rPr>
                <a:t>Buildings</a:t>
              </a:r>
            </a:p>
            <a:p>
              <a:r>
                <a:rPr lang="en-US" sz="1400">
                  <a:solidFill>
                    <a:srgbClr val="000000"/>
                  </a:solidFill>
                </a:rPr>
                <a:t>• offices</a:t>
              </a:r>
            </a:p>
            <a:p>
              <a:r>
                <a:rPr lang="en-US" sz="1400">
                  <a:solidFill>
                    <a:srgbClr val="000000"/>
                  </a:solidFill>
                </a:rPr>
                <a:t>• maintenance sheds</a:t>
              </a:r>
            </a:p>
            <a:p>
              <a:r>
                <a:rPr lang="en-US" sz="1400">
                  <a:solidFill>
                    <a:srgbClr val="000000"/>
                  </a:solidFill>
                </a:rPr>
                <a:t>• head frame (shaft) </a:t>
              </a:r>
              <a:r>
                <a:rPr lang="en-US" sz="1400" b="1">
                  <a:solidFill>
                    <a:srgbClr val="000000"/>
                  </a:solidFill>
                </a:rPr>
                <a:t>*</a:t>
              </a:r>
            </a:p>
            <a:p>
              <a:r>
                <a:rPr lang="en-US" sz="1400">
                  <a:solidFill>
                    <a:srgbClr val="000000"/>
                  </a:solidFill>
                </a:rPr>
                <a:t>• ore processing</a:t>
              </a:r>
            </a:p>
          </p:txBody>
        </p:sp>
      </p:grpSp>
      <p:sp>
        <p:nvSpPr>
          <p:cNvPr id="8204" name="Rounded Rectangle 10"/>
          <p:cNvSpPr>
            <a:spLocks noChangeArrowheads="1"/>
          </p:cNvSpPr>
          <p:nvPr/>
        </p:nvSpPr>
        <p:spPr bwMode="auto">
          <a:xfrm>
            <a:off x="3733800" y="5018088"/>
            <a:ext cx="2209800" cy="1219200"/>
          </a:xfrm>
          <a:prstGeom prst="roundRect">
            <a:avLst>
              <a:gd name="adj" fmla="val 16667"/>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205" name="TextBox 23"/>
          <p:cNvSpPr txBox="1">
            <a:spLocks noChangeArrowheads="1"/>
          </p:cNvSpPr>
          <p:nvPr/>
        </p:nvSpPr>
        <p:spPr bwMode="auto">
          <a:xfrm>
            <a:off x="3733800" y="5018088"/>
            <a:ext cx="22098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defRPr>
            </a:lvl1pPr>
            <a:lvl2pPr marL="742950" indent="-285750">
              <a:defRPr sz="4000">
                <a:solidFill>
                  <a:schemeClr val="tx1"/>
                </a:solidFill>
                <a:latin typeface="Arial" charset="0"/>
              </a:defRPr>
            </a:lvl2pPr>
            <a:lvl3pPr marL="1143000" indent="-228600">
              <a:defRPr sz="4000">
                <a:solidFill>
                  <a:schemeClr val="tx1"/>
                </a:solidFill>
                <a:latin typeface="Arial" charset="0"/>
              </a:defRPr>
            </a:lvl3pPr>
            <a:lvl4pPr marL="1600200" indent="-228600">
              <a:defRPr sz="4000">
                <a:solidFill>
                  <a:schemeClr val="tx1"/>
                </a:solidFill>
                <a:latin typeface="Arial" charset="0"/>
              </a:defRPr>
            </a:lvl4pPr>
            <a:lvl5pPr marL="2057400" indent="-22860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r>
              <a:rPr lang="en-US" sz="1800">
                <a:solidFill>
                  <a:srgbClr val="000000"/>
                </a:solidFill>
              </a:rPr>
              <a:t>  Disturbed ground</a:t>
            </a:r>
          </a:p>
          <a:p>
            <a:r>
              <a:rPr lang="en-US" sz="1400">
                <a:solidFill>
                  <a:srgbClr val="000000"/>
                </a:solidFill>
              </a:rPr>
              <a:t>• ore piles</a:t>
            </a:r>
          </a:p>
          <a:p>
            <a:r>
              <a:rPr lang="en-US" sz="1400">
                <a:solidFill>
                  <a:srgbClr val="000000"/>
                </a:solidFill>
              </a:rPr>
              <a:t>• tailings</a:t>
            </a:r>
          </a:p>
          <a:p>
            <a:r>
              <a:rPr lang="en-US" sz="1400">
                <a:solidFill>
                  <a:srgbClr val="000000"/>
                </a:solidFill>
              </a:rPr>
              <a:t>• quarry / pit  </a:t>
            </a:r>
            <a:r>
              <a:rPr lang="en-US" sz="1400" b="1">
                <a:solidFill>
                  <a:srgbClr val="000000"/>
                </a:solidFill>
              </a:rPr>
              <a:t>**</a:t>
            </a:r>
          </a:p>
          <a:p>
            <a:r>
              <a:rPr lang="en-US" sz="1400">
                <a:solidFill>
                  <a:srgbClr val="000000"/>
                </a:solidFill>
              </a:rPr>
              <a:t>• mountaintop removed </a:t>
            </a:r>
            <a:r>
              <a:rPr lang="en-US" sz="1400" b="1">
                <a:solidFill>
                  <a:srgbClr val="000000"/>
                </a:solidFill>
              </a:rPr>
              <a:t>**</a:t>
            </a:r>
          </a:p>
        </p:txBody>
      </p:sp>
      <p:sp>
        <p:nvSpPr>
          <p:cNvPr id="8206" name="Rounded Rectangle 44"/>
          <p:cNvSpPr>
            <a:spLocks noChangeArrowheads="1"/>
          </p:cNvSpPr>
          <p:nvPr/>
        </p:nvSpPr>
        <p:spPr bwMode="auto">
          <a:xfrm>
            <a:off x="3505200" y="3494088"/>
            <a:ext cx="1828800" cy="1219200"/>
          </a:xfrm>
          <a:prstGeom prst="roundRect">
            <a:avLst>
              <a:gd name="adj" fmla="val 16667"/>
            </a:avLst>
          </a:prstGeom>
          <a:noFill/>
          <a:ln w="1905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solidFill>
                <a:srgbClr val="000000"/>
              </a:solidFill>
            </a:endParaRPr>
          </a:p>
        </p:txBody>
      </p:sp>
      <p:sp>
        <p:nvSpPr>
          <p:cNvPr id="8207" name="TextBox 45"/>
          <p:cNvSpPr txBox="1">
            <a:spLocks noChangeArrowheads="1"/>
          </p:cNvSpPr>
          <p:nvPr/>
        </p:nvSpPr>
        <p:spPr bwMode="auto">
          <a:xfrm>
            <a:off x="3505200" y="3494088"/>
            <a:ext cx="182880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defRPr>
            </a:lvl1pPr>
            <a:lvl2pPr marL="742950" indent="-285750">
              <a:defRPr sz="4000">
                <a:solidFill>
                  <a:schemeClr val="tx1"/>
                </a:solidFill>
                <a:latin typeface="Arial" charset="0"/>
              </a:defRPr>
            </a:lvl2pPr>
            <a:lvl3pPr marL="1143000" indent="-228600">
              <a:defRPr sz="4000">
                <a:solidFill>
                  <a:schemeClr val="tx1"/>
                </a:solidFill>
                <a:latin typeface="Arial" charset="0"/>
              </a:defRPr>
            </a:lvl3pPr>
            <a:lvl4pPr marL="1600200" indent="-228600">
              <a:defRPr sz="4000">
                <a:solidFill>
                  <a:schemeClr val="tx1"/>
                </a:solidFill>
                <a:latin typeface="Arial" charset="0"/>
              </a:defRPr>
            </a:lvl4pPr>
            <a:lvl5pPr marL="2057400" indent="-22860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r>
              <a:rPr lang="en-US" sz="1800">
                <a:solidFill>
                  <a:srgbClr val="000000"/>
                </a:solidFill>
              </a:rPr>
              <a:t>  Large vehicles</a:t>
            </a:r>
          </a:p>
          <a:p>
            <a:r>
              <a:rPr lang="en-US" sz="1400">
                <a:solidFill>
                  <a:srgbClr val="000000"/>
                </a:solidFill>
              </a:rPr>
              <a:t>• haulers</a:t>
            </a:r>
          </a:p>
          <a:p>
            <a:r>
              <a:rPr lang="en-US" sz="1400">
                <a:solidFill>
                  <a:srgbClr val="000000"/>
                </a:solidFill>
              </a:rPr>
              <a:t>• front-end loaders</a:t>
            </a:r>
          </a:p>
          <a:p>
            <a:r>
              <a:rPr lang="en-US" sz="1400">
                <a:solidFill>
                  <a:srgbClr val="000000"/>
                </a:solidFill>
              </a:rPr>
              <a:t>• scoops</a:t>
            </a:r>
          </a:p>
          <a:p>
            <a:r>
              <a:rPr lang="en-US" sz="1400">
                <a:solidFill>
                  <a:srgbClr val="000000"/>
                </a:solidFill>
              </a:rPr>
              <a:t>• dump trucks</a:t>
            </a:r>
          </a:p>
        </p:txBody>
      </p:sp>
      <p:sp>
        <p:nvSpPr>
          <p:cNvPr id="8208" name="TextBox 47"/>
          <p:cNvSpPr txBox="1">
            <a:spLocks noChangeArrowheads="1"/>
          </p:cNvSpPr>
          <p:nvPr/>
        </p:nvSpPr>
        <p:spPr bwMode="auto">
          <a:xfrm>
            <a:off x="4267200" y="6459538"/>
            <a:ext cx="1676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defRPr>
            </a:lvl1pPr>
            <a:lvl2pPr marL="742950" indent="-285750">
              <a:defRPr sz="4000">
                <a:solidFill>
                  <a:schemeClr val="tx1"/>
                </a:solidFill>
                <a:latin typeface="Arial" charset="0"/>
              </a:defRPr>
            </a:lvl2pPr>
            <a:lvl3pPr marL="1143000" indent="-228600">
              <a:defRPr sz="4000">
                <a:solidFill>
                  <a:schemeClr val="tx1"/>
                </a:solidFill>
                <a:latin typeface="Arial" charset="0"/>
              </a:defRPr>
            </a:lvl3pPr>
            <a:lvl4pPr marL="1600200" indent="-228600">
              <a:defRPr sz="4000">
                <a:solidFill>
                  <a:schemeClr val="tx1"/>
                </a:solidFill>
                <a:latin typeface="Arial" charset="0"/>
              </a:defRPr>
            </a:lvl4pPr>
            <a:lvl5pPr marL="2057400" indent="-22860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r>
              <a:rPr lang="en-US" sz="1200" b="1">
                <a:solidFill>
                  <a:srgbClr val="000000"/>
                </a:solidFill>
              </a:rPr>
              <a:t>*</a:t>
            </a:r>
            <a:r>
              <a:rPr lang="en-US" sz="1200">
                <a:solidFill>
                  <a:srgbClr val="000000"/>
                </a:solidFill>
              </a:rPr>
              <a:t> </a:t>
            </a:r>
            <a:r>
              <a:rPr lang="en-US" sz="1200" i="1">
                <a:solidFill>
                  <a:srgbClr val="000000"/>
                </a:solidFill>
              </a:rPr>
              <a:t>Underground mining</a:t>
            </a:r>
          </a:p>
        </p:txBody>
      </p:sp>
      <p:sp>
        <p:nvSpPr>
          <p:cNvPr id="8209" name="TextBox 49"/>
          <p:cNvSpPr txBox="1">
            <a:spLocks noChangeArrowheads="1"/>
          </p:cNvSpPr>
          <p:nvPr/>
        </p:nvSpPr>
        <p:spPr bwMode="auto">
          <a:xfrm>
            <a:off x="5867400" y="6459538"/>
            <a:ext cx="152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defRPr>
            </a:lvl1pPr>
            <a:lvl2pPr marL="742950" indent="-285750">
              <a:defRPr sz="4000">
                <a:solidFill>
                  <a:schemeClr val="tx1"/>
                </a:solidFill>
                <a:latin typeface="Arial" charset="0"/>
              </a:defRPr>
            </a:lvl2pPr>
            <a:lvl3pPr marL="1143000" indent="-228600">
              <a:defRPr sz="4000">
                <a:solidFill>
                  <a:schemeClr val="tx1"/>
                </a:solidFill>
                <a:latin typeface="Arial" charset="0"/>
              </a:defRPr>
            </a:lvl3pPr>
            <a:lvl4pPr marL="1600200" indent="-228600">
              <a:defRPr sz="4000">
                <a:solidFill>
                  <a:schemeClr val="tx1"/>
                </a:solidFill>
                <a:latin typeface="Arial" charset="0"/>
              </a:defRPr>
            </a:lvl4pPr>
            <a:lvl5pPr marL="2057400" indent="-22860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r>
              <a:rPr lang="en-US" sz="1200" b="1">
                <a:solidFill>
                  <a:srgbClr val="000000"/>
                </a:solidFill>
              </a:rPr>
              <a:t>**</a:t>
            </a:r>
            <a:r>
              <a:rPr lang="en-US" sz="1200">
                <a:solidFill>
                  <a:srgbClr val="000000"/>
                </a:solidFill>
              </a:rPr>
              <a:t> </a:t>
            </a:r>
            <a:r>
              <a:rPr lang="en-US" sz="1200" i="1">
                <a:solidFill>
                  <a:srgbClr val="000000"/>
                </a:solidFill>
              </a:rPr>
              <a:t>Surface mining</a:t>
            </a:r>
          </a:p>
        </p:txBody>
      </p:sp>
      <p:cxnSp>
        <p:nvCxnSpPr>
          <p:cNvPr id="49" name="Straight Connector 48"/>
          <p:cNvCxnSpPr/>
          <p:nvPr/>
        </p:nvCxnSpPr>
        <p:spPr bwMode="auto">
          <a:xfrm rot="5400000">
            <a:off x="5372100" y="5219700"/>
            <a:ext cx="2362200" cy="0"/>
          </a:xfrm>
          <a:prstGeom prst="line">
            <a:avLst/>
          </a:prstGeom>
          <a:solidFill>
            <a:schemeClr val="accent1"/>
          </a:solidFill>
          <a:ln w="12700" cap="flat" cmpd="sng" algn="ctr">
            <a:solidFill>
              <a:schemeClr val="bg1">
                <a:lumMod val="65000"/>
              </a:schemeClr>
            </a:solidFill>
            <a:prstDash val="solid"/>
            <a:round/>
            <a:headEnd type="none" w="med" len="med"/>
            <a:tailEnd type="none" w="med" len="med"/>
          </a:ln>
          <a:effectLst/>
        </p:spPr>
      </p:cxnSp>
      <p:cxnSp>
        <p:nvCxnSpPr>
          <p:cNvPr id="53" name="Straight Arrow Connector 52"/>
          <p:cNvCxnSpPr/>
          <p:nvPr/>
        </p:nvCxnSpPr>
        <p:spPr bwMode="auto">
          <a:xfrm rot="10800000">
            <a:off x="3429000" y="6400800"/>
            <a:ext cx="3200400" cy="1588"/>
          </a:xfrm>
          <a:prstGeom prst="straightConnector1">
            <a:avLst/>
          </a:prstGeom>
          <a:solidFill>
            <a:schemeClr val="accent1"/>
          </a:solidFill>
          <a:ln w="12700" cap="flat" cmpd="sng" algn="ctr">
            <a:solidFill>
              <a:schemeClr val="bg1">
                <a:lumMod val="65000"/>
              </a:schemeClr>
            </a:solidFill>
            <a:prstDash val="solid"/>
            <a:round/>
            <a:headEnd type="none" w="med" len="med"/>
            <a:tailEnd type="stealth" w="lg" len="lg"/>
          </a:ln>
          <a:effectLst/>
        </p:spPr>
      </p:cxnSp>
      <p:cxnSp>
        <p:nvCxnSpPr>
          <p:cNvPr id="55" name="Straight Arrow Connector 54"/>
          <p:cNvCxnSpPr/>
          <p:nvPr/>
        </p:nvCxnSpPr>
        <p:spPr bwMode="auto">
          <a:xfrm rot="10800000">
            <a:off x="5943600" y="5715000"/>
            <a:ext cx="609600" cy="1588"/>
          </a:xfrm>
          <a:prstGeom prst="straightConnector1">
            <a:avLst/>
          </a:prstGeom>
          <a:solidFill>
            <a:schemeClr val="accent1"/>
          </a:solidFill>
          <a:ln w="12700" cap="flat" cmpd="sng" algn="ctr">
            <a:solidFill>
              <a:schemeClr val="bg1">
                <a:lumMod val="65000"/>
              </a:schemeClr>
            </a:solidFill>
            <a:prstDash val="solid"/>
            <a:round/>
            <a:headEnd type="none" w="med" len="med"/>
            <a:tailEnd type="stealth" w="lg" len="lg"/>
          </a:ln>
          <a:effectLst/>
        </p:spPr>
      </p:cxnSp>
      <p:cxnSp>
        <p:nvCxnSpPr>
          <p:cNvPr id="57" name="Straight Arrow Connector 56"/>
          <p:cNvCxnSpPr/>
          <p:nvPr/>
        </p:nvCxnSpPr>
        <p:spPr bwMode="auto">
          <a:xfrm rot="5400000">
            <a:off x="1974851" y="2279650"/>
            <a:ext cx="1231900" cy="3175"/>
          </a:xfrm>
          <a:prstGeom prst="straightConnector1">
            <a:avLst/>
          </a:prstGeom>
          <a:solidFill>
            <a:schemeClr val="accent1"/>
          </a:solidFill>
          <a:ln w="12700" cap="flat" cmpd="sng" algn="ctr">
            <a:solidFill>
              <a:schemeClr val="bg1">
                <a:lumMod val="65000"/>
              </a:schemeClr>
            </a:solidFill>
            <a:prstDash val="solid"/>
            <a:round/>
            <a:headEnd type="none" w="med" len="med"/>
            <a:tailEnd type="stealth" w="lg" len="lg"/>
          </a:ln>
          <a:effectLst/>
        </p:spPr>
      </p:cxnSp>
      <p:cxnSp>
        <p:nvCxnSpPr>
          <p:cNvPr id="59" name="Straight Arrow Connector 58"/>
          <p:cNvCxnSpPr/>
          <p:nvPr/>
        </p:nvCxnSpPr>
        <p:spPr bwMode="auto">
          <a:xfrm rot="5400000">
            <a:off x="1143001" y="4724400"/>
            <a:ext cx="2895600" cy="3175"/>
          </a:xfrm>
          <a:prstGeom prst="straightConnector1">
            <a:avLst/>
          </a:prstGeom>
          <a:solidFill>
            <a:schemeClr val="accent1"/>
          </a:solidFill>
          <a:ln w="12700" cap="flat" cmpd="sng" algn="ctr">
            <a:solidFill>
              <a:schemeClr val="bg1">
                <a:lumMod val="65000"/>
              </a:schemeClr>
            </a:solidFill>
            <a:prstDash val="solid"/>
            <a:round/>
            <a:headEnd type="none" w="med" len="med"/>
            <a:tailEnd type="stealth" w="lg" len="lg"/>
          </a:ln>
          <a:effectLst/>
        </p:spPr>
      </p:cxnSp>
      <p:cxnSp>
        <p:nvCxnSpPr>
          <p:cNvPr id="61" name="Straight Connector 60"/>
          <p:cNvCxnSpPr>
            <a:stCxn id="8236" idx="3"/>
          </p:cNvCxnSpPr>
          <p:nvPr/>
        </p:nvCxnSpPr>
        <p:spPr bwMode="auto">
          <a:xfrm>
            <a:off x="3657600" y="1479550"/>
            <a:ext cx="2667000" cy="0"/>
          </a:xfrm>
          <a:prstGeom prst="line">
            <a:avLst/>
          </a:prstGeom>
          <a:solidFill>
            <a:schemeClr val="accent1"/>
          </a:solidFill>
          <a:ln w="12700" cap="flat" cmpd="sng" algn="ctr">
            <a:solidFill>
              <a:schemeClr val="bg1">
                <a:lumMod val="65000"/>
              </a:schemeClr>
            </a:solidFill>
            <a:prstDash val="solid"/>
            <a:round/>
            <a:headEnd type="none" w="med" len="med"/>
            <a:tailEnd type="none" w="med" len="med"/>
          </a:ln>
          <a:effectLst/>
        </p:spPr>
      </p:cxnSp>
      <p:cxnSp>
        <p:nvCxnSpPr>
          <p:cNvPr id="63" name="Straight Arrow Connector 62"/>
          <p:cNvCxnSpPr/>
          <p:nvPr/>
        </p:nvCxnSpPr>
        <p:spPr bwMode="auto">
          <a:xfrm rot="5400000">
            <a:off x="6228556" y="1580357"/>
            <a:ext cx="192087" cy="0"/>
          </a:xfrm>
          <a:prstGeom prst="straightConnector1">
            <a:avLst/>
          </a:prstGeom>
          <a:solidFill>
            <a:schemeClr val="accent1"/>
          </a:solidFill>
          <a:ln w="12700" cap="flat" cmpd="sng" algn="ctr">
            <a:solidFill>
              <a:schemeClr val="bg1">
                <a:lumMod val="65000"/>
              </a:schemeClr>
            </a:solidFill>
            <a:prstDash val="solid"/>
            <a:round/>
            <a:headEnd type="none" w="med" len="med"/>
            <a:tailEnd type="stealth" w="lg" len="lg"/>
          </a:ln>
          <a:effectLst/>
        </p:spPr>
      </p:cxnSp>
      <p:cxnSp>
        <p:nvCxnSpPr>
          <p:cNvPr id="66" name="Straight Arrow Connector 65"/>
          <p:cNvCxnSpPr/>
          <p:nvPr/>
        </p:nvCxnSpPr>
        <p:spPr bwMode="auto">
          <a:xfrm rot="16200000" flipV="1">
            <a:off x="6288087" y="3240088"/>
            <a:ext cx="530225" cy="0"/>
          </a:xfrm>
          <a:prstGeom prst="straightConnector1">
            <a:avLst/>
          </a:prstGeom>
          <a:solidFill>
            <a:schemeClr val="accent1"/>
          </a:solidFill>
          <a:ln w="12700" cap="flat" cmpd="sng" algn="ctr">
            <a:solidFill>
              <a:schemeClr val="bg1">
                <a:lumMod val="65000"/>
              </a:schemeClr>
            </a:solidFill>
            <a:prstDash val="solid"/>
            <a:round/>
            <a:headEnd type="none" w="med" len="med"/>
            <a:tailEnd type="stealth" w="lg" len="lg"/>
          </a:ln>
          <a:effectLst/>
        </p:spPr>
      </p:cxnSp>
      <p:sp>
        <p:nvSpPr>
          <p:cNvPr id="8218" name="TextBox 73"/>
          <p:cNvSpPr txBox="1">
            <a:spLocks noChangeArrowheads="1"/>
          </p:cNvSpPr>
          <p:nvPr/>
        </p:nvSpPr>
        <p:spPr bwMode="auto">
          <a:xfrm>
            <a:off x="6477000" y="3152775"/>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defRPr>
            </a:lvl1pPr>
            <a:lvl2pPr marL="742950" indent="-285750">
              <a:defRPr sz="4000">
                <a:solidFill>
                  <a:schemeClr val="tx1"/>
                </a:solidFill>
                <a:latin typeface="Arial" charset="0"/>
              </a:defRPr>
            </a:lvl2pPr>
            <a:lvl3pPr marL="1143000" indent="-228600">
              <a:defRPr sz="4000">
                <a:solidFill>
                  <a:schemeClr val="tx1"/>
                </a:solidFill>
                <a:latin typeface="Arial" charset="0"/>
              </a:defRPr>
            </a:lvl3pPr>
            <a:lvl4pPr marL="1600200" indent="-228600">
              <a:defRPr sz="4000">
                <a:solidFill>
                  <a:schemeClr val="tx1"/>
                </a:solidFill>
                <a:latin typeface="Arial" charset="0"/>
              </a:defRPr>
            </a:lvl4pPr>
            <a:lvl5pPr marL="2057400" indent="-22860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r>
              <a:rPr lang="en-US" sz="1400" b="1" i="1">
                <a:solidFill>
                  <a:srgbClr val="FF0000"/>
                </a:solidFill>
              </a:rPr>
              <a:t>connects</a:t>
            </a:r>
          </a:p>
        </p:txBody>
      </p:sp>
      <p:sp>
        <p:nvSpPr>
          <p:cNvPr id="8219" name="TextBox 74"/>
          <p:cNvSpPr txBox="1">
            <a:spLocks noChangeArrowheads="1"/>
          </p:cNvSpPr>
          <p:nvPr/>
        </p:nvSpPr>
        <p:spPr bwMode="auto">
          <a:xfrm>
            <a:off x="6477000" y="4953000"/>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defRPr>
            </a:lvl1pPr>
            <a:lvl2pPr marL="742950" indent="-285750">
              <a:defRPr sz="4000">
                <a:solidFill>
                  <a:schemeClr val="tx1"/>
                </a:solidFill>
                <a:latin typeface="Arial" charset="0"/>
              </a:defRPr>
            </a:lvl2pPr>
            <a:lvl3pPr marL="1143000" indent="-228600">
              <a:defRPr sz="4000">
                <a:solidFill>
                  <a:schemeClr val="tx1"/>
                </a:solidFill>
                <a:latin typeface="Arial" charset="0"/>
              </a:defRPr>
            </a:lvl3pPr>
            <a:lvl4pPr marL="1600200" indent="-228600">
              <a:defRPr sz="4000">
                <a:solidFill>
                  <a:schemeClr val="tx1"/>
                </a:solidFill>
                <a:latin typeface="Arial" charset="0"/>
              </a:defRPr>
            </a:lvl4pPr>
            <a:lvl5pPr marL="2057400" indent="-22860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r>
              <a:rPr lang="en-US" sz="1400" b="1" i="1">
                <a:solidFill>
                  <a:srgbClr val="FF0000"/>
                </a:solidFill>
              </a:rPr>
              <a:t>connects</a:t>
            </a:r>
          </a:p>
        </p:txBody>
      </p:sp>
      <p:sp>
        <p:nvSpPr>
          <p:cNvPr id="8220" name="TextBox 75"/>
          <p:cNvSpPr txBox="1">
            <a:spLocks noChangeArrowheads="1"/>
          </p:cNvSpPr>
          <p:nvPr/>
        </p:nvSpPr>
        <p:spPr bwMode="auto">
          <a:xfrm>
            <a:off x="4572000" y="1270000"/>
            <a:ext cx="914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defRPr>
            </a:lvl1pPr>
            <a:lvl2pPr marL="742950" indent="-285750">
              <a:defRPr sz="4000">
                <a:solidFill>
                  <a:schemeClr val="tx1"/>
                </a:solidFill>
                <a:latin typeface="Arial" charset="0"/>
              </a:defRPr>
            </a:lvl2pPr>
            <a:lvl3pPr marL="1143000" indent="-228600">
              <a:defRPr sz="4000">
                <a:solidFill>
                  <a:schemeClr val="tx1"/>
                </a:solidFill>
                <a:latin typeface="Arial" charset="0"/>
              </a:defRPr>
            </a:lvl3pPr>
            <a:lvl4pPr marL="1600200" indent="-228600">
              <a:defRPr sz="4000">
                <a:solidFill>
                  <a:schemeClr val="tx1"/>
                </a:solidFill>
                <a:latin typeface="Arial" charset="0"/>
              </a:defRPr>
            </a:lvl4pPr>
            <a:lvl5pPr marL="2057400" indent="-22860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r>
              <a:rPr lang="en-US" sz="1400" b="1" i="1">
                <a:solidFill>
                  <a:srgbClr val="FF0000"/>
                </a:solidFill>
              </a:rPr>
              <a:t>powers</a:t>
            </a:r>
          </a:p>
        </p:txBody>
      </p:sp>
      <p:sp>
        <p:nvSpPr>
          <p:cNvPr id="8221" name="TextBox 76"/>
          <p:cNvSpPr txBox="1">
            <a:spLocks noChangeArrowheads="1"/>
          </p:cNvSpPr>
          <p:nvPr/>
        </p:nvSpPr>
        <p:spPr bwMode="auto">
          <a:xfrm>
            <a:off x="2514600" y="1981200"/>
            <a:ext cx="838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defRPr>
            </a:lvl1pPr>
            <a:lvl2pPr marL="742950" indent="-285750">
              <a:defRPr sz="4000">
                <a:solidFill>
                  <a:schemeClr val="tx1"/>
                </a:solidFill>
                <a:latin typeface="Arial" charset="0"/>
              </a:defRPr>
            </a:lvl2pPr>
            <a:lvl3pPr marL="1143000" indent="-228600">
              <a:defRPr sz="4000">
                <a:solidFill>
                  <a:schemeClr val="tx1"/>
                </a:solidFill>
                <a:latin typeface="Arial" charset="0"/>
              </a:defRPr>
            </a:lvl3pPr>
            <a:lvl4pPr marL="1600200" indent="-228600">
              <a:defRPr sz="4000">
                <a:solidFill>
                  <a:schemeClr val="tx1"/>
                </a:solidFill>
                <a:latin typeface="Arial" charset="0"/>
              </a:defRPr>
            </a:lvl4pPr>
            <a:lvl5pPr marL="2057400" indent="-22860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r>
              <a:rPr lang="en-US" sz="1400" b="1" i="1">
                <a:solidFill>
                  <a:srgbClr val="FF0000"/>
                </a:solidFill>
              </a:rPr>
              <a:t>powers</a:t>
            </a:r>
          </a:p>
        </p:txBody>
      </p:sp>
      <p:sp>
        <p:nvSpPr>
          <p:cNvPr id="8222" name="TextBox 77"/>
          <p:cNvSpPr txBox="1">
            <a:spLocks noChangeArrowheads="1"/>
          </p:cNvSpPr>
          <p:nvPr/>
        </p:nvSpPr>
        <p:spPr bwMode="auto">
          <a:xfrm>
            <a:off x="2528888" y="4775200"/>
            <a:ext cx="1128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defRPr>
            </a:lvl1pPr>
            <a:lvl2pPr marL="742950" indent="-285750">
              <a:defRPr sz="4000">
                <a:solidFill>
                  <a:schemeClr val="tx1"/>
                </a:solidFill>
                <a:latin typeface="Arial" charset="0"/>
              </a:defRPr>
            </a:lvl2pPr>
            <a:lvl3pPr marL="1143000" indent="-228600">
              <a:defRPr sz="4000">
                <a:solidFill>
                  <a:schemeClr val="tx1"/>
                </a:solidFill>
                <a:latin typeface="Arial" charset="0"/>
              </a:defRPr>
            </a:lvl3pPr>
            <a:lvl4pPr marL="1600200" indent="-228600">
              <a:defRPr sz="4000">
                <a:solidFill>
                  <a:schemeClr val="tx1"/>
                </a:solidFill>
                <a:latin typeface="Arial" charset="0"/>
              </a:defRPr>
            </a:lvl4pPr>
            <a:lvl5pPr marL="2057400" indent="-22860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r>
              <a:rPr lang="en-US" sz="1400" b="1" i="1">
                <a:solidFill>
                  <a:srgbClr val="FF0000"/>
                </a:solidFill>
              </a:rPr>
              <a:t>carriesTo</a:t>
            </a:r>
          </a:p>
        </p:txBody>
      </p:sp>
      <p:cxnSp>
        <p:nvCxnSpPr>
          <p:cNvPr id="80" name="Straight Arrow Connector 79"/>
          <p:cNvCxnSpPr/>
          <p:nvPr/>
        </p:nvCxnSpPr>
        <p:spPr bwMode="auto">
          <a:xfrm>
            <a:off x="2590800" y="5410200"/>
            <a:ext cx="1219200" cy="1588"/>
          </a:xfrm>
          <a:prstGeom prst="straightConnector1">
            <a:avLst/>
          </a:prstGeom>
          <a:solidFill>
            <a:schemeClr val="accent1"/>
          </a:solidFill>
          <a:ln w="12700" cap="flat" cmpd="sng" algn="ctr">
            <a:solidFill>
              <a:schemeClr val="bg1">
                <a:lumMod val="65000"/>
              </a:schemeClr>
            </a:solidFill>
            <a:prstDash val="solid"/>
            <a:round/>
            <a:headEnd type="none" w="med" len="med"/>
            <a:tailEnd type="stealth" w="lg" len="lg"/>
          </a:ln>
          <a:effectLst/>
        </p:spPr>
      </p:cxnSp>
      <p:cxnSp>
        <p:nvCxnSpPr>
          <p:cNvPr id="81" name="Straight Arrow Connector 80"/>
          <p:cNvCxnSpPr/>
          <p:nvPr/>
        </p:nvCxnSpPr>
        <p:spPr bwMode="auto">
          <a:xfrm>
            <a:off x="2590800" y="5637213"/>
            <a:ext cx="1219200" cy="1587"/>
          </a:xfrm>
          <a:prstGeom prst="straightConnector1">
            <a:avLst/>
          </a:prstGeom>
          <a:solidFill>
            <a:schemeClr val="accent1"/>
          </a:solidFill>
          <a:ln w="12700" cap="flat" cmpd="sng" algn="ctr">
            <a:solidFill>
              <a:schemeClr val="bg1">
                <a:lumMod val="65000"/>
              </a:schemeClr>
            </a:solidFill>
            <a:prstDash val="solid"/>
            <a:round/>
            <a:headEnd type="none" w="med" len="med"/>
            <a:tailEnd type="stealth" w="lg" len="lg"/>
          </a:ln>
          <a:effectLst/>
        </p:spPr>
      </p:cxnSp>
      <p:cxnSp>
        <p:nvCxnSpPr>
          <p:cNvPr id="87" name="Straight Arrow Connector 86"/>
          <p:cNvCxnSpPr/>
          <p:nvPr/>
        </p:nvCxnSpPr>
        <p:spPr bwMode="auto">
          <a:xfrm rot="16200000" flipH="1">
            <a:off x="4648200" y="4876800"/>
            <a:ext cx="304800" cy="0"/>
          </a:xfrm>
          <a:prstGeom prst="straightConnector1">
            <a:avLst/>
          </a:prstGeom>
          <a:solidFill>
            <a:schemeClr val="accent1"/>
          </a:solidFill>
          <a:ln w="12700" cap="flat" cmpd="sng" algn="ctr">
            <a:solidFill>
              <a:schemeClr val="bg1">
                <a:lumMod val="65000"/>
              </a:schemeClr>
            </a:solidFill>
            <a:prstDash val="solid"/>
            <a:round/>
            <a:headEnd type="none" w="med" len="med"/>
            <a:tailEnd type="stealth" w="lg" len="lg"/>
          </a:ln>
          <a:effectLst/>
        </p:spPr>
      </p:cxnSp>
      <p:sp>
        <p:nvSpPr>
          <p:cNvPr id="8226" name="TextBox 87"/>
          <p:cNvSpPr txBox="1">
            <a:spLocks noChangeArrowheads="1"/>
          </p:cNvSpPr>
          <p:nvPr/>
        </p:nvSpPr>
        <p:spPr bwMode="auto">
          <a:xfrm>
            <a:off x="4724400" y="4699000"/>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defRPr>
            </a:lvl1pPr>
            <a:lvl2pPr marL="742950" indent="-285750">
              <a:defRPr sz="4000">
                <a:solidFill>
                  <a:schemeClr val="tx1"/>
                </a:solidFill>
                <a:latin typeface="Arial" charset="0"/>
              </a:defRPr>
            </a:lvl2pPr>
            <a:lvl3pPr marL="1143000" indent="-228600">
              <a:defRPr sz="4000">
                <a:solidFill>
                  <a:schemeClr val="tx1"/>
                </a:solidFill>
                <a:latin typeface="Arial" charset="0"/>
              </a:defRPr>
            </a:lvl3pPr>
            <a:lvl4pPr marL="1600200" indent="-228600">
              <a:defRPr sz="4000">
                <a:solidFill>
                  <a:schemeClr val="tx1"/>
                </a:solidFill>
                <a:latin typeface="Arial" charset="0"/>
              </a:defRPr>
            </a:lvl4pPr>
            <a:lvl5pPr marL="2057400" indent="-22860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r>
              <a:rPr lang="en-US" sz="1400" b="1" i="1">
                <a:solidFill>
                  <a:srgbClr val="FF0000"/>
                </a:solidFill>
              </a:rPr>
              <a:t>carriesTo/From</a:t>
            </a:r>
          </a:p>
        </p:txBody>
      </p:sp>
      <p:cxnSp>
        <p:nvCxnSpPr>
          <p:cNvPr id="92" name="Straight Connector 91"/>
          <p:cNvCxnSpPr/>
          <p:nvPr/>
        </p:nvCxnSpPr>
        <p:spPr bwMode="auto">
          <a:xfrm rot="10800000">
            <a:off x="3276600" y="2590800"/>
            <a:ext cx="2133600" cy="0"/>
          </a:xfrm>
          <a:prstGeom prst="line">
            <a:avLst/>
          </a:prstGeom>
          <a:solidFill>
            <a:schemeClr val="accent1"/>
          </a:solidFill>
          <a:ln w="12700" cap="flat" cmpd="sng" algn="ctr">
            <a:solidFill>
              <a:schemeClr val="bg1">
                <a:lumMod val="65000"/>
              </a:schemeClr>
            </a:solidFill>
            <a:prstDash val="solid"/>
            <a:round/>
            <a:headEnd type="none" w="med" len="med"/>
            <a:tailEnd type="none" w="med" len="med"/>
          </a:ln>
          <a:effectLst/>
        </p:spPr>
      </p:cxnSp>
      <p:cxnSp>
        <p:nvCxnSpPr>
          <p:cNvPr id="95" name="Straight Arrow Connector 94"/>
          <p:cNvCxnSpPr/>
          <p:nvPr/>
        </p:nvCxnSpPr>
        <p:spPr bwMode="auto">
          <a:xfrm rot="5400000">
            <a:off x="3124201" y="2743200"/>
            <a:ext cx="304800" cy="3175"/>
          </a:xfrm>
          <a:prstGeom prst="straightConnector1">
            <a:avLst/>
          </a:prstGeom>
          <a:solidFill>
            <a:schemeClr val="accent1"/>
          </a:solidFill>
          <a:ln w="12700" cap="flat" cmpd="sng" algn="ctr">
            <a:solidFill>
              <a:schemeClr val="bg1">
                <a:lumMod val="65000"/>
              </a:schemeClr>
            </a:solidFill>
            <a:prstDash val="solid"/>
            <a:round/>
            <a:headEnd type="none" w="med" len="med"/>
            <a:tailEnd type="stealth" w="lg" len="lg"/>
          </a:ln>
          <a:effectLst/>
        </p:spPr>
      </p:cxnSp>
      <p:sp>
        <p:nvSpPr>
          <p:cNvPr id="8229" name="TextBox 96"/>
          <p:cNvSpPr txBox="1">
            <a:spLocks noChangeArrowheads="1"/>
          </p:cNvSpPr>
          <p:nvPr/>
        </p:nvSpPr>
        <p:spPr bwMode="auto">
          <a:xfrm>
            <a:off x="3748088" y="2717800"/>
            <a:ext cx="112871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a:solidFill>
                  <a:schemeClr val="tx1"/>
                </a:solidFill>
                <a:latin typeface="Arial" charset="0"/>
              </a:defRPr>
            </a:lvl1pPr>
            <a:lvl2pPr marL="742950" indent="-285750">
              <a:defRPr sz="4000">
                <a:solidFill>
                  <a:schemeClr val="tx1"/>
                </a:solidFill>
                <a:latin typeface="Arial" charset="0"/>
              </a:defRPr>
            </a:lvl2pPr>
            <a:lvl3pPr marL="1143000" indent="-228600">
              <a:defRPr sz="4000">
                <a:solidFill>
                  <a:schemeClr val="tx1"/>
                </a:solidFill>
                <a:latin typeface="Arial" charset="0"/>
              </a:defRPr>
            </a:lvl3pPr>
            <a:lvl4pPr marL="1600200" indent="-228600">
              <a:defRPr sz="4000">
                <a:solidFill>
                  <a:schemeClr val="tx1"/>
                </a:solidFill>
                <a:latin typeface="Arial" charset="0"/>
              </a:defRPr>
            </a:lvl4pPr>
            <a:lvl5pPr marL="2057400" indent="-22860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r>
              <a:rPr lang="en-US" sz="1400" b="1" i="1">
                <a:solidFill>
                  <a:srgbClr val="FF0000"/>
                </a:solidFill>
              </a:rPr>
              <a:t>carriesTo</a:t>
            </a:r>
          </a:p>
        </p:txBody>
      </p:sp>
      <p:cxnSp>
        <p:nvCxnSpPr>
          <p:cNvPr id="100" name="Straight Connector 99"/>
          <p:cNvCxnSpPr>
            <a:stCxn id="8198" idx="3"/>
          </p:cNvCxnSpPr>
          <p:nvPr/>
        </p:nvCxnSpPr>
        <p:spPr bwMode="auto">
          <a:xfrm flipV="1">
            <a:off x="3581400" y="3048000"/>
            <a:ext cx="1295400" cy="0"/>
          </a:xfrm>
          <a:prstGeom prst="line">
            <a:avLst/>
          </a:prstGeom>
          <a:solidFill>
            <a:schemeClr val="accent1"/>
          </a:solidFill>
          <a:ln w="12700" cap="flat" cmpd="sng" algn="ctr">
            <a:solidFill>
              <a:schemeClr val="bg1">
                <a:lumMod val="65000"/>
              </a:schemeClr>
            </a:solidFill>
            <a:prstDash val="solid"/>
            <a:round/>
            <a:headEnd type="none" w="med" len="med"/>
            <a:tailEnd type="none" w="med" len="med"/>
          </a:ln>
          <a:effectLst/>
        </p:spPr>
      </p:cxnSp>
      <p:cxnSp>
        <p:nvCxnSpPr>
          <p:cNvPr id="102" name="Straight Connector 101"/>
          <p:cNvCxnSpPr/>
          <p:nvPr/>
        </p:nvCxnSpPr>
        <p:spPr bwMode="auto">
          <a:xfrm rot="5400000" flipH="1" flipV="1">
            <a:off x="4653756" y="3271044"/>
            <a:ext cx="446088" cy="0"/>
          </a:xfrm>
          <a:prstGeom prst="line">
            <a:avLst/>
          </a:prstGeom>
          <a:solidFill>
            <a:schemeClr val="accent1"/>
          </a:solidFill>
          <a:ln w="12700" cap="flat" cmpd="sng" algn="ctr">
            <a:solidFill>
              <a:schemeClr val="bg1">
                <a:lumMod val="65000"/>
              </a:schemeClr>
            </a:solidFill>
            <a:prstDash val="solid"/>
            <a:round/>
            <a:headEnd type="none" w="med" len="med"/>
            <a:tailEnd type="none" w="med" len="med"/>
          </a:ln>
          <a:effectLst/>
        </p:spPr>
      </p:cxnSp>
      <p:cxnSp>
        <p:nvCxnSpPr>
          <p:cNvPr id="106" name="Straight Arrow Connector 105"/>
          <p:cNvCxnSpPr/>
          <p:nvPr/>
        </p:nvCxnSpPr>
        <p:spPr bwMode="auto">
          <a:xfrm flipV="1">
            <a:off x="4876800" y="2819400"/>
            <a:ext cx="533400" cy="228600"/>
          </a:xfrm>
          <a:prstGeom prst="straightConnector1">
            <a:avLst/>
          </a:prstGeom>
          <a:solidFill>
            <a:schemeClr val="accent1"/>
          </a:solidFill>
          <a:ln w="12700" cap="flat" cmpd="sng" algn="ctr">
            <a:solidFill>
              <a:schemeClr val="bg1">
                <a:lumMod val="65000"/>
              </a:schemeClr>
            </a:solidFill>
            <a:prstDash val="solid"/>
            <a:round/>
            <a:headEnd type="none" w="med" len="med"/>
            <a:tailEnd type="stealth" w="lg" len="lg"/>
          </a:ln>
          <a:effectLst/>
        </p:spPr>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848216456"/>
              </p:ext>
            </p:extLst>
          </p:nvPr>
        </p:nvGraphicFramePr>
        <p:xfrm>
          <a:off x="-19050" y="152400"/>
          <a:ext cx="9163050" cy="5995511"/>
        </p:xfrm>
        <a:graphic>
          <a:graphicData uri="http://schemas.openxmlformats.org/drawingml/2006/table">
            <a:tbl>
              <a:tblPr/>
              <a:tblGrid>
                <a:gridCol w="2552700"/>
                <a:gridCol w="1019175"/>
                <a:gridCol w="1162050"/>
                <a:gridCol w="4429125"/>
              </a:tblGrid>
              <a:tr h="161927">
                <a:tc>
                  <a:txBody>
                    <a:bodyPr/>
                    <a:lstStyle/>
                    <a:p>
                      <a:pPr indent="133350" algn="ctr">
                        <a:spcAft>
                          <a:spcPts val="0"/>
                        </a:spcAft>
                      </a:pPr>
                      <a:r>
                        <a:rPr lang="en-US" sz="1100" b="1" baseline="0" dirty="0">
                          <a:solidFill>
                            <a:schemeClr val="bg1"/>
                          </a:solidFill>
                          <a:latin typeface="Times New Roman"/>
                          <a:ea typeface="MS Mincho"/>
                        </a:rPr>
                        <a:t>Dataset</a:t>
                      </a:r>
                    </a:p>
                  </a:txBody>
                  <a:tcPr marL="38100" marR="38100" marT="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0" algn="l">
                        <a:spcAft>
                          <a:spcPts val="0"/>
                        </a:spcAft>
                      </a:pPr>
                      <a:r>
                        <a:rPr lang="en-US" sz="1100" baseline="0" dirty="0" smtClean="0">
                          <a:solidFill>
                            <a:schemeClr val="bg1"/>
                          </a:solidFill>
                          <a:latin typeface="Times New Roman"/>
                          <a:ea typeface="MS Mincho"/>
                        </a:rPr>
                        <a:t>Geometry/ Format</a:t>
                      </a:r>
                      <a:endParaRPr lang="en-US" sz="1100" baseline="0" dirty="0">
                        <a:solidFill>
                          <a:schemeClr val="bg1"/>
                        </a:solidFill>
                        <a:latin typeface="Times New Roman"/>
                        <a:ea typeface="MS Mincho"/>
                      </a:endParaRPr>
                    </a:p>
                  </a:txBody>
                  <a:tcPr marL="38100" marR="38100" marT="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0" algn="l">
                        <a:spcAft>
                          <a:spcPts val="0"/>
                        </a:spcAft>
                      </a:pPr>
                      <a:r>
                        <a:rPr lang="en-US" sz="1100" baseline="0" dirty="0" smtClean="0">
                          <a:solidFill>
                            <a:schemeClr val="bg1"/>
                          </a:solidFill>
                          <a:latin typeface="Times New Roman"/>
                          <a:ea typeface="MS Mincho"/>
                        </a:rPr>
                        <a:t>Attribution/ Scaling</a:t>
                      </a:r>
                      <a:endParaRPr lang="en-US" sz="1100" baseline="0" dirty="0">
                        <a:solidFill>
                          <a:schemeClr val="bg1"/>
                        </a:solidFill>
                        <a:latin typeface="Times New Roman"/>
                        <a:ea typeface="MS Mincho"/>
                      </a:endParaRPr>
                    </a:p>
                  </a:txBody>
                  <a:tcPr marL="38100" marR="38100" marT="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indent="133350" algn="ctr">
                        <a:spcAft>
                          <a:spcPts val="0"/>
                        </a:spcAft>
                      </a:pPr>
                      <a:r>
                        <a:rPr lang="en-US" sz="1100" baseline="0" dirty="0">
                          <a:solidFill>
                            <a:schemeClr val="bg1"/>
                          </a:solidFill>
                          <a:latin typeface="Times New Roman"/>
                          <a:ea typeface="MS Mincho"/>
                        </a:rPr>
                        <a:t>URL</a:t>
                      </a:r>
                    </a:p>
                  </a:txBody>
                  <a:tcPr marL="38100" marR="38100" marT="0" marB="0" anchor="ctr">
                    <a:lnL>
                      <a:noFill/>
                    </a:lnL>
                    <a:lnR>
                      <a:noFill/>
                    </a:lnR>
                    <a:lnT w="12700" cap="flat" cmpd="sng" algn="ctr">
                      <a:solidFill>
                        <a:srgbClr val="000000"/>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161925">
                <a:tc>
                  <a:txBody>
                    <a:bodyPr/>
                    <a:lstStyle/>
                    <a:p>
                      <a:pPr>
                        <a:spcAft>
                          <a:spcPts val="0"/>
                        </a:spcAft>
                      </a:pPr>
                      <a:r>
                        <a:rPr lang="en-US" sz="1000" baseline="0" dirty="0">
                          <a:solidFill>
                            <a:schemeClr val="bg1"/>
                          </a:solidFill>
                          <a:latin typeface="Times New Roman"/>
                          <a:ea typeface="MS Mincho"/>
                        </a:rPr>
                        <a:t>National </a:t>
                      </a:r>
                      <a:r>
                        <a:rPr lang="en-US" sz="1000" baseline="0" dirty="0" smtClean="0">
                          <a:solidFill>
                            <a:schemeClr val="bg1"/>
                          </a:solidFill>
                          <a:latin typeface="Times New Roman"/>
                          <a:ea typeface="MS Mincho"/>
                        </a:rPr>
                        <a:t>Hydrography </a:t>
                      </a:r>
                      <a:r>
                        <a:rPr lang="en-US" sz="1000" baseline="0" dirty="0">
                          <a:solidFill>
                            <a:schemeClr val="bg1"/>
                          </a:solidFill>
                          <a:latin typeface="Times New Roman"/>
                          <a:ea typeface="MS Mincho"/>
                        </a:rPr>
                        <a:t>Dataset (NHD)</a:t>
                      </a:r>
                    </a:p>
                  </a:txBody>
                  <a:tcPr marL="38100" marR="38100" marT="0" marB="0">
                    <a:lnL>
                      <a:noFill/>
                    </a:lnL>
                    <a:lnR>
                      <a:noFill/>
                    </a:lnR>
                    <a:lnT w="12700" cap="flat" cmpd="sng" algn="ctr">
                      <a:solidFill>
                        <a:schemeClr val="bg1"/>
                      </a:solidFill>
                      <a:prstDash val="solid"/>
                      <a:round/>
                      <a:headEnd type="none" w="med" len="med"/>
                      <a:tailEnd type="none" w="med" len="med"/>
                    </a:lnT>
                    <a:lnB>
                      <a:noFill/>
                    </a:lnB>
                  </a:tcPr>
                </a:tc>
                <a:tc>
                  <a:txBody>
                    <a:bodyPr/>
                    <a:lstStyle/>
                    <a:p>
                      <a:pPr>
                        <a:spcAft>
                          <a:spcPts val="0"/>
                        </a:spcAft>
                      </a:pPr>
                      <a:r>
                        <a:rPr lang="en-US" sz="1000" baseline="0" dirty="0">
                          <a:solidFill>
                            <a:schemeClr val="bg1"/>
                          </a:solidFill>
                          <a:latin typeface="Times New Roman"/>
                          <a:ea typeface="MS Mincho"/>
                        </a:rPr>
                        <a:t>Vector</a:t>
                      </a:r>
                    </a:p>
                  </a:txBody>
                  <a:tcPr marL="38100" marR="38100" marT="0" marB="0">
                    <a:lnL>
                      <a:noFill/>
                    </a:lnL>
                    <a:lnR>
                      <a:noFill/>
                    </a:lnR>
                    <a:lnT w="12700" cap="flat" cmpd="sng" algn="ctr">
                      <a:solidFill>
                        <a:schemeClr val="bg1"/>
                      </a:solidFill>
                      <a:prstDash val="solid"/>
                      <a:round/>
                      <a:headEnd type="none" w="med" len="med"/>
                      <a:tailEnd type="none" w="med" len="med"/>
                    </a:lnT>
                    <a:lnB>
                      <a:noFill/>
                    </a:lnB>
                  </a:tcPr>
                </a:tc>
                <a:tc>
                  <a:txBody>
                    <a:bodyPr/>
                    <a:lstStyle/>
                    <a:p>
                      <a:pPr>
                        <a:spcAft>
                          <a:spcPts val="0"/>
                        </a:spcAft>
                      </a:pPr>
                      <a:r>
                        <a:rPr lang="en-US" sz="1000" baseline="0" dirty="0">
                          <a:solidFill>
                            <a:schemeClr val="bg1"/>
                          </a:solidFill>
                          <a:latin typeface="Times New Roman"/>
                          <a:ea typeface="MS Mincho"/>
                        </a:rPr>
                        <a:t>Discrete/nominal</a:t>
                      </a:r>
                    </a:p>
                  </a:txBody>
                  <a:tcPr marL="38100" marR="38100" marT="0" marB="0">
                    <a:lnL>
                      <a:noFill/>
                    </a:lnL>
                    <a:lnR>
                      <a:noFill/>
                    </a:lnR>
                    <a:lnT w="12700" cap="flat" cmpd="sng" algn="ctr">
                      <a:solidFill>
                        <a:schemeClr val="bg1"/>
                      </a:solidFill>
                      <a:prstDash val="solid"/>
                      <a:round/>
                      <a:headEnd type="none" w="med" len="med"/>
                      <a:tailEnd type="none" w="med" len="med"/>
                    </a:lnT>
                    <a:lnB>
                      <a:noFill/>
                    </a:lnB>
                  </a:tcPr>
                </a:tc>
                <a:tc>
                  <a:txBody>
                    <a:bodyPr/>
                    <a:lstStyle/>
                    <a:p>
                      <a:pPr>
                        <a:spcAft>
                          <a:spcPts val="0"/>
                        </a:spcAft>
                      </a:pPr>
                      <a:r>
                        <a:rPr lang="en-US" sz="1000" baseline="0" dirty="0">
                          <a:solidFill>
                            <a:schemeClr val="bg1"/>
                          </a:solidFill>
                          <a:latin typeface="Times New Roman"/>
                          <a:ea typeface="MS Mincho"/>
                        </a:rPr>
                        <a:t>http://viewer.nationalmap.gov/viewer/nhd.html?p=nhd</a:t>
                      </a:r>
                    </a:p>
                  </a:txBody>
                  <a:tcPr marL="38100" marR="38100" marT="0" marB="0">
                    <a:lnL>
                      <a:noFill/>
                    </a:lnL>
                    <a:lnR>
                      <a:noFill/>
                    </a:lnR>
                    <a:lnT w="12700" cap="flat" cmpd="sng" algn="ctr">
                      <a:solidFill>
                        <a:schemeClr val="bg1"/>
                      </a:solidFill>
                      <a:prstDash val="solid"/>
                      <a:round/>
                      <a:headEnd type="none" w="med" len="med"/>
                      <a:tailEnd type="none" w="med" len="med"/>
                    </a:lnT>
                    <a:lnB>
                      <a:noFill/>
                    </a:lnB>
                  </a:tcPr>
                </a:tc>
              </a:tr>
              <a:tr h="217488">
                <a:tc>
                  <a:txBody>
                    <a:bodyPr/>
                    <a:lstStyle/>
                    <a:p>
                      <a:pPr>
                        <a:spcAft>
                          <a:spcPts val="0"/>
                        </a:spcAft>
                      </a:pPr>
                      <a:r>
                        <a:rPr lang="en-US" sz="1000" baseline="0" dirty="0">
                          <a:solidFill>
                            <a:schemeClr val="bg1"/>
                          </a:solidFill>
                          <a:latin typeface="Times New Roman"/>
                          <a:ea typeface="MS Mincho"/>
                        </a:rPr>
                        <a:t>National </a:t>
                      </a:r>
                      <a:r>
                        <a:rPr lang="en-US" sz="1000" baseline="0" dirty="0" smtClean="0">
                          <a:solidFill>
                            <a:schemeClr val="bg1"/>
                          </a:solidFill>
                          <a:latin typeface="Times New Roman"/>
                          <a:ea typeface="MS Mincho"/>
                        </a:rPr>
                        <a:t>Transportation </a:t>
                      </a:r>
                      <a:r>
                        <a:rPr lang="en-US" sz="1000" baseline="0" dirty="0">
                          <a:solidFill>
                            <a:schemeClr val="bg1"/>
                          </a:solidFill>
                          <a:latin typeface="Times New Roman"/>
                          <a:ea typeface="MS Mincho"/>
                        </a:rPr>
                        <a:t>Dataset</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Vector; tables</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Discrete/nominal</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http://viewer.nationalmap.gov/viewer/</a:t>
                      </a:r>
                    </a:p>
                    <a:p>
                      <a:pPr>
                        <a:spcAft>
                          <a:spcPts val="0"/>
                        </a:spcAft>
                      </a:pPr>
                      <a:r>
                        <a:rPr lang="en-US" sz="1000" baseline="0" dirty="0">
                          <a:solidFill>
                            <a:schemeClr val="bg1"/>
                          </a:solidFill>
                          <a:latin typeface="Times New Roman"/>
                          <a:ea typeface="MS Mincho"/>
                        </a:rPr>
                        <a:t>http://gisdata.usgs.net/website/MRLC/viewer.htm</a:t>
                      </a:r>
                    </a:p>
                  </a:txBody>
                  <a:tcPr marL="38100" marR="38100" marT="0" marB="0">
                    <a:lnL>
                      <a:noFill/>
                    </a:lnL>
                    <a:lnR>
                      <a:noFill/>
                    </a:lnR>
                    <a:lnT>
                      <a:noFill/>
                    </a:lnT>
                    <a:lnB>
                      <a:noFill/>
                    </a:lnB>
                  </a:tcPr>
                </a:tc>
              </a:tr>
              <a:tr h="161925">
                <a:tc>
                  <a:txBody>
                    <a:bodyPr/>
                    <a:lstStyle/>
                    <a:p>
                      <a:pPr>
                        <a:spcAft>
                          <a:spcPts val="0"/>
                        </a:spcAft>
                      </a:pPr>
                      <a:r>
                        <a:rPr lang="en-US" sz="1000" baseline="0" dirty="0">
                          <a:solidFill>
                            <a:schemeClr val="bg1"/>
                          </a:solidFill>
                          <a:latin typeface="Times New Roman"/>
                          <a:ea typeface="MS Mincho"/>
                        </a:rPr>
                        <a:t>National </a:t>
                      </a:r>
                      <a:r>
                        <a:rPr lang="en-US" sz="1000" baseline="0" dirty="0" smtClean="0">
                          <a:solidFill>
                            <a:schemeClr val="bg1"/>
                          </a:solidFill>
                          <a:latin typeface="Times New Roman"/>
                          <a:ea typeface="MS Mincho"/>
                        </a:rPr>
                        <a:t>Boundaries </a:t>
                      </a:r>
                      <a:r>
                        <a:rPr lang="en-US" sz="1000" baseline="0" dirty="0">
                          <a:solidFill>
                            <a:schemeClr val="bg1"/>
                          </a:solidFill>
                          <a:latin typeface="Times New Roman"/>
                          <a:ea typeface="MS Mincho"/>
                        </a:rPr>
                        <a:t>Dataset</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Vector</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Discrete/nominal</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http://viewer.nationalmap.gov/viewer/</a:t>
                      </a:r>
                    </a:p>
                  </a:txBody>
                  <a:tcPr marL="38100" marR="38100" marT="0" marB="0">
                    <a:lnL>
                      <a:noFill/>
                    </a:lnL>
                    <a:lnR>
                      <a:noFill/>
                    </a:lnR>
                    <a:lnT>
                      <a:noFill/>
                    </a:lnT>
                    <a:lnB>
                      <a:noFill/>
                    </a:lnB>
                  </a:tcPr>
                </a:tc>
              </a:tr>
              <a:tr h="161925">
                <a:tc>
                  <a:txBody>
                    <a:bodyPr/>
                    <a:lstStyle/>
                    <a:p>
                      <a:pPr>
                        <a:spcAft>
                          <a:spcPts val="0"/>
                        </a:spcAft>
                      </a:pPr>
                      <a:r>
                        <a:rPr lang="en-US" sz="1000" baseline="0" dirty="0">
                          <a:solidFill>
                            <a:schemeClr val="bg1"/>
                          </a:solidFill>
                          <a:latin typeface="Times New Roman"/>
                          <a:ea typeface="MS Mincho"/>
                        </a:rPr>
                        <a:t>National </a:t>
                      </a:r>
                      <a:r>
                        <a:rPr lang="en-US" sz="1000" baseline="0" dirty="0" smtClean="0">
                          <a:solidFill>
                            <a:schemeClr val="bg1"/>
                          </a:solidFill>
                          <a:latin typeface="Times New Roman"/>
                          <a:ea typeface="MS Mincho"/>
                        </a:rPr>
                        <a:t>Structures </a:t>
                      </a:r>
                      <a:r>
                        <a:rPr lang="en-US" sz="1000" baseline="0" dirty="0">
                          <a:solidFill>
                            <a:schemeClr val="bg1"/>
                          </a:solidFill>
                          <a:latin typeface="Times New Roman"/>
                          <a:ea typeface="MS Mincho"/>
                        </a:rPr>
                        <a:t>Dataset</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Vector</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Discrete/nominal</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http://viewer.nationalmap.gov/viewer/</a:t>
                      </a:r>
                    </a:p>
                  </a:txBody>
                  <a:tcPr marL="38100" marR="38100" marT="0" marB="0">
                    <a:lnL>
                      <a:noFill/>
                    </a:lnL>
                    <a:lnR>
                      <a:noFill/>
                    </a:lnR>
                    <a:lnT>
                      <a:noFill/>
                    </a:lnT>
                    <a:lnB>
                      <a:noFill/>
                    </a:lnB>
                  </a:tcPr>
                </a:tc>
              </a:tr>
              <a:tr h="171450">
                <a:tc>
                  <a:txBody>
                    <a:bodyPr/>
                    <a:lstStyle/>
                    <a:p>
                      <a:pPr>
                        <a:spcAft>
                          <a:spcPts val="0"/>
                        </a:spcAft>
                      </a:pPr>
                      <a:r>
                        <a:rPr lang="en-US" sz="1000" baseline="0" dirty="0">
                          <a:solidFill>
                            <a:schemeClr val="bg1"/>
                          </a:solidFill>
                          <a:latin typeface="Times New Roman"/>
                          <a:ea typeface="MS Mincho"/>
                        </a:rPr>
                        <a:t>Geographic Names </a:t>
                      </a:r>
                      <a:r>
                        <a:rPr lang="en-US" sz="1000" baseline="0" dirty="0" smtClean="0">
                          <a:solidFill>
                            <a:schemeClr val="bg1"/>
                          </a:solidFill>
                          <a:latin typeface="Times New Roman"/>
                          <a:ea typeface="MS Mincho"/>
                        </a:rPr>
                        <a:t> </a:t>
                      </a:r>
                      <a:r>
                        <a:rPr lang="en-US" sz="1000" baseline="0" dirty="0">
                          <a:solidFill>
                            <a:schemeClr val="bg1"/>
                          </a:solidFill>
                          <a:latin typeface="Times New Roman"/>
                          <a:ea typeface="MS Mincho"/>
                        </a:rPr>
                        <a:t>Information </a:t>
                      </a:r>
                      <a:r>
                        <a:rPr lang="en-US" sz="1000" baseline="0" dirty="0" smtClean="0">
                          <a:solidFill>
                            <a:schemeClr val="bg1"/>
                          </a:solidFill>
                          <a:latin typeface="Times New Roman"/>
                          <a:ea typeface="MS Mincho"/>
                        </a:rPr>
                        <a:t>System </a:t>
                      </a:r>
                      <a:r>
                        <a:rPr lang="en-US" sz="1000" baseline="0" dirty="0">
                          <a:solidFill>
                            <a:schemeClr val="bg1"/>
                          </a:solidFill>
                          <a:latin typeface="Times New Roman"/>
                          <a:ea typeface="MS Mincho"/>
                        </a:rPr>
                        <a:t>(GNIS)</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Vector</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Discrete/nominal</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a:t>
                      </a:r>
                      <a:r>
                        <a:rPr lang="en-US" sz="1000" baseline="0" dirty="0" smtClean="0">
                          <a:solidFill>
                            <a:schemeClr val="bg1"/>
                          </a:solidFill>
                          <a:latin typeface="Times New Roman"/>
                          <a:ea typeface="MS Mincho"/>
                        </a:rPr>
                        <a:t>geonames.usgs.gov/domestic/download_data.htm</a:t>
                      </a:r>
                      <a:endParaRPr lang="en-US" sz="1000" baseline="0" dirty="0">
                        <a:solidFill>
                          <a:schemeClr val="bg1"/>
                        </a:solidFill>
                        <a:latin typeface="Times New Roman"/>
                        <a:ea typeface="MS Mincho"/>
                      </a:endParaRPr>
                    </a:p>
                  </a:txBody>
                  <a:tcPr marL="38100" marR="38100" marT="0" marB="0">
                    <a:lnL>
                      <a:noFill/>
                    </a:lnL>
                    <a:lnR>
                      <a:noFill/>
                    </a:lnR>
                    <a:lnT>
                      <a:noFill/>
                    </a:lnT>
                    <a:lnB>
                      <a:noFill/>
                    </a:lnB>
                  </a:tcPr>
                </a:tc>
              </a:tr>
              <a:tr h="217488">
                <a:tc>
                  <a:txBody>
                    <a:bodyPr/>
                    <a:lstStyle/>
                    <a:p>
                      <a:pPr>
                        <a:spcAft>
                          <a:spcPts val="0"/>
                        </a:spcAft>
                      </a:pPr>
                      <a:r>
                        <a:rPr lang="en-US" sz="1000" baseline="0" dirty="0">
                          <a:solidFill>
                            <a:schemeClr val="bg1"/>
                          </a:solidFill>
                          <a:latin typeface="Times New Roman"/>
                          <a:ea typeface="MS Mincho"/>
                        </a:rPr>
                        <a:t>National Elevation </a:t>
                      </a:r>
                      <a:r>
                        <a:rPr lang="en-US" sz="1000" baseline="0" dirty="0" smtClean="0">
                          <a:solidFill>
                            <a:schemeClr val="bg1"/>
                          </a:solidFill>
                          <a:latin typeface="Times New Roman"/>
                          <a:ea typeface="MS Mincho"/>
                        </a:rPr>
                        <a:t> Dataset </a:t>
                      </a:r>
                      <a:r>
                        <a:rPr lang="en-US" sz="1000" baseline="0" dirty="0">
                          <a:solidFill>
                            <a:schemeClr val="bg1"/>
                          </a:solidFill>
                          <a:latin typeface="Times New Roman"/>
                          <a:ea typeface="MS Mincho"/>
                        </a:rPr>
                        <a:t>(NED)</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Raster</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Continuous/ratio</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http://viewer.nationalmap.gov/viewer/</a:t>
                      </a:r>
                    </a:p>
                    <a:p>
                      <a:pPr>
                        <a:spcAft>
                          <a:spcPts val="0"/>
                        </a:spcAft>
                      </a:pPr>
                      <a:r>
                        <a:rPr lang="en-US" sz="1000" baseline="0" dirty="0">
                          <a:solidFill>
                            <a:schemeClr val="bg1"/>
                          </a:solidFill>
                          <a:latin typeface="Times New Roman"/>
                          <a:ea typeface="MS Mincho"/>
                        </a:rPr>
                        <a:t>http://seamless.usgs.gov/website/seamless/viewer.htm</a:t>
                      </a:r>
                    </a:p>
                  </a:txBody>
                  <a:tcPr marL="38100" marR="38100" marT="0" marB="0">
                    <a:lnL>
                      <a:noFill/>
                    </a:lnL>
                    <a:lnR>
                      <a:noFill/>
                    </a:lnR>
                    <a:lnT>
                      <a:noFill/>
                    </a:lnT>
                    <a:lnB>
                      <a:noFill/>
                    </a:lnB>
                  </a:tcPr>
                </a:tc>
              </a:tr>
              <a:tr h="326231">
                <a:tc>
                  <a:txBody>
                    <a:bodyPr/>
                    <a:lstStyle/>
                    <a:p>
                      <a:pPr>
                        <a:spcAft>
                          <a:spcPts val="0"/>
                        </a:spcAft>
                      </a:pPr>
                      <a:r>
                        <a:rPr lang="en-US" sz="1000" baseline="0" dirty="0">
                          <a:solidFill>
                            <a:schemeClr val="bg1"/>
                          </a:solidFill>
                          <a:latin typeface="Times New Roman"/>
                          <a:ea typeface="MS Mincho"/>
                        </a:rPr>
                        <a:t>National </a:t>
                      </a:r>
                      <a:r>
                        <a:rPr lang="en-US" sz="1000" baseline="0" dirty="0" smtClean="0">
                          <a:solidFill>
                            <a:schemeClr val="bg1"/>
                          </a:solidFill>
                          <a:latin typeface="Times New Roman"/>
                          <a:ea typeface="MS Mincho"/>
                        </a:rPr>
                        <a:t>Digital Orthophotos</a:t>
                      </a:r>
                      <a:endParaRPr lang="en-US" sz="1000" baseline="0" dirty="0">
                        <a:solidFill>
                          <a:schemeClr val="bg1"/>
                        </a:solidFill>
                        <a:latin typeface="Times New Roman"/>
                        <a:ea typeface="MS Mincho"/>
                      </a:endParaRP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Raster</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Continuous/</a:t>
                      </a:r>
                      <a:br>
                        <a:rPr lang="en-US" sz="1000" baseline="0" dirty="0">
                          <a:solidFill>
                            <a:schemeClr val="bg1"/>
                          </a:solidFill>
                          <a:latin typeface="Times New Roman"/>
                          <a:ea typeface="MS Mincho"/>
                        </a:rPr>
                      </a:br>
                      <a:r>
                        <a:rPr lang="en-US" sz="1000" baseline="0" dirty="0">
                          <a:solidFill>
                            <a:schemeClr val="bg1"/>
                          </a:solidFill>
                          <a:latin typeface="Times New Roman"/>
                          <a:ea typeface="MS Mincho"/>
                        </a:rPr>
                        <a:t>     interval</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a:t>
                      </a:r>
                      <a:r>
                        <a:rPr lang="en-US" sz="1000" baseline="0" dirty="0" smtClean="0">
                          <a:solidFill>
                            <a:schemeClr val="bg1"/>
                          </a:solidFill>
                          <a:latin typeface="Times New Roman"/>
                          <a:ea typeface="MS Mincho"/>
                        </a:rPr>
                        <a:t>www.ndop.gov/data.html; http</a:t>
                      </a:r>
                      <a:r>
                        <a:rPr lang="en-US" sz="1000" baseline="0" dirty="0">
                          <a:solidFill>
                            <a:schemeClr val="bg1"/>
                          </a:solidFill>
                          <a:latin typeface="Times New Roman"/>
                          <a:ea typeface="MS Mincho"/>
                        </a:rPr>
                        <a:t>://viewer.nationalmap.gov/viewer/</a:t>
                      </a:r>
                    </a:p>
                    <a:p>
                      <a:pPr>
                        <a:spcAft>
                          <a:spcPts val="0"/>
                        </a:spcAft>
                      </a:pPr>
                      <a:r>
                        <a:rPr lang="en-US" sz="1000" baseline="0" dirty="0">
                          <a:solidFill>
                            <a:schemeClr val="bg1"/>
                          </a:solidFill>
                          <a:latin typeface="Times New Roman"/>
                          <a:ea typeface="MS Mincho"/>
                        </a:rPr>
                        <a:t>http://gisdata.usgs.net/website/MRLC/viewer.htm</a:t>
                      </a:r>
                    </a:p>
                  </a:txBody>
                  <a:tcPr marL="38100" marR="38100" marT="0" marB="0">
                    <a:lnL>
                      <a:noFill/>
                    </a:lnL>
                    <a:lnR>
                      <a:noFill/>
                    </a:lnR>
                    <a:lnT>
                      <a:noFill/>
                    </a:lnT>
                    <a:lnB>
                      <a:noFill/>
                    </a:lnB>
                  </a:tcPr>
                </a:tc>
              </a:tr>
              <a:tr h="217488">
                <a:tc>
                  <a:txBody>
                    <a:bodyPr/>
                    <a:lstStyle/>
                    <a:p>
                      <a:pPr>
                        <a:spcAft>
                          <a:spcPts val="0"/>
                        </a:spcAft>
                      </a:pPr>
                      <a:r>
                        <a:rPr lang="en-US" sz="1000" baseline="0" dirty="0">
                          <a:solidFill>
                            <a:schemeClr val="bg1"/>
                          </a:solidFill>
                          <a:latin typeface="Times New Roman"/>
                          <a:ea typeface="MS Mincho"/>
                        </a:rPr>
                        <a:t>National Land </a:t>
                      </a:r>
                      <a:r>
                        <a:rPr lang="en-US" sz="1000" baseline="0" dirty="0" smtClean="0">
                          <a:solidFill>
                            <a:schemeClr val="bg1"/>
                          </a:solidFill>
                          <a:latin typeface="Times New Roman"/>
                          <a:ea typeface="MS Mincho"/>
                        </a:rPr>
                        <a:t>Cover </a:t>
                      </a:r>
                      <a:r>
                        <a:rPr lang="en-US" sz="1000" baseline="0" dirty="0">
                          <a:solidFill>
                            <a:schemeClr val="bg1"/>
                          </a:solidFill>
                          <a:latin typeface="Times New Roman"/>
                          <a:ea typeface="MS Mincho"/>
                        </a:rPr>
                        <a:t>Dataset (NLCD)</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Raster</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Discrete/nominal</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http://viewer.nationalmap.gov/viewer/</a:t>
                      </a:r>
                    </a:p>
                    <a:p>
                      <a:pPr>
                        <a:spcAft>
                          <a:spcPts val="0"/>
                        </a:spcAft>
                      </a:pPr>
                      <a:r>
                        <a:rPr lang="en-US" sz="1000" baseline="0" dirty="0">
                          <a:solidFill>
                            <a:schemeClr val="bg1"/>
                          </a:solidFill>
                          <a:latin typeface="Times New Roman"/>
                          <a:ea typeface="MS Mincho"/>
                        </a:rPr>
                        <a:t>http://gisdata.usgs.net/website/MRLC/viewer.htm</a:t>
                      </a:r>
                    </a:p>
                  </a:txBody>
                  <a:tcPr marL="38100" marR="38100" marT="0" marB="0">
                    <a:lnL>
                      <a:noFill/>
                    </a:lnL>
                    <a:lnR>
                      <a:noFill/>
                    </a:lnR>
                    <a:lnT>
                      <a:noFill/>
                    </a:lnT>
                    <a:lnB>
                      <a:noFill/>
                    </a:lnB>
                  </a:tcPr>
                </a:tc>
              </a:tr>
              <a:tr h="169069">
                <a:tc>
                  <a:txBody>
                    <a:bodyPr/>
                    <a:lstStyle/>
                    <a:p>
                      <a:pPr>
                        <a:spcAft>
                          <a:spcPts val="0"/>
                        </a:spcAft>
                      </a:pPr>
                      <a:r>
                        <a:rPr lang="en-US" sz="1000" baseline="0" dirty="0">
                          <a:solidFill>
                            <a:schemeClr val="bg1"/>
                          </a:solidFill>
                          <a:latin typeface="Times New Roman"/>
                          <a:ea typeface="MS Mincho"/>
                        </a:rPr>
                        <a:t>Global Land </a:t>
                      </a:r>
                      <a:r>
                        <a:rPr lang="en-US" sz="1000" baseline="0" dirty="0" smtClean="0">
                          <a:solidFill>
                            <a:schemeClr val="bg1"/>
                          </a:solidFill>
                          <a:latin typeface="Times New Roman"/>
                          <a:ea typeface="MS Mincho"/>
                        </a:rPr>
                        <a:t>Cover </a:t>
                      </a:r>
                      <a:r>
                        <a:rPr lang="en-US" sz="1000" baseline="0" dirty="0">
                          <a:solidFill>
                            <a:schemeClr val="bg1"/>
                          </a:solidFill>
                          <a:latin typeface="Times New Roman"/>
                          <a:ea typeface="MS Mincho"/>
                        </a:rPr>
                        <a:t>Dataset</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Raster</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Discrete/nominal</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http://landcover.usgs.gov/landcoverdata.php</a:t>
                      </a:r>
                    </a:p>
                  </a:txBody>
                  <a:tcPr marL="38100" marR="38100" marT="0" marB="0">
                    <a:lnL>
                      <a:noFill/>
                    </a:lnL>
                    <a:lnR>
                      <a:noFill/>
                    </a:lnR>
                    <a:lnT>
                      <a:noFill/>
                    </a:lnT>
                    <a:lnB>
                      <a:noFill/>
                    </a:lnB>
                  </a:tcPr>
                </a:tc>
              </a:tr>
              <a:tr h="108743">
                <a:tc>
                  <a:txBody>
                    <a:bodyPr/>
                    <a:lstStyle/>
                    <a:p>
                      <a:pPr>
                        <a:spcAft>
                          <a:spcPts val="0"/>
                        </a:spcAft>
                      </a:pPr>
                      <a:r>
                        <a:rPr lang="en-US" sz="1000" baseline="0">
                          <a:solidFill>
                            <a:schemeClr val="bg1"/>
                          </a:solidFill>
                          <a:latin typeface="Times New Roman"/>
                          <a:ea typeface="MS Mincho"/>
                        </a:rPr>
                        <a:t>LiDAR</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Point</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Continuous/ratio</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http://viewer.nationalmap.gov/viewer/</a:t>
                      </a:r>
                    </a:p>
                  </a:txBody>
                  <a:tcPr marL="38100" marR="38100" marT="0" marB="0">
                    <a:lnL>
                      <a:noFill/>
                    </a:lnL>
                    <a:lnR>
                      <a:noFill/>
                    </a:lnR>
                    <a:lnT>
                      <a:noFill/>
                    </a:lnT>
                    <a:lnB>
                      <a:noFill/>
                    </a:lnB>
                  </a:tcPr>
                </a:tc>
              </a:tr>
              <a:tr h="171450">
                <a:tc>
                  <a:txBody>
                    <a:bodyPr/>
                    <a:lstStyle/>
                    <a:p>
                      <a:pPr>
                        <a:spcAft>
                          <a:spcPts val="0"/>
                        </a:spcAft>
                      </a:pPr>
                      <a:r>
                        <a:rPr lang="en-US" sz="1000" baseline="0">
                          <a:solidFill>
                            <a:schemeClr val="bg1"/>
                          </a:solidFill>
                          <a:latin typeface="Times New Roman"/>
                          <a:ea typeface="MS Mincho"/>
                        </a:rPr>
                        <a:t>Satellite images</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Raster </a:t>
                      </a:r>
                    </a:p>
                  </a:txBody>
                  <a:tcPr marL="38100" marR="38100" marT="0" marB="0">
                    <a:lnL>
                      <a:noFill/>
                    </a:lnL>
                    <a:lnR>
                      <a:noFill/>
                    </a:lnR>
                    <a:lnT>
                      <a:noFill/>
                    </a:lnT>
                    <a:lnB>
                      <a:noFill/>
                    </a:lnB>
                  </a:tcPr>
                </a:tc>
                <a:tc>
                  <a:txBody>
                    <a:bodyPr/>
                    <a:lstStyle/>
                    <a:p>
                      <a:pPr>
                        <a:spcAft>
                          <a:spcPts val="0"/>
                        </a:spcAft>
                      </a:pPr>
                      <a:r>
                        <a:rPr lang="en-US" sz="1000" baseline="0" dirty="0" smtClean="0">
                          <a:solidFill>
                            <a:schemeClr val="bg1"/>
                          </a:solidFill>
                          <a:latin typeface="Times New Roman"/>
                          <a:ea typeface="MS Mincho"/>
                        </a:rPr>
                        <a:t>Continuous/interval</a:t>
                      </a:r>
                      <a:endParaRPr lang="en-US" sz="1000" baseline="0" dirty="0">
                        <a:solidFill>
                          <a:schemeClr val="bg1"/>
                        </a:solidFill>
                        <a:latin typeface="Times New Roman"/>
                        <a:ea typeface="MS Mincho"/>
                      </a:endParaRP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http://edcsns17.cr.usgs.gov/NewEarthExplorer</a:t>
                      </a:r>
                      <a:r>
                        <a:rPr lang="en-US" sz="1000" baseline="0" dirty="0" smtClean="0">
                          <a:solidFill>
                            <a:schemeClr val="bg1"/>
                          </a:solidFill>
                          <a:latin typeface="Times New Roman"/>
                          <a:ea typeface="MS Mincho"/>
                        </a:rPr>
                        <a:t>/; http</a:t>
                      </a:r>
                      <a:r>
                        <a:rPr lang="en-US" sz="1000" baseline="0" dirty="0">
                          <a:solidFill>
                            <a:schemeClr val="bg1"/>
                          </a:solidFill>
                          <a:latin typeface="Times New Roman"/>
                          <a:ea typeface="MS Mincho"/>
                        </a:rPr>
                        <a:t>://glovis.usgs.gov/</a:t>
                      </a:r>
                    </a:p>
                  </a:txBody>
                  <a:tcPr marL="38100" marR="38100" marT="0" marB="0">
                    <a:lnL>
                      <a:noFill/>
                    </a:lnL>
                    <a:lnR>
                      <a:noFill/>
                    </a:lnR>
                    <a:lnT>
                      <a:noFill/>
                    </a:lnT>
                    <a:lnB>
                      <a:noFill/>
                    </a:lnB>
                  </a:tcPr>
                </a:tc>
              </a:tr>
              <a:tr h="161925">
                <a:tc>
                  <a:txBody>
                    <a:bodyPr/>
                    <a:lstStyle/>
                    <a:p>
                      <a:pPr>
                        <a:spcAft>
                          <a:spcPts val="0"/>
                        </a:spcAft>
                      </a:pPr>
                      <a:r>
                        <a:rPr lang="en-US" sz="1000" baseline="0" dirty="0" smtClean="0">
                          <a:solidFill>
                            <a:schemeClr val="bg1"/>
                          </a:solidFill>
                          <a:latin typeface="Times New Roman"/>
                          <a:ea typeface="MS Mincho"/>
                        </a:rPr>
                        <a:t>Hazards   </a:t>
                      </a:r>
                      <a:r>
                        <a:rPr lang="en-US" sz="1000" baseline="0" dirty="0">
                          <a:solidFill>
                            <a:schemeClr val="bg1"/>
                          </a:solidFill>
                          <a:latin typeface="Times New Roman"/>
                          <a:ea typeface="MS Mincho"/>
                        </a:rPr>
                        <a:t>(Earthquakes</a:t>
                      </a:r>
                      <a:r>
                        <a:rPr lang="en-US" sz="1000" baseline="0" dirty="0" smtClean="0">
                          <a:solidFill>
                            <a:schemeClr val="bg1"/>
                          </a:solidFill>
                          <a:latin typeface="Times New Roman"/>
                          <a:ea typeface="MS Mincho"/>
                        </a:rPr>
                        <a:t>, </a:t>
                      </a:r>
                      <a:r>
                        <a:rPr lang="en-US" sz="1000" baseline="0" dirty="0">
                          <a:solidFill>
                            <a:schemeClr val="bg1"/>
                          </a:solidFill>
                          <a:latin typeface="Times New Roman"/>
                          <a:ea typeface="MS Mincho"/>
                        </a:rPr>
                        <a:t>Volcanoes)</a:t>
                      </a:r>
                    </a:p>
                  </a:txBody>
                  <a:tcPr marL="38100" marR="38100" marT="0" marB="0">
                    <a:lnL>
                      <a:noFill/>
                    </a:lnL>
                    <a:lnR>
                      <a:noFill/>
                    </a:lnR>
                    <a:lnT>
                      <a:noFill/>
                    </a:lnT>
                    <a:lnB>
                      <a:noFill/>
                    </a:lnB>
                  </a:tcPr>
                </a:tc>
                <a:tc>
                  <a:txBody>
                    <a:bodyPr/>
                    <a:lstStyle/>
                    <a:p>
                      <a:pPr>
                        <a:spcAft>
                          <a:spcPts val="0"/>
                        </a:spcAft>
                      </a:pPr>
                      <a:r>
                        <a:rPr lang="en-US" sz="1000" baseline="0" dirty="0" smtClean="0">
                          <a:solidFill>
                            <a:schemeClr val="bg1"/>
                          </a:solidFill>
                          <a:latin typeface="Times New Roman"/>
                          <a:ea typeface="MS Mincho"/>
                        </a:rPr>
                        <a:t>Graphics</a:t>
                      </a:r>
                      <a:endParaRPr lang="en-US" sz="1000" baseline="0" dirty="0">
                        <a:solidFill>
                          <a:schemeClr val="bg1"/>
                        </a:solidFill>
                        <a:latin typeface="Times New Roman"/>
                        <a:ea typeface="MS Mincho"/>
                      </a:endParaRP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Multiple forms</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http://earthquake.usgs.gov/hazards</a:t>
                      </a:r>
                      <a:r>
                        <a:rPr lang="en-US" sz="1000" baseline="0" dirty="0" smtClean="0">
                          <a:solidFill>
                            <a:schemeClr val="bg1"/>
                          </a:solidFill>
                          <a:latin typeface="Times New Roman"/>
                          <a:ea typeface="MS Mincho"/>
                        </a:rPr>
                        <a:t>/; http</a:t>
                      </a:r>
                      <a:r>
                        <a:rPr lang="en-US" sz="1000" baseline="0" dirty="0">
                          <a:solidFill>
                            <a:schemeClr val="bg1"/>
                          </a:solidFill>
                          <a:latin typeface="Times New Roman"/>
                          <a:ea typeface="MS Mincho"/>
                        </a:rPr>
                        <a:t>://volcanoes.usgs.gov/activity/status.php</a:t>
                      </a:r>
                    </a:p>
                  </a:txBody>
                  <a:tcPr marL="38100" marR="38100" marT="0" marB="0">
                    <a:lnL>
                      <a:noFill/>
                    </a:lnL>
                    <a:lnR>
                      <a:noFill/>
                    </a:lnR>
                    <a:lnT>
                      <a:noFill/>
                    </a:lnT>
                    <a:lnB>
                      <a:noFill/>
                    </a:lnB>
                  </a:tcPr>
                </a:tc>
              </a:tr>
              <a:tr h="326231">
                <a:tc>
                  <a:txBody>
                    <a:bodyPr/>
                    <a:lstStyle/>
                    <a:p>
                      <a:pPr>
                        <a:spcAft>
                          <a:spcPts val="0"/>
                        </a:spcAft>
                      </a:pPr>
                      <a:r>
                        <a:rPr lang="en-US" sz="1000" baseline="0">
                          <a:solidFill>
                            <a:schemeClr val="bg1"/>
                          </a:solidFill>
                          <a:latin typeface="Times New Roman"/>
                          <a:ea typeface="MS Mincho"/>
                        </a:rPr>
                        <a:t>Minerals</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Vector; text</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Discrete/nominal</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http://mrdata.usgs.gov/; http://tin.er.usgs.gov/mrds/</a:t>
                      </a:r>
                    </a:p>
                    <a:p>
                      <a:pPr>
                        <a:spcAft>
                          <a:spcPts val="0"/>
                        </a:spcAft>
                      </a:pPr>
                      <a:r>
                        <a:rPr lang="en-US" sz="1000" baseline="0" dirty="0">
                          <a:solidFill>
                            <a:schemeClr val="bg1"/>
                          </a:solidFill>
                          <a:latin typeface="Times New Roman"/>
                          <a:ea typeface="MS Mincho"/>
                        </a:rPr>
                        <a:t>http://tin.er.usgs.gov/geochem</a:t>
                      </a:r>
                      <a:r>
                        <a:rPr lang="en-US" sz="1000" baseline="0" dirty="0" smtClean="0">
                          <a:solidFill>
                            <a:schemeClr val="bg1"/>
                          </a:solidFill>
                          <a:latin typeface="Times New Roman"/>
                          <a:ea typeface="MS Mincho"/>
                        </a:rPr>
                        <a:t>/; http</a:t>
                      </a:r>
                      <a:r>
                        <a:rPr lang="en-US" sz="1000" baseline="0" dirty="0">
                          <a:solidFill>
                            <a:schemeClr val="bg1"/>
                          </a:solidFill>
                          <a:latin typeface="Times New Roman"/>
                          <a:ea typeface="MS Mincho"/>
                        </a:rPr>
                        <a:t>://crustal.usgs.gov/geophysics/index.html</a:t>
                      </a:r>
                    </a:p>
                  </a:txBody>
                  <a:tcPr marL="38100" marR="38100" marT="0" marB="0">
                    <a:lnL>
                      <a:noFill/>
                    </a:lnL>
                    <a:lnR>
                      <a:noFill/>
                    </a:lnR>
                    <a:lnT>
                      <a:noFill/>
                    </a:lnT>
                    <a:lnB>
                      <a:noFill/>
                    </a:lnB>
                  </a:tcPr>
                </a:tc>
              </a:tr>
              <a:tr h="159544">
                <a:tc>
                  <a:txBody>
                    <a:bodyPr/>
                    <a:lstStyle/>
                    <a:p>
                      <a:pPr>
                        <a:spcAft>
                          <a:spcPts val="0"/>
                        </a:spcAft>
                      </a:pPr>
                      <a:r>
                        <a:rPr lang="en-US" sz="1000" baseline="0">
                          <a:solidFill>
                            <a:schemeClr val="bg1"/>
                          </a:solidFill>
                          <a:latin typeface="Times New Roman"/>
                          <a:ea typeface="MS Mincho"/>
                        </a:rPr>
                        <a:t>Energy</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Vector; </a:t>
                      </a:r>
                      <a:r>
                        <a:rPr lang="en-US" sz="1000" baseline="0" dirty="0" smtClean="0">
                          <a:solidFill>
                            <a:schemeClr val="bg1"/>
                          </a:solidFill>
                          <a:latin typeface="Times New Roman"/>
                          <a:ea typeface="MS Mincho"/>
                        </a:rPr>
                        <a:t>databases</a:t>
                      </a:r>
                      <a:endParaRPr lang="en-US" sz="1000" baseline="0" dirty="0">
                        <a:solidFill>
                          <a:schemeClr val="bg1"/>
                        </a:solidFill>
                        <a:latin typeface="Times New Roman"/>
                        <a:ea typeface="MS Mincho"/>
                      </a:endParaRP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Multiple forms</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http://energy.usgs.gov/search.html</a:t>
                      </a:r>
                    </a:p>
                  </a:txBody>
                  <a:tcPr marL="38100" marR="38100" marT="0" marB="0">
                    <a:lnL>
                      <a:noFill/>
                    </a:lnL>
                    <a:lnR>
                      <a:noFill/>
                    </a:lnR>
                    <a:lnT>
                      <a:noFill/>
                    </a:lnT>
                    <a:lnB>
                      <a:noFill/>
                    </a:lnB>
                  </a:tcPr>
                </a:tc>
              </a:tr>
              <a:tr h="108743">
                <a:tc>
                  <a:txBody>
                    <a:bodyPr/>
                    <a:lstStyle/>
                    <a:p>
                      <a:pPr>
                        <a:spcAft>
                          <a:spcPts val="0"/>
                        </a:spcAft>
                      </a:pPr>
                      <a:r>
                        <a:rPr lang="en-US" sz="1000" baseline="0">
                          <a:solidFill>
                            <a:schemeClr val="bg1"/>
                          </a:solidFill>
                          <a:latin typeface="Times New Roman"/>
                          <a:ea typeface="MS Mincho"/>
                        </a:rPr>
                        <a:t>Landscapes and Coasts</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Reports</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Discrete/nominal</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http://geochange.er.usgs.gov/info/holdings.html</a:t>
                      </a:r>
                    </a:p>
                  </a:txBody>
                  <a:tcPr marL="38100" marR="38100" marT="0" marB="0">
                    <a:lnL>
                      <a:noFill/>
                    </a:lnL>
                    <a:lnR>
                      <a:noFill/>
                    </a:lnR>
                    <a:lnT>
                      <a:noFill/>
                    </a:lnT>
                    <a:lnB>
                      <a:noFill/>
                    </a:lnB>
                  </a:tcPr>
                </a:tc>
              </a:tr>
              <a:tr h="108743">
                <a:tc>
                  <a:txBody>
                    <a:bodyPr/>
                    <a:lstStyle/>
                    <a:p>
                      <a:pPr>
                        <a:spcAft>
                          <a:spcPts val="0"/>
                        </a:spcAft>
                      </a:pPr>
                      <a:r>
                        <a:rPr lang="en-US" sz="1000" baseline="0">
                          <a:solidFill>
                            <a:schemeClr val="bg1"/>
                          </a:solidFill>
                          <a:latin typeface="Times New Roman"/>
                          <a:ea typeface="MS Mincho"/>
                        </a:rPr>
                        <a:t>Astrogeology</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Databases </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Discrete/nominal</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http://astrogeology.usgs.gov/DataAndInformation/</a:t>
                      </a:r>
                    </a:p>
                  </a:txBody>
                  <a:tcPr marL="38100" marR="38100" marT="0" marB="0">
                    <a:lnL>
                      <a:noFill/>
                    </a:lnL>
                    <a:lnR>
                      <a:noFill/>
                    </a:lnR>
                    <a:lnT>
                      <a:noFill/>
                    </a:lnT>
                    <a:lnB>
                      <a:noFill/>
                    </a:lnB>
                  </a:tcPr>
                </a:tc>
              </a:tr>
              <a:tr h="108743">
                <a:tc>
                  <a:txBody>
                    <a:bodyPr/>
                    <a:lstStyle/>
                    <a:p>
                      <a:pPr>
                        <a:spcAft>
                          <a:spcPts val="0"/>
                        </a:spcAft>
                      </a:pPr>
                      <a:r>
                        <a:rPr lang="en-US" sz="1000" baseline="0">
                          <a:solidFill>
                            <a:schemeClr val="bg1"/>
                          </a:solidFill>
                          <a:latin typeface="Times New Roman"/>
                          <a:ea typeface="MS Mincho"/>
                        </a:rPr>
                        <a:t>Geologic Map Database</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Vector; maps; text </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Discrete/nominal</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http://ngmdb.usgs.gov/</a:t>
                      </a:r>
                    </a:p>
                  </a:txBody>
                  <a:tcPr marL="38100" marR="38100" marT="0" marB="0">
                    <a:lnL>
                      <a:noFill/>
                    </a:lnL>
                    <a:lnR>
                      <a:noFill/>
                    </a:lnR>
                    <a:lnT>
                      <a:noFill/>
                    </a:lnT>
                    <a:lnB>
                      <a:noFill/>
                    </a:lnB>
                  </a:tcPr>
                </a:tc>
              </a:tr>
              <a:tr h="161925">
                <a:tc>
                  <a:txBody>
                    <a:bodyPr/>
                    <a:lstStyle/>
                    <a:p>
                      <a:pPr>
                        <a:spcAft>
                          <a:spcPts val="0"/>
                        </a:spcAft>
                      </a:pPr>
                      <a:r>
                        <a:rPr lang="en-US" sz="1000" baseline="0" dirty="0">
                          <a:solidFill>
                            <a:schemeClr val="bg1"/>
                          </a:solidFill>
                          <a:latin typeface="Times New Roman"/>
                          <a:ea typeface="MS Mincho"/>
                        </a:rPr>
                        <a:t>Geologic </a:t>
                      </a:r>
                      <a:r>
                        <a:rPr lang="en-US" sz="1000" baseline="0" dirty="0" smtClean="0">
                          <a:solidFill>
                            <a:schemeClr val="bg1"/>
                          </a:solidFill>
                          <a:latin typeface="Times New Roman"/>
                          <a:ea typeface="MS Mincho"/>
                        </a:rPr>
                        <a:t>Data </a:t>
                      </a:r>
                      <a:r>
                        <a:rPr lang="en-US" sz="1000" baseline="0" dirty="0">
                          <a:solidFill>
                            <a:schemeClr val="bg1"/>
                          </a:solidFill>
                          <a:latin typeface="Times New Roman"/>
                          <a:ea typeface="MS Mincho"/>
                        </a:rPr>
                        <a:t>Digital Data Series</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Maps; tables</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Discrete/nominal</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http://pubs.usgs.gov/dds/dds-060/</a:t>
                      </a:r>
                    </a:p>
                  </a:txBody>
                  <a:tcPr marL="38100" marR="38100" marT="0" marB="0">
                    <a:lnL>
                      <a:noFill/>
                    </a:lnL>
                    <a:lnR>
                      <a:noFill/>
                    </a:lnR>
                    <a:lnT>
                      <a:noFill/>
                    </a:lnT>
                    <a:lnB>
                      <a:noFill/>
                    </a:lnB>
                  </a:tcPr>
                </a:tc>
              </a:tr>
              <a:tr h="161925">
                <a:tc>
                  <a:txBody>
                    <a:bodyPr/>
                    <a:lstStyle/>
                    <a:p>
                      <a:pPr>
                        <a:spcAft>
                          <a:spcPts val="0"/>
                        </a:spcAft>
                      </a:pPr>
                      <a:r>
                        <a:rPr lang="en-US" sz="1000" baseline="0">
                          <a:solidFill>
                            <a:schemeClr val="bg1"/>
                          </a:solidFill>
                          <a:latin typeface="Times New Roman"/>
                          <a:ea typeface="MS Mincho"/>
                        </a:rPr>
                        <a:t>National Water Information System</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Graphics; </a:t>
                      </a:r>
                      <a:r>
                        <a:rPr lang="en-US" sz="1000" baseline="0" dirty="0" smtClean="0">
                          <a:solidFill>
                            <a:schemeClr val="bg1"/>
                          </a:solidFill>
                          <a:latin typeface="Times New Roman"/>
                          <a:ea typeface="MS Mincho"/>
                        </a:rPr>
                        <a:t>tables</a:t>
                      </a:r>
                      <a:endParaRPr lang="en-US" sz="1000" baseline="0" dirty="0">
                        <a:solidFill>
                          <a:schemeClr val="bg1"/>
                        </a:solidFill>
                        <a:latin typeface="Times New Roman"/>
                        <a:ea typeface="MS Mincho"/>
                      </a:endParaRP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Continuous/ratio </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http://wdr.water.usgs.gov/nwisgmap/</a:t>
                      </a:r>
                    </a:p>
                  </a:txBody>
                  <a:tcPr marL="38100" marR="38100" marT="0" marB="0">
                    <a:lnL>
                      <a:noFill/>
                    </a:lnL>
                    <a:lnR>
                      <a:noFill/>
                    </a:lnR>
                    <a:lnT>
                      <a:noFill/>
                    </a:lnT>
                    <a:lnB>
                      <a:noFill/>
                    </a:lnB>
                  </a:tcPr>
                </a:tc>
              </a:tr>
              <a:tr h="180975">
                <a:tc>
                  <a:txBody>
                    <a:bodyPr/>
                    <a:lstStyle/>
                    <a:p>
                      <a:pPr>
                        <a:spcAft>
                          <a:spcPts val="0"/>
                        </a:spcAft>
                      </a:pPr>
                      <a:r>
                        <a:rPr lang="en-US" sz="1000" baseline="0">
                          <a:solidFill>
                            <a:schemeClr val="bg1"/>
                          </a:solidFill>
                          <a:latin typeface="Times New Roman"/>
                          <a:ea typeface="MS Mincho"/>
                        </a:rPr>
                        <a:t>Floods and High Flow</a:t>
                      </a:r>
                    </a:p>
                  </a:txBody>
                  <a:tcPr marL="38100" marR="38100" marT="0" marB="0">
                    <a:lnL>
                      <a:noFill/>
                    </a:lnL>
                    <a:lnR>
                      <a:noFill/>
                    </a:lnR>
                    <a:lnT>
                      <a:noFill/>
                    </a:lnT>
                    <a:lnB>
                      <a:noFill/>
                    </a:lnB>
                  </a:tcPr>
                </a:tc>
                <a:tc>
                  <a:txBody>
                    <a:bodyPr/>
                    <a:lstStyle/>
                    <a:p>
                      <a:pPr>
                        <a:spcAft>
                          <a:spcPts val="0"/>
                        </a:spcAft>
                      </a:pPr>
                      <a:r>
                        <a:rPr lang="en-US" sz="1000" baseline="0" dirty="0" smtClean="0">
                          <a:solidFill>
                            <a:schemeClr val="bg1"/>
                          </a:solidFill>
                          <a:latin typeface="Times New Roman"/>
                          <a:ea typeface="MS Mincho"/>
                        </a:rPr>
                        <a:t>Graphics; </a:t>
                      </a:r>
                      <a:r>
                        <a:rPr lang="en-US" sz="1000" baseline="0" dirty="0">
                          <a:solidFill>
                            <a:schemeClr val="bg1"/>
                          </a:solidFill>
                          <a:latin typeface="Times New Roman"/>
                          <a:ea typeface="MS Mincho"/>
                        </a:rPr>
                        <a:t>tables</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Continuous/ratio</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http://waterwatch.usgs.gov/new/index.php?id=ww</a:t>
                      </a:r>
                    </a:p>
                  </a:txBody>
                  <a:tcPr marL="38100" marR="38100" marT="0" marB="0">
                    <a:lnL>
                      <a:noFill/>
                    </a:lnL>
                    <a:lnR>
                      <a:noFill/>
                    </a:lnR>
                    <a:lnT>
                      <a:noFill/>
                    </a:lnT>
                    <a:lnB>
                      <a:noFill/>
                    </a:lnB>
                  </a:tcPr>
                </a:tc>
              </a:tr>
              <a:tr h="108743">
                <a:tc>
                  <a:txBody>
                    <a:bodyPr/>
                    <a:lstStyle/>
                    <a:p>
                      <a:pPr>
                        <a:spcAft>
                          <a:spcPts val="0"/>
                        </a:spcAft>
                      </a:pPr>
                      <a:r>
                        <a:rPr lang="en-US" sz="1000" baseline="0">
                          <a:solidFill>
                            <a:schemeClr val="bg1"/>
                          </a:solidFill>
                          <a:latin typeface="Times New Roman"/>
                          <a:ea typeface="MS Mincho"/>
                        </a:rPr>
                        <a:t>Drought</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Graphics; tables</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Continuous/ratio</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http://waterwatch.usgs.gov/new/index.php?id=ww</a:t>
                      </a:r>
                    </a:p>
                  </a:txBody>
                  <a:tcPr marL="38100" marR="38100" marT="0" marB="0">
                    <a:lnL>
                      <a:noFill/>
                    </a:lnL>
                    <a:lnR>
                      <a:noFill/>
                    </a:lnR>
                    <a:lnT>
                      <a:noFill/>
                    </a:lnT>
                    <a:lnB>
                      <a:noFill/>
                    </a:lnB>
                  </a:tcPr>
                </a:tc>
              </a:tr>
              <a:tr h="108743">
                <a:tc>
                  <a:txBody>
                    <a:bodyPr/>
                    <a:lstStyle/>
                    <a:p>
                      <a:pPr>
                        <a:spcAft>
                          <a:spcPts val="0"/>
                        </a:spcAft>
                      </a:pPr>
                      <a:r>
                        <a:rPr lang="en-US" sz="1000" baseline="0">
                          <a:solidFill>
                            <a:schemeClr val="bg1"/>
                          </a:solidFill>
                          <a:latin typeface="Times New Roman"/>
                          <a:ea typeface="MS Mincho"/>
                        </a:rPr>
                        <a:t>Monthly Stream Flow</a:t>
                      </a:r>
                    </a:p>
                  </a:txBody>
                  <a:tcPr marL="38100" marR="38100" marT="0" marB="0">
                    <a:lnL>
                      <a:noFill/>
                    </a:lnL>
                    <a:lnR>
                      <a:noFill/>
                    </a:lnR>
                    <a:lnT>
                      <a:noFill/>
                    </a:lnT>
                    <a:lnB>
                      <a:noFill/>
                    </a:lnB>
                  </a:tcPr>
                </a:tc>
                <a:tc>
                  <a:txBody>
                    <a:bodyPr/>
                    <a:lstStyle/>
                    <a:p>
                      <a:pPr>
                        <a:spcAft>
                          <a:spcPts val="0"/>
                        </a:spcAft>
                      </a:pPr>
                      <a:r>
                        <a:rPr lang="en-US" sz="1000" baseline="0" dirty="0" smtClean="0">
                          <a:solidFill>
                            <a:schemeClr val="bg1"/>
                          </a:solidFill>
                          <a:latin typeface="Times New Roman"/>
                          <a:ea typeface="MS Mincho"/>
                        </a:rPr>
                        <a:t>Graphics; tables</a:t>
                      </a:r>
                      <a:endParaRPr lang="en-US" sz="1000" baseline="0" dirty="0">
                        <a:solidFill>
                          <a:schemeClr val="bg1"/>
                        </a:solidFill>
                        <a:latin typeface="Times New Roman"/>
                        <a:ea typeface="MS Mincho"/>
                      </a:endParaRP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Continuous/ratio</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http://waterwatch.usgs.gov/new/index.php?id=ww</a:t>
                      </a:r>
                    </a:p>
                  </a:txBody>
                  <a:tcPr marL="38100" marR="38100" marT="0" marB="0">
                    <a:lnL>
                      <a:noFill/>
                    </a:lnL>
                    <a:lnR>
                      <a:noFill/>
                    </a:lnR>
                    <a:lnT>
                      <a:noFill/>
                    </a:lnT>
                    <a:lnB>
                      <a:noFill/>
                    </a:lnB>
                  </a:tcPr>
                </a:tc>
              </a:tr>
              <a:tr h="161925">
                <a:tc>
                  <a:txBody>
                    <a:bodyPr/>
                    <a:lstStyle/>
                    <a:p>
                      <a:pPr>
                        <a:spcAft>
                          <a:spcPts val="0"/>
                        </a:spcAft>
                      </a:pPr>
                      <a:r>
                        <a:rPr lang="en-US" sz="1000" baseline="0">
                          <a:solidFill>
                            <a:schemeClr val="bg1"/>
                          </a:solidFill>
                          <a:latin typeface="Times New Roman"/>
                          <a:ea typeface="MS Mincho"/>
                        </a:rPr>
                        <a:t>Ground Water</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Vector; tables</a:t>
                      </a:r>
                      <a:r>
                        <a:rPr lang="en-US" sz="1000" baseline="0" dirty="0" smtClean="0">
                          <a:solidFill>
                            <a:schemeClr val="bg1"/>
                          </a:solidFill>
                          <a:latin typeface="Times New Roman"/>
                          <a:ea typeface="MS Mincho"/>
                        </a:rPr>
                        <a:t>;</a:t>
                      </a:r>
                      <a:endParaRPr lang="en-US" sz="1000" baseline="0" dirty="0">
                        <a:solidFill>
                          <a:schemeClr val="bg1"/>
                        </a:solidFill>
                        <a:latin typeface="Times New Roman"/>
                        <a:ea typeface="MS Mincho"/>
                      </a:endParaRP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Continuous/ratio</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a:t>
                      </a:r>
                      <a:r>
                        <a:rPr lang="en-US" sz="1000" baseline="0" dirty="0" smtClean="0">
                          <a:solidFill>
                            <a:schemeClr val="bg1"/>
                          </a:solidFill>
                          <a:latin typeface="Times New Roman"/>
                          <a:ea typeface="MS Mincho"/>
                        </a:rPr>
                        <a:t>waterdata.usgs.gov/nwis/gw/; http</a:t>
                      </a:r>
                      <a:r>
                        <a:rPr lang="en-US" sz="1000" baseline="0" dirty="0">
                          <a:solidFill>
                            <a:schemeClr val="bg1"/>
                          </a:solidFill>
                          <a:latin typeface="Times New Roman"/>
                          <a:ea typeface="MS Mincho"/>
                        </a:rPr>
                        <a:t>://groundwaterwatch.usgs.gov/</a:t>
                      </a:r>
                    </a:p>
                  </a:txBody>
                  <a:tcPr marL="38100" marR="38100" marT="0" marB="0">
                    <a:lnL>
                      <a:noFill/>
                    </a:lnL>
                    <a:lnR>
                      <a:noFill/>
                    </a:lnR>
                    <a:lnT>
                      <a:noFill/>
                    </a:lnT>
                    <a:lnB>
                      <a:noFill/>
                    </a:lnB>
                  </a:tcPr>
                </a:tc>
              </a:tr>
              <a:tr h="171450">
                <a:tc>
                  <a:txBody>
                    <a:bodyPr/>
                    <a:lstStyle/>
                    <a:p>
                      <a:pPr>
                        <a:spcAft>
                          <a:spcPts val="0"/>
                        </a:spcAft>
                      </a:pPr>
                      <a:r>
                        <a:rPr lang="en-US" sz="1000" baseline="0">
                          <a:solidFill>
                            <a:schemeClr val="bg1"/>
                          </a:solidFill>
                          <a:latin typeface="Times New Roman"/>
                          <a:ea typeface="MS Mincho"/>
                        </a:rPr>
                        <a:t>Water Quality</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Graphics </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Continuous/ratio</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a:t>
                      </a:r>
                      <a:r>
                        <a:rPr lang="en-US" sz="1000" baseline="0" dirty="0" smtClean="0">
                          <a:solidFill>
                            <a:schemeClr val="bg1"/>
                          </a:solidFill>
                          <a:latin typeface="Times New Roman"/>
                          <a:ea typeface="MS Mincho"/>
                        </a:rPr>
                        <a:t>waterdata.usgs.gov/nwis/qw/; http</a:t>
                      </a:r>
                      <a:r>
                        <a:rPr lang="en-US" sz="1000" baseline="0" dirty="0">
                          <a:solidFill>
                            <a:schemeClr val="bg1"/>
                          </a:solidFill>
                          <a:latin typeface="Times New Roman"/>
                          <a:ea typeface="MS Mincho"/>
                        </a:rPr>
                        <a:t>://waterwatch.usgs.gov/wqwatch/</a:t>
                      </a:r>
                    </a:p>
                  </a:txBody>
                  <a:tcPr marL="38100" marR="38100" marT="0" marB="0">
                    <a:lnL>
                      <a:noFill/>
                    </a:lnL>
                    <a:lnR>
                      <a:noFill/>
                    </a:lnR>
                    <a:lnT>
                      <a:noFill/>
                    </a:lnT>
                    <a:lnB>
                      <a:noFill/>
                    </a:lnB>
                  </a:tcPr>
                </a:tc>
              </a:tr>
              <a:tr h="326231">
                <a:tc>
                  <a:txBody>
                    <a:bodyPr/>
                    <a:lstStyle/>
                    <a:p>
                      <a:pPr>
                        <a:spcAft>
                          <a:spcPts val="0"/>
                        </a:spcAft>
                      </a:pPr>
                      <a:r>
                        <a:rPr lang="en-US" sz="1000" baseline="0" dirty="0">
                          <a:solidFill>
                            <a:schemeClr val="bg1"/>
                          </a:solidFill>
                          <a:latin typeface="Times New Roman"/>
                          <a:ea typeface="MS Mincho"/>
                        </a:rPr>
                        <a:t>National </a:t>
                      </a:r>
                      <a:r>
                        <a:rPr lang="en-US" sz="1000" baseline="0" dirty="0" smtClean="0">
                          <a:solidFill>
                            <a:schemeClr val="bg1"/>
                          </a:solidFill>
                          <a:latin typeface="Times New Roman"/>
                          <a:ea typeface="MS Mincho"/>
                        </a:rPr>
                        <a:t>Biological </a:t>
                      </a:r>
                      <a:r>
                        <a:rPr lang="en-US" sz="1000" baseline="0" dirty="0">
                          <a:solidFill>
                            <a:schemeClr val="bg1"/>
                          </a:solidFill>
                          <a:latin typeface="Times New Roman"/>
                          <a:ea typeface="MS Mincho"/>
                        </a:rPr>
                        <a:t>Information Infra-</a:t>
                      </a:r>
                      <a:br>
                        <a:rPr lang="en-US" sz="1000" baseline="0" dirty="0">
                          <a:solidFill>
                            <a:schemeClr val="bg1"/>
                          </a:solidFill>
                          <a:latin typeface="Times New Roman"/>
                          <a:ea typeface="MS Mincho"/>
                        </a:rPr>
                      </a:br>
                      <a:r>
                        <a:rPr lang="en-US" sz="1000" baseline="0" dirty="0">
                          <a:solidFill>
                            <a:schemeClr val="bg1"/>
                          </a:solidFill>
                          <a:latin typeface="Times New Roman"/>
                          <a:ea typeface="MS Mincho"/>
                        </a:rPr>
                        <a:t>     structure (NBII)</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Graphics; vector;</a:t>
                      </a:r>
                      <a:br>
                        <a:rPr lang="en-US" sz="1000" baseline="0">
                          <a:solidFill>
                            <a:schemeClr val="bg1"/>
                          </a:solidFill>
                          <a:latin typeface="Times New Roman"/>
                          <a:ea typeface="MS Mincho"/>
                        </a:rPr>
                      </a:br>
                      <a:r>
                        <a:rPr lang="en-US" sz="1000" baseline="0">
                          <a:solidFill>
                            <a:schemeClr val="bg1"/>
                          </a:solidFill>
                          <a:latin typeface="Times New Roman"/>
                          <a:ea typeface="MS Mincho"/>
                        </a:rPr>
                        <a:t>    geodatabases</a:t>
                      </a: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Multiple forms</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http://www.nbii.gov/portal/server.pt/community/nbii_home/236</a:t>
                      </a:r>
                    </a:p>
                  </a:txBody>
                  <a:tcPr marL="38100" marR="38100" marT="0" marB="0">
                    <a:lnL>
                      <a:noFill/>
                    </a:lnL>
                    <a:lnR>
                      <a:noFill/>
                    </a:lnR>
                    <a:lnT>
                      <a:noFill/>
                    </a:lnT>
                    <a:lnB>
                      <a:noFill/>
                    </a:lnB>
                  </a:tcPr>
                </a:tc>
              </a:tr>
              <a:tr h="178594">
                <a:tc>
                  <a:txBody>
                    <a:bodyPr/>
                    <a:lstStyle/>
                    <a:p>
                      <a:pPr>
                        <a:spcAft>
                          <a:spcPts val="0"/>
                        </a:spcAft>
                      </a:pPr>
                      <a:r>
                        <a:rPr lang="en-US" sz="1000" baseline="0" dirty="0" smtClean="0">
                          <a:solidFill>
                            <a:schemeClr val="bg1"/>
                          </a:solidFill>
                          <a:latin typeface="Times New Roman"/>
                          <a:ea typeface="MS Mincho"/>
                        </a:rPr>
                        <a:t>Vegetation  </a:t>
                      </a:r>
                      <a:r>
                        <a:rPr lang="en-US" sz="1000" baseline="0" dirty="0">
                          <a:solidFill>
                            <a:schemeClr val="bg1"/>
                          </a:solidFill>
                          <a:latin typeface="Times New Roman"/>
                          <a:ea typeface="MS Mincho"/>
                        </a:rPr>
                        <a:t>Characterization</a:t>
                      </a:r>
                    </a:p>
                  </a:txBody>
                  <a:tcPr marL="38100" marR="38100" marT="0" marB="0">
                    <a:lnL>
                      <a:noFill/>
                    </a:lnL>
                    <a:lnR>
                      <a:noFill/>
                    </a:lnR>
                    <a:lnT>
                      <a:noFill/>
                    </a:lnT>
                    <a:lnB>
                      <a:noFill/>
                    </a:lnB>
                  </a:tcPr>
                </a:tc>
                <a:tc>
                  <a:txBody>
                    <a:bodyPr/>
                    <a:lstStyle/>
                    <a:p>
                      <a:pPr>
                        <a:spcAft>
                          <a:spcPts val="0"/>
                        </a:spcAft>
                      </a:pPr>
                      <a:r>
                        <a:rPr lang="en-US" sz="1000" baseline="0" dirty="0" smtClean="0">
                          <a:solidFill>
                            <a:schemeClr val="bg1"/>
                          </a:solidFill>
                          <a:latin typeface="Times New Roman"/>
                          <a:ea typeface="MS Mincho"/>
                        </a:rPr>
                        <a:t>Vector; databases</a:t>
                      </a:r>
                      <a:endParaRPr lang="en-US" sz="1000" baseline="0" dirty="0">
                        <a:solidFill>
                          <a:schemeClr val="bg1"/>
                        </a:solidFill>
                        <a:latin typeface="Times New Roman"/>
                        <a:ea typeface="MS Mincho"/>
                      </a:endParaRP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Multiple forms</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http://biology.usgs.gov/npsveg/</a:t>
                      </a:r>
                    </a:p>
                  </a:txBody>
                  <a:tcPr marL="38100" marR="38100" marT="0" marB="0">
                    <a:lnL>
                      <a:noFill/>
                    </a:lnL>
                    <a:lnR>
                      <a:noFill/>
                    </a:lnR>
                    <a:lnT>
                      <a:noFill/>
                    </a:lnT>
                    <a:lnB>
                      <a:noFill/>
                    </a:lnB>
                  </a:tcPr>
                </a:tc>
              </a:tr>
              <a:tr h="190500">
                <a:tc>
                  <a:txBody>
                    <a:bodyPr/>
                    <a:lstStyle/>
                    <a:p>
                      <a:pPr>
                        <a:spcAft>
                          <a:spcPts val="0"/>
                        </a:spcAft>
                      </a:pPr>
                      <a:r>
                        <a:rPr lang="en-US" sz="1000" baseline="0">
                          <a:solidFill>
                            <a:schemeClr val="bg1"/>
                          </a:solidFill>
                          <a:latin typeface="Times New Roman"/>
                          <a:ea typeface="MS Mincho"/>
                        </a:rPr>
                        <a:t>Wildlife</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Vector; </a:t>
                      </a:r>
                      <a:r>
                        <a:rPr lang="en-US" sz="1000" baseline="0" dirty="0" err="1" smtClean="0">
                          <a:solidFill>
                            <a:schemeClr val="bg1"/>
                          </a:solidFill>
                          <a:latin typeface="Times New Roman"/>
                          <a:ea typeface="MS Mincho"/>
                        </a:rPr>
                        <a:t>text;video</a:t>
                      </a:r>
                      <a:endParaRPr lang="en-US" sz="1000" baseline="0" dirty="0">
                        <a:solidFill>
                          <a:schemeClr val="bg1"/>
                        </a:solidFill>
                        <a:latin typeface="Times New Roman"/>
                        <a:ea typeface="MS Mincho"/>
                      </a:endParaRPr>
                    </a:p>
                  </a:txBody>
                  <a:tcPr marL="38100" marR="38100" marT="0" marB="0">
                    <a:lnL>
                      <a:noFill/>
                    </a:lnL>
                    <a:lnR>
                      <a:noFill/>
                    </a:lnR>
                    <a:lnT>
                      <a:noFill/>
                    </a:lnT>
                    <a:lnB>
                      <a:noFill/>
                    </a:lnB>
                  </a:tcPr>
                </a:tc>
                <a:tc>
                  <a:txBody>
                    <a:bodyPr/>
                    <a:lstStyle/>
                    <a:p>
                      <a:pPr>
                        <a:spcAft>
                          <a:spcPts val="0"/>
                        </a:spcAft>
                      </a:pPr>
                      <a:r>
                        <a:rPr lang="en-US" sz="1000" baseline="0">
                          <a:solidFill>
                            <a:schemeClr val="bg1"/>
                          </a:solidFill>
                          <a:latin typeface="Times New Roman"/>
                          <a:ea typeface="MS Mincho"/>
                        </a:rPr>
                        <a:t>Multiple forms</a:t>
                      </a:r>
                    </a:p>
                  </a:txBody>
                  <a:tcPr marL="38100" marR="38100" marT="0" marB="0">
                    <a:lnL>
                      <a:noFill/>
                    </a:lnL>
                    <a:lnR>
                      <a:noFill/>
                    </a:lnR>
                    <a:lnT>
                      <a:noFill/>
                    </a:lnT>
                    <a:lnB>
                      <a:noFill/>
                    </a:lnB>
                  </a:tcPr>
                </a:tc>
                <a:tc>
                  <a:txBody>
                    <a:bodyPr/>
                    <a:lstStyle/>
                    <a:p>
                      <a:pPr>
                        <a:spcAft>
                          <a:spcPts val="0"/>
                        </a:spcAft>
                      </a:pPr>
                      <a:r>
                        <a:rPr lang="en-US" sz="1000" baseline="0" dirty="0">
                          <a:solidFill>
                            <a:schemeClr val="bg1"/>
                          </a:solidFill>
                          <a:latin typeface="Times New Roman"/>
                          <a:ea typeface="MS Mincho"/>
                        </a:rPr>
                        <a:t>http://www.nwhc.usgs.gov/</a:t>
                      </a:r>
                    </a:p>
                  </a:txBody>
                  <a:tcPr marL="38100" marR="38100" marT="0" marB="0">
                    <a:lnL>
                      <a:noFill/>
                    </a:lnL>
                    <a:lnR>
                      <a:noFill/>
                    </a:lnR>
                    <a:lnT>
                      <a:noFill/>
                    </a:lnT>
                    <a:lnB>
                      <a:noFill/>
                    </a:lnB>
                  </a:tcPr>
                </a:tc>
              </a:tr>
              <a:tr h="326231">
                <a:tc>
                  <a:txBody>
                    <a:bodyPr/>
                    <a:lstStyle/>
                    <a:p>
                      <a:pPr>
                        <a:spcAft>
                          <a:spcPts val="0"/>
                        </a:spcAft>
                      </a:pPr>
                      <a:r>
                        <a:rPr lang="en-US" sz="1000" baseline="0">
                          <a:solidFill>
                            <a:schemeClr val="bg1"/>
                          </a:solidFill>
                          <a:latin typeface="Times New Roman"/>
                          <a:ea typeface="MS Mincho"/>
                        </a:rPr>
                        <a:t>Invasive Species</a:t>
                      </a:r>
                    </a:p>
                  </a:txBody>
                  <a:tcPr marL="38100" marR="3810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aseline="0" dirty="0">
                          <a:solidFill>
                            <a:schemeClr val="bg1"/>
                          </a:solidFill>
                          <a:latin typeface="Times New Roman"/>
                          <a:ea typeface="MS Mincho"/>
                        </a:rPr>
                        <a:t>Vector; </a:t>
                      </a:r>
                      <a:r>
                        <a:rPr lang="en-US" sz="1000" baseline="0" dirty="0" smtClean="0">
                          <a:solidFill>
                            <a:schemeClr val="bg1"/>
                          </a:solidFill>
                          <a:latin typeface="Times New Roman"/>
                          <a:ea typeface="MS Mincho"/>
                        </a:rPr>
                        <a:t>databases</a:t>
                      </a:r>
                      <a:r>
                        <a:rPr lang="en-US" sz="1000" baseline="0" dirty="0">
                          <a:solidFill>
                            <a:schemeClr val="bg1"/>
                          </a:solidFill>
                          <a:latin typeface="Times New Roman"/>
                          <a:ea typeface="MS Mincho"/>
                        </a:rPr>
                        <a:t>;</a:t>
                      </a:r>
                      <a:br>
                        <a:rPr lang="en-US" sz="1000" baseline="0" dirty="0">
                          <a:solidFill>
                            <a:schemeClr val="bg1"/>
                          </a:solidFill>
                          <a:latin typeface="Times New Roman"/>
                          <a:ea typeface="MS Mincho"/>
                        </a:rPr>
                      </a:br>
                      <a:r>
                        <a:rPr lang="en-US" sz="1000" baseline="0" dirty="0">
                          <a:solidFill>
                            <a:schemeClr val="bg1"/>
                          </a:solidFill>
                          <a:latin typeface="Times New Roman"/>
                          <a:ea typeface="MS Mincho"/>
                        </a:rPr>
                        <a:t>    graphics, image</a:t>
                      </a:r>
                    </a:p>
                  </a:txBody>
                  <a:tcPr marL="38100" marR="3810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aseline="0" dirty="0">
                          <a:solidFill>
                            <a:schemeClr val="bg1"/>
                          </a:solidFill>
                          <a:latin typeface="Times New Roman"/>
                          <a:ea typeface="MS Mincho"/>
                        </a:rPr>
                        <a:t>Multiple forms</a:t>
                      </a:r>
                    </a:p>
                  </a:txBody>
                  <a:tcPr marL="38100" marR="3810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aseline="0" dirty="0">
                          <a:solidFill>
                            <a:schemeClr val="bg1"/>
                          </a:solidFill>
                          <a:latin typeface="Times New Roman"/>
                          <a:ea typeface="MS Mincho"/>
                        </a:rPr>
                        <a:t>http://www.nbii.gov/portal/server.pt/community/invasive_species/221</a:t>
                      </a:r>
                    </a:p>
                  </a:txBody>
                  <a:tcPr marL="38100" marR="3810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88004529"/>
      </p:ext>
    </p:extLst>
  </p:cSld>
  <p:clrMapOvr>
    <a:masterClrMapping/>
  </p:clrMapOvr>
</p:sld>
</file>

<file path=ppt/theme/theme1.xml><?xml version="1.0" encoding="utf-8"?>
<a:theme xmlns:a="http://schemas.openxmlformats.org/drawingml/2006/main" name="blue-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blue-template</Template>
  <TotalTime>501</TotalTime>
  <Pages>4</Pages>
  <Words>1525</Words>
  <Application>Microsoft Office PowerPoint</Application>
  <PresentationFormat>On-screen Show (4:3)</PresentationFormat>
  <Paragraphs>416</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blue-template</vt:lpstr>
      <vt:lpstr>Category Spatial Relations</vt:lpstr>
      <vt:lpstr>Rich Feature Vocabulary</vt:lpstr>
      <vt:lpstr>Spatial Relation Primitives</vt:lpstr>
      <vt:lpstr>Part Relation Terms for Topographic Data Predicates</vt:lpstr>
      <vt:lpstr>Descriptive Terms for Predicates</vt:lpstr>
      <vt:lpstr>Force Dynamic / Process Terms for Predicates</vt:lpstr>
      <vt:lpstr>Human Intention Terms for Predicates</vt:lpstr>
      <vt:lpstr>Semantic Richness for Complex Feature Classes</vt:lpstr>
      <vt:lpstr>PowerPoint Presentation</vt:lpstr>
      <vt:lpstr>Location Vocabularies</vt:lpstr>
      <vt:lpstr>Categorical Spatial Relations</vt:lpstr>
      <vt:lpstr>Our Interest in BFO</vt:lpstr>
    </vt:vector>
  </TitlesOfParts>
  <Company>USGS</Company>
  <LinksUpToDate>false</LinksUpToDate>
  <SharedDoc>false</SharedDoc>
  <HyperlinkBase>http://www.usgs.gov/visual-id/specs/slides/slide.html</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for Title Slide</dc:title>
  <dc:subject>Presentation format with USGS Visual Identity</dc:subject>
  <dc:creator>Varanka, Dalia E.</dc:creator>
  <dc:description>Updated to incorporate revised Visual Identity (VID)System guidelines on fonts.  An exception to using the VID fonts is allowed for presentation materials.   The font Arial should be substituted for the VID fonts Univers Condensed Bold and Times Roman</dc:description>
  <cp:lastModifiedBy>Varanka, Dalia E.</cp:lastModifiedBy>
  <cp:revision>92</cp:revision>
  <cp:lastPrinted>1998-03-23T17:09:44Z</cp:lastPrinted>
  <dcterms:created xsi:type="dcterms:W3CDTF">2013-05-06T20:40:48Z</dcterms:created>
  <dcterms:modified xsi:type="dcterms:W3CDTF">2013-05-13T15:48:58Z</dcterms:modified>
</cp:coreProperties>
</file>